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4"/>
  </p:sldMasterIdLst>
  <p:notesMasterIdLst>
    <p:notesMasterId r:id="rId29"/>
  </p:notesMasterIdLst>
  <p:handoutMasterIdLst>
    <p:handoutMasterId r:id="rId30"/>
  </p:handoutMasterIdLst>
  <p:sldIdLst>
    <p:sldId id="285" r:id="rId5"/>
    <p:sldId id="286" r:id="rId6"/>
    <p:sldId id="287" r:id="rId7"/>
    <p:sldId id="288" r:id="rId8"/>
    <p:sldId id="289" r:id="rId9"/>
    <p:sldId id="308" r:id="rId10"/>
    <p:sldId id="310" r:id="rId11"/>
    <p:sldId id="293" r:id="rId12"/>
    <p:sldId id="294" r:id="rId13"/>
    <p:sldId id="309" r:id="rId14"/>
    <p:sldId id="290" r:id="rId15"/>
    <p:sldId id="301" r:id="rId16"/>
    <p:sldId id="302" r:id="rId17"/>
    <p:sldId id="303" r:id="rId18"/>
    <p:sldId id="291" r:id="rId19"/>
    <p:sldId id="307" r:id="rId20"/>
    <p:sldId id="296" r:id="rId21"/>
    <p:sldId id="298" r:id="rId22"/>
    <p:sldId id="297" r:id="rId23"/>
    <p:sldId id="304" r:id="rId24"/>
    <p:sldId id="313" r:id="rId25"/>
    <p:sldId id="305" r:id="rId26"/>
    <p:sldId id="312" r:id="rId27"/>
    <p:sldId id="311" r:id="rId28"/>
  </p:sldIdLst>
  <p:sldSz cx="9144000" cy="6858000" type="screen4x3"/>
  <p:notesSz cx="9309100" cy="705326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93">
          <p15:clr>
            <a:srgbClr val="A4A3A4"/>
          </p15:clr>
        </p15:guide>
        <p15:guide id="3" orient="horz" pos="186">
          <p15:clr>
            <a:srgbClr val="A4A3A4"/>
          </p15:clr>
        </p15:guide>
        <p15:guide id="4" pos="5498">
          <p15:clr>
            <a:srgbClr val="A4A3A4"/>
          </p15:clr>
        </p15:guide>
        <p15:guide id="5" pos="264">
          <p15:clr>
            <a:srgbClr val="A4A3A4"/>
          </p15:clr>
        </p15:guide>
        <p15:guide id="6" pos="2826">
          <p15:clr>
            <a:srgbClr val="A4A3A4"/>
          </p15:clr>
        </p15:guide>
        <p15:guide id="7" pos="2935">
          <p15:clr>
            <a:srgbClr val="A4A3A4"/>
          </p15:clr>
        </p15:guide>
      </p15:sldGuideLst>
    </p:ext>
    <p:ext uri="{2D200454-40CA-4A62-9FC3-DE9A4176ACB9}">
      <p15:notesGuideLst xmlns:p15="http://schemas.microsoft.com/office/powerpoint/2012/main">
        <p15:guide id="1" orient="horz" pos="222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199"/>
    <a:srgbClr val="000000"/>
    <a:srgbClr val="FFFFFF"/>
    <a:srgbClr val="C00808"/>
    <a:srgbClr val="E2000F"/>
    <a:srgbClr val="AF000F"/>
    <a:srgbClr val="EE0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82" autoAdjust="0"/>
    <p:restoredTop sz="82305" autoAdjust="0"/>
  </p:normalViewPr>
  <p:slideViewPr>
    <p:cSldViewPr snapToGrid="0">
      <p:cViewPr varScale="1">
        <p:scale>
          <a:sx n="61" d="100"/>
          <a:sy n="61" d="100"/>
        </p:scale>
        <p:origin x="828" y="96"/>
      </p:cViewPr>
      <p:guideLst>
        <p:guide orient="horz" pos="845"/>
        <p:guide orient="horz" pos="3793"/>
        <p:guide orient="horz" pos="186"/>
        <p:guide pos="5498"/>
        <p:guide pos="264"/>
        <p:guide pos="2826"/>
        <p:guide pos="293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5" d="100"/>
          <a:sy n="45" d="100"/>
        </p:scale>
        <p:origin x="-2838" y="-114"/>
      </p:cViewPr>
      <p:guideLst>
        <p:guide orient="horz" pos="222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sz="quarter" idx="1"/>
          </p:nvPr>
        </p:nvSpPr>
        <p:spPr>
          <a:xfrm>
            <a:off x="5273002" y="0"/>
            <a:ext cx="4033943" cy="352663"/>
          </a:xfrm>
          <a:prstGeom prst="rect">
            <a:avLst/>
          </a:prstGeom>
        </p:spPr>
        <p:txBody>
          <a:bodyPr vert="horz" lIns="93475" tIns="46738" rIns="93475" bIns="46738" rtlCol="0"/>
          <a:lstStyle>
            <a:lvl1pPr algn="r">
              <a:defRPr sz="1200"/>
            </a:lvl1pPr>
          </a:lstStyle>
          <a:p>
            <a:fld id="{68DDC775-D96C-47F1-A7F6-3BB2D8E76A25}" type="datetimeFigureOut">
              <a:rPr lang="en-GB" smtClean="0"/>
              <a:t>17/11/2015</a:t>
            </a:fld>
            <a:endParaRPr lang="en-GB" dirty="0"/>
          </a:p>
        </p:txBody>
      </p:sp>
      <p:sp>
        <p:nvSpPr>
          <p:cNvPr id="4" name="Footer Placeholder 3"/>
          <p:cNvSpPr>
            <a:spLocks noGrp="1"/>
          </p:cNvSpPr>
          <p:nvPr>
            <p:ph type="ftr" sz="quarter" idx="2"/>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5" name="Slide Number Placeholder 4"/>
          <p:cNvSpPr>
            <a:spLocks noGrp="1"/>
          </p:cNvSpPr>
          <p:nvPr>
            <p:ph type="sldNum" sz="quarter" idx="3"/>
          </p:nvPr>
        </p:nvSpPr>
        <p:spPr>
          <a:xfrm>
            <a:off x="5273002" y="6699376"/>
            <a:ext cx="4033943" cy="352663"/>
          </a:xfrm>
          <a:prstGeom prst="rect">
            <a:avLst/>
          </a:prstGeom>
        </p:spPr>
        <p:txBody>
          <a:bodyPr vert="horz" lIns="93475" tIns="46738" rIns="93475" bIns="46738" rtlCol="0" anchor="b"/>
          <a:lstStyle>
            <a:lvl1pPr algn="r">
              <a:defRPr sz="12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idx="1"/>
          </p:nvPr>
        </p:nvSpPr>
        <p:spPr>
          <a:xfrm>
            <a:off x="5273002" y="0"/>
            <a:ext cx="4033943" cy="352663"/>
          </a:xfrm>
          <a:prstGeom prst="rect">
            <a:avLst/>
          </a:prstGeom>
        </p:spPr>
        <p:txBody>
          <a:bodyPr vert="horz" lIns="93475" tIns="46738" rIns="93475" bIns="46738" rtlCol="0"/>
          <a:lstStyle>
            <a:lvl1pPr algn="r">
              <a:defRPr sz="1200"/>
            </a:lvl1pPr>
          </a:lstStyle>
          <a:p>
            <a:fld id="{A271B8D7-5601-426C-90BB-417F03FCEA1A}" type="datetimeFigureOut">
              <a:rPr lang="en-GB" smtClean="0"/>
              <a:t>17/11/2015</a:t>
            </a:fld>
            <a:endParaRPr lang="en-GB" dirty="0"/>
          </a:p>
        </p:txBody>
      </p:sp>
      <p:sp>
        <p:nvSpPr>
          <p:cNvPr id="4" name="Slide Image Placeholder 3"/>
          <p:cNvSpPr>
            <a:spLocks noGrp="1" noRot="1" noChangeAspect="1"/>
          </p:cNvSpPr>
          <p:nvPr>
            <p:ph type="sldImg" idx="2"/>
          </p:nvPr>
        </p:nvSpPr>
        <p:spPr>
          <a:xfrm>
            <a:off x="2890838" y="528638"/>
            <a:ext cx="3527425" cy="2644775"/>
          </a:xfrm>
          <a:prstGeom prst="rect">
            <a:avLst/>
          </a:prstGeom>
          <a:noFill/>
          <a:ln w="12700">
            <a:solidFill>
              <a:prstClr val="black"/>
            </a:solidFill>
          </a:ln>
        </p:spPr>
        <p:txBody>
          <a:bodyPr vert="horz" lIns="93475" tIns="46738" rIns="93475" bIns="46738" rtlCol="0" anchor="ctr"/>
          <a:lstStyle/>
          <a:p>
            <a:endParaRPr lang="en-US" dirty="0"/>
          </a:p>
        </p:txBody>
      </p:sp>
      <p:sp>
        <p:nvSpPr>
          <p:cNvPr id="5" name="Notes Placeholder 4"/>
          <p:cNvSpPr>
            <a:spLocks noGrp="1"/>
          </p:cNvSpPr>
          <p:nvPr>
            <p:ph type="body" sz="quarter" idx="3"/>
          </p:nvPr>
        </p:nvSpPr>
        <p:spPr>
          <a:xfrm>
            <a:off x="930910" y="3350302"/>
            <a:ext cx="7447280" cy="3173968"/>
          </a:xfrm>
          <a:prstGeom prst="rect">
            <a:avLst/>
          </a:prstGeom>
        </p:spPr>
        <p:txBody>
          <a:bodyPr vert="horz" lIns="93475" tIns="46738" rIns="93475" bIns="46738"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73002" y="6699376"/>
            <a:ext cx="4033943" cy="352663"/>
          </a:xfrm>
          <a:prstGeom prst="rect">
            <a:avLst/>
          </a:prstGeom>
        </p:spPr>
        <p:txBody>
          <a:bodyPr vert="horz" lIns="93475" tIns="46738" rIns="93475" bIns="46738" rtlCol="0" anchor="b"/>
          <a:lstStyle>
            <a:lvl1pPr algn="r">
              <a:defRPr sz="12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Hi I‘m Keenan cheeks, this is brian Roberts and we are team 5</a:t>
            </a:r>
            <a:r>
              <a:rPr lang="en-US" baseline="0" dirty="0" smtClean="0"/>
              <a:t> mass flow sensor integration. We are working together with our sponsor Danfoss Turbocor, and our faculty advisor Dr. shih.</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a:t>
            </a:fld>
            <a:endParaRPr lang="en-US"/>
          </a:p>
        </p:txBody>
      </p:sp>
    </p:spTree>
    <p:extLst>
      <p:ext uri="{BB962C8B-B14F-4D97-AF65-F5344CB8AC3E}">
        <p14:creationId xmlns:p14="http://schemas.microsoft.com/office/powerpoint/2010/main" val="115089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researching the best way to calculate the mass flow rate without being intrusive</a:t>
            </a:r>
            <a:r>
              <a:rPr lang="en-US" baseline="0" dirty="0" smtClean="0"/>
              <a:t> to the current customer platforms we came across many different principles that can provide the necessary information. The only one that we found that was externally mounted was the ultrasonic mass flow sensor which was found to also be very accurate and robust.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11</a:t>
            </a:fld>
            <a:endParaRPr lang="en-US"/>
          </a:p>
        </p:txBody>
      </p:sp>
    </p:spTree>
    <p:extLst>
      <p:ext uri="{BB962C8B-B14F-4D97-AF65-F5344CB8AC3E}">
        <p14:creationId xmlns:p14="http://schemas.microsoft.com/office/powerpoint/2010/main" val="3731988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choosing a direction and examining the properties</a:t>
            </a:r>
            <a:r>
              <a:rPr lang="en-US" baseline="0" dirty="0" smtClean="0"/>
              <a:t> of the system we had two basic approaches we came up with.  We could use existing ultrasonic transducers and compute our own algorithms for analyzing the output.  This would also entail designing the assembly with to mount the system on the chiller.  Our other idea was to find a complete sensor set that we could interface with the existing compressor hardware.  This would allow us to focus on integration and the mounting mechanism itself.</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12</a:t>
            </a:fld>
            <a:endParaRPr lang="en-GB" dirty="0"/>
          </a:p>
        </p:txBody>
      </p:sp>
    </p:spTree>
    <p:extLst>
      <p:ext uri="{BB962C8B-B14F-4D97-AF65-F5344CB8AC3E}">
        <p14:creationId xmlns:p14="http://schemas.microsoft.com/office/powerpoint/2010/main" val="325047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obvious advantage to designing our own receiver for the transducers is</a:t>
            </a:r>
            <a:r>
              <a:rPr lang="en-US" baseline="0" dirty="0" smtClean="0"/>
              <a:t> cost.  It would likely be cheaper to create the device ourselves than purchase it from a company.  However the investment of time and extra level of complexity that adds to the project made it unfeasible.  It was decided the best choice would be to pursue an existing sensor package and design modifications that would allow it to communicate with </a:t>
            </a:r>
            <a:r>
              <a:rPr lang="en-US" baseline="0" dirty="0" err="1" smtClean="0"/>
              <a:t>Turbocor’s</a:t>
            </a:r>
            <a:r>
              <a:rPr lang="en-US" baseline="0" dirty="0" smtClean="0"/>
              <a:t> hardware.</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13</a:t>
            </a:fld>
            <a:endParaRPr lang="en-GB" dirty="0"/>
          </a:p>
        </p:txBody>
      </p:sp>
    </p:spTree>
    <p:extLst>
      <p:ext uri="{BB962C8B-B14F-4D97-AF65-F5344CB8AC3E}">
        <p14:creationId xmlns:p14="http://schemas.microsoft.com/office/powerpoint/2010/main" val="177424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direction</a:t>
            </a:r>
            <a:r>
              <a:rPr lang="en-US" baseline="0" dirty="0" smtClean="0"/>
              <a:t> we chose has its own perils.  First, these sensors tend to be expensive.  Research showed systems can range from hundreds to thousands of dollars.  Another concern is accuracy.  Our sponsors want less than 1% error in our measurement.  Another potential problem is compatibility.  There are only a small number of unused inputs and our system must be able to interface with what is available.  In addition it would be beneficial if the system needed as little calibration as possible for field setup.  Part of the entire concept of automated data analytics is reducing the need for onsite visits from technicians.  If the system is too difficult to setup it would be counter to this ideal.</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14</a:t>
            </a:fld>
            <a:endParaRPr lang="en-US"/>
          </a:p>
        </p:txBody>
      </p:sp>
    </p:spTree>
    <p:extLst>
      <p:ext uri="{BB962C8B-B14F-4D97-AF65-F5344CB8AC3E}">
        <p14:creationId xmlns:p14="http://schemas.microsoft.com/office/powerpoint/2010/main" val="49609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ultrasonic mass flow sensor is highly customizable depending on the customers needs. There</a:t>
            </a:r>
            <a:r>
              <a:rPr lang="en-US" baseline="0" dirty="0" smtClean="0"/>
              <a:t> are two main types of ultrasonic sensors, Doppler effect and time transit.  The Doppler shift method is better for non-homogenous fluids.  The time transit method tends to be more accurate and has two different technologies, wide beam and narrow beam.  </a:t>
            </a:r>
            <a:r>
              <a:rPr lang="en-US" dirty="0" smtClean="0"/>
              <a:t>Both types are very accurate but the wide beam sensor allows for monitoring of a larger range of mass flow rates since it emits and receives a larger sound wave through the fluid. The wider beam can be detected even if the mass flow rate is increased by a large amount without sacrificing any performance. The sensors can come in different</a:t>
            </a:r>
            <a:r>
              <a:rPr lang="en-US" baseline="0" dirty="0" smtClean="0"/>
              <a:t> configurations as well</a:t>
            </a:r>
            <a:r>
              <a:rPr lang="en-US" dirty="0" smtClean="0"/>
              <a:t>.  Shown</a:t>
            </a:r>
            <a:r>
              <a:rPr lang="en-US" baseline="0" dirty="0" smtClean="0"/>
              <a:t> here are the “Z” and “V” configurations.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15</a:t>
            </a:fld>
            <a:endParaRPr lang="en-US"/>
          </a:p>
        </p:txBody>
      </p:sp>
    </p:spTree>
    <p:extLst>
      <p:ext uri="{BB962C8B-B14F-4D97-AF65-F5344CB8AC3E}">
        <p14:creationId xmlns:p14="http://schemas.microsoft.com/office/powerpoint/2010/main" val="308637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models</a:t>
            </a:r>
            <a:r>
              <a:rPr lang="en-US" baseline="0" dirty="0" smtClean="0"/>
              <a:t> of sensors were researched and analyzed.  The best four out of the packages found are presented here in a selection matrix.  The customer requirements were weighted from 1 to 5 and each model was assigned a value from 0 to 3 corresponding to how well it meets the design criteria.  From this analysis it was determined that the Dalian </a:t>
            </a:r>
            <a:r>
              <a:rPr lang="en-US" baseline="0" dirty="0" err="1" smtClean="0"/>
              <a:t>Hipeak</a:t>
            </a:r>
            <a:r>
              <a:rPr lang="en-US" baseline="0" dirty="0" smtClean="0"/>
              <a:t> TDS-100 would best suit our needs.</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16</a:t>
            </a:fld>
            <a:endParaRPr lang="en-GB" dirty="0"/>
          </a:p>
        </p:txBody>
      </p:sp>
    </p:spTree>
    <p:extLst>
      <p:ext uri="{BB962C8B-B14F-4D97-AF65-F5344CB8AC3E}">
        <p14:creationId xmlns:p14="http://schemas.microsoft.com/office/powerpoint/2010/main" val="216311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TDS-100 is</a:t>
            </a:r>
            <a:r>
              <a:rPr lang="en-US" baseline="0" dirty="0" smtClean="0"/>
              <a:t> a versatile machine.  Depending upon the configuration, it can measure velocities on pipes from 15cm to 18m.  With added temperature sensors it can also adjust for the changing properties of the fluid due to differences in temperature in its operating range.  Another benefit for our purpose is the included mounting points which can be used to integrate the TDS-100 into our mounting apparatus.  In addition there are multiple types of output including the standard RS-485 communication protocol or an analog signal that ranges from 4-24mA.  Both of these options would work for the existing system.</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17</a:t>
            </a:fld>
            <a:endParaRPr lang="en-GB" dirty="0"/>
          </a:p>
        </p:txBody>
      </p:sp>
    </p:spTree>
    <p:extLst>
      <p:ext uri="{BB962C8B-B14F-4D97-AF65-F5344CB8AC3E}">
        <p14:creationId xmlns:p14="http://schemas.microsoft.com/office/powerpoint/2010/main" val="143078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measure the flow rate in different diameter</a:t>
            </a:r>
            <a:r>
              <a:rPr lang="en-US" baseline="0" dirty="0" smtClean="0"/>
              <a:t> pipes, different models of transducers need to be used.  However the upside is that the same control unit can handle multiple types of sensors. </a:t>
            </a:r>
            <a:r>
              <a:rPr lang="en-US" dirty="0" smtClean="0"/>
              <a:t>The transducers used by these systems</a:t>
            </a:r>
            <a:r>
              <a:rPr lang="en-US" baseline="0" dirty="0" smtClean="0"/>
              <a:t> are mounted directly to the outside of the pipe as shown before.  </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18</a:t>
            </a:fld>
            <a:endParaRPr lang="en-GB" dirty="0"/>
          </a:p>
        </p:txBody>
      </p:sp>
    </p:spTree>
    <p:extLst>
      <p:ext uri="{BB962C8B-B14F-4D97-AF65-F5344CB8AC3E}">
        <p14:creationId xmlns:p14="http://schemas.microsoft.com/office/powerpoint/2010/main" val="62802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Turbocor currently</a:t>
            </a:r>
            <a:r>
              <a:rPr lang="en-US" baseline="0" dirty="0" smtClean="0"/>
              <a:t> uses the Texas Instruments 112CP3-4 pressure and temperature sensor.  Their equipment is designed to mount and read these sensors.  In addition from our research it appears that the TDS-100 will be compatible with them as well.  They are capable of exceeding the ranges being measured in the evaporator and they are accurate to 0.6%.</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19</a:t>
            </a:fld>
            <a:endParaRPr lang="en-GB" dirty="0"/>
          </a:p>
        </p:txBody>
      </p:sp>
    </p:spTree>
    <p:extLst>
      <p:ext uri="{BB962C8B-B14F-4D97-AF65-F5344CB8AC3E}">
        <p14:creationId xmlns:p14="http://schemas.microsoft.com/office/powerpoint/2010/main" val="2193857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forward we need to begin acquiring the physical parts of our system and designing the mounting</a:t>
            </a:r>
            <a:r>
              <a:rPr lang="en-US" baseline="0" dirty="0" smtClean="0"/>
              <a:t> bracket.  After we assemble the system we can start running tests to analyze our thermodynamic model.  The next step will be to integrate the system and determine overall efficiency for the compressor.</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20</a:t>
            </a:fld>
            <a:endParaRPr lang="en-US"/>
          </a:p>
        </p:txBody>
      </p:sp>
    </p:spTree>
    <p:extLst>
      <p:ext uri="{BB962C8B-B14F-4D97-AF65-F5344CB8AC3E}">
        <p14:creationId xmlns:p14="http://schemas.microsoft.com/office/powerpoint/2010/main" val="266429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begin I want to give a little background on Turbocor and what they do. Danfoss Turbocor has designed maglev technology that uses magnetic bearings to levitate the compressor shaft eliminating the need for oil.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Currently Turbocor can only measure the efficiency of these compressors at their testing facility using a very bulky in-line mass flow sensors.</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2</a:t>
            </a:fld>
            <a:endParaRPr lang="en-US"/>
          </a:p>
        </p:txBody>
      </p:sp>
    </p:spTree>
    <p:extLst>
      <p:ext uri="{BB962C8B-B14F-4D97-AF65-F5344CB8AC3E}">
        <p14:creationId xmlns:p14="http://schemas.microsoft.com/office/powerpoint/2010/main" val="1000829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Gantt chart we are currently using to</a:t>
            </a:r>
            <a:r>
              <a:rPr lang="en-US" baseline="0" dirty="0" smtClean="0"/>
              <a:t> guide our progress.  Currently we are finalizing our needed parts and working on designing the bracket itself.  We would like to get to prototyping early in the spring semester so that we can quickly move on to running experiments on the system.</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21</a:t>
            </a:fld>
            <a:endParaRPr lang="en-GB" dirty="0"/>
          </a:p>
        </p:txBody>
      </p:sp>
    </p:spTree>
    <p:extLst>
      <p:ext uri="{BB962C8B-B14F-4D97-AF65-F5344CB8AC3E}">
        <p14:creationId xmlns:p14="http://schemas.microsoft.com/office/powerpoint/2010/main" val="387229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any new technology</a:t>
            </a:r>
            <a:r>
              <a:rPr lang="en-US" baseline="0" dirty="0" smtClean="0"/>
              <a:t> become more common place, competition becomes ever fiercer for the originator of the technology.  Turbocor is looking forward and trying to maintain their place at the top of the frictionless compressor market.  One approach they are taking is to add features to their existing product, specifically data analytics.  </a:t>
            </a:r>
            <a:r>
              <a:rPr lang="en-US" dirty="0" smtClean="0"/>
              <a:t>This allows for failure prediction before they occur and prevent unnecessary damage to equipment.</a:t>
            </a:r>
            <a:r>
              <a:rPr lang="en-US" baseline="0" dirty="0" smtClean="0"/>
              <a:t>  To achieve their goals several different metrics need to be monitored.  </a:t>
            </a:r>
            <a:r>
              <a:rPr lang="en-US" dirty="0" smtClean="0"/>
              <a:t>Compressor efficiency is one important aspect that can reveal system health.</a:t>
            </a:r>
            <a:r>
              <a:rPr lang="en-US" baseline="0" dirty="0" smtClean="0"/>
              <a:t>  To help them in their goal we are working to determine the mass flow rate of the refrigerant which they are not </a:t>
            </a:r>
            <a:r>
              <a:rPr lang="en-US" baseline="0" smtClean="0"/>
              <a:t>currently able to monitor</a:t>
            </a:r>
            <a:r>
              <a:rPr lang="en-US" baseline="0" dirty="0" smtClean="0"/>
              <a:t>.</a:t>
            </a:r>
            <a:endParaRPr lang="en-US" dirty="0" smtClean="0"/>
          </a:p>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22</a:t>
            </a:fld>
            <a:endParaRPr lang="en-GB" dirty="0"/>
          </a:p>
        </p:txBody>
      </p:sp>
    </p:spTree>
    <p:extLst>
      <p:ext uri="{BB962C8B-B14F-4D97-AF65-F5344CB8AC3E}">
        <p14:creationId xmlns:p14="http://schemas.microsoft.com/office/powerpoint/2010/main" val="60317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Our first major task was to determine what our sponsor Turbocor wanted from us that would be helpful to them in the future but also comply with the requirements of this class. We jumped from designing algorithms to determine failure modes to mass storage device integration and finally to what we are working on today with developing</a:t>
            </a:r>
            <a:r>
              <a:rPr lang="en-US" baseline="0" dirty="0" smtClean="0"/>
              <a:t> an externally mounted mass flow sensor package to determine compressor efficiency.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3</a:t>
            </a:fld>
            <a:endParaRPr lang="en-US"/>
          </a:p>
        </p:txBody>
      </p:sp>
    </p:spTree>
    <p:extLst>
      <p:ext uri="{BB962C8B-B14F-4D97-AF65-F5344CB8AC3E}">
        <p14:creationId xmlns:p14="http://schemas.microsoft.com/office/powerpoint/2010/main" val="271339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Currently, more companies are starting to develop oil free compressors making the field more competitive. To stand out on top, Turbocor wants to develop a failure modes prediction system to provide to their customers.  As of now Turbocor does not have a way of acquiring real time data or monitoring real time efficiency of their compressors.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here is to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oncentrate on providing a means by which Turbocor can measure real-time efficiency on existing Turbocor platforms that can easily be used with their current compressor monitoring system. This is a stepping stone in developing a failure modes prediction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4</a:t>
            </a:fld>
            <a:endParaRPr lang="en-US"/>
          </a:p>
        </p:txBody>
      </p:sp>
    </p:spTree>
    <p:extLst>
      <p:ext uri="{BB962C8B-B14F-4D97-AF65-F5344CB8AC3E}">
        <p14:creationId xmlns:p14="http://schemas.microsoft.com/office/powerpoint/2010/main" val="403353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Using a house of quality we determined that the most important requirement for our sponsor is that the inlet and exit temperature sensors be accurate. We can also see here that  the mass flow sensor must be externally mounted so that existing customers won‘t have to </a:t>
            </a:r>
            <a:r>
              <a:rPr lang="en-US" dirty="0" err="1" smtClean="0"/>
              <a:t>motify</a:t>
            </a:r>
            <a:r>
              <a:rPr lang="en-US" dirty="0" smtClean="0"/>
              <a:t> their systems.</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5</a:t>
            </a:fld>
            <a:endParaRPr lang="en-US"/>
          </a:p>
        </p:txBody>
      </p:sp>
    </p:spTree>
    <p:extLst>
      <p:ext uri="{BB962C8B-B14F-4D97-AF65-F5344CB8AC3E}">
        <p14:creationId xmlns:p14="http://schemas.microsoft.com/office/powerpoint/2010/main" val="341950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Turbocor</a:t>
            </a:r>
            <a:r>
              <a:rPr lang="en-US" baseline="0" dirty="0" smtClean="0"/>
              <a:t> compressors are used on water cooled HVAC system chillers to drive R-134a refrigerant. Here we can see a simplified picture of a water cooled HVAC system.</a:t>
            </a:r>
          </a:p>
          <a:p>
            <a:pPr marL="171450" indent="-171450">
              <a:buFont typeface="Arial" panose="020B0604020202020204" pitchFamily="34" charset="0"/>
              <a:buChar char="•"/>
            </a:pPr>
            <a:r>
              <a:rPr lang="en-US" baseline="0" dirty="0" smtClean="0"/>
              <a:t>We have been advised to focus our efforts on the chiller and more specifically on the evaporator side of the chiller because of the difficulties that arise when dealing with superheated gas. Another reason we want to focus on this side of the chiller is because this is where the system cooling load is applied. </a:t>
            </a:r>
          </a:p>
          <a:p>
            <a:pPr marL="171450" indent="-171450">
              <a:buFont typeface="Arial" panose="020B0604020202020204" pitchFamily="34" charset="0"/>
              <a:buChar char="•"/>
            </a:pPr>
            <a:r>
              <a:rPr lang="en-US" baseline="0" dirty="0" smtClean="0"/>
              <a:t>Here is a picture of a chiller with a Turbocor compressor. On top is the evaporator and on the bottom is the condenser. These pipes are the inlet and exit of the refrigerant and here are the inlet and exits of the water.</a:t>
            </a:r>
          </a:p>
          <a:p>
            <a:pPr marL="171450" indent="-171450">
              <a:buFont typeface="Arial" panose="020B0604020202020204" pitchFamily="34" charset="0"/>
              <a:buChar char="•"/>
            </a:pPr>
            <a:r>
              <a:rPr lang="en-US" baseline="0" dirty="0" smtClean="0"/>
              <a:t>Here is a more detailed diagram of how the chiller functions with important parameters.</a:t>
            </a:r>
          </a:p>
        </p:txBody>
      </p:sp>
      <p:sp>
        <p:nvSpPr>
          <p:cNvPr id="4" name="Slide Number Placeholder 3"/>
          <p:cNvSpPr>
            <a:spLocks noGrp="1"/>
          </p:cNvSpPr>
          <p:nvPr>
            <p:ph type="sldNum" sz="quarter" idx="10"/>
          </p:nvPr>
        </p:nvSpPr>
        <p:spPr/>
        <p:txBody>
          <a:bodyPr/>
          <a:lstStyle/>
          <a:p>
            <a:fld id="{47EA457F-203E-4A00-9296-0FBA77540E81}"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8870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a:t>
            </a:r>
            <a:r>
              <a:rPr lang="en-US" baseline="0" dirty="0" smtClean="0"/>
              <a:t> we have the heat transfer concepts that are involved with the evaporator</a:t>
            </a:r>
            <a:endParaRPr lang="en-US" dirty="0" smtClean="0"/>
          </a:p>
          <a:p>
            <a:pPr marL="171450" indent="-171450">
              <a:buFont typeface="Arial" panose="020B0604020202020204" pitchFamily="34" charset="0"/>
              <a:buChar char="•"/>
            </a:pPr>
            <a:r>
              <a:rPr lang="en-US" dirty="0" smtClean="0"/>
              <a:t>The</a:t>
            </a:r>
            <a:r>
              <a:rPr lang="en-US" baseline="0" dirty="0" smtClean="0"/>
              <a:t> first two equations are basic expressions for the rate of heat transfer experienced by a fluid. As seen in the previous figure the rate of heat transfer experienced by the water theoretically is the same heat transfer experienced by the refrigerant.  This assumption allows us to find the rate of heat transfer of the refrigerant and ultimately the mass flow rate of the refrigerant without having to cut any pipes to insert an in-line mass flow sensor in the compressor cycle. </a:t>
            </a:r>
          </a:p>
          <a:p>
            <a:pPr marL="171450" indent="-171450">
              <a:buFont typeface="Arial" panose="020B0604020202020204" pitchFamily="34" charset="0"/>
              <a:buChar char="•"/>
            </a:pPr>
            <a:r>
              <a:rPr lang="en-US" baseline="0" dirty="0" smtClean="0"/>
              <a:t>After we determine the mass flow rate of the refrigerant the next step is to calculate the power that the compressor is out putting by cooling the water using the third correlation. </a:t>
            </a:r>
          </a:p>
          <a:p>
            <a:pPr marL="171450" indent="-171450">
              <a:buFont typeface="Arial" panose="020B0604020202020204" pitchFamily="34" charset="0"/>
              <a:buChar char="•"/>
            </a:pPr>
            <a:r>
              <a:rPr lang="en-US" baseline="0" dirty="0" smtClean="0"/>
              <a:t>Finally, the power output can be used to calculate the efficiency of the compressor. </a:t>
            </a:r>
          </a:p>
          <a:p>
            <a:pPr marL="171450" indent="-171450">
              <a:buFont typeface="Arial" panose="020B0604020202020204" pitchFamily="34" charset="0"/>
              <a:buChar char="•"/>
            </a:pPr>
            <a:r>
              <a:rPr lang="en-US" baseline="0" dirty="0" smtClean="0"/>
              <a:t>The issue here is that we have made a major assumption that the evaporator transfers 100% of the heat or that it is 100% effective when we know that this isn’t true.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EA457F-203E-4A00-9296-0FBA77540E81}"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110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After meeting with Dr. Kumar and discussing</a:t>
            </a:r>
            <a:r>
              <a:rPr lang="en-US" baseline="0" dirty="0" smtClean="0"/>
              <a:t> our approach to the problem he suggested that instead of making this assumption and introducing large errors in compressor efficiency calculations, we should calibrate the heat exchanger. This simply means finding the effectiveness of the heat exchanger. Furthermore it would be possible to find a complete calibration curve for the heat exchanger based off of the effectiveness NTU method.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Once the effectiveness of the heat exchanger is known the actual heat transfer rate can be found along with refrigerant mass flow rate. </a:t>
            </a:r>
            <a:endParaRPr lang="en-US" dirty="0"/>
          </a:p>
        </p:txBody>
      </p:sp>
      <p:sp>
        <p:nvSpPr>
          <p:cNvPr id="4" name="Slide Number Placeholder 3"/>
          <p:cNvSpPr>
            <a:spLocks noGrp="1"/>
          </p:cNvSpPr>
          <p:nvPr>
            <p:ph type="sldNum" sz="quarter" idx="10"/>
          </p:nvPr>
        </p:nvSpPr>
        <p:spPr/>
        <p:txBody>
          <a:bodyPr/>
          <a:lstStyle/>
          <a:p>
            <a:fld id="{47EA457F-203E-4A00-9296-0FBA77540E81}"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5377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From</a:t>
            </a:r>
            <a:r>
              <a:rPr lang="en-US" baseline="0" dirty="0" smtClean="0"/>
              <a:t> all of these correlations we currently have access to: available parameters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will then need to measure: required parameters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And finally we can find work out and efficiency.</a:t>
            </a:r>
            <a:endParaRPr lang="en-US" dirty="0"/>
          </a:p>
        </p:txBody>
      </p:sp>
      <p:sp>
        <p:nvSpPr>
          <p:cNvPr id="4" name="Slide Number Placeholder 3"/>
          <p:cNvSpPr>
            <a:spLocks noGrp="1"/>
          </p:cNvSpPr>
          <p:nvPr>
            <p:ph type="sldNum" sz="quarter" idx="10"/>
          </p:nvPr>
        </p:nvSpPr>
        <p:spPr/>
        <p:txBody>
          <a:bodyPr/>
          <a:lstStyle/>
          <a:p>
            <a:fld id="{47EA457F-203E-4A00-9296-0FBA77540E81}"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82529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sp>
        <p:nvSpPr>
          <p:cNvPr id="15" name="Pladsholder til billede 14"/>
          <p:cNvSpPr>
            <a:spLocks noGrp="1"/>
          </p:cNvSpPr>
          <p:nvPr>
            <p:ph type="pic" sz="quarter" idx="13"/>
          </p:nvPr>
        </p:nvSpPr>
        <p:spPr>
          <a:xfrm>
            <a:off x="0" y="0"/>
            <a:ext cx="9144000" cy="6858000"/>
          </a:xfrm>
        </p:spPr>
        <p:txBody>
          <a:bodyPr tIns="4320000"/>
          <a:lstStyle>
            <a:lvl1pPr marL="0" indent="0" algn="ctr">
              <a:buNone/>
              <a:defRPr sz="1400"/>
            </a:lvl1pPr>
          </a:lstStyle>
          <a:p>
            <a:r>
              <a:rPr lang="en-US" smtClean="0"/>
              <a:t>Click icon to add picture</a:t>
            </a:r>
            <a:endParaRPr lang="en-US" dirty="0" smtClean="0"/>
          </a:p>
        </p:txBody>
      </p:sp>
      <p:sp>
        <p:nvSpPr>
          <p:cNvPr id="5" name="Backdrop single"/>
          <p:cNvSpPr>
            <a:spLocks noGrp="1"/>
          </p:cNvSpPr>
          <p:nvPr>
            <p:ph type="body" sz="quarter" idx="10" hasCustomPrompt="1"/>
          </p:nvPr>
        </p:nvSpPr>
        <p:spPr>
          <a:xfrm>
            <a:off x="0" y="0"/>
            <a:ext cx="9144000" cy="11592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7"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
        <p:nvSpPr>
          <p:cNvPr id="10" name="Title 7"/>
          <p:cNvSpPr>
            <a:spLocks noGrp="1"/>
          </p:cNvSpPr>
          <p:nvPr>
            <p:ph type="ctrTitle" hasCustomPrompt="1"/>
          </p:nvPr>
        </p:nvSpPr>
        <p:spPr>
          <a:xfrm>
            <a:off x="420687" y="1341438"/>
            <a:ext cx="8307388" cy="1157378"/>
          </a:xfrm>
        </p:spPr>
        <p:txBody>
          <a:bodyPr anchor="b" anchorCtr="0"/>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12" name="Subtitle 8"/>
          <p:cNvSpPr>
            <a:spLocks noGrp="1"/>
          </p:cNvSpPr>
          <p:nvPr>
            <p:ph type="subTitle" idx="1" hasCustomPrompt="1"/>
          </p:nvPr>
        </p:nvSpPr>
        <p:spPr>
          <a:xfrm>
            <a:off x="419099" y="2682581"/>
            <a:ext cx="8308975" cy="389093"/>
          </a:xfrm>
        </p:spPr>
        <p:txBody>
          <a:bodyPr/>
          <a:lstStyle>
            <a:lvl1pPr marL="0" marR="0" indent="0" algn="l" defTabSz="914400" rtl="0" eaLnBrk="1" fontAlgn="auto" latinLnBrk="0" hangingPunct="1">
              <a:lnSpc>
                <a:spcPct val="100000"/>
              </a:lnSpc>
              <a:spcBef>
                <a:spcPts val="0"/>
              </a:spcBef>
              <a:spcAft>
                <a:spcPts val="600"/>
              </a:spcAft>
              <a:buClr>
                <a:schemeClr val="tx1">
                  <a:lumMod val="50000"/>
                  <a:lumOff val="50000"/>
                </a:schemeClr>
              </a:buClr>
              <a:buSzTx/>
              <a:buFont typeface="Verdana" panose="020B0604030504040204" pitchFamily="34" charset="0"/>
              <a:buNone/>
              <a:tabLst/>
              <a:defRPr sz="1400"/>
            </a:lvl1pPr>
          </a:lstStyle>
          <a:p>
            <a:r>
              <a:rPr lang="en-GB" dirty="0" smtClean="0"/>
              <a:t>Click to insert name and title of presenter</a:t>
            </a:r>
          </a:p>
          <a:p>
            <a:endParaRPr lang="en-GB" dirty="0" smtClean="0"/>
          </a:p>
        </p:txBody>
      </p:sp>
    </p:spTree>
    <p:extLst>
      <p:ext uri="{BB962C8B-B14F-4D97-AF65-F5344CB8AC3E}">
        <p14:creationId xmlns:p14="http://schemas.microsoft.com/office/powerpoint/2010/main" val="21066156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643568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9938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hasCustomPrompt="1"/>
          </p:nvPr>
        </p:nvSpPr>
        <p:spPr>
          <a:xfrm>
            <a:off x="4659313" y="0"/>
            <a:ext cx="4484686" cy="6392863"/>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195700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0" y="0"/>
            <a:ext cx="4486275" cy="6392863"/>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14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5747275" y="1341439"/>
            <a:ext cx="2980800" cy="4679950"/>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80105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419100" y="1341439"/>
            <a:ext cx="2980800" cy="4679950"/>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0801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smtClean="0">
                <a:solidFill>
                  <a:schemeClr val="tx1"/>
                </a:solidFill>
                <a:ea typeface="SimHei"/>
                <a:cs typeface="Arial" charset="0"/>
              </a:rPr>
              <a:t> |</a:t>
            </a:r>
            <a:endParaRPr lang="en-GB" sz="800" dirty="0">
              <a:solidFill>
                <a:schemeClr val="tx1"/>
              </a:solidFill>
              <a:ea typeface="SimHei"/>
              <a:cs typeface="Arial" charset="0"/>
            </a:endParaRPr>
          </a:p>
        </p:txBody>
      </p:sp>
    </p:spTree>
    <p:extLst>
      <p:ext uri="{BB962C8B-B14F-4D97-AF65-F5344CB8AC3E}">
        <p14:creationId xmlns:p14="http://schemas.microsoft.com/office/powerpoint/2010/main" val="28237990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9144000" cy="6392863"/>
          </a:xfrm>
        </p:spPr>
        <p:txBody>
          <a:bodyPr tIns="900000" anchor="ctr" anchorCtr="0"/>
          <a:lstStyle>
            <a:lvl1pPr marL="0" indent="0" algn="ctr">
              <a:buNone/>
              <a:defRPr sz="1400"/>
            </a:lvl1pPr>
          </a:lstStyle>
          <a:p>
            <a:r>
              <a:rPr lang="en-US" smtClean="0"/>
              <a:t>Click icon to add picture</a:t>
            </a:r>
            <a:endParaRPr lang="en-US" dirty="0"/>
          </a:p>
        </p:txBody>
      </p:sp>
      <p:sp>
        <p:nvSpPr>
          <p:cNvPr id="3"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25999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
        <p:nvSpPr>
          <p:cNvPr id="6"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7"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Tree>
    <p:extLst>
      <p:ext uri="{BB962C8B-B14F-4D97-AF65-F5344CB8AC3E}">
        <p14:creationId xmlns:p14="http://schemas.microsoft.com/office/powerpoint/2010/main" val="31118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2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075806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11/17/2015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267908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11/17/2015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91391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sp>
        <p:nvSpPr>
          <p:cNvPr id="15" name="Pladsholder til billede 14"/>
          <p:cNvSpPr>
            <a:spLocks noGrp="1"/>
          </p:cNvSpPr>
          <p:nvPr>
            <p:ph type="pic" sz="quarter" idx="13" hasCustomPrompt="1"/>
          </p:nvPr>
        </p:nvSpPr>
        <p:spPr>
          <a:xfrm>
            <a:off x="0" y="0"/>
            <a:ext cx="9144000" cy="6858000"/>
          </a:xfrm>
        </p:spPr>
        <p:txBody>
          <a:bodyPr tIns="720000" anchor="ctr" anchorCtr="0"/>
          <a:lstStyle>
            <a:lvl1pPr marL="0" indent="0" algn="ctr">
              <a:buNone/>
              <a:defRPr sz="1400"/>
            </a:lvl1pPr>
          </a:lstStyle>
          <a:p>
            <a:r>
              <a:rPr lang="da-DK" dirty="0" err="1" smtClean="0"/>
              <a:t>Click</a:t>
            </a:r>
            <a:r>
              <a:rPr lang="da-DK" dirty="0" smtClean="0"/>
              <a:t> </a:t>
            </a:r>
            <a:r>
              <a:rPr lang="da-DK" dirty="0" err="1" smtClean="0"/>
              <a:t>icon</a:t>
            </a:r>
            <a:r>
              <a:rPr lang="da-DK" dirty="0" smtClean="0"/>
              <a:t> to </a:t>
            </a:r>
            <a:br>
              <a:rPr lang="da-DK" dirty="0" smtClean="0"/>
            </a:br>
            <a:r>
              <a:rPr lang="da-DK" dirty="0" err="1" smtClean="0"/>
              <a:t>add</a:t>
            </a:r>
            <a:r>
              <a:rPr lang="da-DK" dirty="0" smtClean="0"/>
              <a:t> </a:t>
            </a:r>
            <a:r>
              <a:rPr lang="da-DK" dirty="0" err="1" smtClean="0"/>
              <a:t>picture</a:t>
            </a:r>
            <a:endParaRPr lang="en-US" dirty="0" smtClean="0"/>
          </a:p>
        </p:txBody>
      </p:sp>
      <p:sp>
        <p:nvSpPr>
          <p:cNvPr id="5" name="Backdrop single"/>
          <p:cNvSpPr>
            <a:spLocks noGrp="1"/>
          </p:cNvSpPr>
          <p:nvPr>
            <p:ph type="body" sz="quarter" idx="10" hasCustomPrompt="1"/>
          </p:nvPr>
        </p:nvSpPr>
        <p:spPr>
          <a:xfrm>
            <a:off x="0" y="7200"/>
            <a:ext cx="9144000" cy="30924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
        <p:nvSpPr>
          <p:cNvPr id="13"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Tree>
    <p:extLst>
      <p:ext uri="{BB962C8B-B14F-4D97-AF65-F5344CB8AC3E}">
        <p14:creationId xmlns:p14="http://schemas.microsoft.com/office/powerpoint/2010/main" val="10856712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667202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hasCustomPrompt="1"/>
          </p:nvPr>
        </p:nvSpPr>
        <p:spPr>
          <a:xfrm>
            <a:off x="4659313" y="0"/>
            <a:ext cx="4484686" cy="6392863"/>
          </a:xfrm>
        </p:spPr>
        <p:txBody>
          <a:bodyPr tIns="900000" anchor="ctr" anchorCtr="0"/>
          <a:lstStyle>
            <a:lvl1pPr marL="0" indent="0" algn="ctr">
              <a:buNone/>
              <a:defRPr sz="1400"/>
            </a:lvl1pPr>
          </a:lstStyle>
          <a:p>
            <a:r>
              <a:rPr lang="da-DK" dirty="0" err="1" smtClean="0"/>
              <a:t>Click</a:t>
            </a:r>
            <a:r>
              <a:rPr lang="da-DK" dirty="0" smtClean="0"/>
              <a:t> </a:t>
            </a:r>
            <a:r>
              <a:rPr lang="da-DK" dirty="0" err="1" smtClean="0"/>
              <a:t>icon</a:t>
            </a:r>
            <a:r>
              <a:rPr lang="da-DK" dirty="0" smtClean="0"/>
              <a:t> to </a:t>
            </a:r>
            <a:br>
              <a:rPr lang="da-DK" dirty="0" smtClean="0"/>
            </a:br>
            <a:r>
              <a:rPr lang="da-DK" dirty="0" err="1" smtClean="0"/>
              <a:t>add</a:t>
            </a:r>
            <a:r>
              <a:rPr lang="da-DK" dirty="0" smtClean="0"/>
              <a:t> </a:t>
            </a:r>
            <a:r>
              <a:rPr lang="da-DK" dirty="0" err="1" smtClean="0"/>
              <a:t>picture</a:t>
            </a:r>
            <a:endParaRPr lang="en-US" dirty="0" smtClean="0"/>
          </a:p>
        </p:txBody>
      </p:sp>
    </p:spTree>
    <p:extLst>
      <p:ext uri="{BB962C8B-B14F-4D97-AF65-F5344CB8AC3E}">
        <p14:creationId xmlns:p14="http://schemas.microsoft.com/office/powerpoint/2010/main" val="3437596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0" y="0"/>
            <a:ext cx="4486275" cy="6392863"/>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182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5747275" y="1341439"/>
            <a:ext cx="2980800" cy="4679950"/>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8994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419100" y="1341439"/>
            <a:ext cx="2980800" cy="4679950"/>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9397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smtClean="0">
                <a:solidFill>
                  <a:schemeClr val="tx1"/>
                </a:solidFill>
                <a:ea typeface="SimHei"/>
                <a:cs typeface="Arial" charset="0"/>
              </a:rPr>
              <a:t> |</a:t>
            </a:r>
            <a:endParaRPr lang="en-GB" sz="800" dirty="0">
              <a:solidFill>
                <a:schemeClr val="tx1"/>
              </a:solidFill>
              <a:ea typeface="SimHei"/>
              <a:cs typeface="Arial" charset="0"/>
            </a:endParaRPr>
          </a:p>
        </p:txBody>
      </p:sp>
    </p:spTree>
    <p:extLst>
      <p:ext uri="{BB962C8B-B14F-4D97-AF65-F5344CB8AC3E}">
        <p14:creationId xmlns:p14="http://schemas.microsoft.com/office/powerpoint/2010/main" val="3558370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Danfoss\Jobs\5123_Hjaelp til PowerPoint skabeloner\Received\Nyeste grafikker\Ny Grafik til SD\Ny Grafik til SD\PPT__4-3_bottom_bar.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U:\Danfoss\Jobs\5123_Hjaelp til PowerPoint skabeloner\Received\Nyeste grafikker\Ny Grafik til SD\Ny Grafik til SD\PPT__4-3_bottom_bar_logo-only.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bg1"/>
                </a:solidFill>
                <a:ea typeface="SimHei"/>
                <a:cs typeface="Arial" charset="0"/>
              </a:rPr>
              <a:pPr algn="r" fontAlgn="base">
                <a:spcBef>
                  <a:spcPct val="20000"/>
                </a:spcBef>
                <a:spcAft>
                  <a:spcPct val="0"/>
                </a:spcAft>
                <a:buClr>
                  <a:srgbClr val="808080"/>
                </a:buClr>
              </a:pPr>
              <a:t>‹#›</a:t>
            </a:fld>
            <a:r>
              <a:rPr lang="en-GB" sz="800" dirty="0" smtClean="0">
                <a:solidFill>
                  <a:schemeClr val="bg1"/>
                </a:solidFill>
                <a:ea typeface="SimHei"/>
                <a:cs typeface="Arial" charset="0"/>
              </a:rPr>
              <a:t> </a:t>
            </a:r>
            <a:r>
              <a:rPr lang="en-GB" sz="900" dirty="0" smtClean="0">
                <a:solidFill>
                  <a:schemeClr val="bg1"/>
                </a:solidFill>
                <a:ea typeface="SimHei"/>
                <a:cs typeface="Arial" charset="0"/>
              </a:rPr>
              <a:t>|</a:t>
            </a:r>
            <a:endParaRPr lang="en-GB" sz="900" dirty="0">
              <a:solidFill>
                <a:schemeClr val="bg1"/>
              </a:solidFill>
              <a:ea typeface="SimHei"/>
              <a:cs typeface="Arial" charset="0"/>
            </a:endParaRP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bmkFldAdditionalInfo"/>
          <p:cNvSpPr txBox="1">
            <a:spLocks noChangeArrowheads="1"/>
          </p:cNvSpPr>
          <p:nvPr/>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GB" sz="800" dirty="0" smtClean="0">
                <a:solidFill>
                  <a:schemeClr val="bg1"/>
                </a:solidFill>
                <a:ea typeface="SimHei"/>
                <a:cs typeface="Arial" charset="0"/>
              </a:rPr>
              <a:t>Turbocor</a:t>
            </a:r>
            <a:r>
              <a:rPr lang="en-GB" sz="800" baseline="30000" dirty="0" smtClean="0">
                <a:solidFill>
                  <a:schemeClr val="bg1"/>
                </a:solidFill>
                <a:ea typeface="SimHei"/>
                <a:cs typeface="Arial" charset="0"/>
              </a:rPr>
              <a:t>®</a:t>
            </a:r>
            <a:r>
              <a:rPr lang="en-GB" sz="800" dirty="0" smtClean="0">
                <a:solidFill>
                  <a:schemeClr val="bg1"/>
                </a:solidFill>
                <a:ea typeface="SimHei"/>
                <a:cs typeface="Arial" charset="0"/>
              </a:rPr>
              <a:t> | November 2015</a:t>
            </a:r>
            <a:endParaRPr lang="en-GB" sz="800" dirty="0">
              <a:solidFill>
                <a:schemeClr val="bg1"/>
              </a:solidFill>
              <a:ea typeface="SimHei"/>
              <a:cs typeface="Arial" charset="0"/>
            </a:endParaRPr>
          </a:p>
        </p:txBody>
      </p:sp>
    </p:spTree>
    <p:extLst>
      <p:ext uri="{BB962C8B-B14F-4D97-AF65-F5344CB8AC3E}">
        <p14:creationId xmlns:p14="http://schemas.microsoft.com/office/powerpoint/2010/main" val="1716963410"/>
      </p:ext>
    </p:extLst>
  </p:cSld>
  <p:clrMap bg1="lt1" tx1="dk1" bg2="lt2" tx2="dk2" accent1="accent1" accent2="accent2" accent3="accent3" accent4="accent4" accent5="accent5" accent6="accent6" hlink="hlink" folHlink="folHlink"/>
  <p:sldLayoutIdLst>
    <p:sldLayoutId id="2147483730" r:id="rId1"/>
    <p:sldLayoutId id="2147483655" r:id="rId2"/>
    <p:sldLayoutId id="2147483733" r:id="rId3"/>
    <p:sldLayoutId id="2147483675" r:id="rId4"/>
    <p:sldLayoutId id="2147483686" r:id="rId5"/>
    <p:sldLayoutId id="2147483688" r:id="rId6"/>
    <p:sldLayoutId id="2147483674" r:id="rId7"/>
    <p:sldLayoutId id="2147483673" r:id="rId8"/>
    <p:sldLayoutId id="2147483660" r:id="rId9"/>
    <p:sldLayoutId id="2147483710" r:id="rId10"/>
    <p:sldLayoutId id="2147483720" r:id="rId11"/>
    <p:sldLayoutId id="2147483725" r:id="rId12"/>
    <p:sldLayoutId id="2147483726" r:id="rId13"/>
    <p:sldLayoutId id="2147483727" r:id="rId14"/>
    <p:sldLayoutId id="2147483728" r:id="rId15"/>
    <p:sldLayoutId id="2147483729" r:id="rId16"/>
    <p:sldLayoutId id="2147483666" r:id="rId17"/>
    <p:sldLayoutId id="2147483732" r:id="rId18"/>
    <p:sldLayoutId id="2147483709" r:id="rId19"/>
    <p:sldLayoutId id="2147483735" r:id="rId20"/>
    <p:sldLayoutId id="2147483736" r:id="rId21"/>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www.sierrainstruments.com/products/210Prod.html" TargetMode="External"/><Relationship Id="rId7" Type="http://schemas.openxmlformats.org/officeDocument/2006/relationships/hyperlink" Target="http://www.cdiweb.com/Manufacturers/sensata/FP/Pressure_Transducer-Transmitter/?type=94&amp;manf=512&amp;cate=512:10&amp;NavType=2#null" TargetMode="External"/><Relationship Id="rId2" Type="http://schemas.openxmlformats.org/officeDocument/2006/relationships/hyperlink" Target="https://www.gemeasurement.com/flow-measurement/ultrasonic-liquid/transport-pt878-portable-ultrasonic-liquid-flow-meter" TargetMode="External"/><Relationship Id="rId1" Type="http://schemas.openxmlformats.org/officeDocument/2006/relationships/slideLayout" Target="../slideLayouts/slideLayout10.xml"/><Relationship Id="rId6" Type="http://schemas.openxmlformats.org/officeDocument/2006/relationships/hyperlink" Target="http://www.us.endress.com/en" TargetMode="External"/><Relationship Id="rId5" Type="http://schemas.openxmlformats.org/officeDocument/2006/relationships/hyperlink" Target="http://www.greyline.com/ttfm10.htm" TargetMode="External"/><Relationship Id="rId4" Type="http://schemas.openxmlformats.org/officeDocument/2006/relationships/hyperlink" Target="http://www.ecefast.com.au/media/blfa_files/TDS-100Fmanual_ec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e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87" y="1341438"/>
            <a:ext cx="8307388" cy="564635"/>
          </a:xfrm>
        </p:spPr>
        <p:txBody>
          <a:bodyPr>
            <a:normAutofit/>
          </a:bodyPr>
          <a:lstStyle/>
          <a:p>
            <a:r>
              <a:rPr lang="en-US" sz="3200" b="1" dirty="0" smtClean="0"/>
              <a:t>Mass Flow Sensor Integration</a:t>
            </a:r>
            <a:endParaRPr lang="en-US" sz="3200" b="1" dirty="0"/>
          </a:p>
        </p:txBody>
      </p:sp>
      <p:sp>
        <p:nvSpPr>
          <p:cNvPr id="3" name="Subtitle 2"/>
          <p:cNvSpPr>
            <a:spLocks noGrp="1"/>
          </p:cNvSpPr>
          <p:nvPr>
            <p:ph type="subTitle" idx="1"/>
          </p:nvPr>
        </p:nvSpPr>
        <p:spPr>
          <a:xfrm>
            <a:off x="699261" y="4678806"/>
            <a:ext cx="3525009" cy="389093"/>
          </a:xfrm>
        </p:spPr>
        <p:txBody>
          <a:bodyPr>
            <a:noAutofit/>
          </a:bodyPr>
          <a:lstStyle/>
          <a:p>
            <a:pPr algn="l"/>
            <a:r>
              <a:rPr lang="en-US" sz="1600" dirty="0" smtClean="0"/>
              <a:t>Team 5:</a:t>
            </a:r>
          </a:p>
          <a:p>
            <a:pPr algn="l"/>
            <a:r>
              <a:rPr lang="en-US" sz="1600" dirty="0" smtClean="0"/>
              <a:t>Beau Rodgers</a:t>
            </a:r>
          </a:p>
          <a:p>
            <a:pPr algn="l"/>
            <a:r>
              <a:rPr lang="en-US" sz="1600" dirty="0" smtClean="0"/>
              <a:t>Luis Mendez</a:t>
            </a:r>
          </a:p>
          <a:p>
            <a:pPr algn="l"/>
            <a:r>
              <a:rPr lang="en-US" sz="1600" dirty="0" smtClean="0"/>
              <a:t>Brian Roberts</a:t>
            </a:r>
          </a:p>
          <a:p>
            <a:pPr algn="l"/>
            <a:r>
              <a:rPr lang="en-US" sz="1600" dirty="0" smtClean="0"/>
              <a:t>Keenan Cheeks</a:t>
            </a:r>
          </a:p>
        </p:txBody>
      </p:sp>
      <p:sp>
        <p:nvSpPr>
          <p:cNvPr id="8" name="TextBox 7"/>
          <p:cNvSpPr txBox="1"/>
          <p:nvPr/>
        </p:nvSpPr>
        <p:spPr>
          <a:xfrm>
            <a:off x="5315174" y="5653826"/>
            <a:ext cx="3412901" cy="569387"/>
          </a:xfrm>
          <a:prstGeom prst="rect">
            <a:avLst/>
          </a:prstGeom>
          <a:noFill/>
        </p:spPr>
        <p:txBody>
          <a:bodyPr wrap="square" lIns="0" tIns="0" rIns="0" bIns="0" rtlCol="0">
            <a:spAutoFit/>
          </a:bodyPr>
          <a:lstStyle/>
          <a:p>
            <a:pPr lvl="0">
              <a:spcAft>
                <a:spcPts val="600"/>
              </a:spcAft>
              <a:buClr>
                <a:srgbClr val="000000">
                  <a:lumMod val="50000"/>
                  <a:lumOff val="50000"/>
                </a:srgbClr>
              </a:buClr>
            </a:pPr>
            <a:r>
              <a:rPr lang="en-US" sz="1600" dirty="0">
                <a:solidFill>
                  <a:prstClr val="white"/>
                </a:solidFill>
              </a:rPr>
              <a:t>Sponsored by: Danfoss Turbocor</a:t>
            </a:r>
          </a:p>
          <a:p>
            <a:pPr lvl="0">
              <a:spcAft>
                <a:spcPts val="600"/>
              </a:spcAft>
              <a:buClr>
                <a:srgbClr val="000000">
                  <a:lumMod val="50000"/>
                  <a:lumOff val="50000"/>
                </a:srgbClr>
              </a:buClr>
            </a:pPr>
            <a:r>
              <a:rPr lang="en-US" sz="1600" dirty="0">
                <a:solidFill>
                  <a:prstClr val="white"/>
                </a:solidFill>
              </a:rPr>
              <a:t>Advised by: Dr. Shih</a:t>
            </a:r>
          </a:p>
        </p:txBody>
      </p:sp>
    </p:spTree>
    <p:extLst>
      <p:ext uri="{BB962C8B-B14F-4D97-AF65-F5344CB8AC3E}">
        <p14:creationId xmlns:p14="http://schemas.microsoft.com/office/powerpoint/2010/main" val="765092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smtClean="0"/>
              <a:t>Necessary Parameters</a:t>
            </a:r>
            <a:endParaRPr lang="en-US" sz="3200"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Available Parameters</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𝑖𝑛</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𝑜𝑢𝑡</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𝑖𝑛</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𝑜𝑢𝑡</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endParaRPr lang="en-US" sz="2000" dirty="0" smtClean="0"/>
              </a:p>
              <a:p>
                <a:r>
                  <a:rPr lang="en-US" sz="2000" dirty="0" smtClean="0"/>
                  <a:t>Required Parameters</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𝑤𝑎𝑡𝑒𝑟</m:t>
                        </m:r>
                        <m:r>
                          <a:rPr lang="en-US" sz="2000" b="0" i="1" smtClean="0">
                            <a:latin typeface="Cambria Math" panose="02040503050406030204" pitchFamily="18" charset="0"/>
                          </a:rPr>
                          <m:t>,</m:t>
                        </m:r>
                        <m:r>
                          <a:rPr lang="en-US" sz="2000" b="0" i="1" smtClean="0">
                            <a:latin typeface="Cambria Math" panose="02040503050406030204" pitchFamily="18" charset="0"/>
                          </a:rPr>
                          <m:t>𝑖𝑛</m:t>
                        </m:r>
                      </m:sub>
                    </m:sSub>
                  </m:oMath>
                </a14:m>
                <a:endParaRPr lang="en-US" sz="2000" b="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𝑤𝑎𝑡𝑒𝑟</m:t>
                        </m:r>
                        <m:r>
                          <a:rPr lang="en-US" sz="2000" b="0" i="1" smtClean="0">
                            <a:latin typeface="Cambria Math" panose="02040503050406030204" pitchFamily="18" charset="0"/>
                          </a:rPr>
                          <m:t>,</m:t>
                        </m:r>
                        <m:r>
                          <a:rPr lang="en-US" sz="2000" b="0" i="1" smtClean="0">
                            <a:latin typeface="Cambria Math" panose="02040503050406030204" pitchFamily="18" charset="0"/>
                          </a:rPr>
                          <m:t>𝑜𝑢𝑡</m:t>
                        </m:r>
                      </m:sub>
                    </m:sSub>
                  </m:oMath>
                </a14:m>
                <a:endParaRPr lang="en-US" sz="2000" b="0" dirty="0" smtClean="0"/>
              </a:p>
              <a:p>
                <a:pPr lvl="1"/>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𝑚</m:t>
                            </m:r>
                          </m:e>
                        </m:acc>
                      </m:e>
                      <m:sub>
                        <m:r>
                          <a:rPr lang="en-US" sz="2000" b="0" i="1" smtClean="0">
                            <a:latin typeface="Cambria Math" panose="02040503050406030204" pitchFamily="18" charset="0"/>
                          </a:rPr>
                          <m:t>𝑤𝑎𝑡𝑒𝑟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𝑖𝑛</m:t>
                        </m:r>
                        <m:r>
                          <a:rPr lang="en-US" sz="2000" b="0" i="1" smtClean="0">
                            <a:latin typeface="Cambria Math" panose="02040503050406030204" pitchFamily="18" charset="0"/>
                          </a:rPr>
                          <m:t>_</m:t>
                        </m:r>
                        <m:r>
                          <a:rPr lang="en-US" sz="2000" b="0" i="1" smtClean="0">
                            <a:latin typeface="Cambria Math" panose="02040503050406030204" pitchFamily="18" charset="0"/>
                          </a:rPr>
                          <m:t>𝑐h𝑖𝑙𝑙𝑒𝑟</m:t>
                        </m:r>
                      </m:sub>
                    </m:sSub>
                  </m:oMath>
                </a14:m>
                <a:endParaRPr lang="en-US" dirty="0" smtClean="0"/>
              </a:p>
              <a:p>
                <a:pPr lvl="1"/>
                <a:endParaRPr lang="en-US" dirty="0" smtClean="0"/>
              </a:p>
              <a:p>
                <a:pPr lvl="1"/>
                <a:endParaRPr lang="en-US" sz="15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908" t="-1823"/>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3150104" y="1341438"/>
            <a:ext cx="6277402" cy="3446704"/>
          </a:xfrm>
          <a:prstGeom prst="rect">
            <a:avLst/>
          </a:prstGeom>
        </p:spPr>
      </p:pic>
      <p:sp>
        <p:nvSpPr>
          <p:cNvPr id="5" name="TextBox 4"/>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
        <p:nvSpPr>
          <p:cNvPr id="4" name="TextBox 3"/>
          <p:cNvSpPr txBox="1"/>
          <p:nvPr/>
        </p:nvSpPr>
        <p:spPr>
          <a:xfrm>
            <a:off x="3452649" y="4891603"/>
            <a:ext cx="4950372" cy="207749"/>
          </a:xfrm>
          <a:prstGeom prst="rect">
            <a:avLst/>
          </a:prstGeom>
          <a:noFill/>
        </p:spPr>
        <p:txBody>
          <a:bodyPr wrap="square" lIns="0" tIns="0" rIns="0" bIns="0" rtlCol="0">
            <a:spAutoFit/>
          </a:bodyPr>
          <a:lstStyle/>
          <a:p>
            <a:pPr algn="ctr"/>
            <a:r>
              <a:rPr lang="en-US" sz="1350" dirty="0" smtClean="0"/>
              <a:t>Figure 6 : Thermodynamic Cycle</a:t>
            </a:r>
            <a:endParaRPr lang="en-US" sz="1350" dirty="0" smtClean="0"/>
          </a:p>
        </p:txBody>
      </p:sp>
    </p:spTree>
    <p:extLst>
      <p:ext uri="{BB962C8B-B14F-4D97-AF65-F5344CB8AC3E}">
        <p14:creationId xmlns:p14="http://schemas.microsoft.com/office/powerpoint/2010/main" val="417121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Mass Flow Sensors</a:t>
            </a:r>
            <a:endParaRPr lang="en-US" sz="3200" b="1" u="sng" dirty="0"/>
          </a:p>
        </p:txBody>
      </p:sp>
      <p:sp>
        <p:nvSpPr>
          <p:cNvPr id="3" name="Content Placeholder 2"/>
          <p:cNvSpPr>
            <a:spLocks noGrp="1"/>
          </p:cNvSpPr>
          <p:nvPr>
            <p:ph idx="1"/>
          </p:nvPr>
        </p:nvSpPr>
        <p:spPr/>
        <p:txBody>
          <a:bodyPr/>
          <a:lstStyle/>
          <a:p>
            <a:r>
              <a:rPr lang="en-US" sz="2000" b="1" u="sng" dirty="0" smtClean="0"/>
              <a:t>Available Technologies </a:t>
            </a:r>
          </a:p>
          <a:p>
            <a:endParaRPr lang="en-US" sz="2000" dirty="0" smtClean="0"/>
          </a:p>
          <a:p>
            <a:pPr lvl="2"/>
            <a:r>
              <a:rPr lang="en-US" sz="2000" dirty="0" smtClean="0"/>
              <a:t>Coriolis flow measuring principle (in-line) </a:t>
            </a:r>
          </a:p>
          <a:p>
            <a:pPr lvl="1"/>
            <a:endParaRPr lang="en-US" sz="2000" dirty="0" smtClean="0"/>
          </a:p>
          <a:p>
            <a:pPr lvl="2"/>
            <a:r>
              <a:rPr lang="en-US" sz="2000" dirty="0" smtClean="0"/>
              <a:t>Electromagnetic flow measuring principle (in-line)</a:t>
            </a:r>
          </a:p>
          <a:p>
            <a:pPr lvl="1"/>
            <a:endParaRPr lang="en-US" sz="2000" dirty="0" smtClean="0"/>
          </a:p>
          <a:p>
            <a:pPr lvl="2"/>
            <a:r>
              <a:rPr lang="en-US" sz="2000" dirty="0" smtClean="0"/>
              <a:t>Thermal flow measuring principle (probe style)</a:t>
            </a:r>
          </a:p>
          <a:p>
            <a:pPr lvl="1"/>
            <a:endParaRPr lang="en-US" sz="2000" dirty="0" smtClean="0"/>
          </a:p>
          <a:p>
            <a:pPr lvl="2"/>
            <a:r>
              <a:rPr lang="en-US" sz="2000" dirty="0" smtClean="0"/>
              <a:t>Vortex flow measuring principle (in-line)</a:t>
            </a:r>
          </a:p>
          <a:p>
            <a:pPr lvl="1"/>
            <a:endParaRPr lang="en-US" sz="2000" dirty="0" smtClean="0"/>
          </a:p>
          <a:p>
            <a:pPr lvl="2"/>
            <a:r>
              <a:rPr lang="en-US" sz="2000" dirty="0" smtClean="0"/>
              <a:t>Ultrasonic Mass Flow Sensor (externally mounted)</a:t>
            </a:r>
            <a:endParaRPr lang="en-US" sz="20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1676491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Design Concepts</a:t>
            </a:r>
            <a:endParaRPr lang="en-US" sz="3200" b="1" u="sng" dirty="0"/>
          </a:p>
        </p:txBody>
      </p:sp>
      <p:sp>
        <p:nvSpPr>
          <p:cNvPr id="3" name="Content Placeholder 2"/>
          <p:cNvSpPr>
            <a:spLocks noGrp="1"/>
          </p:cNvSpPr>
          <p:nvPr>
            <p:ph idx="1"/>
          </p:nvPr>
        </p:nvSpPr>
        <p:spPr/>
        <p:txBody>
          <a:bodyPr>
            <a:normAutofit/>
          </a:bodyPr>
          <a:lstStyle/>
          <a:p>
            <a:pPr algn="just"/>
            <a:r>
              <a:rPr lang="en-US" sz="2400" dirty="0" smtClean="0"/>
              <a:t>Use existing ultrasonic transducers on the market for retrieving data and use developed algorithms and processing units to determine mass flow.</a:t>
            </a:r>
          </a:p>
          <a:p>
            <a:pPr algn="just"/>
            <a:endParaRPr lang="en-US" sz="2400" dirty="0" smtClean="0"/>
          </a:p>
          <a:p>
            <a:pPr algn="just"/>
            <a:r>
              <a:rPr lang="en-US" sz="2400" dirty="0" smtClean="0"/>
              <a:t>Use existing ultrasonic sensors with corresponding modules to determine mass flow rate and focus on integrating sensor outputs into existing Turbocor platforms.</a:t>
            </a:r>
          </a:p>
          <a:p>
            <a:pPr algn="just"/>
            <a:endParaRPr lang="en-US" sz="2400" dirty="0" smtClean="0"/>
          </a:p>
          <a:p>
            <a:endParaRPr lang="en-US" dirty="0"/>
          </a:p>
        </p:txBody>
      </p:sp>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341740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Concept Evaluation</a:t>
            </a:r>
            <a:endParaRPr lang="en-US" sz="3200" b="1" u="sng" dirty="0"/>
          </a:p>
        </p:txBody>
      </p:sp>
      <p:sp>
        <p:nvSpPr>
          <p:cNvPr id="3" name="Content Placeholder 2"/>
          <p:cNvSpPr>
            <a:spLocks noGrp="1"/>
          </p:cNvSpPr>
          <p:nvPr>
            <p:ph idx="1"/>
          </p:nvPr>
        </p:nvSpPr>
        <p:spPr/>
        <p:txBody>
          <a:bodyPr/>
          <a:lstStyle/>
          <a:p>
            <a:pPr algn="just"/>
            <a:r>
              <a:rPr lang="en-US" sz="2400" dirty="0" smtClean="0"/>
              <a:t>Not using existing data collection system would be cheaper but cause unnecessary work and complications.</a:t>
            </a:r>
          </a:p>
          <a:p>
            <a:pPr algn="just"/>
            <a:endParaRPr lang="en-US" sz="2400" dirty="0"/>
          </a:p>
          <a:p>
            <a:pPr algn="just"/>
            <a:endParaRPr lang="en-US" sz="2400" dirty="0"/>
          </a:p>
          <a:p>
            <a:pPr algn="just"/>
            <a:r>
              <a:rPr lang="en-US" sz="2400" dirty="0" smtClean="0"/>
              <a:t>Best choice would be to use existing sensors and corresponding electronics to retrieve mass flow data and focus on mounting apparatus and accurate compressor efficiency values.</a:t>
            </a:r>
            <a:endParaRPr lang="en-US" sz="24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463042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Potential Challenges</a:t>
            </a:r>
            <a:endParaRPr lang="en-US" sz="3200" b="1" u="sng" dirty="0"/>
          </a:p>
        </p:txBody>
      </p:sp>
      <p:sp>
        <p:nvSpPr>
          <p:cNvPr id="3" name="Content Placeholder 2"/>
          <p:cNvSpPr>
            <a:spLocks noGrp="1"/>
          </p:cNvSpPr>
          <p:nvPr>
            <p:ph idx="1"/>
          </p:nvPr>
        </p:nvSpPr>
        <p:spPr/>
        <p:txBody>
          <a:bodyPr/>
          <a:lstStyle/>
          <a:p>
            <a:pPr>
              <a:lnSpc>
                <a:spcPct val="150000"/>
              </a:lnSpc>
            </a:pPr>
            <a:r>
              <a:rPr lang="en-US" sz="2400" dirty="0" smtClean="0"/>
              <a:t>Maintaining budget (~$2000)</a:t>
            </a:r>
          </a:p>
          <a:p>
            <a:pPr>
              <a:lnSpc>
                <a:spcPct val="150000"/>
              </a:lnSpc>
            </a:pPr>
            <a:r>
              <a:rPr lang="en-US" sz="2400" dirty="0" smtClean="0"/>
              <a:t>Flow measurement accuracy (&lt;1% error)</a:t>
            </a:r>
          </a:p>
          <a:p>
            <a:pPr>
              <a:lnSpc>
                <a:spcPct val="150000"/>
              </a:lnSpc>
            </a:pPr>
            <a:r>
              <a:rPr lang="en-US" sz="2400" dirty="0" smtClean="0"/>
              <a:t>Clamp versatility</a:t>
            </a:r>
          </a:p>
          <a:p>
            <a:pPr>
              <a:lnSpc>
                <a:spcPct val="150000"/>
              </a:lnSpc>
            </a:pPr>
            <a:r>
              <a:rPr lang="en-US" sz="2400" dirty="0" smtClean="0"/>
              <a:t>Compatibility of systems</a:t>
            </a:r>
          </a:p>
          <a:p>
            <a:pPr lvl="3">
              <a:lnSpc>
                <a:spcPct val="150000"/>
              </a:lnSpc>
            </a:pPr>
            <a:r>
              <a:rPr lang="en-US" sz="2400" dirty="0" smtClean="0"/>
              <a:t>Sensors must have output that can be integrated into Turbocor’s existing platform. </a:t>
            </a:r>
          </a:p>
          <a:p>
            <a:pPr>
              <a:lnSpc>
                <a:spcPct val="150000"/>
              </a:lnSpc>
            </a:pPr>
            <a:r>
              <a:rPr lang="en-US" sz="2400" dirty="0" smtClean="0"/>
              <a:t>Calibration of System</a:t>
            </a:r>
            <a:endParaRPr lang="en-US" sz="24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1446574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Sensor Selection</a:t>
            </a:r>
            <a:endParaRPr lang="en-US" b="1" u="sng" dirty="0"/>
          </a:p>
        </p:txBody>
      </p:sp>
      <p:sp>
        <p:nvSpPr>
          <p:cNvPr id="4" name="Content Placeholder 2"/>
          <p:cNvSpPr>
            <a:spLocks noGrp="1"/>
          </p:cNvSpPr>
          <p:nvPr>
            <p:ph idx="1"/>
          </p:nvPr>
        </p:nvSpPr>
        <p:spPr>
          <a:xfrm>
            <a:off x="419100" y="977462"/>
            <a:ext cx="8308975" cy="5043926"/>
          </a:xfrm>
        </p:spPr>
        <p:txBody>
          <a:bodyPr/>
          <a:lstStyle/>
          <a:p>
            <a:pPr marL="0" indent="0">
              <a:buNone/>
            </a:pPr>
            <a:endParaRPr lang="en-US" sz="2000" dirty="0" smtClean="0"/>
          </a:p>
          <a:p>
            <a:r>
              <a:rPr lang="en-US" sz="2000" dirty="0" smtClean="0"/>
              <a:t>Ultrasonic </a:t>
            </a:r>
            <a:r>
              <a:rPr lang="en-US" sz="2000" dirty="0" smtClean="0"/>
              <a:t>Flow sensors:</a:t>
            </a:r>
          </a:p>
          <a:p>
            <a:pPr lvl="2"/>
            <a:r>
              <a:rPr lang="en-US" sz="2000" dirty="0" smtClean="0"/>
              <a:t>Doppler vs Transit Time</a:t>
            </a:r>
          </a:p>
          <a:p>
            <a:pPr lvl="2"/>
            <a:r>
              <a:rPr lang="en-US" sz="2000" dirty="0" smtClean="0"/>
              <a:t>Narrow </a:t>
            </a:r>
            <a:r>
              <a:rPr lang="en-US" sz="2000" dirty="0" smtClean="0"/>
              <a:t>Beam Ultrasonic</a:t>
            </a:r>
          </a:p>
          <a:p>
            <a:pPr lvl="2"/>
            <a:r>
              <a:rPr lang="en-US" sz="2000" dirty="0" smtClean="0"/>
              <a:t>Wide Beam Ultrasonic</a:t>
            </a:r>
          </a:p>
          <a:p>
            <a:r>
              <a:rPr lang="en-US" sz="2000" dirty="0" smtClean="0"/>
              <a:t>Key </a:t>
            </a:r>
            <a:r>
              <a:rPr lang="en-US" sz="2000" dirty="0" smtClean="0"/>
              <a:t>Parameters</a:t>
            </a:r>
          </a:p>
          <a:p>
            <a:pPr lvl="2"/>
            <a:r>
              <a:rPr lang="en-US" sz="2000" dirty="0" smtClean="0"/>
              <a:t>Pipe</a:t>
            </a:r>
          </a:p>
          <a:p>
            <a:pPr lvl="4"/>
            <a:r>
              <a:rPr lang="en-US" sz="2000" dirty="0" smtClean="0"/>
              <a:t>Diameter</a:t>
            </a:r>
          </a:p>
          <a:p>
            <a:pPr lvl="4"/>
            <a:r>
              <a:rPr lang="en-US" sz="2000" dirty="0" smtClean="0"/>
              <a:t>Wall thickness</a:t>
            </a:r>
          </a:p>
          <a:p>
            <a:pPr lvl="4"/>
            <a:r>
              <a:rPr lang="en-US" sz="2000" dirty="0" smtClean="0"/>
              <a:t>Construction</a:t>
            </a:r>
          </a:p>
          <a:p>
            <a:pPr lvl="2"/>
            <a:r>
              <a:rPr lang="en-US" sz="2000" dirty="0" smtClean="0"/>
              <a:t>Configuration</a:t>
            </a:r>
            <a:endParaRPr lang="en-US" sz="2000" dirty="0" smtClean="0"/>
          </a:p>
          <a:p>
            <a:pPr lvl="2"/>
            <a:r>
              <a:rPr lang="en-US" sz="2000" dirty="0" smtClean="0"/>
              <a:t>Fluid</a:t>
            </a:r>
          </a:p>
        </p:txBody>
      </p:sp>
      <p:pic>
        <p:nvPicPr>
          <p:cNvPr id="5" name="Picture 4"/>
          <p:cNvPicPr>
            <a:picLocks noChangeAspect="1"/>
          </p:cNvPicPr>
          <p:nvPr/>
        </p:nvPicPr>
        <p:blipFill>
          <a:blip r:embed="rId3"/>
          <a:stretch>
            <a:fillRect/>
          </a:stretch>
        </p:blipFill>
        <p:spPr>
          <a:xfrm>
            <a:off x="3272979" y="2902750"/>
            <a:ext cx="5455095" cy="2910889"/>
          </a:xfrm>
          <a:prstGeom prst="rect">
            <a:avLst/>
          </a:prstGeom>
        </p:spPr>
      </p:pic>
      <p:sp>
        <p:nvSpPr>
          <p:cNvPr id="10" name="TextBox 9"/>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269" y="1913462"/>
            <a:ext cx="4644805" cy="3916415"/>
          </a:xfrm>
          <a:prstGeom prst="rect">
            <a:avLst/>
          </a:prstGeom>
        </p:spPr>
      </p:pic>
      <p:sp>
        <p:nvSpPr>
          <p:cNvPr id="6" name="TextBox 5"/>
          <p:cNvSpPr txBox="1"/>
          <p:nvPr/>
        </p:nvSpPr>
        <p:spPr>
          <a:xfrm>
            <a:off x="3491145" y="5761891"/>
            <a:ext cx="5265683" cy="207749"/>
          </a:xfrm>
          <a:prstGeom prst="rect">
            <a:avLst/>
          </a:prstGeom>
          <a:noFill/>
        </p:spPr>
        <p:txBody>
          <a:bodyPr wrap="square" lIns="0" tIns="0" rIns="0" bIns="0" rtlCol="0">
            <a:spAutoFit/>
          </a:bodyPr>
          <a:lstStyle/>
          <a:p>
            <a:r>
              <a:rPr lang="en-US" sz="1350" dirty="0" smtClean="0"/>
              <a:t>Figure 7 : Ultrasonic Sensor Fundamentals</a:t>
            </a:r>
            <a:endParaRPr lang="en-US" sz="1350" dirty="0" smtClean="0"/>
          </a:p>
        </p:txBody>
      </p:sp>
      <p:sp>
        <p:nvSpPr>
          <p:cNvPr id="7" name="TextBox 6"/>
          <p:cNvSpPr txBox="1"/>
          <p:nvPr/>
        </p:nvSpPr>
        <p:spPr>
          <a:xfrm>
            <a:off x="3719746" y="5971662"/>
            <a:ext cx="4808483" cy="207749"/>
          </a:xfrm>
          <a:prstGeom prst="rect">
            <a:avLst/>
          </a:prstGeom>
          <a:noFill/>
        </p:spPr>
        <p:txBody>
          <a:bodyPr wrap="square" lIns="0" tIns="0" rIns="0" bIns="0" rtlCol="0">
            <a:spAutoFit/>
          </a:bodyPr>
          <a:lstStyle/>
          <a:p>
            <a:pPr algn="ctr"/>
            <a:r>
              <a:rPr lang="en-US" sz="1350" dirty="0" smtClean="0"/>
              <a:t>Figure 8 : Different Configurations</a:t>
            </a:r>
            <a:endParaRPr lang="en-US" sz="1350" dirty="0" smtClean="0"/>
          </a:p>
        </p:txBody>
      </p:sp>
    </p:spTree>
    <p:extLst>
      <p:ext uri="{BB962C8B-B14F-4D97-AF65-F5344CB8AC3E}">
        <p14:creationId xmlns:p14="http://schemas.microsoft.com/office/powerpoint/2010/main" val="12307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Sensor Selection Matrix</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894075"/>
              </p:ext>
            </p:extLst>
          </p:nvPr>
        </p:nvGraphicFramePr>
        <p:xfrm>
          <a:off x="419099" y="763275"/>
          <a:ext cx="8378061" cy="5061728"/>
        </p:xfrm>
        <a:graphic>
          <a:graphicData uri="http://schemas.openxmlformats.org/drawingml/2006/table">
            <a:tbl>
              <a:tblPr firstRow="1" firstCol="1" bandRow="1"/>
              <a:tblGrid>
                <a:gridCol w="2143798"/>
                <a:gridCol w="669701"/>
                <a:gridCol w="888642"/>
                <a:gridCol w="1056068"/>
                <a:gridCol w="1083134"/>
                <a:gridCol w="978795"/>
                <a:gridCol w="605307"/>
                <a:gridCol w="578240"/>
                <a:gridCol w="374376"/>
              </a:tblGrid>
              <a:tr h="1596864">
                <a:tc>
                  <a:txBody>
                    <a:bodyPr/>
                    <a:lstStyle/>
                    <a:p>
                      <a:pPr marL="0" marR="0" algn="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Characteristics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Weighted 1-5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lnTlToBr w="6350" cap="flat" cmpd="sng" algn="ctr">
                      <a:solidFill>
                        <a:srgbClr val="A5A5A5"/>
                      </a:solidFill>
                      <a:prstDash val="solid"/>
                      <a:round/>
                      <a:headEnd type="none" w="med" len="med"/>
                      <a:tailEnd type="none" w="med" len="med"/>
                    </a:lnTlToBr>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Accuracy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Cost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Pipe ᴓ (m)</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Fluid Temp(°C)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Fluid Velocity(m/s)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50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Calculate Q̇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0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Output (</a:t>
                      </a:r>
                      <a:r>
                        <a:rPr lang="en-US" sz="1600" i="1"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a:t>
                      </a: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nalog or </a:t>
                      </a:r>
                      <a:r>
                        <a:rPr lang="en-US" sz="1600" i="1"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D</a:t>
                      </a: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igital)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6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FFFFFF"/>
                    </a:solidFill>
                  </a:tcPr>
                </a:tc>
              </a:tr>
              <a:tr h="282028">
                <a:tc>
                  <a:txBody>
                    <a:bodyPr/>
                    <a:lstStyle/>
                    <a:p>
                      <a:pPr marL="0" marR="0" algn="r">
                        <a:lnSpc>
                          <a:spcPct val="107000"/>
                        </a:lnSpc>
                        <a:spcBef>
                          <a:spcPts val="0"/>
                        </a:spcBef>
                        <a:spcAft>
                          <a:spcPts val="0"/>
                        </a:spcAft>
                      </a:pPr>
                      <a:r>
                        <a:rPr lang="en-US" sz="1800" i="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r h="282028">
                <a:tc>
                  <a:txBody>
                    <a:bodyPr/>
                    <a:lstStyle/>
                    <a:p>
                      <a:pPr marL="0" marR="0" algn="ctr">
                        <a:lnSpc>
                          <a:spcPct val="107000"/>
                        </a:lnSpc>
                        <a:spcBef>
                          <a:spcPts val="0"/>
                        </a:spcBef>
                        <a:spcAft>
                          <a:spcPts val="0"/>
                        </a:spcAft>
                      </a:pPr>
                      <a:r>
                        <a:rPr lang="en-US" sz="1800" i="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7">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Actual Values rated from 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737768">
                <a:tc>
                  <a:txBody>
                    <a:bodyPr/>
                    <a:lstStyle/>
                    <a:p>
                      <a:pPr marL="0" marR="0" algn="ctr">
                        <a:lnSpc>
                          <a:spcPct val="107000"/>
                        </a:lnSpc>
                        <a:spcBef>
                          <a:spcPts val="0"/>
                        </a:spcBef>
                        <a:spcAft>
                          <a:spcPts val="0"/>
                        </a:spcAft>
                      </a:pPr>
                      <a:r>
                        <a:rPr lang="en-US" sz="1800" i="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Sierra InnovaSonic 210i</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$3,170</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0.15 to 6</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to 80</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 to 12</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EDEDED"/>
                    </a:solidFill>
                  </a:tcPr>
                </a:tc>
              </a:tr>
              <a:tr h="737768">
                <a:tc>
                  <a:txBody>
                    <a:bodyPr/>
                    <a:lstStyle/>
                    <a:p>
                      <a:pPr marL="0" marR="0" algn="ct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Dalian </a:t>
                      </a:r>
                      <a:r>
                        <a:rPr lang="en-US" sz="1800" i="1" dirty="0" err="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Hipeak</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TDS-100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±1%</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$500-700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0.15 to 7</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0 to 90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 to 30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D87"/>
                    </a:solidFill>
                  </a:tcPr>
                </a:tc>
                <a:tc>
                  <a:txBody>
                    <a:bodyPr/>
                    <a:lstStyle/>
                    <a:p>
                      <a:pPr marL="0" marR="0">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5FD87"/>
                    </a:solidFill>
                  </a:tcPr>
                </a:tc>
              </a:tr>
              <a:tr h="499084">
                <a:tc>
                  <a:txBody>
                    <a:bodyPr/>
                    <a:lstStyle/>
                    <a:p>
                      <a:pPr marL="0" marR="0" algn="ct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GE </a:t>
                      </a:r>
                      <a:r>
                        <a:rPr lang="en-US" sz="1800" i="1" dirty="0" err="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Panametrics</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PT878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$10,035</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 to 7.6</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to 50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to 40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EDEDED"/>
                    </a:solidFill>
                  </a:tcPr>
                </a:tc>
              </a:tr>
              <a:tr h="737768">
                <a:tc>
                  <a:txBody>
                    <a:bodyPr/>
                    <a:lstStyle/>
                    <a:p>
                      <a:pPr marL="0" marR="0" algn="ctr">
                        <a:lnSpc>
                          <a:spcPct val="107000"/>
                        </a:lnSpc>
                        <a:spcBef>
                          <a:spcPts val="0"/>
                        </a:spcBef>
                        <a:spcAft>
                          <a:spcPts val="0"/>
                        </a:spcAft>
                      </a:pPr>
                      <a:r>
                        <a:rPr lang="en-US" sz="1800" i="1" dirty="0" err="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Greyline</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TTFM </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$2,600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0.12 to 1.2</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to 150</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 to 12</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5" name="TextBox 4"/>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3" name="TextBox 2"/>
          <p:cNvSpPr txBox="1"/>
          <p:nvPr/>
        </p:nvSpPr>
        <p:spPr>
          <a:xfrm>
            <a:off x="1403131" y="6085490"/>
            <a:ext cx="6873766" cy="207749"/>
          </a:xfrm>
          <a:prstGeom prst="rect">
            <a:avLst/>
          </a:prstGeom>
          <a:noFill/>
        </p:spPr>
        <p:txBody>
          <a:bodyPr wrap="square" lIns="0" tIns="0" rIns="0" bIns="0" rtlCol="0">
            <a:spAutoFit/>
          </a:bodyPr>
          <a:lstStyle/>
          <a:p>
            <a:pPr algn="ctr"/>
            <a:r>
              <a:rPr lang="en-US" sz="1350" dirty="0" smtClean="0"/>
              <a:t>Table 1 : Selection Matrix</a:t>
            </a:r>
            <a:endParaRPr lang="en-US" sz="1350" dirty="0" smtClean="0"/>
          </a:p>
        </p:txBody>
      </p:sp>
    </p:spTree>
    <p:extLst>
      <p:ext uri="{BB962C8B-B14F-4D97-AF65-F5344CB8AC3E}">
        <p14:creationId xmlns:p14="http://schemas.microsoft.com/office/powerpoint/2010/main" val="3435707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u="sng" dirty="0" smtClean="0"/>
              <a:t>TDS-100</a:t>
            </a:r>
            <a:endParaRPr lang="en-US" b="1" u="sng" dirty="0"/>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8124" y="1417638"/>
            <a:ext cx="4679950" cy="4679950"/>
          </a:xfrm>
        </p:spPr>
      </p:pic>
      <p:pic>
        <p:nvPicPr>
          <p:cNvPr id="18" name="Picture 17"/>
          <p:cNvPicPr>
            <a:picLocks noChangeAspect="1"/>
          </p:cNvPicPr>
          <p:nvPr/>
        </p:nvPicPr>
        <p:blipFill>
          <a:blip r:embed="rId4"/>
          <a:stretch>
            <a:fillRect/>
          </a:stretch>
        </p:blipFill>
        <p:spPr>
          <a:xfrm>
            <a:off x="3081853" y="1417638"/>
            <a:ext cx="6062147" cy="4675267"/>
          </a:xfrm>
          <a:prstGeom prst="rect">
            <a:avLst/>
          </a:prstGeom>
        </p:spPr>
      </p:pic>
      <p:sp>
        <p:nvSpPr>
          <p:cNvPr id="19" name="TextBox 18"/>
          <p:cNvSpPr txBox="1"/>
          <p:nvPr/>
        </p:nvSpPr>
        <p:spPr>
          <a:xfrm>
            <a:off x="244699" y="1231275"/>
            <a:ext cx="2837154" cy="49859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Large range of pipe diameters</a:t>
            </a:r>
          </a:p>
          <a:p>
            <a:pPr marL="742950" lvl="1" indent="-285750">
              <a:buFont typeface="Arial" panose="020B0604020202020204" pitchFamily="34" charset="0"/>
              <a:buChar char="•"/>
            </a:pPr>
            <a:r>
              <a:rPr lang="en-US" dirty="0" smtClean="0"/>
              <a:t>15 cm to 7 m</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Appropriate range of fluid temperatures</a:t>
            </a:r>
          </a:p>
          <a:p>
            <a:pPr marL="742950" lvl="1" indent="-285750">
              <a:buFont typeface="Arial" panose="020B0604020202020204" pitchFamily="34" charset="0"/>
              <a:buChar char="•"/>
            </a:pPr>
            <a:r>
              <a:rPr lang="en-US" dirty="0" smtClean="0"/>
              <a:t>0-90°C</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Adjusts for current fluid temperature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Mounting points included</a:t>
            </a:r>
          </a:p>
          <a:p>
            <a:endParaRPr lang="en-US" dirty="0" smtClean="0"/>
          </a:p>
          <a:p>
            <a:pPr marL="285750" indent="-285750">
              <a:buFont typeface="Arial" panose="020B0604020202020204" pitchFamily="34" charset="0"/>
              <a:buChar char="•"/>
            </a:pPr>
            <a:r>
              <a:rPr lang="en-US" dirty="0" smtClean="0"/>
              <a:t>Versatile Output</a:t>
            </a:r>
          </a:p>
          <a:p>
            <a:pPr marL="742950" lvl="1" indent="-285750">
              <a:buFont typeface="Arial" panose="020B0604020202020204" pitchFamily="34" charset="0"/>
              <a:buChar char="•"/>
            </a:pPr>
            <a:r>
              <a:rPr lang="en-US" dirty="0" smtClean="0"/>
              <a:t>RS-485</a:t>
            </a:r>
          </a:p>
          <a:p>
            <a:pPr marL="742950" lvl="1" indent="-285750">
              <a:buFont typeface="Arial" panose="020B0604020202020204" pitchFamily="34" charset="0"/>
              <a:buChar char="•"/>
            </a:pPr>
            <a:r>
              <a:rPr lang="en-US" dirty="0" smtClean="0"/>
              <a:t>Analog 4-24mA</a:t>
            </a:r>
          </a:p>
          <a:p>
            <a:pPr marL="285750" indent="-285750">
              <a:buFont typeface="Arial" panose="020B0604020202020204" pitchFamily="34" charset="0"/>
              <a:buChar char="•"/>
            </a:pPr>
            <a:endParaRPr lang="en-US" dirty="0" smtClean="0"/>
          </a:p>
        </p:txBody>
      </p:sp>
      <p:sp>
        <p:nvSpPr>
          <p:cNvPr id="20" name="TextBox 19"/>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2" name="TextBox 1"/>
          <p:cNvSpPr txBox="1"/>
          <p:nvPr/>
        </p:nvSpPr>
        <p:spPr>
          <a:xfrm>
            <a:off x="4048124" y="6107315"/>
            <a:ext cx="4288220" cy="207749"/>
          </a:xfrm>
          <a:prstGeom prst="rect">
            <a:avLst/>
          </a:prstGeom>
          <a:noFill/>
        </p:spPr>
        <p:txBody>
          <a:bodyPr wrap="square" lIns="0" tIns="0" rIns="0" bIns="0" rtlCol="0">
            <a:spAutoFit/>
          </a:bodyPr>
          <a:lstStyle/>
          <a:p>
            <a:pPr algn="ctr"/>
            <a:r>
              <a:rPr lang="en-US" sz="1350" dirty="0" smtClean="0"/>
              <a:t>Figure 9 : TDS System</a:t>
            </a:r>
            <a:endParaRPr lang="en-US" sz="1350" dirty="0" smtClean="0"/>
          </a:p>
        </p:txBody>
      </p:sp>
      <p:sp>
        <p:nvSpPr>
          <p:cNvPr id="3" name="TextBox 2"/>
          <p:cNvSpPr txBox="1"/>
          <p:nvPr/>
        </p:nvSpPr>
        <p:spPr>
          <a:xfrm>
            <a:off x="4379199" y="6077160"/>
            <a:ext cx="3626069" cy="207749"/>
          </a:xfrm>
          <a:prstGeom prst="rect">
            <a:avLst/>
          </a:prstGeom>
          <a:noFill/>
        </p:spPr>
        <p:txBody>
          <a:bodyPr wrap="square" lIns="0" tIns="0" rIns="0" bIns="0" rtlCol="0">
            <a:spAutoFit/>
          </a:bodyPr>
          <a:lstStyle/>
          <a:p>
            <a:r>
              <a:rPr lang="en-US" sz="1350" dirty="0" smtClean="0"/>
              <a:t>Figure 10 : TDS-100 Control Board</a:t>
            </a:r>
            <a:endParaRPr lang="en-US" sz="1350" dirty="0" smtClean="0"/>
          </a:p>
        </p:txBody>
      </p:sp>
    </p:spTree>
    <p:extLst>
      <p:ext uri="{BB962C8B-B14F-4D97-AF65-F5344CB8AC3E}">
        <p14:creationId xmlns:p14="http://schemas.microsoft.com/office/powerpoint/2010/main" val="11438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u="sng" dirty="0" smtClean="0"/>
              <a:t>Transducers</a:t>
            </a:r>
            <a:endParaRPr lang="en-US" b="1" u="sng" dirty="0"/>
          </a:p>
        </p:txBody>
      </p:sp>
      <p:pic>
        <p:nvPicPr>
          <p:cNvPr id="15" name="Content Placeholder 14"/>
          <p:cNvPicPr>
            <a:picLocks noGrp="1" noChangeAspect="1"/>
          </p:cNvPicPr>
          <p:nvPr>
            <p:ph idx="1"/>
          </p:nvPr>
        </p:nvPicPr>
        <p:blipFill>
          <a:blip r:embed="rId3"/>
          <a:stretch>
            <a:fillRect/>
          </a:stretch>
        </p:blipFill>
        <p:spPr>
          <a:xfrm>
            <a:off x="419098" y="763275"/>
            <a:ext cx="8308975" cy="2571181"/>
          </a:xfrm>
          <a:prstGeom prst="rect">
            <a:avLst/>
          </a:prstGeom>
        </p:spPr>
      </p:pic>
      <p:sp>
        <p:nvSpPr>
          <p:cNvPr id="17" name="TextBox 16"/>
          <p:cNvSpPr txBox="1"/>
          <p:nvPr/>
        </p:nvSpPr>
        <p:spPr>
          <a:xfrm>
            <a:off x="419096" y="4646616"/>
            <a:ext cx="8308975" cy="2077492"/>
          </a:xfrm>
          <a:prstGeom prst="rect">
            <a:avLst/>
          </a:prstGeom>
          <a:noFill/>
        </p:spPr>
        <p:txBody>
          <a:bodyPr wrap="square" lIns="0" tIns="0" rIns="0" bIns="0" rtlCol="0">
            <a:spAutoFit/>
          </a:bodyPr>
          <a:lstStyle/>
          <a:p>
            <a:pPr marL="285750" lvl="0" indent="-285750">
              <a:spcAft>
                <a:spcPts val="600"/>
              </a:spcAft>
              <a:buClr>
                <a:srgbClr val="000000">
                  <a:lumMod val="50000"/>
                  <a:lumOff val="50000"/>
                </a:srgbClr>
              </a:buClr>
              <a:buFont typeface="Arial" panose="020B0604020202020204" pitchFamily="34" charset="0"/>
              <a:buChar char="•"/>
            </a:pPr>
            <a:r>
              <a:rPr lang="en-US" sz="2400" dirty="0" smtClean="0">
                <a:solidFill>
                  <a:srgbClr val="000000"/>
                </a:solidFill>
              </a:rPr>
              <a:t>Different </a:t>
            </a:r>
            <a:r>
              <a:rPr lang="en-US" sz="2400" dirty="0">
                <a:solidFill>
                  <a:srgbClr val="000000"/>
                </a:solidFill>
              </a:rPr>
              <a:t>models </a:t>
            </a:r>
            <a:r>
              <a:rPr lang="en-US" sz="2400" dirty="0" smtClean="0">
                <a:solidFill>
                  <a:srgbClr val="000000"/>
                </a:solidFill>
              </a:rPr>
              <a:t>for different diameters</a:t>
            </a:r>
          </a:p>
          <a:p>
            <a:pPr marL="285750" indent="-285750">
              <a:spcAft>
                <a:spcPts val="600"/>
              </a:spcAft>
              <a:buClr>
                <a:srgbClr val="000000">
                  <a:lumMod val="50000"/>
                  <a:lumOff val="50000"/>
                </a:srgbClr>
              </a:buClr>
              <a:buFont typeface="Arial" panose="020B0604020202020204" pitchFamily="34" charset="0"/>
              <a:buChar char="•"/>
            </a:pPr>
            <a:r>
              <a:rPr lang="en-US" sz="2400" dirty="0" smtClean="0">
                <a:solidFill>
                  <a:srgbClr val="000000"/>
                </a:solidFill>
              </a:rPr>
              <a:t>Same control system can use multiple types of transducers</a:t>
            </a:r>
          </a:p>
          <a:p>
            <a:pPr marL="285750" indent="-285750">
              <a:spcAft>
                <a:spcPts val="600"/>
              </a:spcAft>
              <a:buClr>
                <a:srgbClr val="000000">
                  <a:lumMod val="50000"/>
                  <a:lumOff val="50000"/>
                </a:srgbClr>
              </a:buClr>
              <a:buFont typeface="Arial" panose="020B0604020202020204" pitchFamily="34" charset="0"/>
              <a:buChar char="•"/>
            </a:pPr>
            <a:r>
              <a:rPr lang="en-US" sz="2400" dirty="0" smtClean="0">
                <a:solidFill>
                  <a:srgbClr val="000000"/>
                </a:solidFill>
              </a:rPr>
              <a:t>Mounted </a:t>
            </a:r>
            <a:r>
              <a:rPr lang="en-US" sz="2400" dirty="0">
                <a:solidFill>
                  <a:srgbClr val="000000"/>
                </a:solidFill>
              </a:rPr>
              <a:t>directly to outside of pipe</a:t>
            </a:r>
          </a:p>
          <a:p>
            <a:pPr marL="285750" lvl="0" indent="-285750">
              <a:spcAft>
                <a:spcPts val="600"/>
              </a:spcAft>
              <a:buClr>
                <a:srgbClr val="000000">
                  <a:lumMod val="50000"/>
                  <a:lumOff val="50000"/>
                </a:srgbClr>
              </a:buClr>
              <a:buFont typeface="Arial" panose="020B0604020202020204" pitchFamily="34" charset="0"/>
              <a:buChar char="•"/>
            </a:pPr>
            <a:endParaRPr lang="en-US" sz="2400" dirty="0">
              <a:solidFill>
                <a:srgbClr val="000000"/>
              </a:solidFill>
            </a:endParaRPr>
          </a:p>
        </p:txBody>
      </p:sp>
      <p:pic>
        <p:nvPicPr>
          <p:cNvPr id="3074" name="Picture 2" descr="http://www.rshydro.co.uk/cp/admin/uploads/products/images/AT868-MCer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7" y="725875"/>
            <a:ext cx="8308975" cy="35221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2" name="TextBox 1"/>
          <p:cNvSpPr txBox="1"/>
          <p:nvPr/>
        </p:nvSpPr>
        <p:spPr>
          <a:xfrm>
            <a:off x="2207173" y="3570204"/>
            <a:ext cx="5123793" cy="207749"/>
          </a:xfrm>
          <a:prstGeom prst="rect">
            <a:avLst/>
          </a:prstGeom>
          <a:noFill/>
        </p:spPr>
        <p:txBody>
          <a:bodyPr wrap="square" lIns="0" tIns="0" rIns="0" bIns="0" rtlCol="0">
            <a:spAutoFit/>
          </a:bodyPr>
          <a:lstStyle/>
          <a:p>
            <a:pPr algn="ctr"/>
            <a:r>
              <a:rPr lang="en-US" sz="1350" dirty="0" smtClean="0"/>
              <a:t>Figure 11 : Basic Transducers</a:t>
            </a:r>
            <a:endParaRPr lang="en-US" sz="1350" dirty="0" smtClean="0"/>
          </a:p>
        </p:txBody>
      </p:sp>
      <p:sp>
        <p:nvSpPr>
          <p:cNvPr id="3" name="TextBox 2"/>
          <p:cNvSpPr txBox="1"/>
          <p:nvPr/>
        </p:nvSpPr>
        <p:spPr>
          <a:xfrm>
            <a:off x="2915383" y="4339583"/>
            <a:ext cx="4194865" cy="207749"/>
          </a:xfrm>
          <a:prstGeom prst="rect">
            <a:avLst/>
          </a:prstGeom>
          <a:noFill/>
        </p:spPr>
        <p:txBody>
          <a:bodyPr wrap="square" lIns="0" tIns="0" rIns="0" bIns="0" rtlCol="0">
            <a:spAutoFit/>
          </a:bodyPr>
          <a:lstStyle/>
          <a:p>
            <a:r>
              <a:rPr lang="en-US" sz="1350" dirty="0" smtClean="0"/>
              <a:t>Figure 12 : Standard “V” Configuration</a:t>
            </a:r>
            <a:endParaRPr lang="en-US" sz="1350" dirty="0" smtClean="0"/>
          </a:p>
        </p:txBody>
      </p:sp>
    </p:spTree>
    <p:extLst>
      <p:ext uri="{BB962C8B-B14F-4D97-AF65-F5344CB8AC3E}">
        <p14:creationId xmlns:p14="http://schemas.microsoft.com/office/powerpoint/2010/main" val="13686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1" presetClass="exit"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u="sng" dirty="0" smtClean="0"/>
              <a:t>Temperature Sensors</a:t>
            </a:r>
            <a:endParaRPr lang="en-US" b="1" u="sng" dirty="0"/>
          </a:p>
        </p:txBody>
      </p:sp>
      <p:sp>
        <p:nvSpPr>
          <p:cNvPr id="14" name="Content Placeholder 13"/>
          <p:cNvSpPr>
            <a:spLocks noGrp="1"/>
          </p:cNvSpPr>
          <p:nvPr>
            <p:ph idx="1"/>
          </p:nvPr>
        </p:nvSpPr>
        <p:spPr>
          <a:xfrm>
            <a:off x="419100" y="1341438"/>
            <a:ext cx="3183909" cy="4679950"/>
          </a:xfrm>
        </p:spPr>
        <p:txBody>
          <a:bodyPr/>
          <a:lstStyle/>
          <a:p>
            <a:r>
              <a:rPr lang="en-US" dirty="0" smtClean="0"/>
              <a:t>Turbocor currently uses the TI 112CP3-4 sensor</a:t>
            </a:r>
          </a:p>
          <a:p>
            <a:pPr lvl="1"/>
            <a:r>
              <a:rPr lang="en-US" dirty="0" smtClean="0"/>
              <a:t>Detects pressure and temperature</a:t>
            </a:r>
          </a:p>
          <a:p>
            <a:pPr lvl="1"/>
            <a:r>
              <a:rPr lang="en-US" dirty="0" smtClean="0"/>
              <a:t>System already calibrated for use</a:t>
            </a:r>
          </a:p>
          <a:p>
            <a:pPr lvl="1"/>
            <a:endParaRPr lang="en-US" dirty="0" smtClean="0"/>
          </a:p>
          <a:p>
            <a:r>
              <a:rPr lang="en-US" dirty="0" smtClean="0"/>
              <a:t>Operating Ranges:</a:t>
            </a:r>
          </a:p>
          <a:p>
            <a:pPr lvl="2"/>
            <a:r>
              <a:rPr lang="en-US" dirty="0" smtClean="0"/>
              <a:t>-40 to 120°C</a:t>
            </a:r>
          </a:p>
          <a:p>
            <a:pPr lvl="2"/>
            <a:r>
              <a:rPr lang="en-US" dirty="0" smtClean="0"/>
              <a:t>9 to 149 PSI</a:t>
            </a:r>
          </a:p>
          <a:p>
            <a:pPr lvl="2"/>
            <a:endParaRPr lang="en-US" dirty="0"/>
          </a:p>
          <a:p>
            <a:r>
              <a:rPr lang="en-US" dirty="0" smtClean="0"/>
              <a:t>Accuracy ±0.6%</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068" y="1341438"/>
            <a:ext cx="3499435" cy="4144962"/>
          </a:xfrm>
          <a:prstGeom prst="rect">
            <a:avLst/>
          </a:prstGeom>
        </p:spPr>
      </p:pic>
      <p:pic>
        <p:nvPicPr>
          <p:cNvPr id="18" name="Picture 17"/>
          <p:cNvPicPr>
            <a:picLocks noChangeAspect="1"/>
          </p:cNvPicPr>
          <p:nvPr/>
        </p:nvPicPr>
        <p:blipFill>
          <a:blip r:embed="rId4"/>
          <a:stretch>
            <a:fillRect/>
          </a:stretch>
        </p:blipFill>
        <p:spPr>
          <a:xfrm>
            <a:off x="3603009" y="2055598"/>
            <a:ext cx="5268845" cy="3251630"/>
          </a:xfrm>
          <a:prstGeom prst="rect">
            <a:avLst/>
          </a:prstGeom>
        </p:spPr>
      </p:pic>
      <p:sp>
        <p:nvSpPr>
          <p:cNvPr id="20" name="TextBox 19"/>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2" name="TextBox 1"/>
          <p:cNvSpPr txBox="1"/>
          <p:nvPr/>
        </p:nvSpPr>
        <p:spPr>
          <a:xfrm>
            <a:off x="3218056" y="5626163"/>
            <a:ext cx="5653798" cy="207749"/>
          </a:xfrm>
          <a:prstGeom prst="rect">
            <a:avLst/>
          </a:prstGeom>
          <a:noFill/>
        </p:spPr>
        <p:txBody>
          <a:bodyPr wrap="square" lIns="0" tIns="0" rIns="0" bIns="0" rtlCol="0">
            <a:spAutoFit/>
          </a:bodyPr>
          <a:lstStyle/>
          <a:p>
            <a:r>
              <a:rPr lang="en-US" sz="1350" dirty="0" smtClean="0"/>
              <a:t>Figure 13 : TI 112CP3-4 Temperature and Pressure Sensors</a:t>
            </a:r>
            <a:endParaRPr lang="en-US" sz="1350" dirty="0" smtClean="0"/>
          </a:p>
        </p:txBody>
      </p:sp>
      <p:sp>
        <p:nvSpPr>
          <p:cNvPr id="3" name="TextBox 2"/>
          <p:cNvSpPr txBox="1"/>
          <p:nvPr/>
        </p:nvSpPr>
        <p:spPr>
          <a:xfrm>
            <a:off x="3074276" y="5626163"/>
            <a:ext cx="5653798" cy="207749"/>
          </a:xfrm>
          <a:prstGeom prst="rect">
            <a:avLst/>
          </a:prstGeom>
          <a:noFill/>
        </p:spPr>
        <p:txBody>
          <a:bodyPr wrap="square" lIns="0" tIns="0" rIns="0" bIns="0" rtlCol="0">
            <a:spAutoFit/>
          </a:bodyPr>
          <a:lstStyle/>
          <a:p>
            <a:pPr algn="ctr"/>
            <a:r>
              <a:rPr lang="en-US" sz="1350" dirty="0" smtClean="0"/>
              <a:t>Figure 14 : TI 112CP3-4 Connector Layout</a:t>
            </a:r>
            <a:endParaRPr lang="en-US" sz="1350" dirty="0" smtClean="0"/>
          </a:p>
        </p:txBody>
      </p:sp>
    </p:spTree>
    <p:extLst>
      <p:ext uri="{BB962C8B-B14F-4D97-AF65-F5344CB8AC3E}">
        <p14:creationId xmlns:p14="http://schemas.microsoft.com/office/powerpoint/2010/main" val="35800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Danfoss Turbocor </a:t>
            </a:r>
            <a:endParaRPr lang="en-US" sz="3200" b="1" u="sng" dirty="0"/>
          </a:p>
        </p:txBody>
      </p:sp>
      <p:sp>
        <p:nvSpPr>
          <p:cNvPr id="3" name="Content Placeholder 2"/>
          <p:cNvSpPr>
            <a:spLocks noGrp="1"/>
          </p:cNvSpPr>
          <p:nvPr>
            <p:ph idx="1"/>
          </p:nvPr>
        </p:nvSpPr>
        <p:spPr>
          <a:xfrm>
            <a:off x="419101" y="1341438"/>
            <a:ext cx="4714212" cy="4441176"/>
          </a:xfrm>
        </p:spPr>
        <p:txBody>
          <a:bodyPr>
            <a:normAutofit/>
          </a:bodyPr>
          <a:lstStyle/>
          <a:p>
            <a:pPr algn="just"/>
            <a:r>
              <a:rPr lang="en-US" sz="2000" dirty="0"/>
              <a:t>Danfoss Turbocor is the world leader in oil-free centrifugal compressors used for cooling </a:t>
            </a:r>
            <a:r>
              <a:rPr lang="en-US" sz="2000" dirty="0" smtClean="0"/>
              <a:t>applications.</a:t>
            </a:r>
          </a:p>
          <a:p>
            <a:pPr algn="just"/>
            <a:endParaRPr lang="en-US" sz="2000" dirty="0"/>
          </a:p>
          <a:p>
            <a:pPr algn="just"/>
            <a:r>
              <a:rPr lang="en-US" sz="2000" dirty="0" smtClean="0"/>
              <a:t>Danfoss Turbocor is currently only able to measure compressor efficiency on site in their test facility.</a:t>
            </a:r>
          </a:p>
          <a:p>
            <a:pPr algn="just"/>
            <a:endParaRPr lang="en-US" sz="2000" dirty="0"/>
          </a:p>
          <a:p>
            <a:pPr algn="just"/>
            <a:r>
              <a:rPr lang="en-US" sz="2000" dirty="0"/>
              <a:t>Probe style in-line mass flow sensor lends itself to extensive modification of existing </a:t>
            </a:r>
            <a:r>
              <a:rPr lang="en-US" sz="2000" dirty="0" smtClean="0"/>
              <a:t>systems.</a:t>
            </a:r>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49" y="2207263"/>
            <a:ext cx="3594764" cy="2696072"/>
          </a:xfrm>
          <a:prstGeom prst="rect">
            <a:avLst/>
          </a:prstGeom>
        </p:spPr>
      </p:pic>
      <p:sp>
        <p:nvSpPr>
          <p:cNvPr id="5" name="TextBox 4"/>
          <p:cNvSpPr txBox="1"/>
          <p:nvPr/>
        </p:nvSpPr>
        <p:spPr>
          <a:xfrm>
            <a:off x="5380386" y="4903335"/>
            <a:ext cx="3594764" cy="300082"/>
          </a:xfrm>
          <a:prstGeom prst="rect">
            <a:avLst/>
          </a:prstGeom>
          <a:noFill/>
        </p:spPr>
        <p:txBody>
          <a:bodyPr wrap="square" rtlCol="0">
            <a:spAutoFit/>
          </a:bodyPr>
          <a:lstStyle/>
          <a:p>
            <a:r>
              <a:rPr lang="en-US" sz="1350" dirty="0"/>
              <a:t>Figure 1: </a:t>
            </a:r>
            <a:r>
              <a:rPr lang="en-US" sz="1350" dirty="0" err="1"/>
              <a:t>Endress</a:t>
            </a:r>
            <a:r>
              <a:rPr lang="en-US" sz="1350" dirty="0"/>
              <a:t>-Hauser flow meter</a:t>
            </a:r>
          </a:p>
        </p:txBody>
      </p:sp>
      <p:sp>
        <p:nvSpPr>
          <p:cNvPr id="13" name="TextBox 12"/>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Tree>
    <p:extLst>
      <p:ext uri="{BB962C8B-B14F-4D97-AF65-F5344CB8AC3E}">
        <p14:creationId xmlns:p14="http://schemas.microsoft.com/office/powerpoint/2010/main" val="1840559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Future Plans</a:t>
            </a:r>
            <a:endParaRPr lang="en-US" sz="3200" b="1" u="sng" dirty="0"/>
          </a:p>
        </p:txBody>
      </p:sp>
      <p:sp>
        <p:nvSpPr>
          <p:cNvPr id="3" name="Content Placeholder 2"/>
          <p:cNvSpPr>
            <a:spLocks noGrp="1"/>
          </p:cNvSpPr>
          <p:nvPr>
            <p:ph idx="1"/>
          </p:nvPr>
        </p:nvSpPr>
        <p:spPr/>
        <p:txBody>
          <a:bodyPr>
            <a:noAutofit/>
          </a:bodyPr>
          <a:lstStyle/>
          <a:p>
            <a:pPr algn="just"/>
            <a:r>
              <a:rPr lang="en-US" sz="2400" dirty="0"/>
              <a:t>Use existing experimental data to test validity of our thermodynamic model</a:t>
            </a:r>
            <a:r>
              <a:rPr lang="en-US" sz="2400" dirty="0" smtClean="0"/>
              <a:t>.</a:t>
            </a:r>
          </a:p>
          <a:p>
            <a:pPr algn="just"/>
            <a:endParaRPr lang="en-US" sz="2400" dirty="0"/>
          </a:p>
          <a:p>
            <a:pPr algn="just"/>
            <a:r>
              <a:rPr lang="en-US" sz="2400" dirty="0" smtClean="0"/>
              <a:t>Order sensors and corresponding electronics.</a:t>
            </a:r>
          </a:p>
          <a:p>
            <a:pPr algn="just"/>
            <a:endParaRPr lang="en-US" sz="2400" dirty="0" smtClean="0"/>
          </a:p>
          <a:p>
            <a:pPr algn="just"/>
            <a:r>
              <a:rPr lang="en-US" sz="2400" dirty="0" smtClean="0"/>
              <a:t>Use hardware dimensions to begin CAD design of mounting clamp.</a:t>
            </a:r>
          </a:p>
          <a:p>
            <a:pPr marL="0" indent="0" algn="just">
              <a:buNone/>
            </a:pPr>
            <a:endParaRPr lang="en-US" sz="2400" dirty="0" smtClean="0"/>
          </a:p>
          <a:p>
            <a:pPr algn="just"/>
            <a:r>
              <a:rPr lang="en-US" sz="2400" dirty="0" smtClean="0"/>
              <a:t>Collect and process new experimental data</a:t>
            </a:r>
          </a:p>
          <a:p>
            <a:pPr lvl="2" algn="just"/>
            <a:r>
              <a:rPr lang="en-US" sz="2400" dirty="0" smtClean="0"/>
              <a:t>Calculate temperature differential</a:t>
            </a:r>
          </a:p>
          <a:p>
            <a:pPr lvl="2" algn="just"/>
            <a:r>
              <a:rPr lang="en-US" sz="2400" dirty="0" smtClean="0"/>
              <a:t>Determine and use temperature and mass flow relationship to calculate efficiency of </a:t>
            </a:r>
            <a:r>
              <a:rPr lang="en-US" sz="2400" dirty="0"/>
              <a:t>c</a:t>
            </a:r>
            <a:r>
              <a:rPr lang="en-US" sz="2400" dirty="0" smtClean="0"/>
              <a:t>ompressor</a:t>
            </a:r>
          </a:p>
          <a:p>
            <a:pPr algn="just"/>
            <a:endParaRPr lang="en-US" sz="24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3596054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Project Plan</a:t>
            </a:r>
            <a:endParaRPr lang="en-US" sz="3200" b="1" u="sng"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342" y="1675277"/>
            <a:ext cx="8930487" cy="3905716"/>
          </a:xfrm>
        </p:spPr>
      </p:pic>
      <p:sp>
        <p:nvSpPr>
          <p:cNvPr id="3" name="TextBox 2"/>
          <p:cNvSpPr txBox="1"/>
          <p:nvPr/>
        </p:nvSpPr>
        <p:spPr>
          <a:xfrm>
            <a:off x="3389586" y="5580993"/>
            <a:ext cx="2045432" cy="207749"/>
          </a:xfrm>
          <a:prstGeom prst="rect">
            <a:avLst/>
          </a:prstGeom>
          <a:noFill/>
        </p:spPr>
        <p:txBody>
          <a:bodyPr wrap="none" lIns="0" tIns="0" rIns="0" bIns="0" rtlCol="0">
            <a:spAutoFit/>
          </a:bodyPr>
          <a:lstStyle/>
          <a:p>
            <a:pPr algn="ctr"/>
            <a:r>
              <a:rPr lang="en-US" sz="1350" dirty="0" smtClean="0"/>
              <a:t>Figure 15 : Gantt Chart</a:t>
            </a:r>
            <a:endParaRPr lang="en-US" sz="1350" dirty="0" smtClean="0"/>
          </a:p>
        </p:txBody>
      </p:sp>
    </p:spTree>
    <p:extLst>
      <p:ext uri="{BB962C8B-B14F-4D97-AF65-F5344CB8AC3E}">
        <p14:creationId xmlns:p14="http://schemas.microsoft.com/office/powerpoint/2010/main" val="394862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Conclusion</a:t>
            </a:r>
            <a:endParaRPr lang="en-US" sz="3200" b="1" u="sng" dirty="0"/>
          </a:p>
        </p:txBody>
      </p:sp>
      <p:sp>
        <p:nvSpPr>
          <p:cNvPr id="10" name="Content Placeholder 9"/>
          <p:cNvSpPr>
            <a:spLocks noGrp="1"/>
          </p:cNvSpPr>
          <p:nvPr>
            <p:ph idx="1"/>
          </p:nvPr>
        </p:nvSpPr>
        <p:spPr/>
        <p:txBody>
          <a:bodyPr/>
          <a:lstStyle/>
          <a:p>
            <a:r>
              <a:rPr lang="en-US" sz="2000" dirty="0" smtClean="0"/>
              <a:t>As new technologies begin to challenge Turbocor’s dominance, they desire added value for their products to maintain market share.</a:t>
            </a:r>
          </a:p>
          <a:p>
            <a:endParaRPr lang="en-US" sz="2000" dirty="0" smtClean="0"/>
          </a:p>
          <a:p>
            <a:r>
              <a:rPr lang="en-US" sz="2000" dirty="0" smtClean="0"/>
              <a:t>One way to achieve this goal is to add the ability to analyze data both instantly and over an extended period.</a:t>
            </a:r>
          </a:p>
          <a:p>
            <a:endParaRPr lang="en-US" sz="2000" dirty="0" smtClean="0"/>
          </a:p>
          <a:p>
            <a:r>
              <a:rPr lang="en-US" sz="2000" dirty="0" smtClean="0"/>
              <a:t>To aid in the goal of advanced data analytics we are designing a sensor module that can determine compressor efficiency to integrate into their platform.</a:t>
            </a:r>
          </a:p>
          <a:p>
            <a:endParaRPr lang="en-US" sz="2000" dirty="0"/>
          </a:p>
          <a:p>
            <a:r>
              <a:rPr lang="en-US" sz="2000" dirty="0" smtClean="0"/>
              <a:t>Measuring efficiency is a necessary stepping stone towards advanced failure modes analysis.</a:t>
            </a:r>
          </a:p>
          <a:p>
            <a:endParaRPr lang="en-US" sz="2000" dirty="0" smtClean="0"/>
          </a:p>
          <a:p>
            <a:endParaRPr lang="en-US" sz="2000" dirty="0" smtClean="0"/>
          </a:p>
          <a:p>
            <a:endParaRPr lang="en-US" sz="2000" dirty="0" smtClean="0"/>
          </a:p>
        </p:txBody>
      </p:sp>
      <p:sp>
        <p:nvSpPr>
          <p:cNvPr id="11" name="TextBox 10"/>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1408009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2884" y="641445"/>
            <a:ext cx="2237792" cy="430887"/>
          </a:xfrm>
          <a:prstGeom prst="rect">
            <a:avLst/>
          </a:prstGeom>
          <a:noFill/>
        </p:spPr>
        <p:txBody>
          <a:bodyPr wrap="none" lIns="0" tIns="0" rIns="0" bIns="0" rtlCol="0">
            <a:spAutoFit/>
          </a:bodyPr>
          <a:lstStyle/>
          <a:p>
            <a:r>
              <a:rPr lang="en-US" sz="2800" b="1" dirty="0" smtClean="0"/>
              <a:t>Questions?</a:t>
            </a:r>
          </a:p>
        </p:txBody>
      </p:sp>
    </p:spTree>
    <p:extLst>
      <p:ext uri="{BB962C8B-B14F-4D97-AF65-F5344CB8AC3E}">
        <p14:creationId xmlns:p14="http://schemas.microsoft.com/office/powerpoint/2010/main" val="709598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References</a:t>
            </a:r>
            <a:endParaRPr lang="en-US" b="1" u="sng" dirty="0"/>
          </a:p>
        </p:txBody>
      </p:sp>
      <p:sp>
        <p:nvSpPr>
          <p:cNvPr id="3" name="Content Placeholder 2"/>
          <p:cNvSpPr>
            <a:spLocks noGrp="1"/>
          </p:cNvSpPr>
          <p:nvPr>
            <p:ph idx="1"/>
          </p:nvPr>
        </p:nvSpPr>
        <p:spPr/>
        <p:txBody>
          <a:bodyPr/>
          <a:lstStyle/>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://www.gemeasurement.com/flow-measurement/ultrasonic-liquid/transport-pt878-portable-ultrasonic-liquid-flow-meter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Ge </a:t>
            </a:r>
            <a:r>
              <a:rPr lang="en-US" dirty="0" err="1">
                <a:latin typeface="Calibri" panose="020F0502020204030204" pitchFamily="34" charset="0"/>
                <a:ea typeface="Calibri" panose="020F0502020204030204" pitchFamily="34" charset="0"/>
                <a:cs typeface="Times New Roman" panose="02020603050405020304" pitchFamily="18" charset="0"/>
              </a:rPr>
              <a:t>Panametrics</a:t>
            </a:r>
            <a:r>
              <a:rPr lang="en-US" dirty="0">
                <a:latin typeface="Calibri" panose="020F0502020204030204" pitchFamily="34" charset="0"/>
                <a:ea typeface="Calibri" panose="020F0502020204030204" pitchFamily="34" charset="0"/>
                <a:cs typeface="Times New Roman" panose="02020603050405020304" pitchFamily="18" charset="0"/>
              </a:rPr>
              <a:t> PT878</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://www.sierrainstruments.com/products/210Prod.html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Sierra </a:t>
            </a:r>
            <a:r>
              <a:rPr lang="en-US" dirty="0" err="1">
                <a:latin typeface="Calibri" panose="020F0502020204030204" pitchFamily="34" charset="0"/>
                <a:ea typeface="Calibri" panose="020F0502020204030204" pitchFamily="34" charset="0"/>
                <a:cs typeface="Times New Roman" panose="02020603050405020304" pitchFamily="18" charset="0"/>
              </a:rPr>
              <a:t>InnovaSonic</a:t>
            </a:r>
            <a:r>
              <a:rPr lang="en-US" dirty="0">
                <a:latin typeface="Calibri" panose="020F0502020204030204" pitchFamily="34" charset="0"/>
                <a:ea typeface="Calibri" panose="020F0502020204030204" pitchFamily="34" charset="0"/>
                <a:cs typeface="Times New Roman" panose="02020603050405020304" pitchFamily="18" charset="0"/>
              </a:rPr>
              <a:t> 210i</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://www.ecefast.com.au/media/blfa_files/TDS-100Fmanual_ece.pdf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Dalian </a:t>
            </a:r>
            <a:r>
              <a:rPr lang="en-US" dirty="0" err="1">
                <a:latin typeface="Calibri" panose="020F0502020204030204" pitchFamily="34" charset="0"/>
                <a:ea typeface="Calibri" panose="020F0502020204030204" pitchFamily="34" charset="0"/>
                <a:cs typeface="Times New Roman" panose="02020603050405020304" pitchFamily="18" charset="0"/>
              </a:rPr>
              <a:t>Hipeak</a:t>
            </a:r>
            <a:r>
              <a:rPr lang="en-US" dirty="0">
                <a:latin typeface="Calibri" panose="020F0502020204030204" pitchFamily="34" charset="0"/>
                <a:ea typeface="Calibri" panose="020F0502020204030204" pitchFamily="34" charset="0"/>
                <a:cs typeface="Times New Roman" panose="02020603050405020304" pitchFamily="18" charset="0"/>
              </a:rPr>
              <a:t> TDS-100F</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t>
            </a: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www.greyline.com/ttfm10.htm</a:t>
            </a:r>
            <a:endPar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err="1">
                <a:latin typeface="Calibri" panose="020F0502020204030204" pitchFamily="34" charset="0"/>
                <a:ea typeface="Calibri" panose="020F0502020204030204" pitchFamily="34" charset="0"/>
                <a:cs typeface="Times New Roman" panose="02020603050405020304" pitchFamily="18" charset="0"/>
              </a:rPr>
              <a:t>Greyline</a:t>
            </a:r>
            <a:r>
              <a:rPr lang="en-US" dirty="0">
                <a:latin typeface="Calibri" panose="020F0502020204030204" pitchFamily="34" charset="0"/>
                <a:ea typeface="Calibri" panose="020F0502020204030204" pitchFamily="34" charset="0"/>
                <a:cs typeface="Times New Roman" panose="02020603050405020304" pitchFamily="18" charset="0"/>
              </a:rPr>
              <a:t> TTFM 1.0</a:t>
            </a:r>
          </a:p>
          <a:p>
            <a:pPr marL="0">
              <a:lnSpc>
                <a:spcPct val="107000"/>
              </a:lnSpc>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hlinkClick r:id="rId6"/>
              </a:rPr>
              <a:t>http</a:t>
            </a:r>
            <a:r>
              <a:rPr lang="en-US" dirty="0">
                <a:latin typeface="Calibri" panose="020F0502020204030204" pitchFamily="34" charset="0"/>
                <a:ea typeface="Calibri" panose="020F0502020204030204" pitchFamily="34" charset="0"/>
                <a:cs typeface="Times New Roman" panose="02020603050405020304" pitchFamily="18" charset="0"/>
                <a:hlinkClick r:id="rId6"/>
              </a:rPr>
              <a:t>://</a:t>
            </a:r>
            <a:r>
              <a:rPr lang="en-US" dirty="0" smtClean="0">
                <a:latin typeface="Calibri" panose="020F0502020204030204" pitchFamily="34" charset="0"/>
                <a:ea typeface="Calibri" panose="020F0502020204030204" pitchFamily="34" charset="0"/>
                <a:cs typeface="Times New Roman" panose="02020603050405020304" pitchFamily="18" charset="0"/>
                <a:hlinkClick r:id="rId6"/>
              </a:rPr>
              <a:t>www.us.endress.com/en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General </a:t>
            </a:r>
            <a:r>
              <a:rPr lang="en-US" dirty="0" err="1" smtClean="0">
                <a:latin typeface="Calibri" panose="020F0502020204030204" pitchFamily="34" charset="0"/>
                <a:ea typeface="Calibri" panose="020F0502020204030204" pitchFamily="34" charset="0"/>
                <a:cs typeface="Times New Roman" panose="02020603050405020304" pitchFamily="18" charset="0"/>
              </a:rPr>
              <a:t>Massflow</a:t>
            </a:r>
            <a:r>
              <a:rPr lang="en-US" dirty="0" smtClean="0">
                <a:latin typeface="Calibri" panose="020F0502020204030204" pitchFamily="34" charset="0"/>
                <a:ea typeface="Calibri" panose="020F0502020204030204" pitchFamily="34" charset="0"/>
                <a:cs typeface="Times New Roman" panose="02020603050405020304" pitchFamily="18" charset="0"/>
              </a:rPr>
              <a:t> Sensor information</a:t>
            </a:r>
          </a:p>
          <a:p>
            <a:pPr marL="0">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7"/>
              </a:rPr>
              <a:t>http://www.cdiweb.com/Manufacturers/sensata/FP/Pressure_Transducer-Transmitter/?</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type=94&amp;manf=512&amp;cate=512:10&amp;NavType=2#null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TI 112CP3-4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45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Developing a Project Scope</a:t>
            </a:r>
            <a:endParaRPr lang="en-US" sz="3200" b="1" u="sng" dirty="0"/>
          </a:p>
        </p:txBody>
      </p:sp>
      <p:sp>
        <p:nvSpPr>
          <p:cNvPr id="3" name="Content Placeholder 2"/>
          <p:cNvSpPr>
            <a:spLocks noGrp="1"/>
          </p:cNvSpPr>
          <p:nvPr>
            <p:ph idx="1"/>
          </p:nvPr>
        </p:nvSpPr>
        <p:spPr/>
        <p:txBody>
          <a:bodyPr/>
          <a:lstStyle/>
          <a:p>
            <a:endParaRPr lang="en-US" dirty="0" smtClean="0"/>
          </a:p>
          <a:p>
            <a:r>
              <a:rPr lang="en-US" sz="2400" b="1" dirty="0" smtClean="0"/>
              <a:t>Initial scope</a:t>
            </a:r>
            <a:r>
              <a:rPr lang="en-US" sz="2400" dirty="0" smtClean="0"/>
              <a:t>: Determine failure modes using data analysis by implementing algorithms.</a:t>
            </a:r>
          </a:p>
          <a:p>
            <a:endParaRPr lang="en-US" sz="2400" dirty="0"/>
          </a:p>
          <a:p>
            <a:r>
              <a:rPr lang="en-US" sz="2400" b="1" dirty="0" smtClean="0"/>
              <a:t>First Revision</a:t>
            </a:r>
            <a:r>
              <a:rPr lang="en-US" sz="2400" dirty="0" smtClean="0"/>
              <a:t>: Integrate a mass storage device onto the Variable Twin Turbo “VTT” compressor.</a:t>
            </a:r>
          </a:p>
          <a:p>
            <a:endParaRPr lang="en-US" sz="2400" dirty="0"/>
          </a:p>
          <a:p>
            <a:r>
              <a:rPr lang="en-US" sz="2400" b="1" dirty="0" smtClean="0"/>
              <a:t>Second Revision</a:t>
            </a:r>
            <a:r>
              <a:rPr lang="en-US" sz="2400" dirty="0" smtClean="0"/>
              <a:t>: Develop an externally mounted mass flow sensor to determine compressor efficiency.</a:t>
            </a:r>
            <a:endParaRPr lang="en-US" sz="24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Tree>
    <p:extLst>
      <p:ext uri="{BB962C8B-B14F-4D97-AF65-F5344CB8AC3E}">
        <p14:creationId xmlns:p14="http://schemas.microsoft.com/office/powerpoint/2010/main" val="38904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Customer Needs</a:t>
            </a:r>
            <a:endParaRPr lang="en-US" sz="3200" b="1" u="sng" dirty="0"/>
          </a:p>
        </p:txBody>
      </p:sp>
      <p:sp>
        <p:nvSpPr>
          <p:cNvPr id="3" name="Content Placeholder 2"/>
          <p:cNvSpPr>
            <a:spLocks noGrp="1"/>
          </p:cNvSpPr>
          <p:nvPr>
            <p:ph idx="1"/>
          </p:nvPr>
        </p:nvSpPr>
        <p:spPr/>
        <p:txBody>
          <a:bodyPr/>
          <a:lstStyle/>
          <a:p>
            <a:pPr algn="just"/>
            <a:endParaRPr lang="en-US" sz="2400" dirty="0" smtClean="0"/>
          </a:p>
          <a:p>
            <a:pPr algn="just"/>
            <a:r>
              <a:rPr lang="en-US" sz="2400" b="1" u="sng" dirty="0" smtClean="0"/>
              <a:t>Need Statement</a:t>
            </a:r>
            <a:r>
              <a:rPr lang="en-US" sz="2400" dirty="0" smtClean="0"/>
              <a:t>: Turbocor seeks to add value to their existing product by determining real time efficiency.</a:t>
            </a:r>
          </a:p>
          <a:p>
            <a:pPr marL="0" indent="0" algn="just">
              <a:buNone/>
            </a:pPr>
            <a:endParaRPr lang="en-US" sz="2400" dirty="0" smtClean="0"/>
          </a:p>
          <a:p>
            <a:pPr algn="just"/>
            <a:endParaRPr lang="en-US" sz="2400" dirty="0"/>
          </a:p>
          <a:p>
            <a:pPr algn="just"/>
            <a:r>
              <a:rPr lang="en-US" sz="2400" dirty="0" smtClean="0"/>
              <a:t> </a:t>
            </a:r>
            <a:r>
              <a:rPr lang="en-US" sz="2400" b="1" u="sng" dirty="0"/>
              <a:t>Goal Statement</a:t>
            </a:r>
            <a:r>
              <a:rPr lang="en-US" sz="2400" dirty="0"/>
              <a:t>: </a:t>
            </a:r>
            <a:r>
              <a:rPr lang="en-US" sz="2400" dirty="0" smtClean="0"/>
              <a:t>Integrate external </a:t>
            </a:r>
            <a:r>
              <a:rPr lang="en-US" sz="2400" dirty="0"/>
              <a:t>mass flow </a:t>
            </a:r>
            <a:r>
              <a:rPr lang="en-US" sz="2400" dirty="0" smtClean="0"/>
              <a:t>sensor </a:t>
            </a:r>
            <a:r>
              <a:rPr lang="en-US" sz="2400" dirty="0"/>
              <a:t>with the ability to measure </a:t>
            </a:r>
            <a:r>
              <a:rPr lang="en-US" sz="2400" dirty="0" smtClean="0"/>
              <a:t>real time efficiency </a:t>
            </a:r>
            <a:r>
              <a:rPr lang="en-US" sz="2400" dirty="0"/>
              <a:t>of </a:t>
            </a:r>
            <a:r>
              <a:rPr lang="en-US" sz="2400" dirty="0" smtClean="0"/>
              <a:t>Turbocor compressors.</a:t>
            </a:r>
            <a:endParaRPr lang="en-US" sz="2400" dirty="0"/>
          </a:p>
          <a:p>
            <a:endParaRPr lang="en-US"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Tree>
    <p:extLst>
      <p:ext uri="{BB962C8B-B14F-4D97-AF65-F5344CB8AC3E}">
        <p14:creationId xmlns:p14="http://schemas.microsoft.com/office/powerpoint/2010/main" val="159515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smtClean="0"/>
              <a:t>HOQ</a:t>
            </a:r>
            <a:endParaRPr lang="en-US" sz="3200" b="1" u="sng"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708" t="2283" r="39792" b="4722"/>
          <a:stretch/>
        </p:blipFill>
        <p:spPr>
          <a:xfrm>
            <a:off x="2640170" y="94447"/>
            <a:ext cx="5473512" cy="5849153"/>
          </a:xfrm>
        </p:spPr>
      </p:pic>
      <p:sp>
        <p:nvSpPr>
          <p:cNvPr id="9" name="TextBox 8"/>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
        <p:nvSpPr>
          <p:cNvPr id="3" name="TextBox 2"/>
          <p:cNvSpPr txBox="1"/>
          <p:nvPr/>
        </p:nvSpPr>
        <p:spPr>
          <a:xfrm>
            <a:off x="2640170" y="6005928"/>
            <a:ext cx="5454869" cy="207749"/>
          </a:xfrm>
          <a:prstGeom prst="rect">
            <a:avLst/>
          </a:prstGeom>
          <a:noFill/>
        </p:spPr>
        <p:txBody>
          <a:bodyPr wrap="square" lIns="0" tIns="0" rIns="0" bIns="0" rtlCol="0">
            <a:spAutoFit/>
          </a:bodyPr>
          <a:lstStyle/>
          <a:p>
            <a:pPr algn="ctr"/>
            <a:r>
              <a:rPr lang="en-US" sz="1350" dirty="0" smtClean="0"/>
              <a:t>Figure 2 – House of Quality</a:t>
            </a:r>
            <a:endParaRPr lang="en-US" sz="1350" dirty="0" smtClean="0"/>
          </a:p>
        </p:txBody>
      </p:sp>
    </p:spTree>
    <p:extLst>
      <p:ext uri="{BB962C8B-B14F-4D97-AF65-F5344CB8AC3E}">
        <p14:creationId xmlns:p14="http://schemas.microsoft.com/office/powerpoint/2010/main" val="3299787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Our Needs</a:t>
            </a:r>
            <a:endParaRPr lang="en-US" b="1" u="sng" dirty="0"/>
          </a:p>
        </p:txBody>
      </p:sp>
      <p:sp>
        <p:nvSpPr>
          <p:cNvPr id="3" name="Content Placeholder 2"/>
          <p:cNvSpPr>
            <a:spLocks noGrp="1"/>
          </p:cNvSpPr>
          <p:nvPr>
            <p:ph idx="1"/>
          </p:nvPr>
        </p:nvSpPr>
        <p:spPr/>
        <p:txBody>
          <a:bodyPr/>
          <a:lstStyle/>
          <a:p>
            <a:r>
              <a:rPr lang="en-US" dirty="0" smtClean="0"/>
              <a:t>Determine relevant thermodynamic </a:t>
            </a:r>
            <a:r>
              <a:rPr lang="en-US" dirty="0"/>
              <a:t>properties and required parameters.</a:t>
            </a:r>
          </a:p>
          <a:p>
            <a:endParaRPr lang="en-US" dirty="0"/>
          </a:p>
          <a:p>
            <a:r>
              <a:rPr lang="en-US" dirty="0" smtClean="0"/>
              <a:t>Develop </a:t>
            </a:r>
            <a:r>
              <a:rPr lang="en-US" dirty="0"/>
              <a:t>relations/equations to calculate desired </a:t>
            </a:r>
            <a:r>
              <a:rPr lang="en-US" dirty="0" smtClean="0"/>
              <a:t>values.</a:t>
            </a:r>
            <a:endParaRPr lang="en-US" dirty="0"/>
          </a:p>
          <a:p>
            <a:endParaRPr lang="en-US" dirty="0"/>
          </a:p>
          <a:p>
            <a:r>
              <a:rPr lang="en-US" dirty="0" smtClean="0"/>
              <a:t>Use </a:t>
            </a:r>
            <a:r>
              <a:rPr lang="en-US" dirty="0"/>
              <a:t>Turbocor supplied software and data to test </a:t>
            </a:r>
            <a:r>
              <a:rPr lang="en-US" dirty="0" smtClean="0"/>
              <a:t>equations.</a:t>
            </a:r>
            <a:endParaRPr lang="en-US" dirty="0"/>
          </a:p>
          <a:p>
            <a:endParaRPr lang="en-US" dirty="0"/>
          </a:p>
          <a:p>
            <a:r>
              <a:rPr lang="en-US" dirty="0" smtClean="0"/>
              <a:t>Determine </a:t>
            </a:r>
            <a:r>
              <a:rPr lang="en-US" dirty="0"/>
              <a:t>best </a:t>
            </a:r>
            <a:r>
              <a:rPr lang="en-US" dirty="0" smtClean="0"/>
              <a:t>data </a:t>
            </a:r>
            <a:r>
              <a:rPr lang="en-US" dirty="0"/>
              <a:t>collection </a:t>
            </a:r>
            <a:r>
              <a:rPr lang="en-US" dirty="0" smtClean="0"/>
              <a:t>sensors.</a:t>
            </a:r>
            <a:endParaRPr lang="en-US" dirty="0"/>
          </a:p>
          <a:p>
            <a:endParaRPr lang="en-US" dirty="0"/>
          </a:p>
          <a:p>
            <a:r>
              <a:rPr lang="en-US" dirty="0" smtClean="0"/>
              <a:t>Analyze </a:t>
            </a:r>
            <a:r>
              <a:rPr lang="en-US" dirty="0"/>
              <a:t>sensor output to determine </a:t>
            </a:r>
            <a:r>
              <a:rPr lang="en-US" dirty="0" smtClean="0"/>
              <a:t>compatibility.</a:t>
            </a:r>
            <a:endParaRPr lang="en-US" dirty="0"/>
          </a:p>
          <a:p>
            <a:endParaRPr lang="en-US" dirty="0"/>
          </a:p>
          <a:p>
            <a:r>
              <a:rPr lang="en-US" dirty="0" smtClean="0"/>
              <a:t>Test </a:t>
            </a:r>
            <a:r>
              <a:rPr lang="en-US" dirty="0"/>
              <a:t>system and determine errors and possible </a:t>
            </a:r>
            <a:r>
              <a:rPr lang="en-US" dirty="0" smtClean="0"/>
              <a:t>remedies.</a:t>
            </a:r>
            <a:endParaRPr lang="en-US" dirty="0"/>
          </a:p>
        </p:txBody>
      </p:sp>
      <p:sp>
        <p:nvSpPr>
          <p:cNvPr id="4" name="TextBox 3"/>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Tree>
    <p:extLst>
      <p:ext uri="{BB962C8B-B14F-4D97-AF65-F5344CB8AC3E}">
        <p14:creationId xmlns:p14="http://schemas.microsoft.com/office/powerpoint/2010/main" val="117839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System Thermodynamics</a:t>
            </a:r>
            <a:endParaRPr lang="en-US" sz="3200" b="1" u="sng" dirty="0"/>
          </a:p>
        </p:txBody>
      </p:sp>
      <p:sp>
        <p:nvSpPr>
          <p:cNvPr id="3" name="Subtitle 2"/>
          <p:cNvSpPr>
            <a:spLocks noGrp="1"/>
          </p:cNvSpPr>
          <p:nvPr>
            <p:ph idx="1"/>
          </p:nvPr>
        </p:nvSpPr>
        <p:spPr>
          <a:xfrm>
            <a:off x="419102" y="1596980"/>
            <a:ext cx="2960472" cy="4050058"/>
          </a:xfrm>
        </p:spPr>
        <p:txBody>
          <a:bodyPr/>
          <a:lstStyle/>
          <a:p>
            <a:pPr marL="257175" indent="-257175">
              <a:buFont typeface="Arial" panose="020B0604020202020204" pitchFamily="34" charset="0"/>
              <a:buChar char="•"/>
            </a:pPr>
            <a:r>
              <a:rPr lang="en-US" sz="2400" dirty="0"/>
              <a:t>Typical Turbocor compressor applications are in water cooled HVAC systems. </a:t>
            </a:r>
          </a:p>
          <a:p>
            <a:pPr marL="257175" indent="-257175">
              <a:buFont typeface="Arial" panose="020B0604020202020204" pitchFamily="34" charset="0"/>
              <a:buChar char="•"/>
            </a:pPr>
            <a:endParaRPr lang="en-US" sz="2400" dirty="0"/>
          </a:p>
          <a:p>
            <a:pPr marL="257175" indent="-257175">
              <a:buFont typeface="Arial" panose="020B0604020202020204" pitchFamily="34" charset="0"/>
              <a:buChar char="•"/>
            </a:pPr>
            <a:r>
              <a:rPr lang="en-US" sz="2400" dirty="0"/>
              <a:t>Project focus will be on the evaporator portion of the HVAC system.</a:t>
            </a:r>
          </a:p>
          <a:p>
            <a:pPr marL="257175" indent="-257175" algn="l">
              <a:buFont typeface="Arial" panose="020B0604020202020204" pitchFamily="34" charset="0"/>
              <a:buChar char="•"/>
            </a:pPr>
            <a:endParaRPr lang="en-US" dirty="0"/>
          </a:p>
          <a:p>
            <a:pPr marL="257175" indent="-257175" algn="l">
              <a:buFont typeface="Arial" panose="020B0604020202020204" pitchFamily="34" charset="0"/>
              <a:buChar char="•"/>
            </a:pPr>
            <a:endParaRPr lang="en-US" dirty="0" smtClean="0"/>
          </a:p>
          <a:p>
            <a:pPr marL="257175" indent="-257175" algn="l">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697692" y="2428788"/>
            <a:ext cx="4500918" cy="2880588"/>
          </a:xfrm>
          <a:prstGeom prst="rect">
            <a:avLst/>
          </a:prstGeom>
        </p:spPr>
      </p:pic>
      <p:sp>
        <p:nvSpPr>
          <p:cNvPr id="5" name="Rectangle 4"/>
          <p:cNvSpPr/>
          <p:nvPr/>
        </p:nvSpPr>
        <p:spPr>
          <a:xfrm>
            <a:off x="3805882" y="3256006"/>
            <a:ext cx="1623111" cy="855963"/>
          </a:xfrm>
          <a:prstGeom prst="rect">
            <a:avLst/>
          </a:prstGeom>
          <a:noFill/>
          <a:ln w="76200">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441" y="2428788"/>
            <a:ext cx="4692169" cy="2999078"/>
          </a:xfrm>
          <a:prstGeom prst="rect">
            <a:avLst/>
          </a:prstGeom>
        </p:spPr>
      </p:pic>
      <p:pic>
        <p:nvPicPr>
          <p:cNvPr id="6" name="Picture 5"/>
          <p:cNvPicPr>
            <a:picLocks noChangeAspect="1"/>
          </p:cNvPicPr>
          <p:nvPr/>
        </p:nvPicPr>
        <p:blipFill>
          <a:blip r:embed="rId5"/>
          <a:stretch>
            <a:fillRect/>
          </a:stretch>
        </p:blipFill>
        <p:spPr>
          <a:xfrm>
            <a:off x="2735173" y="2215231"/>
            <a:ext cx="6676139" cy="3797512"/>
          </a:xfrm>
          <a:prstGeom prst="rect">
            <a:avLst/>
          </a:prstGeom>
        </p:spPr>
      </p:pic>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
        <p:nvSpPr>
          <p:cNvPr id="7" name="TextBox 6"/>
          <p:cNvSpPr txBox="1"/>
          <p:nvPr/>
        </p:nvSpPr>
        <p:spPr>
          <a:xfrm>
            <a:off x="3506441" y="6012743"/>
            <a:ext cx="4692169" cy="207749"/>
          </a:xfrm>
          <a:prstGeom prst="rect">
            <a:avLst/>
          </a:prstGeom>
          <a:noFill/>
        </p:spPr>
        <p:txBody>
          <a:bodyPr wrap="square" lIns="0" tIns="0" rIns="0" bIns="0" rtlCol="0">
            <a:spAutoFit/>
          </a:bodyPr>
          <a:lstStyle/>
          <a:p>
            <a:pPr algn="ctr"/>
            <a:r>
              <a:rPr lang="en-US" sz="1350" dirty="0" smtClean="0"/>
              <a:t>Figure 3 : System Configuration</a:t>
            </a:r>
            <a:endParaRPr lang="en-US" sz="1350" dirty="0" smtClean="0"/>
          </a:p>
        </p:txBody>
      </p:sp>
      <p:sp>
        <p:nvSpPr>
          <p:cNvPr id="10" name="TextBox 9"/>
          <p:cNvSpPr txBox="1"/>
          <p:nvPr/>
        </p:nvSpPr>
        <p:spPr>
          <a:xfrm>
            <a:off x="3506441" y="5968114"/>
            <a:ext cx="4392728" cy="207749"/>
          </a:xfrm>
          <a:prstGeom prst="rect">
            <a:avLst/>
          </a:prstGeom>
          <a:noFill/>
        </p:spPr>
        <p:txBody>
          <a:bodyPr wrap="square" lIns="0" tIns="0" rIns="0" bIns="0" rtlCol="0">
            <a:spAutoFit/>
          </a:bodyPr>
          <a:lstStyle/>
          <a:p>
            <a:pPr algn="ctr"/>
            <a:r>
              <a:rPr lang="en-US" sz="1350" dirty="0" smtClean="0"/>
              <a:t>Figure 4: System Example</a:t>
            </a:r>
            <a:endParaRPr lang="en-US" sz="1350" dirty="0" smtClean="0"/>
          </a:p>
        </p:txBody>
      </p:sp>
      <p:sp>
        <p:nvSpPr>
          <p:cNvPr id="11" name="TextBox 10"/>
          <p:cNvSpPr txBox="1"/>
          <p:nvPr/>
        </p:nvSpPr>
        <p:spPr>
          <a:xfrm flipH="1">
            <a:off x="4344769" y="6032719"/>
            <a:ext cx="3456945" cy="207749"/>
          </a:xfrm>
          <a:prstGeom prst="rect">
            <a:avLst/>
          </a:prstGeom>
          <a:noFill/>
        </p:spPr>
        <p:txBody>
          <a:bodyPr wrap="square" lIns="0" tIns="0" rIns="0" bIns="0" rtlCol="0">
            <a:spAutoFit/>
          </a:bodyPr>
          <a:lstStyle/>
          <a:p>
            <a:r>
              <a:rPr lang="en-US" sz="1350" dirty="0" smtClean="0"/>
              <a:t>Figure 5 : Detailed Configuration</a:t>
            </a:r>
            <a:endParaRPr lang="en-US" sz="1350" dirty="0" smtClean="0"/>
          </a:p>
        </p:txBody>
      </p:sp>
    </p:spTree>
    <p:extLst>
      <p:ext uri="{BB962C8B-B14F-4D97-AF65-F5344CB8AC3E}">
        <p14:creationId xmlns:p14="http://schemas.microsoft.com/office/powerpoint/2010/main" val="367904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1" presetClass="exit" presetSubtype="0" fill="hold" grpId="1" nodeType="after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Thermal-Fluid</a:t>
            </a:r>
            <a:r>
              <a:rPr lang="en-US" sz="3200" b="1" u="sng" dirty="0" smtClean="0"/>
              <a:t> </a:t>
            </a:r>
            <a:r>
              <a:rPr lang="en-US" sz="3200" b="1" u="sng" dirty="0"/>
              <a:t>Correlations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1" y="1341438"/>
                <a:ext cx="3689260" cy="4679950"/>
              </a:xfrm>
            </p:spPr>
            <p:txBody>
              <a:bodyPr/>
              <a:lstStyle/>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𝑄</m:t>
                            </m:r>
                          </m:e>
                        </m:acc>
                      </m:e>
                      <m:sub>
                        <m:r>
                          <a:rPr lang="en-US" sz="2000" i="1">
                            <a:solidFill>
                              <a:schemeClr val="accent5">
                                <a:lumMod val="75000"/>
                              </a:schemeClr>
                            </a:solidFill>
                            <a:latin typeface="Cambria Math" panose="02040503050406030204" pitchFamily="18" charset="0"/>
                          </a:rPr>
                          <m:t>𝑤</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e>
                      <m:sub>
                        <m:r>
                          <a:rPr lang="en-US" sz="2000" i="1">
                            <a:solidFill>
                              <a:schemeClr val="accent5">
                                <a:lumMod val="75000"/>
                              </a:schemeClr>
                            </a:solidFill>
                            <a:latin typeface="Cambria Math" panose="02040503050406030204" pitchFamily="18" charset="0"/>
                          </a:rPr>
                          <m:t>𝑤</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𝑝</m:t>
                        </m:r>
                        <m:r>
                          <a:rPr lang="en-US" sz="2000" i="1">
                            <a:latin typeface="Cambria Math" panose="02040503050406030204" pitchFamily="18" charset="0"/>
                          </a:rPr>
                          <m:t>,</m:t>
                        </m:r>
                        <m:r>
                          <a:rPr lang="en-US" sz="2000" i="1">
                            <a:solidFill>
                              <a:schemeClr val="accent5">
                                <a:lumMod val="75000"/>
                              </a:schemeClr>
                            </a:solidFill>
                            <a:latin typeface="Cambria Math" panose="02040503050406030204" pitchFamily="18" charset="0"/>
                          </a:rPr>
                          <m:t>𝑤</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solidFill>
                                  <a:schemeClr val="accent5">
                                    <a:lumMod val="75000"/>
                                  </a:schemeClr>
                                </a:solidFill>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𝑖𝑛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solidFill>
                                  <a:schemeClr val="accent5">
                                    <a:lumMod val="75000"/>
                                  </a:schemeClr>
                                </a:solidFill>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𝑜𝑢𝑡</m:t>
                            </m:r>
                          </m:sub>
                        </m:sSub>
                      </m:e>
                    </m:d>
                  </m:oMath>
                </a14:m>
                <a:r>
                  <a:rPr lang="en-US" sz="2800" dirty="0"/>
                  <a:t>	</a:t>
                </a:r>
                <a:endParaRPr lang="en-US" sz="2800" dirty="0" smtClean="0"/>
              </a:p>
              <a:p>
                <a:endParaRPr lang="en-US" sz="2000" i="1" dirty="0" smtClean="0">
                  <a:latin typeface="Cambria Math" panose="02040503050406030204" pitchFamily="18" charset="0"/>
                </a:endParaRPr>
              </a:p>
              <a:p>
                <a:endParaRPr lang="en-US" sz="2000" i="1" dirty="0" smtClean="0">
                  <a:latin typeface="Cambria Math" panose="02040503050406030204" pitchFamily="18" charset="0"/>
                </a:endParaRPr>
              </a:p>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𝑄</m:t>
                            </m:r>
                          </m:e>
                        </m:acc>
                      </m:e>
                      <m:sub>
                        <m:r>
                          <a:rPr lang="en-US" sz="2000" i="1">
                            <a:solidFill>
                              <a:srgbClr val="FF0000"/>
                            </a:solidFill>
                            <a:latin typeface="Cambria Math" panose="02040503050406030204" pitchFamily="18" charset="0"/>
                          </a:rPr>
                          <m:t>𝑅</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e>
                      <m:sub>
                        <m:r>
                          <a:rPr lang="en-US" sz="2000" i="1">
                            <a:solidFill>
                              <a:srgbClr val="FF0000"/>
                            </a:solidFill>
                            <a:latin typeface="Cambria Math" panose="02040503050406030204" pitchFamily="18" charset="0"/>
                          </a:rPr>
                          <m:t>𝑅</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solidFill>
                                  <a:srgbClr val="FF0000"/>
                                </a:solidFill>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𝑖𝑛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solidFill>
                                  <a:srgbClr val="FF0000"/>
                                </a:solidFill>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𝑜𝑢𝑡</m:t>
                            </m:r>
                          </m:sub>
                        </m:sSub>
                      </m:e>
                    </m:d>
                  </m:oMath>
                </a14:m>
                <a:endParaRPr lang="en-US" sz="2000" dirty="0" smtClean="0"/>
              </a:p>
              <a:p>
                <a:endParaRPr lang="en-US" sz="2000" dirty="0" smtClean="0"/>
              </a:p>
              <a:p>
                <a:endParaRPr lang="en-US" sz="2000" dirty="0"/>
              </a:p>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𝑊</m:t>
                            </m:r>
                          </m:e>
                        </m:acc>
                      </m:e>
                      <m:sub>
                        <m:r>
                          <a:rPr lang="en-US" sz="2000" i="1">
                            <a:latin typeface="Cambria Math" panose="02040503050406030204" pitchFamily="18" charset="0"/>
                          </a:rPr>
                          <m:t>𝑜𝑢𝑡</m:t>
                        </m:r>
                        <m:r>
                          <a:rPr lang="en-US" sz="2000" i="1">
                            <a:latin typeface="Cambria Math" panose="02040503050406030204" pitchFamily="18" charset="0"/>
                          </a:rPr>
                          <m:t>,</m:t>
                        </m:r>
                        <m:r>
                          <a:rPr lang="en-US" sz="2000" i="1">
                            <a:latin typeface="Cambria Math" panose="02040503050406030204" pitchFamily="18" charset="0"/>
                          </a:rPr>
                          <m:t>𝑐𝑜𝑚𝑝</m:t>
                        </m:r>
                      </m:sub>
                    </m:sSub>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𝑖𝑛</m:t>
                            </m:r>
                            <m:r>
                              <a:rPr lang="en-US" sz="2000" i="1">
                                <a:latin typeface="Cambria Math" panose="02040503050406030204" pitchFamily="18" charset="0"/>
                              </a:rPr>
                              <m:t>,</m:t>
                            </m:r>
                            <m:r>
                              <a:rPr lang="en-US" sz="2000" i="1">
                                <a:solidFill>
                                  <a:srgbClr val="FF0000"/>
                                </a:solidFill>
                                <a:latin typeface="Cambria Math" panose="02040503050406030204" pitchFamily="18" charset="0"/>
                              </a:rPr>
                              <m:t>𝑅</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𝑜𝑢𝑡</m:t>
                            </m:r>
                            <m:r>
                              <a:rPr lang="en-US" sz="2000" i="1">
                                <a:latin typeface="Cambria Math" panose="02040503050406030204" pitchFamily="18" charset="0"/>
                              </a:rPr>
                              <m:t>,</m:t>
                            </m:r>
                            <m:r>
                              <a:rPr lang="en-US" sz="2000" i="1">
                                <a:solidFill>
                                  <a:srgbClr val="FF0000"/>
                                </a:solidFill>
                                <a:latin typeface="Cambria Math" panose="02040503050406030204" pitchFamily="18" charset="0"/>
                              </a:rPr>
                              <m:t>𝑅</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ub>
                        <m:r>
                          <a:rPr lang="en-US" sz="2000" i="1">
                            <a:solidFill>
                              <a:srgbClr val="FF0000"/>
                            </a:solidFill>
                            <a:latin typeface="Cambria Math" panose="02040503050406030204" pitchFamily="18" charset="0"/>
                          </a:rPr>
                          <m:t>𝑅</m:t>
                        </m:r>
                      </m:sub>
                    </m:sSub>
                  </m:oMath>
                </a14:m>
                <a:endParaRPr lang="en-US" sz="2000" dirty="0" smtClean="0"/>
              </a:p>
              <a:p>
                <a:endParaRPr lang="en-US" sz="2000" dirty="0" smtClean="0"/>
              </a:p>
              <a:p>
                <a:endParaRPr lang="en-US" sz="2000" dirty="0"/>
              </a:p>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𝜂</m:t>
                        </m:r>
                      </m:e>
                      <m:sub>
                        <m:r>
                          <a:rPr lang="en-US" sz="2000" b="0" i="1" smtClean="0">
                            <a:latin typeface="Cambria Math" panose="02040503050406030204" pitchFamily="18" charset="0"/>
                          </a:rPr>
                          <m:t>𝑐𝑜𝑚𝑝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𝑊</m:t>
                                </m:r>
                              </m:e>
                            </m:acc>
                          </m:e>
                          <m:sub>
                            <m:r>
                              <a:rPr lang="en-US" sz="2000" b="0" i="1" smtClean="0">
                                <a:latin typeface="Cambria Math" panose="02040503050406030204" pitchFamily="18" charset="0"/>
                              </a:rPr>
                              <m:t>𝑜𝑢𝑡</m:t>
                            </m:r>
                            <m:r>
                              <a:rPr lang="en-US" sz="2000" b="0" i="1" smtClean="0">
                                <a:latin typeface="Cambria Math" panose="02040503050406030204" pitchFamily="18" charset="0"/>
                              </a:rPr>
                              <m:t>,</m:t>
                            </m:r>
                            <m:r>
                              <a:rPr lang="en-US" sz="2000" b="0" i="1" smtClean="0">
                                <a:latin typeface="Cambria Math" panose="02040503050406030204" pitchFamily="18" charset="0"/>
                              </a:rPr>
                              <m:t>𝑐𝑜𝑚𝑝</m:t>
                            </m:r>
                          </m:sub>
                        </m:sSub>
                      </m:num>
                      <m:den>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𝑊</m:t>
                                </m:r>
                              </m:e>
                            </m:acc>
                          </m:e>
                          <m:sub>
                            <m:r>
                              <a:rPr lang="en-US" sz="2000" b="0" i="1" smtClean="0">
                                <a:latin typeface="Cambria Math" panose="02040503050406030204" pitchFamily="18" charset="0"/>
                              </a:rPr>
                              <m:t>𝑖𝑛</m:t>
                            </m:r>
                            <m:r>
                              <a:rPr lang="en-US" sz="2000" b="0" i="1" smtClean="0">
                                <a:latin typeface="Cambria Math" panose="02040503050406030204" pitchFamily="18" charset="0"/>
                              </a:rPr>
                              <m:t>,</m:t>
                            </m:r>
                            <m:r>
                              <a:rPr lang="en-US" sz="2000" b="0" i="1" smtClean="0">
                                <a:latin typeface="Cambria Math" panose="02040503050406030204" pitchFamily="18" charset="0"/>
                              </a:rPr>
                              <m:t>𝑐𝑜𝑚𝑝</m:t>
                            </m:r>
                          </m:sub>
                        </m:sSub>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1" y="1341438"/>
                <a:ext cx="3689260" cy="4679950"/>
              </a:xfrm>
              <a:blipFill rotWithShape="0">
                <a:blip r:embed="rId3"/>
                <a:stretch>
                  <a:fillRect l="-4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37905" y="1341438"/>
                <a:ext cx="4432612" cy="3079561"/>
              </a:xfrm>
              <a:prstGeom prst="rect">
                <a:avLst/>
              </a:prstGeom>
              <a:noFill/>
            </p:spPr>
            <p:txBody>
              <a:bodyPr wrap="square" rtlCol="0">
                <a:spAutoFit/>
              </a:bodyPr>
              <a:lstStyle/>
              <a:p>
                <a:r>
                  <a:rPr lang="en-US" sz="1600" dirty="0" smtClean="0">
                    <a:solidFill>
                      <a:prstClr val="black"/>
                    </a:solidFill>
                  </a:rPr>
                  <a:t>	</a:t>
                </a:r>
                <a:r>
                  <a:rPr lang="en-US" sz="1600" b="1" dirty="0" smtClean="0">
                    <a:solidFill>
                      <a:prstClr val="black"/>
                    </a:solidFill>
                  </a:rPr>
                  <a:t>Where:</a:t>
                </a:r>
              </a:p>
              <a:p>
                <a:endParaRPr lang="en-US" sz="1600" dirty="0">
                  <a:solidFill>
                    <a:prstClr val="black"/>
                  </a:solidFill>
                </a:endParaRPr>
              </a:p>
              <a:p>
                <a:r>
                  <a:rPr lang="en-US" sz="16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acc>
                          <m:accPr>
                            <m:chr m:val="̇"/>
                            <m:ctrlPr>
                              <a:rPr lang="en-US" sz="1400" i="1" smtClean="0">
                                <a:solidFill>
                                  <a:prstClr val="black"/>
                                </a:solidFill>
                                <a:latin typeface="Cambria Math" panose="02040503050406030204" pitchFamily="18" charset="0"/>
                              </a:rPr>
                            </m:ctrlPr>
                          </m:accPr>
                          <m:e>
                            <m:r>
                              <a:rPr lang="en-US" sz="1400" i="1">
                                <a:solidFill>
                                  <a:prstClr val="black"/>
                                </a:solidFill>
                                <a:latin typeface="Cambria Math" panose="02040503050406030204" pitchFamily="18" charset="0"/>
                              </a:rPr>
                              <m:t>𝑚</m:t>
                            </m:r>
                          </m:e>
                        </m:acc>
                        <m:r>
                          <a:rPr lang="en-US" sz="1400" b="0" i="1" smtClean="0">
                            <a:solidFill>
                              <a:prstClr val="black"/>
                            </a:solidFill>
                            <a:latin typeface="Cambria Math" panose="02040503050406030204" pitchFamily="18" charset="0"/>
                          </a:rPr>
                          <m:t> </m:t>
                        </m:r>
                      </m:e>
                      <m:sub>
                        <m:r>
                          <a:rPr lang="en-US" sz="1400" i="1">
                            <a:solidFill>
                              <a:srgbClr val="4472C4">
                                <a:lumMod val="75000"/>
                              </a:srgbClr>
                            </a:solidFill>
                            <a:latin typeface="Cambria Math" panose="02040503050406030204" pitchFamily="18" charset="0"/>
                          </a:rPr>
                          <m:t>𝑤</m:t>
                        </m:r>
                      </m:sub>
                    </m:sSub>
                    <m:r>
                      <a:rPr lang="en-US" sz="1400" i="1">
                        <a:solidFill>
                          <a:prstClr val="black"/>
                        </a:solidFill>
                        <a:latin typeface="Cambria Math" panose="02040503050406030204" pitchFamily="18" charset="0"/>
                      </a:rPr>
                      <m:t>=</m:t>
                    </m:r>
                  </m:oMath>
                </a14:m>
                <a:r>
                  <a:rPr lang="en-US" sz="1400" dirty="0">
                    <a:solidFill>
                      <a:prstClr val="black"/>
                    </a:solidFill>
                  </a:rPr>
                  <a:t> mass flow rate of water</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acc>
                          <m:accPr>
                            <m:chr m:val="̇"/>
                            <m:ctrlPr>
                              <a:rPr lang="en-US" sz="1400" i="1">
                                <a:solidFill>
                                  <a:prstClr val="black"/>
                                </a:solidFill>
                                <a:latin typeface="Cambria Math" panose="02040503050406030204" pitchFamily="18" charset="0"/>
                              </a:rPr>
                            </m:ctrlPr>
                          </m:accPr>
                          <m:e>
                            <m:r>
                              <a:rPr lang="en-US" sz="1400" i="1">
                                <a:solidFill>
                                  <a:prstClr val="black"/>
                                </a:solidFill>
                                <a:latin typeface="Cambria Math" panose="02040503050406030204" pitchFamily="18" charset="0"/>
                              </a:rPr>
                              <m:t>𝑚</m:t>
                            </m:r>
                          </m:e>
                        </m:acc>
                      </m:e>
                      <m:sub>
                        <m:r>
                          <a:rPr lang="en-US" sz="1400" i="1">
                            <a:solidFill>
                              <a:srgbClr val="FF0000"/>
                            </a:solidFill>
                            <a:latin typeface="Cambria Math" panose="02040503050406030204" pitchFamily="18" charset="0"/>
                          </a:rPr>
                          <m:t>𝑅</m:t>
                        </m:r>
                      </m:sub>
                    </m:sSub>
                    <m:r>
                      <a:rPr lang="en-US" sz="1400" b="0" i="1" smtClean="0">
                        <a:solidFill>
                          <a:srgbClr val="FF0000"/>
                        </a:solidFill>
                        <a:latin typeface="Cambria Math" panose="02040503050406030204" pitchFamily="18" charset="0"/>
                      </a:rPr>
                      <m:t>  </m:t>
                    </m:r>
                    <m:r>
                      <a:rPr lang="en-US" sz="1400" i="1">
                        <a:solidFill>
                          <a:prstClr val="black"/>
                        </a:solidFill>
                        <a:latin typeface="Cambria Math" panose="02040503050406030204" pitchFamily="18" charset="0"/>
                      </a:rPr>
                      <m:t>=</m:t>
                    </m:r>
                  </m:oMath>
                </a14:m>
                <a:r>
                  <a:rPr lang="en-US" sz="1400" dirty="0">
                    <a:solidFill>
                      <a:prstClr val="black"/>
                    </a:solidFill>
                  </a:rPr>
                  <a:t> mass flow rate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𝑇</m:t>
                        </m:r>
                      </m:e>
                      <m:sub>
                        <m:r>
                          <a:rPr lang="en-US" sz="1400" i="1">
                            <a:solidFill>
                              <a:srgbClr val="4472C4">
                                <a:lumMod val="75000"/>
                              </a:srgbClr>
                            </a:solidFill>
                            <a:latin typeface="Cambria Math" panose="02040503050406030204" pitchFamily="18" charset="0"/>
                          </a:rPr>
                          <m:t>𝑤</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𝑖𝑛</m:t>
                        </m:r>
                      </m:sub>
                    </m:sSub>
                  </m:oMath>
                </a14:m>
                <a:r>
                  <a:rPr lang="en-US" sz="1400" dirty="0">
                    <a:solidFill>
                      <a:prstClr val="black"/>
                    </a:solidFill>
                  </a:rPr>
                  <a:t> = Inlet water temperature</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𝑇</m:t>
                        </m:r>
                      </m:e>
                      <m:sub>
                        <m:r>
                          <a:rPr lang="en-US" sz="1400" i="1">
                            <a:solidFill>
                              <a:srgbClr val="4472C4">
                                <a:lumMod val="75000"/>
                              </a:srgbClr>
                            </a:solidFill>
                            <a:latin typeface="Cambria Math" panose="02040503050406030204" pitchFamily="18" charset="0"/>
                          </a:rPr>
                          <m:t>𝑤</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𝑜𝑢𝑡</m:t>
                        </m:r>
                      </m:sub>
                    </m:sSub>
                    <m:r>
                      <a:rPr lang="en-US" sz="1400">
                        <a:solidFill>
                          <a:prstClr val="black"/>
                        </a:solidFill>
                        <a:latin typeface="Cambria Math" panose="02040503050406030204" pitchFamily="18" charset="0"/>
                      </a:rPr>
                      <m:t>=</m:t>
                    </m:r>
                  </m:oMath>
                </a14:m>
                <a:r>
                  <a:rPr lang="en-US" sz="1400" dirty="0">
                    <a:solidFill>
                      <a:prstClr val="black"/>
                    </a:solidFill>
                  </a:rPr>
                  <a:t> </a:t>
                </a:r>
                <a:r>
                  <a:rPr lang="en-US" sz="1400" dirty="0" smtClean="0">
                    <a:solidFill>
                      <a:prstClr val="black"/>
                    </a:solidFill>
                  </a:rPr>
                  <a:t>exit water temperature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h</m:t>
                        </m:r>
                      </m:e>
                      <m:sub>
                        <m:r>
                          <a:rPr lang="en-US" sz="1400" i="1">
                            <a:solidFill>
                              <a:srgbClr val="FF0000"/>
                            </a:solidFill>
                            <a:latin typeface="Cambria Math" panose="02040503050406030204" pitchFamily="18" charset="0"/>
                          </a:rPr>
                          <m:t>𝑅</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𝑖𝑛</m:t>
                        </m:r>
                      </m:sub>
                    </m:sSub>
                  </m:oMath>
                </a14:m>
                <a:r>
                  <a:rPr lang="en-US" sz="1400" dirty="0">
                    <a:solidFill>
                      <a:prstClr val="black"/>
                    </a:solidFill>
                  </a:rPr>
                  <a:t> = </a:t>
                </a:r>
                <a:r>
                  <a:rPr lang="en-US" sz="1400" dirty="0" smtClean="0">
                    <a:solidFill>
                      <a:prstClr val="black"/>
                    </a:solidFill>
                  </a:rPr>
                  <a:t>inlet </a:t>
                </a:r>
                <a:r>
                  <a:rPr lang="en-US" sz="1400" dirty="0">
                    <a:solidFill>
                      <a:prstClr val="black"/>
                    </a:solidFill>
                  </a:rPr>
                  <a:t>enthalpy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h</m:t>
                        </m:r>
                      </m:e>
                      <m:sub>
                        <m:r>
                          <a:rPr lang="en-US" sz="1400" i="1">
                            <a:solidFill>
                              <a:srgbClr val="FF0000"/>
                            </a:solidFill>
                            <a:latin typeface="Cambria Math" panose="02040503050406030204" pitchFamily="18" charset="0"/>
                          </a:rPr>
                          <m:t>𝑅</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𝑜𝑢𝑡</m:t>
                        </m:r>
                      </m:sub>
                    </m:sSub>
                  </m:oMath>
                </a14:m>
                <a:r>
                  <a:rPr lang="en-US" sz="1400" dirty="0">
                    <a:solidFill>
                      <a:prstClr val="black"/>
                    </a:solidFill>
                  </a:rPr>
                  <a:t> = exit enthalpy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𝑃</m:t>
                        </m:r>
                      </m:e>
                      <m:sub>
                        <m:r>
                          <a:rPr lang="en-US" sz="1400" i="1">
                            <a:solidFill>
                              <a:prstClr val="black"/>
                            </a:solidFill>
                            <a:latin typeface="Cambria Math" panose="02040503050406030204" pitchFamily="18" charset="0"/>
                          </a:rPr>
                          <m:t>𝑖𝑛</m:t>
                        </m:r>
                        <m:r>
                          <a:rPr lang="en-US" sz="1400" i="1">
                            <a:solidFill>
                              <a:prstClr val="black"/>
                            </a:solidFill>
                            <a:latin typeface="Cambria Math" panose="02040503050406030204" pitchFamily="18" charset="0"/>
                          </a:rPr>
                          <m:t>,</m:t>
                        </m:r>
                        <m:r>
                          <a:rPr lang="en-US" sz="1400" i="1">
                            <a:solidFill>
                              <a:srgbClr val="FF0000"/>
                            </a:solidFill>
                            <a:latin typeface="Cambria Math" panose="02040503050406030204" pitchFamily="18" charset="0"/>
                          </a:rPr>
                          <m:t>𝑅</m:t>
                        </m:r>
                      </m:sub>
                    </m:sSub>
                  </m:oMath>
                </a14:m>
                <a:r>
                  <a:rPr lang="en-US" sz="1400" dirty="0">
                    <a:solidFill>
                      <a:prstClr val="black"/>
                    </a:solidFill>
                  </a:rPr>
                  <a:t> = inlet pressure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𝑃</m:t>
                        </m:r>
                      </m:e>
                      <m:sub>
                        <m:r>
                          <a:rPr lang="en-US" sz="1400" i="1">
                            <a:solidFill>
                              <a:prstClr val="black"/>
                            </a:solidFill>
                            <a:latin typeface="Cambria Math" panose="02040503050406030204" pitchFamily="18" charset="0"/>
                          </a:rPr>
                          <m:t>𝑜𝑢𝑡</m:t>
                        </m:r>
                        <m:r>
                          <a:rPr lang="en-US" sz="1400" i="1">
                            <a:solidFill>
                              <a:prstClr val="black"/>
                            </a:solidFill>
                            <a:latin typeface="Cambria Math" panose="02040503050406030204" pitchFamily="18" charset="0"/>
                          </a:rPr>
                          <m:t>,</m:t>
                        </m:r>
                        <m:r>
                          <a:rPr lang="en-US" sz="1400" i="1">
                            <a:solidFill>
                              <a:srgbClr val="FF0000"/>
                            </a:solidFill>
                            <a:latin typeface="Cambria Math" panose="02040503050406030204" pitchFamily="18" charset="0"/>
                          </a:rPr>
                          <m:t>𝑅</m:t>
                        </m:r>
                      </m:sub>
                    </m:sSub>
                  </m:oMath>
                </a14:m>
                <a:r>
                  <a:rPr lang="en-US" sz="1400" dirty="0">
                    <a:solidFill>
                      <a:prstClr val="black"/>
                    </a:solidFill>
                  </a:rPr>
                  <a:t> = exit pressure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acc>
                          <m:accPr>
                            <m:chr m:val="̇"/>
                            <m:ctrlPr>
                              <a:rPr lang="en-US" sz="1400" i="1">
                                <a:solidFill>
                                  <a:prstClr val="black"/>
                                </a:solidFill>
                                <a:latin typeface="Cambria Math" panose="02040503050406030204" pitchFamily="18" charset="0"/>
                              </a:rPr>
                            </m:ctrlPr>
                          </m:accPr>
                          <m:e>
                            <m:r>
                              <a:rPr lang="en-US" sz="1400" i="1">
                                <a:solidFill>
                                  <a:prstClr val="black"/>
                                </a:solidFill>
                                <a:latin typeface="Cambria Math" panose="02040503050406030204" pitchFamily="18" charset="0"/>
                              </a:rPr>
                              <m:t>𝑉</m:t>
                            </m:r>
                          </m:e>
                        </m:acc>
                      </m:e>
                      <m:sub>
                        <m:r>
                          <a:rPr lang="en-US" sz="1400" i="1">
                            <a:solidFill>
                              <a:srgbClr val="FF0000"/>
                            </a:solidFill>
                            <a:latin typeface="Cambria Math" panose="02040503050406030204" pitchFamily="18" charset="0"/>
                          </a:rPr>
                          <m:t>𝑅</m:t>
                        </m:r>
                      </m:sub>
                    </m:sSub>
                  </m:oMath>
                </a14:m>
                <a:r>
                  <a:rPr lang="en-US" sz="1400" dirty="0">
                    <a:solidFill>
                      <a:prstClr val="black"/>
                    </a:solidFill>
                  </a:rPr>
                  <a:t> = volume flow rate of refrigerant</a:t>
                </a:r>
              </a:p>
              <a:p>
                <a:r>
                  <a:rPr lang="en-US" sz="1500" dirty="0">
                    <a:solidFill>
                      <a:prstClr val="black"/>
                    </a:solidFill>
                  </a:rPr>
                  <a:t>	</a:t>
                </a:r>
              </a:p>
              <a:p>
                <a:endParaRPr lang="en-US" sz="1500"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37905" y="1341438"/>
                <a:ext cx="4432612" cy="3079561"/>
              </a:xfrm>
              <a:prstGeom prst="rect">
                <a:avLst/>
              </a:prstGeom>
              <a:blipFill rotWithShape="0">
                <a:blip r:embed="rId4"/>
                <a:stretch>
                  <a:fillRect t="-594"/>
                </a:stretch>
              </a:blipFill>
            </p:spPr>
            <p:txBody>
              <a:bodyPr/>
              <a:lstStyle/>
              <a:p>
                <a:r>
                  <a:rPr lang="en-US">
                    <a:noFill/>
                  </a:rPr>
                  <a:t> </a:t>
                </a:r>
              </a:p>
            </p:txBody>
          </p:sp>
        </mc:Fallback>
      </mc:AlternateContent>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Tree>
    <p:extLst>
      <p:ext uri="{BB962C8B-B14F-4D97-AF65-F5344CB8AC3E}">
        <p14:creationId xmlns:p14="http://schemas.microsoft.com/office/powerpoint/2010/main" val="3397310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a:t>Evaporator Effectiveness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𝑄</m:t>
                        </m:r>
                      </m:e>
                      <m:sub>
                        <m:r>
                          <a:rPr lang="en-US" sz="2400" b="0" i="1" smtClean="0">
                            <a:latin typeface="Cambria Math" panose="02040503050406030204" pitchFamily="18" charset="0"/>
                            <a:ea typeface="Cambria Math" panose="02040503050406030204" pitchFamily="18" charset="0"/>
                          </a:rPr>
                          <m:t>𝑚𝑎𝑥</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𝑚𝑖𝑛</m:t>
                        </m:r>
                      </m:sub>
                    </m:sSub>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𝑖𝑛</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𝑖𝑛</m:t>
                            </m:r>
                          </m:sub>
                        </m:sSub>
                      </m:e>
                    </m:d>
                  </m:oMath>
                </a14:m>
                <a:endParaRPr lang="en-US" sz="2400" i="1" dirty="0" smtClean="0">
                  <a:latin typeface="Cambria Math" panose="02040503050406030204" pitchFamily="18" charset="0"/>
                  <a:ea typeface="Cambria Math" panose="02040503050406030204" pitchFamily="18" charset="0"/>
                </a:endParaRPr>
              </a:p>
              <a:p>
                <a:pPr marL="0" indent="0">
                  <a:buNone/>
                </a:pPr>
                <a:endParaRPr lang="en-US" sz="2400" i="1" dirty="0">
                  <a:latin typeface="Cambria Math" panose="02040503050406030204" pitchFamily="18" charset="0"/>
                  <a:ea typeface="Cambria Math" panose="02040503050406030204" pitchFamily="18" charset="0"/>
                </a:endParaRPr>
              </a:p>
              <a:p>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r>
                      <a:rPr lang="en-US" sz="2400" i="1" smtClean="0">
                        <a:latin typeface="Cambria Math" panose="02040503050406030204" pitchFamily="18" charset="0"/>
                        <a:ea typeface="Cambria Math" panose="02040503050406030204" pitchFamily="18" charset="0"/>
                      </a:rPr>
                      <m:t>𝜀</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acc>
                          <m:accPr>
                            <m:chr m:val="̇"/>
                            <m:ctrlPr>
                              <a:rPr lang="en-US"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𝑄</m:t>
                            </m:r>
                          </m:e>
                        </m:acc>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𝑄</m:t>
                            </m:r>
                          </m:e>
                          <m:sub>
                            <m:r>
                              <a:rPr lang="en-US" sz="2400" b="0" i="1" smtClean="0">
                                <a:latin typeface="Cambria Math" panose="02040503050406030204" pitchFamily="18" charset="0"/>
                                <a:ea typeface="Cambria Math" panose="02040503050406030204" pitchFamily="18" charset="0"/>
                              </a:rPr>
                              <m:t>𝑚𝑎𝑥</m:t>
                            </m:r>
                          </m:sub>
                        </m:sSub>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082604" y="2546487"/>
                <a:ext cx="4645470" cy="3100849"/>
              </a:xfrm>
              <a:prstGeom prst="rect">
                <a:avLst/>
              </a:prstGeom>
              <a:noFill/>
            </p:spPr>
            <p:txBody>
              <a:bodyPr wrap="square" rtlCol="0">
                <a:spAutoFit/>
              </a:bodyPr>
              <a:lstStyle/>
              <a:p>
                <a:r>
                  <a:rPr lang="en-US" sz="2000" b="1" dirty="0" smtClean="0">
                    <a:solidFill>
                      <a:prstClr val="black"/>
                    </a:solidFill>
                  </a:rPr>
                  <a:t>	Where:</a:t>
                </a:r>
                <a:r>
                  <a:rPr lang="en-US" b="1" dirty="0">
                    <a:solidFill>
                      <a:prstClr val="black"/>
                    </a:solidFill>
                  </a:rPr>
                  <a:t> </a:t>
                </a:r>
                <a:endParaRPr lang="en-US" b="1" dirty="0" smtClean="0">
                  <a:solidFill>
                    <a:prstClr val="black"/>
                  </a:solidFill>
                </a:endParaRPr>
              </a:p>
              <a:p>
                <a:endParaRPr lang="en-US" b="1" dirty="0" smtClean="0">
                  <a:solidFill>
                    <a:prstClr val="black"/>
                  </a:solidFill>
                </a:endParaRPr>
              </a:p>
              <a:p>
                <a:r>
                  <a:rPr lang="en-US" dirty="0" smtClean="0">
                    <a:solidFill>
                      <a:prstClr val="black"/>
                    </a:solidFill>
                    <a:ea typeface="Cambria Math" panose="02040503050406030204" pitchFamily="18" charset="0"/>
                  </a:rPr>
                  <a:t>	</a:t>
                </a:r>
                <a14:m>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𝑄</m:t>
                        </m:r>
                      </m:e>
                      <m:sub>
                        <m:r>
                          <a:rPr lang="en-US" i="1">
                            <a:solidFill>
                              <a:prstClr val="black"/>
                            </a:solidFill>
                            <a:latin typeface="Cambria Math" panose="02040503050406030204" pitchFamily="18" charset="0"/>
                            <a:ea typeface="Cambria Math" panose="02040503050406030204" pitchFamily="18" charset="0"/>
                          </a:rPr>
                          <m:t>𝑚𝑎𝑥</m:t>
                        </m:r>
                      </m:sub>
                    </m:sSub>
                  </m:oMath>
                </a14:m>
                <a:r>
                  <a:rPr lang="en-US" dirty="0">
                    <a:solidFill>
                      <a:prstClr val="black"/>
                    </a:solidFill>
                  </a:rPr>
                  <a:t> = maximum possible </a:t>
                </a:r>
                <a:r>
                  <a:rPr lang="en-US" dirty="0" smtClean="0">
                    <a:solidFill>
                      <a:prstClr val="black"/>
                    </a:solidFill>
                  </a:rPr>
                  <a:t>		heat </a:t>
                </a:r>
                <a:r>
                  <a:rPr lang="en-US" dirty="0">
                    <a:solidFill>
                      <a:prstClr val="black"/>
                    </a:solidFill>
                  </a:rPr>
                  <a:t>transfer </a:t>
                </a:r>
                <a:r>
                  <a:rPr lang="en-US" dirty="0" smtClean="0">
                    <a:solidFill>
                      <a:prstClr val="black"/>
                    </a:solidFill>
                  </a:rPr>
                  <a:t>rate</a:t>
                </a:r>
              </a:p>
              <a:p>
                <a:endParaRPr lang="en-US" dirty="0">
                  <a:solidFill>
                    <a:prstClr val="black"/>
                  </a:solidFill>
                </a:endParaRPr>
              </a:p>
              <a:p>
                <a:r>
                  <a:rPr lang="en-US" dirty="0" smtClean="0">
                    <a:solidFill>
                      <a:prstClr val="black"/>
                    </a:solidFill>
                    <a:ea typeface="Cambria Math" panose="02040503050406030204" pitchFamily="18" charset="0"/>
                  </a:rPr>
                  <a:t>	</a:t>
                </a:r>
                <a14:m>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𝐶</m:t>
                        </m:r>
                      </m:e>
                      <m:sub>
                        <m:r>
                          <a:rPr lang="en-US" i="1">
                            <a:solidFill>
                              <a:prstClr val="black"/>
                            </a:solidFill>
                            <a:latin typeface="Cambria Math" panose="02040503050406030204" pitchFamily="18" charset="0"/>
                            <a:ea typeface="Cambria Math" panose="02040503050406030204" pitchFamily="18" charset="0"/>
                          </a:rPr>
                          <m:t>𝑚𝑖𝑛</m:t>
                        </m:r>
                      </m:sub>
                    </m:sSub>
                  </m:oMath>
                </a14:m>
                <a:r>
                  <a:rPr lang="en-US" dirty="0">
                    <a:solidFill>
                      <a:prstClr val="black"/>
                    </a:solidFill>
                  </a:rPr>
                  <a:t> </a:t>
                </a:r>
                <a:r>
                  <a:rPr lang="en-US" dirty="0" smtClean="0">
                    <a:solidFill>
                      <a:prstClr val="black"/>
                    </a:solidFill>
                  </a:rPr>
                  <a:t> = </a:t>
                </a:r>
                <a:r>
                  <a:rPr lang="en-US" dirty="0">
                    <a:solidFill>
                      <a:prstClr val="black"/>
                    </a:solidFill>
                  </a:rPr>
                  <a:t>the smaller of </a:t>
                </a:r>
                <a:r>
                  <a:rPr lang="en-US" dirty="0" smtClean="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𝐶</m:t>
                        </m:r>
                      </m:e>
                      <m:sub>
                        <m:r>
                          <a:rPr lang="en-US" i="1">
                            <a:solidFill>
                              <a:prstClr val="black"/>
                            </a:solidFill>
                            <a:latin typeface="Cambria Math" panose="02040503050406030204" pitchFamily="18" charset="0"/>
                          </a:rPr>
                          <m:t>h</m:t>
                        </m:r>
                      </m:sub>
                    </m:sSub>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𝑎𝑛𝑑</m:t>
                    </m:r>
                    <m:r>
                      <a:rPr lang="en-US" i="1">
                        <a:solidFill>
                          <a:prstClr val="black"/>
                        </a:solidFill>
                        <a:latin typeface="Cambria Math" panose="02040503050406030204" pitchFamily="18" charset="0"/>
                      </a:rPr>
                      <m:t> </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𝐶</m:t>
                        </m:r>
                      </m:e>
                      <m:sub>
                        <m:r>
                          <a:rPr lang="en-US" i="1">
                            <a:solidFill>
                              <a:prstClr val="black"/>
                            </a:solidFill>
                            <a:latin typeface="Cambria Math" panose="02040503050406030204" pitchFamily="18" charset="0"/>
                          </a:rPr>
                          <m:t>𝑐</m:t>
                        </m:r>
                      </m:sub>
                    </m:sSub>
                    <m:r>
                      <a:rPr lang="en-US" i="1">
                        <a:solidFill>
                          <a:prstClr val="black"/>
                        </a:solidFill>
                        <a:latin typeface="Cambria Math" panose="02040503050406030204" pitchFamily="18" charset="0"/>
                      </a:rPr>
                      <m:t> </m:t>
                    </m:r>
                  </m:oMath>
                </a14:m>
                <a:endParaRPr lang="en-US" dirty="0" smtClean="0">
                  <a:solidFill>
                    <a:prstClr val="black"/>
                  </a:solidFill>
                </a:endParaRPr>
              </a:p>
              <a:p>
                <a:endParaRPr lang="en-US" dirty="0">
                  <a:solidFill>
                    <a:prstClr val="black"/>
                  </a:solidFill>
                </a:endParaRPr>
              </a:p>
              <a:p>
                <a:r>
                  <a:rPr lang="en-US" dirty="0" smtClean="0">
                    <a:solidFill>
                      <a:prstClr val="black"/>
                    </a:solidFill>
                    <a:ea typeface="Cambria Math" panose="02040503050406030204" pitchFamily="18" charset="0"/>
                  </a:rPr>
                  <a:t>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𝜀</m:t>
                    </m:r>
                  </m:oMath>
                </a14:m>
                <a:r>
                  <a:rPr lang="en-US" dirty="0" smtClean="0">
                    <a:solidFill>
                      <a:prstClr val="black"/>
                    </a:solidFill>
                  </a:rPr>
                  <a:t>   </a:t>
                </a:r>
                <a:r>
                  <a:rPr lang="en-US" dirty="0">
                    <a:solidFill>
                      <a:prstClr val="black"/>
                    </a:solidFill>
                  </a:rPr>
                  <a:t>= effectiveness of heat </a:t>
                </a:r>
                <a:r>
                  <a:rPr lang="en-US" dirty="0" smtClean="0">
                    <a:solidFill>
                      <a:prstClr val="black"/>
                    </a:solidFill>
                  </a:rPr>
                  <a:t>		exchanger </a:t>
                </a:r>
                <a:endParaRPr lang="en-US" dirty="0">
                  <a:solidFill>
                    <a:prstClr val="black"/>
                  </a:solidFill>
                </a:endParaRPr>
              </a:p>
              <a:p>
                <a:r>
                  <a:rPr lang="en-US" sz="1350" dirty="0">
                    <a:solidFill>
                      <a:prstClr val="black"/>
                    </a:solidFill>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4082604" y="2546487"/>
                <a:ext cx="4645470" cy="3100849"/>
              </a:xfrm>
              <a:prstGeom prst="rect">
                <a:avLst/>
              </a:prstGeom>
              <a:blipFill rotWithShape="0">
                <a:blip r:embed="rId4"/>
                <a:stretch>
                  <a:fillRect t="-1181"/>
                </a:stretch>
              </a:blipFill>
            </p:spPr>
            <p:txBody>
              <a:bodyPr/>
              <a:lstStyle/>
              <a:p>
                <a:r>
                  <a:rPr lang="en-US">
                    <a:noFill/>
                  </a:rPr>
                  <a:t> </a:t>
                </a:r>
              </a:p>
            </p:txBody>
          </p:sp>
        </mc:Fallback>
      </mc:AlternateContent>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Keenan Cheeks</a:t>
            </a:r>
          </a:p>
        </p:txBody>
      </p:sp>
    </p:spTree>
    <p:extLst>
      <p:ext uri="{BB962C8B-B14F-4D97-AF65-F5344CB8AC3E}">
        <p14:creationId xmlns:p14="http://schemas.microsoft.com/office/powerpoint/2010/main" val="36194779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Danfoss 4_3_template CC">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7237DFFD11EA42990FD8D45DEAF754" ma:contentTypeVersion="1" ma:contentTypeDescription="Create a new document." ma:contentTypeScope="" ma:versionID="6a88d1a29564c4686b9c91d9a523395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ED9FA-DCC3-4D8D-829C-7D21E6D0F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6127E4F-AE5E-43A9-8AFD-F901F4DFB1F3}">
  <ds:schemaRef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2860D87-8910-40B5-9EDF-7D8CD5DA8A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Turbocor Template</Template>
  <TotalTime>0</TotalTime>
  <Words>2843</Words>
  <Application>Microsoft Office PowerPoint</Application>
  <PresentationFormat>On-screen Show (4:3)</PresentationFormat>
  <Paragraphs>386</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SimHei</vt:lpstr>
      <vt:lpstr>Arial</vt:lpstr>
      <vt:lpstr>Calibri</vt:lpstr>
      <vt:lpstr>Calibri Light</vt:lpstr>
      <vt:lpstr>Cambria Math</vt:lpstr>
      <vt:lpstr>Times New Roman</vt:lpstr>
      <vt:lpstr>Verdana</vt:lpstr>
      <vt:lpstr>Danfoss 4_3_template CC</vt:lpstr>
      <vt:lpstr>Mass Flow Sensor Integration</vt:lpstr>
      <vt:lpstr>Danfoss Turbocor </vt:lpstr>
      <vt:lpstr>Developing a Project Scope</vt:lpstr>
      <vt:lpstr>Customer Needs</vt:lpstr>
      <vt:lpstr>HOQ</vt:lpstr>
      <vt:lpstr>Our Needs</vt:lpstr>
      <vt:lpstr>System Thermodynamics</vt:lpstr>
      <vt:lpstr>Thermal-Fluid Correlations</vt:lpstr>
      <vt:lpstr>Evaporator Effectiveness</vt:lpstr>
      <vt:lpstr>Necessary Parameters</vt:lpstr>
      <vt:lpstr>Mass Flow Sensors</vt:lpstr>
      <vt:lpstr>Design Concepts</vt:lpstr>
      <vt:lpstr>Concept Evaluation</vt:lpstr>
      <vt:lpstr>Potential Challenges</vt:lpstr>
      <vt:lpstr>Sensor Selection</vt:lpstr>
      <vt:lpstr>Sensor Selection Matrix</vt:lpstr>
      <vt:lpstr>TDS-100</vt:lpstr>
      <vt:lpstr>Transducers</vt:lpstr>
      <vt:lpstr>Temperature Sensors</vt:lpstr>
      <vt:lpstr>Future Plans</vt:lpstr>
      <vt:lpstr>Project Plan</vt:lpstr>
      <vt:lpstr>Conclusion</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2014-10-13T19:42:05Z</dcterms:created>
  <dcterms:modified xsi:type="dcterms:W3CDTF">2015-11-17T21:52:03Z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ontentTypeId">
    <vt:lpwstr>0x010100D57237DFFD11EA42990FD8D45DEAF754</vt:lpwstr>
  </property>
</Properties>
</file>