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51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71" r:id="rId12"/>
    <p:sldId id="289" r:id="rId13"/>
    <p:sldId id="266" r:id="rId14"/>
    <p:sldId id="267" r:id="rId15"/>
    <p:sldId id="268" r:id="rId16"/>
    <p:sldId id="297" r:id="rId17"/>
    <p:sldId id="279" r:id="rId18"/>
    <p:sldId id="278" r:id="rId19"/>
    <p:sldId id="296" r:id="rId20"/>
    <p:sldId id="304" r:id="rId21"/>
    <p:sldId id="291" r:id="rId22"/>
    <p:sldId id="292" r:id="rId23"/>
    <p:sldId id="293" r:id="rId24"/>
    <p:sldId id="298" r:id="rId25"/>
    <p:sldId id="299" r:id="rId26"/>
    <p:sldId id="300" r:id="rId27"/>
    <p:sldId id="301" r:id="rId28"/>
    <p:sldId id="302" r:id="rId29"/>
    <p:sldId id="303" r:id="rId30"/>
    <p:sldId id="283" r:id="rId31"/>
    <p:sldId id="287" r:id="rId32"/>
    <p:sldId id="288" r:id="rId33"/>
    <p:sldId id="3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9966203783346"/>
          <c:y val="4.3995614757307025E-2"/>
          <c:w val="0.81296394513958703"/>
          <c:h val="0.82903450215703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Design 1</c:v>
                </c:pt>
                <c:pt idx="1">
                  <c:v>Design 2</c:v>
                </c:pt>
                <c:pt idx="2">
                  <c:v>Design 3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3842</c:v>
                </c:pt>
                <c:pt idx="1">
                  <c:v>7451</c:v>
                </c:pt>
                <c:pt idx="2">
                  <c:v>3645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14400"/>
        <c:axId val="191514960"/>
      </c:barChart>
      <c:catAx>
        <c:axId val="1915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14960"/>
        <c:crosses val="autoZero"/>
        <c:auto val="1"/>
        <c:lblAlgn val="ctr"/>
        <c:lblOffset val="100"/>
        <c:noMultiLvlLbl val="0"/>
      </c:catAx>
      <c:valAx>
        <c:axId val="191514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Cost ($)</a:t>
                </a:r>
              </a:p>
            </c:rich>
          </c:tx>
          <c:layout>
            <c:manualLayout>
              <c:xMode val="edge"/>
              <c:yMode val="edge"/>
              <c:x val="0"/>
              <c:y val="0.41483076608362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1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7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96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30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82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56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27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7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03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B15E96-CDFA-4D93-B996-0D86069A3D06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897089A-71DC-4055-9EA8-4E669D86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169434" y="165640"/>
            <a:ext cx="8052316" cy="9386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 &amp; Manufacture of Rotorcraft</a:t>
            </a:r>
            <a:endParaRPr lang="en-US" sz="4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995192" y="1518076"/>
            <a:ext cx="6400800" cy="3181740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IME Team#8/ME Team#31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 err="1">
                <a:latin typeface="Garamond" panose="02020404030301010803" pitchFamily="18" charset="0"/>
              </a:rPr>
              <a:t>Chabely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Amo</a:t>
            </a:r>
            <a:endParaRPr lang="en-US" sz="2400" dirty="0"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>
                <a:latin typeface="Garamond" panose="02020404030301010803" pitchFamily="18" charset="0"/>
              </a:rPr>
              <a:t>Louisny Dufresne</a:t>
            </a:r>
          </a:p>
          <a:p>
            <a:pPr algn="ctr">
              <a:lnSpc>
                <a:spcPct val="60000"/>
              </a:lnSpc>
            </a:pPr>
            <a:r>
              <a:rPr lang="en-US" sz="2400" dirty="0">
                <a:latin typeface="Garamond" panose="02020404030301010803" pitchFamily="18" charset="0"/>
              </a:rPr>
              <a:t>Robert Johnson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Mohammed </a:t>
            </a:r>
            <a:r>
              <a:rPr lang="en-US" sz="2400" dirty="0" err="1" smtClean="0">
                <a:latin typeface="Garamond" panose="02020404030301010803" pitchFamily="18" charset="0"/>
              </a:rPr>
              <a:t>Nabulsi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 err="1">
                <a:latin typeface="Garamond" panose="02020404030301010803" pitchFamily="18" charset="0"/>
              </a:rPr>
              <a:t>Taniwa</a:t>
            </a:r>
            <a:r>
              <a:rPr lang="en-US" sz="2400" dirty="0">
                <a:latin typeface="Garamond" panose="02020404030301010803" pitchFamily="18" charset="0"/>
              </a:rPr>
              <a:t> Ndebele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Victoria Rogers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Kimberlee Steinman</a:t>
            </a: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Garamond" panose="02020404030301010803" pitchFamily="18" charset="0"/>
              </a:rPr>
              <a:t>Mitchell Stratton 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1257"/>
            <a:ext cx="9692640" cy="748930"/>
          </a:xfrm>
        </p:spPr>
        <p:txBody>
          <a:bodyPr/>
          <a:lstStyle/>
          <a:p>
            <a:r>
              <a:rPr lang="en-US" dirty="0" smtClean="0"/>
              <a:t>General Design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179266"/>
            <a:ext cx="2649764" cy="650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10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Chabely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88" t="5319" r="18314"/>
          <a:stretch/>
        </p:blipFill>
        <p:spPr>
          <a:xfrm>
            <a:off x="4870710" y="1193818"/>
            <a:ext cx="5792159" cy="454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6582"/>
          <a:stretch/>
        </p:blipFill>
        <p:spPr>
          <a:xfrm rot="5400000">
            <a:off x="636611" y="2167220"/>
            <a:ext cx="4099330" cy="2848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640" y="5641290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4. Cameron’s Radial Design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3106" y="5641290"/>
            <a:ext cx="3643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5. Team’s Coaxial Designs 2 and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5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43" y="282208"/>
            <a:ext cx="9692640" cy="7549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Phase Tool: eCalc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44" y="1187416"/>
            <a:ext cx="9026682" cy="459786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rovides web</a:t>
            </a:r>
            <a:r>
              <a:rPr lang="en-US" sz="2400" dirty="0">
                <a:solidFill>
                  <a:schemeClr val="tx1"/>
                </a:solidFill>
              </a:rPr>
              <a:t>-based quality services to </a:t>
            </a:r>
            <a:r>
              <a:rPr lang="en-US" sz="2400" dirty="0" smtClean="0">
                <a:solidFill>
                  <a:schemeClr val="tx1"/>
                </a:solidFill>
              </a:rPr>
              <a:t>calculate </a:t>
            </a:r>
            <a:r>
              <a:rPr lang="en-US" sz="2400" dirty="0">
                <a:solidFill>
                  <a:schemeClr val="tx1"/>
                </a:solidFill>
              </a:rPr>
              <a:t>evaluate and design electric motor driven systems for remote controlled models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rovides Rotorcraft outcome based on: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Battery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peed Controller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Motor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ropeller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uarantees error margin no </a:t>
            </a:r>
            <a:r>
              <a:rPr lang="en-US" sz="2400" dirty="0">
                <a:solidFill>
                  <a:schemeClr val="tx1"/>
                </a:solidFill>
              </a:rPr>
              <a:t>greater than ±10%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11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46" y="0"/>
            <a:ext cx="8883006" cy="742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eCalc Multi-Copter Calculator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7" y="905724"/>
            <a:ext cx="10074904" cy="48806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12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89794"/>
            <a:ext cx="9692640" cy="870350"/>
          </a:xfrm>
        </p:spPr>
        <p:txBody>
          <a:bodyPr/>
          <a:lstStyle/>
          <a:p>
            <a:r>
              <a:rPr lang="en-US" dirty="0" smtClean="0"/>
              <a:t>Motor Comparison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13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47209"/>
              </p:ext>
            </p:extLst>
          </p:nvPr>
        </p:nvGraphicFramePr>
        <p:xfrm>
          <a:off x="667089" y="1282768"/>
          <a:ext cx="10506636" cy="44576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59833"/>
                <a:gridCol w="1975608"/>
                <a:gridCol w="1180233"/>
                <a:gridCol w="1077604"/>
                <a:gridCol w="872346"/>
                <a:gridCol w="1154576"/>
                <a:gridCol w="1090432"/>
                <a:gridCol w="985479"/>
                <a:gridCol w="810525"/>
              </a:tblGrid>
              <a:tr h="94924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Motor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Kv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(RPM/V)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 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</a:p>
                    <a:p>
                      <a:pPr algn="ctr"/>
                      <a:r>
                        <a:rPr lang="en-US" dirty="0" smtClean="0"/>
                        <a:t>(Lbs.)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</a:p>
                    <a:p>
                      <a:pPr algn="ctr"/>
                      <a:r>
                        <a:rPr lang="en-US" dirty="0" smtClean="0"/>
                        <a:t>Current </a:t>
                      </a:r>
                    </a:p>
                    <a:p>
                      <a:pPr algn="ctr"/>
                      <a:r>
                        <a:rPr lang="en-US" dirty="0" smtClean="0"/>
                        <a:t>(A)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</a:t>
                      </a:r>
                    </a:p>
                    <a:p>
                      <a:pPr algn="ctr"/>
                      <a:r>
                        <a:rPr lang="en-US" dirty="0" smtClean="0"/>
                        <a:t>Voltage </a:t>
                      </a:r>
                    </a:p>
                    <a:p>
                      <a:pPr algn="ctr"/>
                      <a:r>
                        <a:rPr lang="en-US" dirty="0" smtClean="0"/>
                        <a:t>(V)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</a:p>
                    <a:p>
                      <a:pPr algn="ctr"/>
                      <a:r>
                        <a:rPr lang="en-US" dirty="0" smtClean="0"/>
                        <a:t>(W)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($)</a:t>
                      </a:r>
                      <a:endParaRPr lang="en-US" dirty="0"/>
                    </a:p>
                  </a:txBody>
                  <a:tcPr anchor="ctr"/>
                </a:tc>
              </a:tr>
              <a:tr h="109035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#1</a:t>
                      </a:r>
                    </a:p>
                    <a:p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E-Flite Power 52 Brushless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Outrunner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[6]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590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12”x 8” to 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14”x 7”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1650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 anchor="ctr"/>
                </a:tc>
              </a:tr>
              <a:tr h="120900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Design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E-Flite Power 360 Brushless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Outrunner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[5]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180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24”x10” to 25”x12”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44.4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359</a:t>
                      </a:r>
                      <a:endParaRPr lang="en-US" dirty="0"/>
                    </a:p>
                  </a:txBody>
                  <a:tcPr anchor="ctr"/>
                </a:tc>
              </a:tr>
              <a:tr h="120900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Design #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E-Flite Power 110 Brushless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Outrunner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[4]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295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17”x8” 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19”x10”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38.4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3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5036"/>
            <a:ext cx="9692640" cy="806212"/>
          </a:xfrm>
        </p:spPr>
        <p:txBody>
          <a:bodyPr/>
          <a:lstStyle/>
          <a:p>
            <a:r>
              <a:rPr lang="en-US" dirty="0" smtClean="0"/>
              <a:t>Battery Comparison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14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66587"/>
              </p:ext>
            </p:extLst>
          </p:nvPr>
        </p:nvGraphicFramePr>
        <p:xfrm>
          <a:off x="628606" y="1527809"/>
          <a:ext cx="10442495" cy="37391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1785"/>
                <a:gridCol w="1491785"/>
                <a:gridCol w="1491785"/>
                <a:gridCol w="1491785"/>
                <a:gridCol w="1491785"/>
                <a:gridCol w="1491785"/>
                <a:gridCol w="1491785"/>
              </a:tblGrid>
              <a:tr h="7170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mAh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</a:p>
                    <a:p>
                      <a:pPr algn="ctr"/>
                      <a:r>
                        <a:rPr lang="en-US" dirty="0" smtClean="0"/>
                        <a:t>(V)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Discharge</a:t>
                      </a:r>
                    </a:p>
                    <a:p>
                      <a:pPr algn="ctr"/>
                      <a:r>
                        <a:rPr lang="en-US" dirty="0" smtClean="0"/>
                        <a:t>(C)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(Lbs.)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($)</a:t>
                      </a:r>
                      <a:endParaRPr lang="en-US" dirty="0"/>
                    </a:p>
                  </a:txBody>
                  <a:tcPr anchor="ctr"/>
                </a:tc>
              </a:tr>
              <a:tr h="88511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E-Flight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 [9]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3,200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22.2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  <a:tr h="117981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 #2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Thunder Power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 [8]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33.3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 anchor="ctr"/>
                </a:tc>
              </a:tr>
              <a:tr h="92784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#3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 [7]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25.9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05243"/>
            <a:ext cx="9692640" cy="806212"/>
          </a:xfrm>
        </p:spPr>
        <p:txBody>
          <a:bodyPr/>
          <a:lstStyle/>
          <a:p>
            <a:r>
              <a:rPr lang="en-US" dirty="0" smtClean="0"/>
              <a:t>Propeller Comparison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15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15604"/>
              </p:ext>
            </p:extLst>
          </p:nvPr>
        </p:nvGraphicFramePr>
        <p:xfrm>
          <a:off x="1249453" y="1531160"/>
          <a:ext cx="9680530" cy="37956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106"/>
                <a:gridCol w="1936106"/>
                <a:gridCol w="1936106"/>
                <a:gridCol w="1936106"/>
                <a:gridCol w="1936106"/>
              </a:tblGrid>
              <a:tr h="688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Propeller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(Lbs.)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($)</a:t>
                      </a:r>
                      <a:endParaRPr lang="en-US" dirty="0"/>
                    </a:p>
                  </a:txBody>
                  <a:tcPr anchor="ctr"/>
                </a:tc>
              </a:tr>
              <a:tr h="103857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[12]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16.5”x10”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103407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 #2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APC Electric [11]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24”x12”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/>
                </a:tc>
              </a:tr>
              <a:tr h="103407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Design #3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APC Electric [10]</a:t>
                      </a:r>
                      <a:r>
                        <a:rPr lang="en-US" b="0" dirty="0" smtClean="0">
                          <a:effectLst/>
                        </a:rPr>
                        <a:t> 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18”x10”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0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34502"/>
          </a:xfrm>
        </p:spPr>
        <p:txBody>
          <a:bodyPr/>
          <a:lstStyle/>
          <a:p>
            <a:r>
              <a:rPr lang="en-US" dirty="0" smtClean="0"/>
              <a:t>eCalc Results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962318"/>
              </p:ext>
            </p:extLst>
          </p:nvPr>
        </p:nvGraphicFramePr>
        <p:xfrm>
          <a:off x="1261872" y="1194955"/>
          <a:ext cx="9669364" cy="443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0"/>
                <a:gridCol w="3179618"/>
                <a:gridCol w="5101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Lift</a:t>
                      </a:r>
                      <a:r>
                        <a:rPr lang="en-US" baseline="0" dirty="0" smtClean="0"/>
                        <a:t> Payload of 50 Lbs.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91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#1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-Maximum current is over the limit for the speed controller and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motor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-Motor overheat potential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-Throttle at 100% (minimal maneuverability)</a:t>
                      </a:r>
                      <a:endParaRPr lang="en-US" dirty="0"/>
                    </a:p>
                  </a:txBody>
                  <a:tcPr anchor="ctr"/>
                </a:tc>
              </a:tr>
              <a:tr h="1163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#2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-Throttle at 77% (full</a:t>
                      </a:r>
                      <a:r>
                        <a:rPr lang="en-US" baseline="0" dirty="0" smtClean="0"/>
                        <a:t> maneuverability) </a:t>
                      </a:r>
                      <a:endParaRPr lang="en-US" dirty="0"/>
                    </a:p>
                  </a:txBody>
                  <a:tcPr anchor="ctr"/>
                </a:tc>
              </a:tr>
              <a:tr h="9871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#3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Conditionally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-Throttle at 98% (minimal maneuverability)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16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42594"/>
            <a:ext cx="9692640" cy="758261"/>
          </a:xfrm>
        </p:spPr>
        <p:txBody>
          <a:bodyPr/>
          <a:lstStyle/>
          <a:p>
            <a:r>
              <a:rPr lang="en-US" dirty="0" smtClean="0"/>
              <a:t>Does it Fit in the Backpack?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17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997" y="1000855"/>
            <a:ext cx="4057711" cy="474869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81778"/>
              </p:ext>
            </p:extLst>
          </p:nvPr>
        </p:nvGraphicFramePr>
        <p:xfrm>
          <a:off x="6665146" y="1361209"/>
          <a:ext cx="3216609" cy="409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27"/>
                <a:gridCol w="1735282"/>
              </a:tblGrid>
              <a:tr h="972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Fit in the Military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Backpack</a:t>
                      </a:r>
                      <a:endParaRPr lang="en-US" dirty="0"/>
                    </a:p>
                  </a:txBody>
                  <a:tcPr anchor="ctr"/>
                </a:tc>
              </a:tr>
              <a:tr h="10410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#1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10410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10410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#3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7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77282"/>
            <a:ext cx="9692640" cy="748930"/>
          </a:xfrm>
        </p:spPr>
        <p:txBody>
          <a:bodyPr/>
          <a:lstStyle/>
          <a:p>
            <a:r>
              <a:rPr lang="en-US" dirty="0" smtClean="0"/>
              <a:t>Rotorcraft Simulation </a:t>
            </a:r>
            <a:endParaRPr lang="en-US" dirty="0"/>
          </a:p>
        </p:txBody>
      </p:sp>
      <p:pic>
        <p:nvPicPr>
          <p:cNvPr id="13" name="OUR_DESIG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0698" y="1124437"/>
            <a:ext cx="5614988" cy="4351337"/>
          </a:xfr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18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62" y="101100"/>
            <a:ext cx="9692640" cy="1000336"/>
          </a:xfrm>
        </p:spPr>
        <p:txBody>
          <a:bodyPr/>
          <a:lstStyle/>
          <a:p>
            <a:pPr algn="ctr"/>
            <a:r>
              <a:rPr lang="en-US" dirty="0" smtClean="0"/>
              <a:t>Design Cost Comparison 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19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722584"/>
              </p:ext>
            </p:extLst>
          </p:nvPr>
        </p:nvGraphicFramePr>
        <p:xfrm>
          <a:off x="1905068" y="1353544"/>
          <a:ext cx="7969827" cy="431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92" y="108304"/>
            <a:ext cx="100584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Team Organization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4496" y="1394664"/>
            <a:ext cx="155486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39209"/>
              </p:ext>
            </p:extLst>
          </p:nvPr>
        </p:nvGraphicFramePr>
        <p:xfrm>
          <a:off x="884497" y="1394663"/>
          <a:ext cx="9745872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5" imgW="7162845" imgH="2990790" progId="Visio.Drawing.15">
                  <p:embed/>
                </p:oleObj>
              </mc:Choice>
              <mc:Fallback>
                <p:oleObj name="Visio" r:id="rId5" imgW="7162845" imgH="299079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97" y="1394663"/>
                        <a:ext cx="9745872" cy="406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5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00" y="366935"/>
            <a:ext cx="9692640" cy="869583"/>
          </a:xfrm>
        </p:spPr>
        <p:txBody>
          <a:bodyPr/>
          <a:lstStyle/>
          <a:p>
            <a:r>
              <a:rPr lang="en-US" dirty="0" smtClean="0"/>
              <a:t>Overall Designs Comparisons </a:t>
            </a:r>
            <a:endParaRPr lang="en-US" dirty="0"/>
          </a:p>
        </p:txBody>
      </p:sp>
      <p:sp>
        <p:nvSpPr>
          <p:cNvPr id="72" name="AutoShape 62"/>
          <p:cNvSpPr>
            <a:spLocks noChangeAspect="1" noChangeArrowheads="1" noTextEdit="1"/>
          </p:cNvSpPr>
          <p:nvPr/>
        </p:nvSpPr>
        <p:spPr bwMode="auto">
          <a:xfrm>
            <a:off x="595310" y="1571624"/>
            <a:ext cx="10520365" cy="35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4"/>
          <p:cNvSpPr>
            <a:spLocks noChangeShapeType="1"/>
          </p:cNvSpPr>
          <p:nvPr/>
        </p:nvSpPr>
        <p:spPr bwMode="auto">
          <a:xfrm>
            <a:off x="2016123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85"/>
          <p:cNvSpPr>
            <a:spLocks noChangeShapeType="1"/>
          </p:cNvSpPr>
          <p:nvPr/>
        </p:nvSpPr>
        <p:spPr bwMode="auto">
          <a:xfrm>
            <a:off x="5000624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86"/>
          <p:cNvSpPr>
            <a:spLocks noChangeShapeType="1"/>
          </p:cNvSpPr>
          <p:nvPr/>
        </p:nvSpPr>
        <p:spPr bwMode="auto">
          <a:xfrm>
            <a:off x="7589837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>
            <a:off x="9496425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88"/>
          <p:cNvSpPr>
            <a:spLocks noChangeShapeType="1"/>
          </p:cNvSpPr>
          <p:nvPr/>
        </p:nvSpPr>
        <p:spPr bwMode="auto">
          <a:xfrm>
            <a:off x="596898" y="2447925"/>
            <a:ext cx="10494965" cy="0"/>
          </a:xfrm>
          <a:prstGeom prst="line">
            <a:avLst/>
          </a:prstGeom>
          <a:noFill/>
          <a:ln w="39688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89"/>
          <p:cNvSpPr>
            <a:spLocks noChangeShapeType="1"/>
          </p:cNvSpPr>
          <p:nvPr/>
        </p:nvSpPr>
        <p:spPr bwMode="auto">
          <a:xfrm>
            <a:off x="596898" y="3346450"/>
            <a:ext cx="1049496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90"/>
          <p:cNvSpPr>
            <a:spLocks noChangeShapeType="1"/>
          </p:cNvSpPr>
          <p:nvPr/>
        </p:nvSpPr>
        <p:spPr bwMode="auto">
          <a:xfrm>
            <a:off x="596898" y="4246563"/>
            <a:ext cx="1049496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>
            <a:off x="603248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92"/>
          <p:cNvSpPr>
            <a:spLocks noChangeShapeType="1"/>
          </p:cNvSpPr>
          <p:nvPr/>
        </p:nvSpPr>
        <p:spPr bwMode="auto">
          <a:xfrm>
            <a:off x="11087100" y="1576387"/>
            <a:ext cx="0" cy="357822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93"/>
          <p:cNvSpPr>
            <a:spLocks noChangeShapeType="1"/>
          </p:cNvSpPr>
          <p:nvPr/>
        </p:nvSpPr>
        <p:spPr bwMode="auto">
          <a:xfrm>
            <a:off x="596898" y="1582737"/>
            <a:ext cx="1049496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94"/>
          <p:cNvSpPr>
            <a:spLocks noChangeShapeType="1"/>
          </p:cNvSpPr>
          <p:nvPr/>
        </p:nvSpPr>
        <p:spPr bwMode="auto">
          <a:xfrm>
            <a:off x="596898" y="5146676"/>
            <a:ext cx="1049496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603248" y="1582737"/>
            <a:ext cx="1416050" cy="3563939"/>
            <a:chOff x="603248" y="1582737"/>
            <a:chExt cx="1416050" cy="3563939"/>
          </a:xfrm>
        </p:grpSpPr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603248" y="1582737"/>
              <a:ext cx="1412875" cy="865188"/>
            </a:xfrm>
            <a:prstGeom prst="rect">
              <a:avLst/>
            </a:prstGeom>
            <a:solidFill>
              <a:srgbClr val="D34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603248" y="2447925"/>
              <a:ext cx="1412875" cy="898526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603248" y="3346450"/>
              <a:ext cx="1412875" cy="900113"/>
            </a:xfrm>
            <a:prstGeom prst="rect">
              <a:avLst/>
            </a:prstGeom>
            <a:solidFill>
              <a:srgbClr val="F7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9"/>
            <p:cNvSpPr>
              <a:spLocks noChangeArrowheads="1"/>
            </p:cNvSpPr>
            <p:nvPr/>
          </p:nvSpPr>
          <p:spPr bwMode="auto">
            <a:xfrm>
              <a:off x="603248" y="4246563"/>
              <a:ext cx="1412875" cy="900113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5"/>
            <p:cNvSpPr>
              <a:spLocks noChangeArrowheads="1"/>
            </p:cNvSpPr>
            <p:nvPr/>
          </p:nvSpPr>
          <p:spPr bwMode="auto">
            <a:xfrm>
              <a:off x="896935" y="1890712"/>
              <a:ext cx="995363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Design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4"/>
            <p:cNvSpPr>
              <a:spLocks noChangeArrowheads="1"/>
            </p:cNvSpPr>
            <p:nvPr/>
          </p:nvSpPr>
          <p:spPr bwMode="auto">
            <a:xfrm>
              <a:off x="781048" y="2760662"/>
              <a:ext cx="1238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Design #1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9"/>
            <p:cNvSpPr>
              <a:spLocks noChangeArrowheads="1"/>
            </p:cNvSpPr>
            <p:nvPr/>
          </p:nvSpPr>
          <p:spPr bwMode="auto">
            <a:xfrm>
              <a:off x="781048" y="3660775"/>
              <a:ext cx="1238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Design #2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4"/>
            <p:cNvSpPr>
              <a:spLocks noChangeArrowheads="1"/>
            </p:cNvSpPr>
            <p:nvPr/>
          </p:nvSpPr>
          <p:spPr bwMode="auto">
            <a:xfrm>
              <a:off x="781048" y="4560889"/>
              <a:ext cx="896938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Design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5"/>
            <p:cNvSpPr>
              <a:spLocks noChangeArrowheads="1"/>
            </p:cNvSpPr>
            <p:nvPr/>
          </p:nvSpPr>
          <p:spPr bwMode="auto">
            <a:xfrm>
              <a:off x="1589085" y="4560889"/>
              <a:ext cx="3905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#3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016123" y="1582737"/>
            <a:ext cx="3092451" cy="3563939"/>
            <a:chOff x="2016123" y="1582737"/>
            <a:chExt cx="3092451" cy="3563939"/>
          </a:xfrm>
        </p:grpSpPr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2016123" y="1582737"/>
              <a:ext cx="2984501" cy="865188"/>
            </a:xfrm>
            <a:prstGeom prst="rect">
              <a:avLst/>
            </a:prstGeom>
            <a:solidFill>
              <a:srgbClr val="D34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2016123" y="2447925"/>
              <a:ext cx="2984501" cy="898526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2016123" y="3346450"/>
              <a:ext cx="2984501" cy="900113"/>
            </a:xfrm>
            <a:prstGeom prst="rect">
              <a:avLst/>
            </a:prstGeom>
            <a:solidFill>
              <a:srgbClr val="F7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/>
            <p:cNvSpPr>
              <a:spLocks noChangeArrowheads="1"/>
            </p:cNvSpPr>
            <p:nvPr/>
          </p:nvSpPr>
          <p:spPr bwMode="auto">
            <a:xfrm>
              <a:off x="2016123" y="4246563"/>
              <a:ext cx="2984501" cy="900113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2201860" y="1890712"/>
              <a:ext cx="595313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Lift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7"/>
            <p:cNvSpPr>
              <a:spLocks noChangeArrowheads="1"/>
            </p:cNvSpPr>
            <p:nvPr/>
          </p:nvSpPr>
          <p:spPr bwMode="auto">
            <a:xfrm>
              <a:off x="2709861" y="1890712"/>
              <a:ext cx="2398713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Payload of 50 lbs.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5"/>
            <p:cNvSpPr>
              <a:spLocks noChangeArrowheads="1"/>
            </p:cNvSpPr>
            <p:nvPr/>
          </p:nvSpPr>
          <p:spPr bwMode="auto">
            <a:xfrm>
              <a:off x="3324223" y="2760662"/>
              <a:ext cx="506413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NO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0"/>
            <p:cNvSpPr>
              <a:spLocks noChangeArrowheads="1"/>
            </p:cNvSpPr>
            <p:nvPr/>
          </p:nvSpPr>
          <p:spPr bwMode="auto">
            <a:xfrm>
              <a:off x="3275011" y="3660775"/>
              <a:ext cx="614363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YES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6"/>
            <p:cNvSpPr>
              <a:spLocks noChangeArrowheads="1"/>
            </p:cNvSpPr>
            <p:nvPr/>
          </p:nvSpPr>
          <p:spPr bwMode="auto">
            <a:xfrm>
              <a:off x="2768598" y="4560889"/>
              <a:ext cx="1716088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Conditionally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000624" y="1582737"/>
            <a:ext cx="2605088" cy="3563939"/>
            <a:chOff x="5000624" y="1582737"/>
            <a:chExt cx="2605088" cy="3563939"/>
          </a:xfrm>
        </p:grpSpPr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5000624" y="1582737"/>
              <a:ext cx="2589213" cy="865188"/>
            </a:xfrm>
            <a:prstGeom prst="rect">
              <a:avLst/>
            </a:prstGeom>
            <a:solidFill>
              <a:srgbClr val="D34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5000624" y="2447925"/>
              <a:ext cx="2589213" cy="898526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5000624" y="3346450"/>
              <a:ext cx="2589213" cy="900113"/>
            </a:xfrm>
            <a:prstGeom prst="rect">
              <a:avLst/>
            </a:prstGeom>
            <a:solidFill>
              <a:srgbClr val="F7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1"/>
            <p:cNvSpPr>
              <a:spLocks noChangeArrowheads="1"/>
            </p:cNvSpPr>
            <p:nvPr/>
          </p:nvSpPr>
          <p:spPr bwMode="auto">
            <a:xfrm>
              <a:off x="5000624" y="4246563"/>
              <a:ext cx="2589213" cy="900113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8"/>
            <p:cNvSpPr>
              <a:spLocks noChangeArrowheads="1"/>
            </p:cNvSpPr>
            <p:nvPr/>
          </p:nvSpPr>
          <p:spPr bwMode="auto">
            <a:xfrm>
              <a:off x="5197474" y="1747837"/>
              <a:ext cx="240823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Fit in the Military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9"/>
            <p:cNvSpPr>
              <a:spLocks noChangeArrowheads="1"/>
            </p:cNvSpPr>
            <p:nvPr/>
          </p:nvSpPr>
          <p:spPr bwMode="auto">
            <a:xfrm>
              <a:off x="5694361" y="2020887"/>
              <a:ext cx="1374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Backpack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6"/>
            <p:cNvSpPr>
              <a:spLocks noChangeArrowheads="1"/>
            </p:cNvSpPr>
            <p:nvPr/>
          </p:nvSpPr>
          <p:spPr bwMode="auto">
            <a:xfrm>
              <a:off x="6103936" y="2760662"/>
              <a:ext cx="50174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900" dirty="0" smtClean="0">
                  <a:solidFill>
                    <a:srgbClr val="000000"/>
                  </a:solidFill>
                  <a:latin typeface="Century Schoolbook" panose="02040604050505020304" pitchFamily="18" charset="0"/>
                </a:rPr>
                <a:t>YES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"/>
            <p:cNvSpPr>
              <a:spLocks noChangeArrowheads="1"/>
            </p:cNvSpPr>
            <p:nvPr/>
          </p:nvSpPr>
          <p:spPr bwMode="auto">
            <a:xfrm>
              <a:off x="6103936" y="3660775"/>
              <a:ext cx="5080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NO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/>
            <p:cNvSpPr>
              <a:spLocks noChangeArrowheads="1"/>
            </p:cNvSpPr>
            <p:nvPr/>
          </p:nvSpPr>
          <p:spPr bwMode="auto">
            <a:xfrm>
              <a:off x="6056311" y="4560889"/>
              <a:ext cx="6826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YES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589837" y="1582737"/>
            <a:ext cx="1912938" cy="3563939"/>
            <a:chOff x="7589837" y="1582737"/>
            <a:chExt cx="1912938" cy="3563939"/>
          </a:xfrm>
        </p:grpSpPr>
        <p:sp>
          <p:nvSpPr>
            <p:cNvPr id="76" name="Rectangle 67"/>
            <p:cNvSpPr>
              <a:spLocks noChangeArrowheads="1"/>
            </p:cNvSpPr>
            <p:nvPr/>
          </p:nvSpPr>
          <p:spPr bwMode="auto">
            <a:xfrm>
              <a:off x="7589837" y="1582737"/>
              <a:ext cx="1906588" cy="865188"/>
            </a:xfrm>
            <a:prstGeom prst="rect">
              <a:avLst/>
            </a:prstGeom>
            <a:solidFill>
              <a:srgbClr val="D34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7589837" y="2447925"/>
              <a:ext cx="1906588" cy="898526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/>
            <p:cNvSpPr>
              <a:spLocks noChangeArrowheads="1"/>
            </p:cNvSpPr>
            <p:nvPr/>
          </p:nvSpPr>
          <p:spPr bwMode="auto">
            <a:xfrm>
              <a:off x="7589837" y="3346450"/>
              <a:ext cx="1906588" cy="900113"/>
            </a:xfrm>
            <a:prstGeom prst="rect">
              <a:avLst/>
            </a:prstGeom>
            <a:solidFill>
              <a:srgbClr val="F7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2"/>
            <p:cNvSpPr>
              <a:spLocks noChangeArrowheads="1"/>
            </p:cNvSpPr>
            <p:nvPr/>
          </p:nvSpPr>
          <p:spPr bwMode="auto">
            <a:xfrm>
              <a:off x="7589837" y="4246563"/>
              <a:ext cx="1906588" cy="900113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0"/>
            <p:cNvSpPr>
              <a:spLocks noChangeArrowheads="1"/>
            </p:cNvSpPr>
            <p:nvPr/>
          </p:nvSpPr>
          <p:spPr bwMode="auto">
            <a:xfrm>
              <a:off x="7923212" y="1747837"/>
              <a:ext cx="1422400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Estimated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/>
            <p:cNvSpPr>
              <a:spLocks noChangeArrowheads="1"/>
            </p:cNvSpPr>
            <p:nvPr/>
          </p:nvSpPr>
          <p:spPr bwMode="auto">
            <a:xfrm>
              <a:off x="7786687" y="2020887"/>
              <a:ext cx="1716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Weight (lbs.)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7"/>
            <p:cNvSpPr>
              <a:spLocks noChangeArrowheads="1"/>
            </p:cNvSpPr>
            <p:nvPr/>
          </p:nvSpPr>
          <p:spPr bwMode="auto">
            <a:xfrm>
              <a:off x="8420099" y="2760662"/>
              <a:ext cx="3905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32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2"/>
            <p:cNvSpPr>
              <a:spLocks noChangeArrowheads="1"/>
            </p:cNvSpPr>
            <p:nvPr/>
          </p:nvSpPr>
          <p:spPr bwMode="auto">
            <a:xfrm>
              <a:off x="8420099" y="3660775"/>
              <a:ext cx="3905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8"/>
            <p:cNvSpPr>
              <a:spLocks noChangeArrowheads="1"/>
            </p:cNvSpPr>
            <p:nvPr/>
          </p:nvSpPr>
          <p:spPr bwMode="auto">
            <a:xfrm>
              <a:off x="8420099" y="4560889"/>
              <a:ext cx="3905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496425" y="1582737"/>
            <a:ext cx="1590675" cy="3563939"/>
            <a:chOff x="9496425" y="1582737"/>
            <a:chExt cx="1590675" cy="3563939"/>
          </a:xfrm>
        </p:grpSpPr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9496425" y="1582737"/>
              <a:ext cx="1590675" cy="865188"/>
            </a:xfrm>
            <a:prstGeom prst="rect">
              <a:avLst/>
            </a:prstGeom>
            <a:solidFill>
              <a:srgbClr val="D34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/>
            <p:cNvSpPr>
              <a:spLocks noChangeArrowheads="1"/>
            </p:cNvSpPr>
            <p:nvPr/>
          </p:nvSpPr>
          <p:spPr bwMode="auto">
            <a:xfrm>
              <a:off x="9496425" y="2447925"/>
              <a:ext cx="1590675" cy="898526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9496425" y="3346450"/>
              <a:ext cx="1590675" cy="900113"/>
            </a:xfrm>
            <a:prstGeom prst="rect">
              <a:avLst/>
            </a:prstGeom>
            <a:solidFill>
              <a:srgbClr val="F7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/>
            <p:cNvSpPr>
              <a:spLocks noChangeArrowheads="1"/>
            </p:cNvSpPr>
            <p:nvPr/>
          </p:nvSpPr>
          <p:spPr bwMode="auto">
            <a:xfrm>
              <a:off x="9496425" y="4246563"/>
              <a:ext cx="1590675" cy="900113"/>
            </a:xfrm>
            <a:prstGeom prst="rect">
              <a:avLst/>
            </a:prstGeom>
            <a:solidFill>
              <a:srgbClr val="EFC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2"/>
            <p:cNvSpPr>
              <a:spLocks noChangeArrowheads="1"/>
            </p:cNvSpPr>
            <p:nvPr/>
          </p:nvSpPr>
          <p:spPr bwMode="auto">
            <a:xfrm>
              <a:off x="10023475" y="1747837"/>
              <a:ext cx="692150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Cost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3"/>
            <p:cNvSpPr>
              <a:spLocks noChangeArrowheads="1"/>
            </p:cNvSpPr>
            <p:nvPr/>
          </p:nvSpPr>
          <p:spPr bwMode="auto">
            <a:xfrm>
              <a:off x="10140950" y="2020887"/>
              <a:ext cx="457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($)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8"/>
            <p:cNvSpPr>
              <a:spLocks noChangeArrowheads="1"/>
            </p:cNvSpPr>
            <p:nvPr/>
          </p:nvSpPr>
          <p:spPr bwMode="auto">
            <a:xfrm>
              <a:off x="10042525" y="2760662"/>
              <a:ext cx="663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3841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3"/>
            <p:cNvSpPr>
              <a:spLocks noChangeArrowheads="1"/>
            </p:cNvSpPr>
            <p:nvPr/>
          </p:nvSpPr>
          <p:spPr bwMode="auto">
            <a:xfrm>
              <a:off x="10042525" y="3660775"/>
              <a:ext cx="663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7451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9"/>
            <p:cNvSpPr>
              <a:spLocks noChangeArrowheads="1"/>
            </p:cNvSpPr>
            <p:nvPr/>
          </p:nvSpPr>
          <p:spPr bwMode="auto">
            <a:xfrm>
              <a:off x="10042525" y="4560889"/>
              <a:ext cx="663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Schoolbook" panose="02040604050505020304" pitchFamily="18" charset="0"/>
                </a:rPr>
                <a:t>3645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0" name="Picture 13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20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964884" y="4511953"/>
            <a:ext cx="73645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2630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42596"/>
            <a:ext cx="9692640" cy="748930"/>
          </a:xfrm>
        </p:spPr>
        <p:txBody>
          <a:bodyPr/>
          <a:lstStyle/>
          <a:p>
            <a:r>
              <a:rPr lang="en-US" dirty="0" smtClean="0"/>
              <a:t>Stress Analysis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43" y="1187416"/>
            <a:ext cx="9687031" cy="43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Assume arms and base plate will be carbon fiber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Attach 50 pound load to rotorcraft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Team’s analysis shows amount of deformation under load in mm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Cameron Alexander’s analysis shows yield stress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Neither design fails stress analysis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21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81" y="205244"/>
            <a:ext cx="8816613" cy="1114074"/>
          </a:xfrm>
        </p:spPr>
        <p:txBody>
          <a:bodyPr>
            <a:noAutofit/>
          </a:bodyPr>
          <a:lstStyle/>
          <a:p>
            <a:r>
              <a:rPr lang="en-US" dirty="0" smtClean="0"/>
              <a:t>Base Plate Stress Analysis </a:t>
            </a:r>
            <a:br>
              <a:rPr lang="en-US" dirty="0" smtClean="0"/>
            </a:br>
            <a:r>
              <a:rPr lang="en-US" dirty="0" smtClean="0"/>
              <a:t>Comparison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22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Brian M. Rogers\Desktop\Design 2\Design 2\Stress Analysis Base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9"/>
          <a:stretch/>
        </p:blipFill>
        <p:spPr bwMode="auto">
          <a:xfrm>
            <a:off x="2442942" y="1766986"/>
            <a:ext cx="3438748" cy="20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rian M. Rogers\Desktop\Design 2\Design 2\Stress Analysis Bas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7"/>
          <a:stretch/>
        </p:blipFill>
        <p:spPr bwMode="auto">
          <a:xfrm>
            <a:off x="2393510" y="3880285"/>
            <a:ext cx="3224671" cy="179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22" y="1885849"/>
            <a:ext cx="2765964" cy="176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34" y="3897575"/>
            <a:ext cx="2606490" cy="1730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61230"/>
              </p:ext>
            </p:extLst>
          </p:nvPr>
        </p:nvGraphicFramePr>
        <p:xfrm>
          <a:off x="2208770" y="142851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Team’s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Cameron</a:t>
                      </a:r>
                      <a:r>
                        <a:rPr lang="en-US" baseline="0" dirty="0" smtClean="0"/>
                        <a:t> Alexander’s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50338"/>
              </p:ext>
            </p:extLst>
          </p:nvPr>
        </p:nvGraphicFramePr>
        <p:xfrm>
          <a:off x="966789" y="1774636"/>
          <a:ext cx="1241727" cy="386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27"/>
              </a:tblGrid>
              <a:tr h="1930709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View with Hook</a:t>
                      </a:r>
                      <a:endParaRPr lang="en-US" dirty="0"/>
                    </a:p>
                  </a:txBody>
                  <a:tcPr/>
                </a:tc>
              </a:tr>
              <a:tr h="19307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Top View without Hook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141494" y="3654252"/>
            <a:ext cx="8184294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45610" y="5610742"/>
            <a:ext cx="8180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56294" y="1766986"/>
            <a:ext cx="0" cy="3843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25788" y="1754629"/>
            <a:ext cx="0" cy="3843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</a:t>
            </a:r>
            <a:r>
              <a:rPr lang="en-US" dirty="0"/>
              <a:t>Stress Analysis Comparison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23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Brian M. Rogers\Desktop\Design 2\Design 2\Stress Analysis Arm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b="32671"/>
          <a:stretch/>
        </p:blipFill>
        <p:spPr bwMode="auto">
          <a:xfrm>
            <a:off x="1143710" y="2414180"/>
            <a:ext cx="4570603" cy="273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57" y="2455176"/>
            <a:ext cx="4165943" cy="26547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79046"/>
              </p:ext>
            </p:extLst>
          </p:nvPr>
        </p:nvGraphicFramePr>
        <p:xfrm>
          <a:off x="1007872" y="1834910"/>
          <a:ext cx="9787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64"/>
                <a:gridCol w="48935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Team’s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Cameron</a:t>
                      </a:r>
                      <a:r>
                        <a:rPr lang="en-US" baseline="0" dirty="0" smtClean="0"/>
                        <a:t> Alexander’s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884819" y="2147986"/>
            <a:ext cx="0" cy="310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6000" y="5254490"/>
            <a:ext cx="9748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1194" y="2160686"/>
            <a:ext cx="0" cy="310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64794" y="2158673"/>
            <a:ext cx="0" cy="310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enmorristech.com/wp-content/uploads/2014/06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26" y="2570202"/>
            <a:ext cx="2475824" cy="25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85236"/>
          </a:xfrm>
        </p:spPr>
        <p:txBody>
          <a:bodyPr/>
          <a:lstStyle/>
          <a:p>
            <a:r>
              <a:rPr lang="en-US" dirty="0" smtClean="0"/>
              <a:t>Microcontroller Unit (MCU)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303931"/>
            <a:ext cx="8595360" cy="456693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“Brain” of Rotorcraft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Controls all main functions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Code is stored here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All inputs and outputs move through the MCU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Will be placed inside the frame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Prevents crash damage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Kept safe from adverse weather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Helps to maintain balance of craft</a:t>
            </a:r>
          </a:p>
          <a:p>
            <a:pPr marL="548640" lvl="2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Light relative to other parts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24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Mitchell Stratton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8462" y="5200688"/>
            <a:ext cx="2897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6. Brain of Rotorcraft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70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07238"/>
          </a:xfrm>
        </p:spPr>
        <p:txBody>
          <a:bodyPr/>
          <a:lstStyle/>
          <a:p>
            <a:r>
              <a:rPr lang="en-US" dirty="0" smtClean="0"/>
              <a:t>Arduino Leonardo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199454"/>
            <a:ext cx="8595360" cy="43513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 Digital I/O Ports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 Analog inputs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C++ Programming Language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Compatible with IMU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262" y="1199454"/>
            <a:ext cx="4286250" cy="34004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25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308" y="4452451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7. Arduino Leonardo [13]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Mitchell Stratton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52934"/>
              </p:ext>
            </p:extLst>
          </p:nvPr>
        </p:nvGraphicFramePr>
        <p:xfrm>
          <a:off x="719248" y="3633646"/>
          <a:ext cx="5630228" cy="11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399"/>
                <a:gridCol w="1133715"/>
                <a:gridCol w="1407557"/>
                <a:gridCol w="1407557"/>
              </a:tblGrid>
              <a:tr h="551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(g)</a:t>
                      </a:r>
                      <a:endParaRPr lang="en-US" dirty="0"/>
                    </a:p>
                  </a:txBody>
                  <a:tcPr/>
                </a:tc>
              </a:tr>
              <a:tr h="574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–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x 2.1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5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73319"/>
            <a:ext cx="9692640" cy="772509"/>
          </a:xfrm>
        </p:spPr>
        <p:txBody>
          <a:bodyPr/>
          <a:lstStyle/>
          <a:p>
            <a:r>
              <a:rPr lang="en-US" dirty="0" smtClean="0"/>
              <a:t>Inertial Measurement Unit (IMU)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230495"/>
            <a:ext cx="8931611" cy="43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Contains: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Gyroscope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Accelerometer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Compass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Responsible for Providing orientation data to the MCU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Keeps rotorcraft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traight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36" y="3542478"/>
            <a:ext cx="4595276" cy="20027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26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0992" y="5581352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8. Flight Control Panel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Mitchell Stratton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85236"/>
          </a:xfrm>
        </p:spPr>
        <p:txBody>
          <a:bodyPr/>
          <a:lstStyle/>
          <a:p>
            <a:r>
              <a:rPr lang="en-US" dirty="0" err="1" smtClean="0"/>
              <a:t>Adafruit</a:t>
            </a:r>
            <a:r>
              <a:rPr lang="en-US" dirty="0" smtClean="0"/>
              <a:t> 9-DOF IMU Breakout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03682"/>
            <a:ext cx="5624703" cy="43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Compatible with Arduino Leonardo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L3DG20H gyroscope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LSM303DLH accelerometer/compass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3V regulator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38" t="12368" r="13826" b="12567"/>
          <a:stretch/>
        </p:blipFill>
        <p:spPr>
          <a:xfrm>
            <a:off x="7256334" y="2053148"/>
            <a:ext cx="3495675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27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163" y="4653473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9. </a:t>
            </a:r>
            <a:r>
              <a:rPr lang="en-US" sz="1400" dirty="0" err="1"/>
              <a:t>A</a:t>
            </a:r>
            <a:r>
              <a:rPr lang="en-US" sz="1400" dirty="0" err="1" smtClean="0"/>
              <a:t>dafruit</a:t>
            </a:r>
            <a:r>
              <a:rPr lang="en-US" sz="1400" dirty="0" smtClean="0"/>
              <a:t> 9-DOF IMU [13]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39282"/>
              </p:ext>
            </p:extLst>
          </p:nvPr>
        </p:nvGraphicFramePr>
        <p:xfrm>
          <a:off x="1581693" y="3882283"/>
          <a:ext cx="4850281" cy="118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523"/>
                <a:gridCol w="1728879"/>
                <a:gridCol w="1728879"/>
              </a:tblGrid>
              <a:tr h="5819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(g)</a:t>
                      </a:r>
                      <a:endParaRPr lang="en-US" dirty="0"/>
                    </a:p>
                  </a:txBody>
                  <a:tcPr/>
                </a:tc>
              </a:tr>
              <a:tr h="606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x 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86457"/>
          </a:xfrm>
        </p:spPr>
        <p:txBody>
          <a:bodyPr/>
          <a:lstStyle/>
          <a:p>
            <a:r>
              <a:rPr lang="en-US" dirty="0" smtClean="0"/>
              <a:t>RC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47" y="1554533"/>
            <a:ext cx="5538978" cy="43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Input for electrical design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Must have unique frequency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Limits interference 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2" r="6878"/>
          <a:stretch/>
        </p:blipFill>
        <p:spPr>
          <a:xfrm>
            <a:off x="6320282" y="1813058"/>
            <a:ext cx="4410074" cy="27349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28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3057" y="4462499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10. RC Controller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372" y="198948"/>
            <a:ext cx="9692640" cy="867981"/>
          </a:xfrm>
        </p:spPr>
        <p:txBody>
          <a:bodyPr/>
          <a:lstStyle/>
          <a:p>
            <a:r>
              <a:rPr lang="en-US" dirty="0" smtClean="0"/>
              <a:t>Design Flow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29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41639" y="1659808"/>
            <a:ext cx="4235655" cy="3360101"/>
            <a:chOff x="1872537" y="2129997"/>
            <a:chExt cx="4235655" cy="3360101"/>
          </a:xfrm>
        </p:grpSpPr>
        <p:sp>
          <p:nvSpPr>
            <p:cNvPr id="3" name="Rounded Rectangle 2"/>
            <p:cNvSpPr/>
            <p:nvPr/>
          </p:nvSpPr>
          <p:spPr>
            <a:xfrm>
              <a:off x="1872537" y="2129997"/>
              <a:ext cx="1514475" cy="7429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IMU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93717" y="2133076"/>
              <a:ext cx="1514475" cy="7429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RC Controller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105150" y="3311623"/>
              <a:ext cx="1689360" cy="993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MCU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627055"/>
              <a:ext cx="1689360" cy="863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Rotors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3" idx="2"/>
            </p:cNvCxnSpPr>
            <p:nvPr/>
          </p:nvCxnSpPr>
          <p:spPr>
            <a:xfrm>
              <a:off x="2629775" y="2872947"/>
              <a:ext cx="637300" cy="63730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</p:cNvCxnSpPr>
            <p:nvPr/>
          </p:nvCxnSpPr>
          <p:spPr>
            <a:xfrm flipH="1">
              <a:off x="4713654" y="2876026"/>
              <a:ext cx="637301" cy="72071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3949830" y="4304937"/>
              <a:ext cx="0" cy="32211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005" y="167951"/>
            <a:ext cx="10058400" cy="757645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3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07753" y="1220406"/>
            <a:ext cx="8713712" cy="40227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 rotorcraft is a flying machine that uses lift generated by wings called rotor blades that revolve around a </a:t>
            </a:r>
            <a:r>
              <a:rPr 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mast </a:t>
            </a: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Rotary unmanned aerial </a:t>
            </a:r>
            <a:r>
              <a:rPr lang="en-US" sz="2400" dirty="0" smtClean="0">
                <a:solidFill>
                  <a:srgbClr val="000000"/>
                </a:solidFill>
              </a:rPr>
              <a:t>vehicles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often 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fall </a:t>
            </a:r>
            <a:r>
              <a:rPr lang="en-US" sz="2400" dirty="0">
                <a:solidFill>
                  <a:srgbClr val="000000"/>
                </a:solidFill>
              </a:rPr>
              <a:t>into one of two classifications: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igh </a:t>
            </a:r>
            <a:r>
              <a:rPr lang="en-US" sz="2400" dirty="0">
                <a:solidFill>
                  <a:srgbClr val="000000"/>
                </a:solidFill>
              </a:rPr>
              <a:t>payload capacity but low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864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portability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High </a:t>
            </a:r>
            <a:r>
              <a:rPr lang="en-US" sz="2400" dirty="0">
                <a:solidFill>
                  <a:srgbClr val="000000"/>
                </a:solidFill>
              </a:rPr>
              <a:t>portability but a reduced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864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payload </a:t>
            </a:r>
            <a:r>
              <a:rPr lang="en-US" sz="2400" dirty="0">
                <a:solidFill>
                  <a:srgbClr val="000000"/>
                </a:solidFill>
              </a:rPr>
              <a:t>capacity.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98" y="3118612"/>
            <a:ext cx="5292282" cy="2419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694935" y="5550826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Example of a Quad-rotor [1]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215" y="128276"/>
            <a:ext cx="9692640" cy="767729"/>
          </a:xfrm>
        </p:spPr>
        <p:txBody>
          <a:bodyPr/>
          <a:lstStyle/>
          <a:p>
            <a:r>
              <a:rPr lang="en-US" dirty="0" smtClean="0"/>
              <a:t>Schedule: Gantt Chart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30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0256" t="10653" r="20742" b="45028"/>
          <a:stretch/>
        </p:blipFill>
        <p:spPr>
          <a:xfrm>
            <a:off x="551629" y="1222816"/>
            <a:ext cx="10660585" cy="450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752" y="961466"/>
            <a:ext cx="5602420" cy="5868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386" y="153932"/>
            <a:ext cx="9692640" cy="729246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883178"/>
            <a:ext cx="8925128" cy="50292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Objective: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Design and Manufacture a Rotorcraft that can: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Fit in a military backpack (23x14.5x15)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Can carry a payload of at least 50 pounds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Made with COTS components (off the shelf)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Has a range of approximately 1 mile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Easy to maintain and use in the field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What’s Next: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Analyze Phase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Build and Manufacture Design #3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Perform Ergonomics Analysis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31 of 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Louisny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Dufresne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43" y="243727"/>
            <a:ext cx="9692640" cy="742073"/>
          </a:xfrm>
        </p:spPr>
        <p:txBody>
          <a:bodyPr>
            <a:normAutofit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1174173"/>
            <a:ext cx="8776578" cy="4727863"/>
          </a:xfrm>
        </p:spPr>
        <p:txBody>
          <a:bodyPr>
            <a:normAutofit fontScale="32500" lnSpcReduction="20000"/>
          </a:bodyPr>
          <a:lstStyle/>
          <a:p>
            <a:r>
              <a:rPr lang="en-US" sz="2500" dirty="0" smtClean="0"/>
              <a:t>[</a:t>
            </a:r>
            <a:r>
              <a:rPr lang="en-US" sz="2500" dirty="0"/>
              <a:t>1] "</a:t>
            </a:r>
            <a:r>
              <a:rPr lang="en-US" sz="2500" dirty="0" err="1"/>
              <a:t>FlightGear</a:t>
            </a:r>
            <a:r>
              <a:rPr lang="en-US" sz="2500" dirty="0"/>
              <a:t> Forum • View Topic - Four Rotor Helicopter." </a:t>
            </a:r>
            <a:r>
              <a:rPr lang="en-US" sz="2500" dirty="0" smtClean="0"/>
              <a:t>      </a:t>
            </a:r>
            <a:r>
              <a:rPr lang="en-US" sz="2500" i="1" dirty="0" err="1" smtClean="0"/>
              <a:t>FlightGear</a:t>
            </a:r>
            <a:r>
              <a:rPr lang="en-US" sz="2500" i="1" dirty="0" smtClean="0"/>
              <a:t> </a:t>
            </a:r>
            <a:r>
              <a:rPr lang="en-US" sz="2500" i="1" dirty="0"/>
              <a:t>Forum •   View Topic - Four Rotor Helicopter</a:t>
            </a:r>
            <a:r>
              <a:rPr lang="en-US" sz="2500" dirty="0"/>
              <a:t>. </a:t>
            </a:r>
            <a:r>
              <a:rPr lang="en-US" sz="2500" dirty="0" err="1"/>
              <a:t>PhpBB</a:t>
            </a:r>
            <a:r>
              <a:rPr lang="en-US" sz="2500" dirty="0"/>
              <a:t> Group, </a:t>
            </a:r>
            <a:r>
              <a:rPr lang="en-US" sz="2500" dirty="0" err="1"/>
              <a:t>n.d.</a:t>
            </a:r>
            <a:r>
              <a:rPr lang="en-US" sz="2500" dirty="0"/>
              <a:t> Web. 02 Dec. 2014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[2] "SMALL MOLLE ASSAULT BACKPACK MILITARY RUCKSACK ARMY NEW." </a:t>
            </a:r>
            <a:r>
              <a:rPr lang="en-US" sz="2500" i="1" dirty="0"/>
              <a:t>eBay</a:t>
            </a:r>
            <a:r>
              <a:rPr lang="en-US" sz="2500" dirty="0"/>
              <a:t>. </a:t>
            </a:r>
            <a:r>
              <a:rPr lang="en-US" sz="2500" dirty="0" err="1"/>
              <a:t>N.p</a:t>
            </a:r>
            <a:r>
              <a:rPr lang="en-US" sz="2500" dirty="0"/>
              <a:t>., </a:t>
            </a:r>
            <a:r>
              <a:rPr lang="en-US" sz="2500" dirty="0" err="1"/>
              <a:t>n.d.</a:t>
            </a:r>
            <a:r>
              <a:rPr lang="en-US" sz="2500" dirty="0"/>
              <a:t> Web. 22 Oct. 2014. &lt;http://www.ebay.com/itm/SMALL-MOLLE-ASSAULT-BACKPACK-MILITARY-RUCKSACK-ARMY-NEW-/170555911038</a:t>
            </a:r>
            <a:r>
              <a:rPr lang="en-US" sz="2500" dirty="0" smtClean="0"/>
              <a:t>&gt;.</a:t>
            </a:r>
          </a:p>
          <a:p>
            <a:r>
              <a:rPr lang="en-US" sz="2500" dirty="0" smtClean="0"/>
              <a:t>[3] </a:t>
            </a:r>
            <a:r>
              <a:rPr lang="en-US" sz="2500" dirty="0"/>
              <a:t>"Multi-Rotor Frame Configurations - CopterCraft.com." </a:t>
            </a:r>
            <a:r>
              <a:rPr lang="en-US" sz="2500" i="1" dirty="0" err="1"/>
              <a:t>CopterCraftcom</a:t>
            </a:r>
            <a:r>
              <a:rPr lang="en-US" sz="2500" i="1" dirty="0"/>
              <a:t> RSS2</a:t>
            </a:r>
            <a:r>
              <a:rPr lang="en-US" sz="2500" dirty="0"/>
              <a:t>. Web. 30 Nov. 2014. &lt;http://www.coptercraft.com/multirotor-frame-configurations/#!prettyPhoto</a:t>
            </a:r>
            <a:r>
              <a:rPr lang="en-US" sz="2500" dirty="0" smtClean="0"/>
              <a:t>&gt;.</a:t>
            </a:r>
          </a:p>
          <a:p>
            <a:r>
              <a:rPr lang="en-US" sz="2500" b="1" dirty="0" smtClean="0"/>
              <a:t>[4]</a:t>
            </a:r>
            <a:r>
              <a:rPr lang="en-US" sz="2500" dirty="0" smtClean="0"/>
              <a:t> </a:t>
            </a:r>
            <a:r>
              <a:rPr lang="en-US" sz="2500" dirty="0"/>
              <a:t>"Power 110 Brushless </a:t>
            </a:r>
            <a:r>
              <a:rPr lang="en-US" sz="2500" dirty="0" err="1"/>
              <a:t>Outrunner</a:t>
            </a:r>
            <a:r>
              <a:rPr lang="en-US" sz="2500" dirty="0"/>
              <a:t> Motor, 295Kv." </a:t>
            </a:r>
            <a:r>
              <a:rPr lang="en-US" sz="2500" i="1" dirty="0"/>
              <a:t>(EFLM4110A): E-flite</a:t>
            </a:r>
            <a:r>
              <a:rPr lang="en-US" sz="2500" dirty="0"/>
              <a:t>. Web. 30 Nov. 2014. &lt;http://www.e-fliterc.com/Products/Default.aspx?ProdID=EFLM4110A&gt;. </a:t>
            </a:r>
          </a:p>
          <a:p>
            <a:r>
              <a:rPr lang="en-US" sz="2500" b="1" dirty="0" smtClean="0"/>
              <a:t>[5]</a:t>
            </a:r>
            <a:r>
              <a:rPr lang="en-US" sz="2500" dirty="0" smtClean="0"/>
              <a:t> </a:t>
            </a:r>
            <a:r>
              <a:rPr lang="en-US" sz="2500" dirty="0"/>
              <a:t>"Power 360 Brushless </a:t>
            </a:r>
            <a:r>
              <a:rPr lang="en-US" sz="2500" dirty="0" err="1"/>
              <a:t>Outrunner</a:t>
            </a:r>
            <a:r>
              <a:rPr lang="en-US" sz="2500" dirty="0"/>
              <a:t> Motor, 180Kv." </a:t>
            </a:r>
            <a:r>
              <a:rPr lang="en-US" sz="2500" i="1" dirty="0"/>
              <a:t>(EFLM4360A): E-flite</a:t>
            </a:r>
            <a:r>
              <a:rPr lang="en-US" sz="2500" dirty="0"/>
              <a:t>. Web. 30 Nov. 2014. &lt;http://www.e-fliterc.com/Products/Default.aspx?ProdID=EFLM4360A&gt;.</a:t>
            </a:r>
          </a:p>
          <a:p>
            <a:r>
              <a:rPr lang="en-US" sz="2500" b="1" dirty="0" smtClean="0"/>
              <a:t>[6]</a:t>
            </a:r>
            <a:r>
              <a:rPr lang="en-US" sz="2500" dirty="0" smtClean="0"/>
              <a:t> </a:t>
            </a:r>
            <a:r>
              <a:rPr lang="en-US" sz="2500" dirty="0"/>
              <a:t>"Power 52 Brushless </a:t>
            </a:r>
            <a:r>
              <a:rPr lang="en-US" sz="2500" dirty="0" err="1"/>
              <a:t>Outrunner</a:t>
            </a:r>
            <a:r>
              <a:rPr lang="en-US" sz="2500" dirty="0"/>
              <a:t> Motor, 590Kv." </a:t>
            </a:r>
            <a:r>
              <a:rPr lang="en-US" sz="2500" i="1" dirty="0"/>
              <a:t>(EFLM4052A): E-flite</a:t>
            </a:r>
            <a:r>
              <a:rPr lang="en-US" sz="2500" dirty="0"/>
              <a:t>. Web. 30 Nov. 2014. &lt;http://www.e-fliterc.com/Products/Default.aspx?ProdID=EFLM4052A</a:t>
            </a:r>
            <a:r>
              <a:rPr lang="en-US" sz="2500" dirty="0" smtClean="0"/>
              <a:t>&gt;.</a:t>
            </a:r>
          </a:p>
          <a:p>
            <a:r>
              <a:rPr lang="en-US" sz="2500" b="1" dirty="0" smtClean="0"/>
              <a:t>[7]</a:t>
            </a:r>
            <a:r>
              <a:rPr lang="en-US" sz="2500" dirty="0" smtClean="0"/>
              <a:t> </a:t>
            </a:r>
            <a:r>
              <a:rPr lang="en-US" sz="2500" dirty="0"/>
              <a:t>"Lithium Polymer Battery." </a:t>
            </a:r>
            <a:r>
              <a:rPr lang="en-US" sz="2500" i="1" dirty="0"/>
              <a:t>Wikipedia</a:t>
            </a:r>
            <a:r>
              <a:rPr lang="en-US" sz="2500" dirty="0"/>
              <a:t>. Wikimedia Foundation, 29 Nov. 2014. Web. 30 Nov. 2014. &lt;http://en.wikipedia.org/wiki/Lithium_polymer_battery&gt;.</a:t>
            </a:r>
          </a:p>
          <a:p>
            <a:r>
              <a:rPr lang="en-US" sz="2500" b="1" dirty="0" smtClean="0"/>
              <a:t>[8]</a:t>
            </a:r>
            <a:r>
              <a:rPr lang="en-US" sz="2500" dirty="0" smtClean="0"/>
              <a:t> </a:t>
            </a:r>
            <a:r>
              <a:rPr lang="en-US" sz="2500" dirty="0"/>
              <a:t>"Pulse Battery." </a:t>
            </a:r>
            <a:r>
              <a:rPr lang="en-US" sz="2500" i="1" dirty="0"/>
              <a:t>Pulse Battery</a:t>
            </a:r>
            <a:r>
              <a:rPr lang="en-US" sz="2500" dirty="0"/>
              <a:t>. Web. 30 Nov. 2014. &lt;http://pulsebattery.com/products_new.php?page=4&gt;.</a:t>
            </a:r>
          </a:p>
          <a:p>
            <a:r>
              <a:rPr lang="en-US" sz="2500" b="1" dirty="0" smtClean="0"/>
              <a:t>[</a:t>
            </a:r>
            <a:r>
              <a:rPr lang="en-US" sz="2500" b="1" dirty="0"/>
              <a:t>9</a:t>
            </a:r>
            <a:r>
              <a:rPr lang="en-US" sz="2500" b="1" dirty="0" smtClean="0"/>
              <a:t>]</a:t>
            </a:r>
            <a:r>
              <a:rPr lang="en-US" sz="2500" dirty="0" smtClean="0"/>
              <a:t> </a:t>
            </a:r>
            <a:r>
              <a:rPr lang="en-US" sz="2500" dirty="0"/>
              <a:t>"Thunder Power RC G8 Pro Force 70C 5000mAh 9-Cell/9S 33.3V </a:t>
            </a:r>
            <a:r>
              <a:rPr lang="en-US" sz="2500" dirty="0" err="1"/>
              <a:t>LiPo</a:t>
            </a:r>
            <a:r>
              <a:rPr lang="en-US" sz="2500" dirty="0"/>
              <a:t> Battery FREE SHIPPING SKU: TP5000-9SPF70." </a:t>
            </a:r>
            <a:r>
              <a:rPr lang="en-US" sz="2500" i="1" dirty="0" err="1"/>
              <a:t>RCToyscom</a:t>
            </a:r>
            <a:r>
              <a:rPr lang="en-US" sz="2500" i="1" dirty="0"/>
              <a:t> New Products</a:t>
            </a:r>
            <a:r>
              <a:rPr lang="en-US" sz="2500" dirty="0"/>
              <a:t>. Web. 30 Nov. 2014. &lt;http://www.rctoys.com/rc-toys-and-parts/TP5000-9SPF70/RC-PARTS-THUNDER-POWER-9-CELL-LITHIUM-BATTERIES.html</a:t>
            </a:r>
            <a:r>
              <a:rPr lang="en-US" sz="2500" dirty="0" smtClean="0"/>
              <a:t>&gt;.</a:t>
            </a:r>
          </a:p>
          <a:p>
            <a:r>
              <a:rPr lang="en-US" sz="2500" dirty="0" smtClean="0"/>
              <a:t>[10] </a:t>
            </a:r>
            <a:r>
              <a:rPr lang="en-US" sz="2500" dirty="0"/>
              <a:t>"APC APCE-18X10, APCE 18X10, Accessories." </a:t>
            </a:r>
            <a:r>
              <a:rPr lang="en-US" sz="2500" i="1" dirty="0"/>
              <a:t>APC APCE-18X10</a:t>
            </a:r>
            <a:r>
              <a:rPr lang="en-US" sz="2500" dirty="0"/>
              <a:t>. Web. 30 Nov. 2014. &lt;https://www.aero-model.com/1_3_69/Accessories_APC-18x10-E-Prop/APCE-18X10.html&gt;.</a:t>
            </a:r>
          </a:p>
          <a:p>
            <a:r>
              <a:rPr lang="en-US" sz="2500" dirty="0"/>
              <a:t>[</a:t>
            </a:r>
            <a:r>
              <a:rPr lang="en-US" sz="2500" dirty="0" smtClean="0"/>
              <a:t>11] </a:t>
            </a:r>
            <a:r>
              <a:rPr lang="en-US" sz="2500" dirty="0"/>
              <a:t>"APC APCE-24X12, APCE 18X10, Accessories." </a:t>
            </a:r>
            <a:r>
              <a:rPr lang="en-US" sz="2500" i="1" dirty="0"/>
              <a:t>APC APCE-18X10</a:t>
            </a:r>
            <a:r>
              <a:rPr lang="en-US" sz="2500" dirty="0"/>
              <a:t>. Web. 30 Nov. 2014. &lt;https://www.aero-model.com/1_3_69/Accessories_APC-18x10-E-Prop/APCE-18X10.html&gt;.</a:t>
            </a:r>
          </a:p>
          <a:p>
            <a:r>
              <a:rPr lang="en-US" sz="2500" dirty="0"/>
              <a:t>[</a:t>
            </a:r>
            <a:r>
              <a:rPr lang="en-US" sz="2500" dirty="0" smtClean="0"/>
              <a:t>12] </a:t>
            </a:r>
            <a:r>
              <a:rPr lang="en-US" sz="2500" dirty="0"/>
              <a:t>"USA DEALS." </a:t>
            </a:r>
            <a:r>
              <a:rPr lang="en-US" sz="2500" i="1" dirty="0"/>
              <a:t>2Pcs 16.5 X 10 Black Plastic Folding Propeller Blade for RC Helicopter</a:t>
            </a:r>
            <a:r>
              <a:rPr lang="en-US" sz="2500" dirty="0"/>
              <a:t>. Web. 30 Nov. 2014. &lt;http://findusadeals.com/deals/B00KHUVK20.html</a:t>
            </a:r>
            <a:r>
              <a:rPr lang="en-US" sz="2500" dirty="0" smtClean="0"/>
              <a:t>&gt;.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[</a:t>
            </a:r>
            <a:r>
              <a:rPr lang="en-US" sz="2500" dirty="0" smtClean="0">
                <a:latin typeface="Garamond" panose="02020404030301010803" pitchFamily="18" charset="0"/>
              </a:rPr>
              <a:t>13] </a:t>
            </a:r>
            <a:r>
              <a:rPr lang="en-US" sz="2500" dirty="0">
                <a:latin typeface="Garamond" panose="02020404030301010803" pitchFamily="18" charset="0"/>
              </a:rPr>
              <a:t>"How To Build A </a:t>
            </a:r>
            <a:r>
              <a:rPr lang="en-US" sz="2500" dirty="0" err="1">
                <a:latin typeface="Garamond" panose="02020404030301010803" pitchFamily="18" charset="0"/>
              </a:rPr>
              <a:t>Quadcopter</a:t>
            </a:r>
            <a:r>
              <a:rPr lang="en-US" sz="2500" dirty="0">
                <a:latin typeface="Garamond" panose="02020404030301010803" pitchFamily="18" charset="0"/>
              </a:rPr>
              <a:t>." </a:t>
            </a:r>
            <a:r>
              <a:rPr lang="en-US" sz="2500" i="1" dirty="0">
                <a:latin typeface="Garamond" panose="02020404030301010803" pitchFamily="18" charset="0"/>
              </a:rPr>
              <a:t>THE WORLD FROM MY POINT OF VIEW</a:t>
            </a:r>
            <a:r>
              <a:rPr lang="en-US" sz="2500" dirty="0">
                <a:latin typeface="Garamond" panose="02020404030301010803" pitchFamily="18" charset="0"/>
              </a:rPr>
              <a:t>. </a:t>
            </a:r>
            <a:r>
              <a:rPr lang="en-US" sz="2500" dirty="0" err="1">
                <a:latin typeface="Garamond" panose="02020404030301010803" pitchFamily="18" charset="0"/>
              </a:rPr>
              <a:t>N.p</a:t>
            </a:r>
            <a:r>
              <a:rPr lang="en-US" sz="2500" dirty="0">
                <a:latin typeface="Garamond" panose="02020404030301010803" pitchFamily="18" charset="0"/>
              </a:rPr>
              <a:t>., </a:t>
            </a:r>
            <a:r>
              <a:rPr lang="en-US" sz="2500" dirty="0" err="1">
                <a:latin typeface="Garamond" panose="02020404030301010803" pitchFamily="18" charset="0"/>
              </a:rPr>
              <a:t>n.d.</a:t>
            </a:r>
            <a:r>
              <a:rPr lang="en-US" sz="2500" dirty="0">
                <a:latin typeface="Garamond" panose="02020404030301010803" pitchFamily="18" charset="0"/>
              </a:rPr>
              <a:t> Web. 22 Oct. 2014. &lt;http://akashstevekhanna.wordpress.com/2014/03/01/2899/&gt;.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32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Louisny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Dufresne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23" y="1069550"/>
            <a:ext cx="4918053" cy="49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40" y="93223"/>
            <a:ext cx="8449394" cy="814244"/>
          </a:xfrm>
        </p:spPr>
        <p:txBody>
          <a:bodyPr/>
          <a:lstStyle/>
          <a:p>
            <a:r>
              <a:rPr lang="en-US" dirty="0" smtClean="0"/>
              <a:t>SWOT Analysis Quadrants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4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85967"/>
              </p:ext>
            </p:extLst>
          </p:nvPr>
        </p:nvGraphicFramePr>
        <p:xfrm>
          <a:off x="1505615" y="1363825"/>
          <a:ext cx="8821014" cy="4267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10507"/>
                <a:gridCol w="4410507"/>
              </a:tblGrid>
              <a:tr h="455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Strengths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Weaknesses</a:t>
                      </a:r>
                      <a:endParaRPr lang="en-US" sz="2800" dirty="0"/>
                    </a:p>
                  </a:txBody>
                  <a:tcPr/>
                </a:tc>
              </a:tr>
              <a:tr h="111109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Interdisciplinary Group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Open Communication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Stakeholders</a:t>
                      </a:r>
                      <a:r>
                        <a:rPr lang="en-US" sz="2400" baseline="0" dirty="0" smtClean="0"/>
                        <a:t> and Resources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Large Group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Limited</a:t>
                      </a:r>
                      <a:r>
                        <a:rPr lang="en-US" sz="2400" baseline="0" dirty="0" smtClean="0"/>
                        <a:t> Literature Availability 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/>
                        <a:buNone/>
                      </a:pPr>
                      <a:endParaRPr lang="en-US" sz="2400" dirty="0" smtClean="0"/>
                    </a:p>
                  </a:txBody>
                  <a:tcPr/>
                </a:tc>
              </a:tr>
              <a:tr h="542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Threats </a:t>
                      </a:r>
                    </a:p>
                    <a:p>
                      <a:pPr algn="ctr">
                        <a:buClr>
                          <a:schemeClr val="accent1"/>
                        </a:buClr>
                      </a:pPr>
                      <a:endParaRPr lang="en-US" sz="800" dirty="0"/>
                    </a:p>
                  </a:txBody>
                  <a:tcPr/>
                </a:tc>
              </a:tr>
              <a:tr h="118604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dirty="0" smtClean="0"/>
                        <a:t>Increase</a:t>
                      </a:r>
                      <a:r>
                        <a:rPr lang="en-US" sz="2400" baseline="0" dirty="0" smtClean="0"/>
                        <a:t> in Military Demand for Rotorcrafts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funded group developing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similar rotorcraft might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devalue the results of the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72" y="110822"/>
            <a:ext cx="9692640" cy="776922"/>
          </a:xfrm>
        </p:spPr>
        <p:txBody>
          <a:bodyPr/>
          <a:lstStyle/>
          <a:p>
            <a:r>
              <a:rPr lang="en-US" dirty="0" smtClean="0"/>
              <a:t>SIPOC Analysis Chart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5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46738"/>
              </p:ext>
            </p:extLst>
          </p:nvPr>
        </p:nvGraphicFramePr>
        <p:xfrm>
          <a:off x="470178" y="1025571"/>
          <a:ext cx="10803957" cy="4750386"/>
        </p:xfrm>
        <a:graphic>
          <a:graphicData uri="http://schemas.openxmlformats.org/drawingml/2006/table">
            <a:tbl>
              <a:tblPr firstRow="1" firstCol="1" bandRow="1"/>
              <a:tblGrid>
                <a:gridCol w="2277395"/>
                <a:gridCol w="2058763"/>
                <a:gridCol w="2423147"/>
                <a:gridCol w="2423147"/>
                <a:gridCol w="1621505"/>
              </a:tblGrid>
              <a:tr h="324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293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HPMI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Online retailers, College of Engineering departments.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 member's knowledge and training in design and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a rotorcraft that meets the customer's requirements and the manufacturing processes required to create the rotorcraft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Rotorcraft matching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our projects goal statement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Department of Industrial and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Manufacturing Engineering and Dr.Okoli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67950"/>
            <a:ext cx="9692640" cy="758261"/>
          </a:xfrm>
        </p:spPr>
        <p:txBody>
          <a:bodyPr/>
          <a:lstStyle/>
          <a:p>
            <a:r>
              <a:rPr lang="en-US" dirty="0" smtClean="0"/>
              <a:t>Goal Statement and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984" y="1178411"/>
            <a:ext cx="8064536" cy="450425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Design a rotorcraft that can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0"/>
            <a:endParaRPr lang="en-US" sz="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Fit in a military backpack (23”x14.5”x15”)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Carry a payload of at least 50 pounds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Be made with commercial off the shelf (COTS) components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Travel up to approximately 1 mile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Be easily maintained and used in the field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Design the manufacturing processes to be used in creating the rotorcraft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Build </a:t>
            </a:r>
            <a:r>
              <a:rPr lang="en-US" sz="2400" dirty="0">
                <a:solidFill>
                  <a:srgbClr val="000000"/>
                </a:solidFill>
              </a:rPr>
              <a:t>a prototype of the </a:t>
            </a:r>
            <a:r>
              <a:rPr lang="en-US" sz="2400" dirty="0" smtClean="0">
                <a:solidFill>
                  <a:srgbClr val="000000"/>
                </a:solidFill>
              </a:rPr>
              <a:t>rotorcraft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6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407" y="2629675"/>
            <a:ext cx="2553533" cy="255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715397" y="5229503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Military Backpack [2]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20841" y="2688195"/>
            <a:ext cx="5624704" cy="761694"/>
          </a:xfrm>
        </p:spPr>
        <p:txBody>
          <a:bodyPr/>
          <a:lstStyle/>
          <a:p>
            <a:r>
              <a:rPr lang="en-US" dirty="0" smtClean="0"/>
              <a:t>House Of Quality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0191" t="19430" r="31796" b="10137"/>
          <a:stretch/>
        </p:blipFill>
        <p:spPr bwMode="auto">
          <a:xfrm>
            <a:off x="2532885" y="-87045"/>
            <a:ext cx="6878195" cy="6858000"/>
          </a:xfrm>
          <a:prstGeom prst="rect">
            <a:avLst/>
          </a:prstGeom>
          <a:solidFill>
            <a:schemeClr val="tx2">
              <a:lumMod val="75000"/>
              <a:alpha val="62000"/>
            </a:schemeClr>
          </a:solidFill>
          <a:ln>
            <a:noFill/>
            <a:prstDash val="solid"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6643" y="6240822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Chabely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7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80013" y="1029448"/>
            <a:ext cx="3983938" cy="4012733"/>
            <a:chOff x="5395327" y="2147111"/>
            <a:chExt cx="3400944" cy="3810000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l="34943" t="50141" r="52995" b="27390"/>
            <a:stretch/>
          </p:blipFill>
          <p:spPr bwMode="auto">
            <a:xfrm>
              <a:off x="5395327" y="2842436"/>
              <a:ext cx="2933700" cy="3114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53640926-AAD7-44d8-BBD7-CCE9431645EC}">
                <a14:shadowObscured xmlns:lc="http://schemas.openxmlformats.org/drawingml/2006/lockedCanvas" xmlns=""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2"/>
            <a:srcRect l="62844" t="44951" r="34111" b="27390"/>
            <a:stretch/>
          </p:blipFill>
          <p:spPr bwMode="auto">
            <a:xfrm>
              <a:off x="8320021" y="2147111"/>
              <a:ext cx="476250" cy="381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53640926-AAD7-44d8-BBD7-CCE9431645EC}">
                <a14:shadowObscured xmlns:lc="http://schemas.openxmlformats.org/drawingml/2006/lockedCanvas" xmlns=""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715938" y="1962062"/>
            <a:ext cx="5305043" cy="3105582"/>
            <a:chOff x="3890962" y="2286000"/>
            <a:chExt cx="4666597" cy="2781984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8" t="35124" r="38314" b="49294"/>
            <a:stretch/>
          </p:blipFill>
          <p:spPr bwMode="auto">
            <a:xfrm>
              <a:off x="3890962" y="2286000"/>
              <a:ext cx="4410075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53640926-AAD7-44d8-BBD7-CCE9431645EC}">
                <a14:shadowObscured xmlns:lc="http://schemas.openxmlformats.org/drawingml/2006/lockedCanvas" xmlns="" xmlns:a14="http://schemas.microsoft.com/office/drawing/2010/main"/>
              </a:ext>
            </a:extLst>
          </p:spPr>
        </p:pic>
        <p:pic>
          <p:nvPicPr>
            <p:cNvPr id="11" name="Picture 10"/>
            <p:cNvPicPr/>
            <p:nvPr/>
          </p:nvPicPr>
          <p:blipFill rotWithShape="1">
            <a:blip r:embed="rId2"/>
            <a:srcRect l="46810" t="86725" r="37766" b="10566"/>
            <a:stretch/>
          </p:blipFill>
          <p:spPr bwMode="auto">
            <a:xfrm>
              <a:off x="3963187" y="4629834"/>
              <a:ext cx="4594372" cy="438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53640926-AAD7-44d8-BBD7-CCE9431645EC}">
                <a14:shadowObscured xmlns:lc="http://schemas.openxmlformats.org/drawingml/2006/lockedCanvas" xmlns="" xmlns:a14="http://schemas.microsoft.com/office/drawing/2010/main"/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418337" y="1942717"/>
            <a:ext cx="3392456" cy="32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86167" y="3886880"/>
            <a:ext cx="3392456" cy="32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86167" y="4642168"/>
            <a:ext cx="3392456" cy="400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6567" y="2281541"/>
            <a:ext cx="315719" cy="348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5255" y="2102569"/>
            <a:ext cx="409904" cy="2939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13616" y="2102569"/>
            <a:ext cx="409904" cy="2939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72003"/>
            <a:ext cx="9692640" cy="793384"/>
          </a:xfrm>
        </p:spPr>
        <p:txBody>
          <a:bodyPr/>
          <a:lstStyle/>
          <a:p>
            <a:r>
              <a:rPr lang="en-US" dirty="0" smtClean="0"/>
              <a:t>Multi-copter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7139" y="3216045"/>
            <a:ext cx="5349534" cy="242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 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8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Chabely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575" y="1295596"/>
            <a:ext cx="98780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/>
              <a:t>Two types:</a:t>
            </a:r>
          </a:p>
          <a:p>
            <a:pPr>
              <a:buClr>
                <a:schemeClr val="accent1"/>
              </a:buClr>
            </a:pPr>
            <a:endParaRPr lang="en-US" sz="2400" dirty="0" smtClean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/>
              <a:t>Coaxial Setup (X8)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Two </a:t>
            </a:r>
            <a:r>
              <a:rPr lang="en-US" sz="2400" dirty="0"/>
              <a:t>engines mounted co-axially on the ends of each </a:t>
            </a:r>
            <a:r>
              <a:rPr lang="en-US" sz="2400" dirty="0" smtClean="0"/>
              <a:t>boom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Excellent Lifting Power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Easier Portability</a:t>
            </a:r>
          </a:p>
          <a:p>
            <a:pPr marL="914400" lvl="1" indent="-457200">
              <a:buClr>
                <a:schemeClr val="accent1"/>
              </a:buClr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/>
              <a:t>Radial Setup (V8)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One engine mounted on the </a:t>
            </a:r>
          </a:p>
          <a:p>
            <a:pPr lvl="2">
              <a:buClr>
                <a:schemeClr val="accent1"/>
              </a:buClr>
            </a:pPr>
            <a:r>
              <a:rPr lang="en-US" sz="2400" dirty="0" smtClean="0"/>
              <a:t>end of each boom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2204" y="5635246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Multi-copter Configurations [3]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02" y="147532"/>
            <a:ext cx="10391182" cy="886989"/>
          </a:xfrm>
        </p:spPr>
        <p:txBody>
          <a:bodyPr>
            <a:noAutofit/>
          </a:bodyPr>
          <a:lstStyle/>
          <a:p>
            <a:r>
              <a:rPr lang="en-US" dirty="0" smtClean="0"/>
              <a:t>Designs Analyses and Comparisons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10" y="6052252"/>
            <a:ext cx="2649764" cy="777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75" y="6179267"/>
            <a:ext cx="258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Team #8/ME Team #31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9 of 32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4172" y="6179267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Chabely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804" y="1449528"/>
            <a:ext cx="1012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#1 </a:t>
            </a:r>
            <a:r>
              <a:rPr lang="en-US" sz="2400" dirty="0" smtClean="0">
                <a:sym typeface="Wingdings"/>
              </a:rPr>
              <a:t> Proposed by Intern Student Cameron Alexander</a:t>
            </a:r>
          </a:p>
          <a:p>
            <a:r>
              <a:rPr lang="en-US" sz="2400" dirty="0" smtClean="0">
                <a:sym typeface="Wingdings"/>
              </a:rPr>
              <a:t> </a:t>
            </a:r>
          </a:p>
          <a:p>
            <a:r>
              <a:rPr lang="en-US" sz="2400" dirty="0" smtClean="0">
                <a:sym typeface="Wingdings"/>
              </a:rPr>
              <a:t>Design #2   Proposed by the Team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            </a:t>
            </a: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Design #3  Proposed by the Team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           </a:t>
            </a:r>
            <a:r>
              <a:rPr lang="en-US" sz="2000" dirty="0" smtClean="0">
                <a:sym typeface="Wingdings"/>
              </a:rPr>
              <a:t>                   </a:t>
            </a:r>
            <a:endParaRPr lang="en-US" sz="20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1844</TotalTime>
  <Words>1981</Words>
  <Application>Microsoft Office PowerPoint</Application>
  <PresentationFormat>Widescreen</PresentationFormat>
  <Paragraphs>502</Paragraphs>
  <Slides>33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MS Mincho</vt:lpstr>
      <vt:lpstr>Arial</vt:lpstr>
      <vt:lpstr>Calibri</vt:lpstr>
      <vt:lpstr>Century Schoolbook</vt:lpstr>
      <vt:lpstr>Garamond</vt:lpstr>
      <vt:lpstr>Times New Roman</vt:lpstr>
      <vt:lpstr>Wingdings</vt:lpstr>
      <vt:lpstr>Wingdings 2</vt:lpstr>
      <vt:lpstr>View</vt:lpstr>
      <vt:lpstr>Visio</vt:lpstr>
      <vt:lpstr>Design &amp; Manufacture of Rotorcraft</vt:lpstr>
      <vt:lpstr>Team Organization </vt:lpstr>
      <vt:lpstr>Background </vt:lpstr>
      <vt:lpstr>SWOT Analysis Quadrants </vt:lpstr>
      <vt:lpstr>SIPOC Analysis Chart </vt:lpstr>
      <vt:lpstr>Goal Statement and Objective </vt:lpstr>
      <vt:lpstr>House Of Quality </vt:lpstr>
      <vt:lpstr>Multi-copter Configuration</vt:lpstr>
      <vt:lpstr>Designs Analyses and Comparisons </vt:lpstr>
      <vt:lpstr>General Design </vt:lpstr>
      <vt:lpstr>Measure Phase Tool: eCalc Analysis </vt:lpstr>
      <vt:lpstr>eCalc Multi-Copter Calculator</vt:lpstr>
      <vt:lpstr>Motor Comparison </vt:lpstr>
      <vt:lpstr>Battery Comparison </vt:lpstr>
      <vt:lpstr>Propeller Comparison </vt:lpstr>
      <vt:lpstr>eCalc Results</vt:lpstr>
      <vt:lpstr>Does it Fit in the Backpack?</vt:lpstr>
      <vt:lpstr>Rotorcraft Simulation </vt:lpstr>
      <vt:lpstr>Design Cost Comparison </vt:lpstr>
      <vt:lpstr>Overall Designs Comparisons </vt:lpstr>
      <vt:lpstr>Stress Analysis  </vt:lpstr>
      <vt:lpstr>Base Plate Stress Analysis  Comparison </vt:lpstr>
      <vt:lpstr>Arms Stress Analysis Comparison </vt:lpstr>
      <vt:lpstr>Microcontroller Unit (MCU)</vt:lpstr>
      <vt:lpstr>Arduino Leonardo</vt:lpstr>
      <vt:lpstr>Inertial Measurement Unit (IMU)</vt:lpstr>
      <vt:lpstr>Adafruit 9-DOF IMU Breakout</vt:lpstr>
      <vt:lpstr>RC Controller</vt:lpstr>
      <vt:lpstr>Design Flow </vt:lpstr>
      <vt:lpstr>Schedule: Gantt Chart </vt:lpstr>
      <vt:lpstr>Conclusion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Manufacture of Rotorcraft</dc:title>
  <dc:creator>studentpro</dc:creator>
  <cp:lastModifiedBy>studentpro</cp:lastModifiedBy>
  <cp:revision>86</cp:revision>
  <dcterms:created xsi:type="dcterms:W3CDTF">2014-11-30T21:08:47Z</dcterms:created>
  <dcterms:modified xsi:type="dcterms:W3CDTF">2015-01-29T19:27:10Z</dcterms:modified>
</cp:coreProperties>
</file>