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0"/>
  </p:notesMasterIdLst>
  <p:handoutMasterIdLst>
    <p:handoutMasterId r:id="rId41"/>
  </p:handoutMasterIdLst>
  <p:sldIdLst>
    <p:sldId id="256" r:id="rId2"/>
    <p:sldId id="286" r:id="rId3"/>
    <p:sldId id="309" r:id="rId4"/>
    <p:sldId id="334" r:id="rId5"/>
    <p:sldId id="287" r:id="rId6"/>
    <p:sldId id="288" r:id="rId7"/>
    <p:sldId id="326" r:id="rId8"/>
    <p:sldId id="289" r:id="rId9"/>
    <p:sldId id="291" r:id="rId10"/>
    <p:sldId id="290" r:id="rId11"/>
    <p:sldId id="328" r:id="rId12"/>
    <p:sldId id="327" r:id="rId13"/>
    <p:sldId id="292" r:id="rId14"/>
    <p:sldId id="293" r:id="rId15"/>
    <p:sldId id="294" r:id="rId16"/>
    <p:sldId id="307" r:id="rId17"/>
    <p:sldId id="312" r:id="rId18"/>
    <p:sldId id="313" r:id="rId19"/>
    <p:sldId id="314" r:id="rId20"/>
    <p:sldId id="329" r:id="rId21"/>
    <p:sldId id="297" r:id="rId22"/>
    <p:sldId id="296" r:id="rId23"/>
    <p:sldId id="304" r:id="rId24"/>
    <p:sldId id="330" r:id="rId25"/>
    <p:sldId id="305" r:id="rId26"/>
    <p:sldId id="343" r:id="rId27"/>
    <p:sldId id="338" r:id="rId28"/>
    <p:sldId id="339" r:id="rId29"/>
    <p:sldId id="341" r:id="rId30"/>
    <p:sldId id="335" r:id="rId31"/>
    <p:sldId id="336" r:id="rId32"/>
    <p:sldId id="337" r:id="rId33"/>
    <p:sldId id="340" r:id="rId34"/>
    <p:sldId id="322" r:id="rId35"/>
    <p:sldId id="342" r:id="rId36"/>
    <p:sldId id="344" r:id="rId37"/>
    <p:sldId id="301" r:id="rId38"/>
    <p:sldId id="302" r:id="rId39"/>
  </p:sldIdLst>
  <p:sldSz cx="12192000" cy="6858000"/>
  <p:notesSz cx="7053263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894572C-0B8D-4E24-AC9A-43E44489C3AA}">
          <p14:sldIdLst>
            <p14:sldId id="256"/>
            <p14:sldId id="286"/>
            <p14:sldId id="309"/>
            <p14:sldId id="334"/>
            <p14:sldId id="287"/>
            <p14:sldId id="288"/>
            <p14:sldId id="326"/>
            <p14:sldId id="289"/>
            <p14:sldId id="291"/>
            <p14:sldId id="290"/>
            <p14:sldId id="328"/>
            <p14:sldId id="327"/>
            <p14:sldId id="292"/>
            <p14:sldId id="293"/>
            <p14:sldId id="294"/>
            <p14:sldId id="307"/>
            <p14:sldId id="312"/>
            <p14:sldId id="313"/>
            <p14:sldId id="314"/>
            <p14:sldId id="329"/>
            <p14:sldId id="297"/>
            <p14:sldId id="296"/>
            <p14:sldId id="304"/>
            <p14:sldId id="330"/>
            <p14:sldId id="305"/>
            <p14:sldId id="343"/>
            <p14:sldId id="338"/>
            <p14:sldId id="339"/>
            <p14:sldId id="341"/>
            <p14:sldId id="335"/>
            <p14:sldId id="336"/>
            <p14:sldId id="337"/>
            <p14:sldId id="340"/>
            <p14:sldId id="322"/>
            <p14:sldId id="342"/>
            <p14:sldId id="344"/>
            <p14:sldId id="301"/>
            <p14:sldId id="3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B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6187" autoAdjust="0"/>
  </p:normalViewPr>
  <p:slideViewPr>
    <p:cSldViewPr snapToGrid="0">
      <p:cViewPr varScale="1">
        <p:scale>
          <a:sx n="92" d="100"/>
          <a:sy n="92" d="100"/>
        </p:scale>
        <p:origin x="258" y="6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364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g"/><Relationship Id="rId1" Type="http://schemas.openxmlformats.org/officeDocument/2006/relationships/image" Target="../media/image13.png"/><Relationship Id="rId4" Type="http://schemas.openxmlformats.org/officeDocument/2006/relationships/image" Target="../media/image16.jp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image" Target="../media/image19.JPG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image" Target="../media/image22.pn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69F6A4-E1E1-414D-A9BB-6610DFAA1275}" type="doc">
      <dgm:prSet loTypeId="urn:microsoft.com/office/officeart/2005/8/layout/pList2" loCatId="picture" qsTypeId="urn:microsoft.com/office/officeart/2005/8/quickstyle/simple1" qsCatId="simple" csTypeId="urn:microsoft.com/office/officeart/2005/8/colors/accent1_2" csCatId="accent1" phldr="1"/>
      <dgm:spPr/>
    </dgm:pt>
    <dgm:pt modelId="{763F9279-DA1A-49DF-994B-9F92C88C34B1}">
      <dgm:prSet phldrT="[Text]" custT="1"/>
      <dgm:spPr/>
      <dgm:t>
        <a:bodyPr anchor="ctr"/>
        <a:lstStyle/>
        <a:p>
          <a:r>
            <a:rPr lang="en-US" sz="2800" dirty="0" smtClean="0">
              <a:latin typeface="Garamond" panose="02020404030301010803" pitchFamily="18" charset="0"/>
            </a:rPr>
            <a:t>Thunder Power</a:t>
          </a:r>
          <a:r>
            <a:rPr lang="en-US" sz="2800" baseline="0" dirty="0" smtClean="0">
              <a:latin typeface="Garamond" panose="02020404030301010803" pitchFamily="18" charset="0"/>
            </a:rPr>
            <a:t> Lithium Polymer Battery </a:t>
          </a:r>
          <a:endParaRPr lang="en-US" sz="2800" dirty="0">
            <a:latin typeface="Garamond" panose="02020404030301010803" pitchFamily="18" charset="0"/>
          </a:endParaRPr>
        </a:p>
      </dgm:t>
    </dgm:pt>
    <dgm:pt modelId="{0AEEBBA1-5326-4DB7-8508-95E08FEC0597}" type="parTrans" cxnId="{63436940-E3A6-4CB4-9516-AB3904B4EF3D}">
      <dgm:prSet/>
      <dgm:spPr/>
      <dgm:t>
        <a:bodyPr/>
        <a:lstStyle/>
        <a:p>
          <a:endParaRPr lang="en-US"/>
        </a:p>
      </dgm:t>
    </dgm:pt>
    <dgm:pt modelId="{ECB8FA4C-1089-4CD9-B942-9A12AF76DE79}" type="sibTrans" cxnId="{63436940-E3A6-4CB4-9516-AB3904B4EF3D}">
      <dgm:prSet/>
      <dgm:spPr/>
      <dgm:t>
        <a:bodyPr/>
        <a:lstStyle/>
        <a:p>
          <a:endParaRPr lang="en-US"/>
        </a:p>
      </dgm:t>
    </dgm:pt>
    <dgm:pt modelId="{637E6F9E-F536-4284-A6CD-32D1A68F82CD}">
      <dgm:prSet phldrT="[Text]" custT="1"/>
      <dgm:spPr/>
      <dgm:t>
        <a:bodyPr anchor="ctr"/>
        <a:lstStyle/>
        <a:p>
          <a:r>
            <a:rPr lang="en-US" sz="2800" dirty="0" smtClean="0">
              <a:latin typeface="Garamond" panose="02020404030301010803" pitchFamily="18" charset="0"/>
            </a:rPr>
            <a:t>Electronic Speed Controller </a:t>
          </a:r>
          <a:endParaRPr lang="en-US" sz="2800" dirty="0">
            <a:latin typeface="Garamond" panose="02020404030301010803" pitchFamily="18" charset="0"/>
          </a:endParaRPr>
        </a:p>
      </dgm:t>
    </dgm:pt>
    <dgm:pt modelId="{B1E1945F-2151-490C-A6B8-862C4117595F}" type="parTrans" cxnId="{80714A7F-6FB4-4578-B8CD-63347BAF43E0}">
      <dgm:prSet/>
      <dgm:spPr/>
      <dgm:t>
        <a:bodyPr/>
        <a:lstStyle/>
        <a:p>
          <a:endParaRPr lang="en-US"/>
        </a:p>
      </dgm:t>
    </dgm:pt>
    <dgm:pt modelId="{AB693528-5BA2-484D-AB5A-7AFA31A3D5CC}" type="sibTrans" cxnId="{80714A7F-6FB4-4578-B8CD-63347BAF43E0}">
      <dgm:prSet/>
      <dgm:spPr/>
      <dgm:t>
        <a:bodyPr/>
        <a:lstStyle/>
        <a:p>
          <a:endParaRPr lang="en-US"/>
        </a:p>
      </dgm:t>
    </dgm:pt>
    <dgm:pt modelId="{9DC7EE94-B796-4CAC-9B3C-DA0D0C25D3C9}">
      <dgm:prSet phldrT="[Text]" custT="1"/>
      <dgm:spPr/>
      <dgm:t>
        <a:bodyPr anchor="ctr"/>
        <a:lstStyle/>
        <a:p>
          <a:pPr rtl="0"/>
          <a:r>
            <a:rPr lang="en-US" sz="2800" dirty="0" smtClean="0">
              <a:latin typeface="Garamond" panose="02020404030301010803" pitchFamily="18" charset="0"/>
            </a:rPr>
            <a:t>Electrifly Rimfire 1.60 Motor</a:t>
          </a:r>
          <a:endParaRPr lang="en-US" sz="2800" dirty="0">
            <a:latin typeface="Garamond" panose="02020404030301010803" pitchFamily="18" charset="0"/>
          </a:endParaRPr>
        </a:p>
      </dgm:t>
    </dgm:pt>
    <dgm:pt modelId="{A0C12B06-85CE-4B5F-95BD-C48AF9AE0E43}" type="parTrans" cxnId="{8558347C-8722-474C-AC38-9051453DDE29}">
      <dgm:prSet/>
      <dgm:spPr/>
      <dgm:t>
        <a:bodyPr/>
        <a:lstStyle/>
        <a:p>
          <a:endParaRPr lang="en-US"/>
        </a:p>
      </dgm:t>
    </dgm:pt>
    <dgm:pt modelId="{8BA4BC9B-79ED-4141-88E5-5CAD4DA9A3AC}" type="sibTrans" cxnId="{8558347C-8722-474C-AC38-9051453DDE29}">
      <dgm:prSet/>
      <dgm:spPr/>
      <dgm:t>
        <a:bodyPr/>
        <a:lstStyle/>
        <a:p>
          <a:endParaRPr lang="en-US"/>
        </a:p>
      </dgm:t>
    </dgm:pt>
    <dgm:pt modelId="{09BB12DE-992C-4026-8EEF-E7DCE19D53AE}">
      <dgm:prSet phldrT="[Text]" custT="1"/>
      <dgm:spPr/>
      <dgm:t>
        <a:bodyPr anchor="ctr"/>
        <a:lstStyle/>
        <a:p>
          <a:pPr rtl="0"/>
          <a:r>
            <a:rPr lang="en-US" sz="2800" dirty="0" smtClean="0">
              <a:latin typeface="Garamond" panose="02020404030301010803" pitchFamily="18" charset="0"/>
            </a:rPr>
            <a:t>Zinger Wood Propeller</a:t>
          </a:r>
          <a:r>
            <a:rPr lang="en-US" sz="2800" baseline="0" dirty="0" smtClean="0">
              <a:latin typeface="Garamond" panose="02020404030301010803" pitchFamily="18" charset="0"/>
            </a:rPr>
            <a:t> 18”x 10”</a:t>
          </a:r>
          <a:endParaRPr lang="en-US" sz="2800" dirty="0">
            <a:latin typeface="Garamond" panose="02020404030301010803" pitchFamily="18" charset="0"/>
          </a:endParaRPr>
        </a:p>
      </dgm:t>
    </dgm:pt>
    <dgm:pt modelId="{9FD19BF2-DD0A-4BFA-80EC-4D3E399EEC5A}" type="parTrans" cxnId="{7F1A7B2A-DE6C-4CC5-8416-2F89D1F6A65F}">
      <dgm:prSet/>
      <dgm:spPr/>
      <dgm:t>
        <a:bodyPr/>
        <a:lstStyle/>
        <a:p>
          <a:endParaRPr lang="en-US"/>
        </a:p>
      </dgm:t>
    </dgm:pt>
    <dgm:pt modelId="{5F86A0C4-AC5A-4673-A504-7FD2DF811AE3}" type="sibTrans" cxnId="{7F1A7B2A-DE6C-4CC5-8416-2F89D1F6A65F}">
      <dgm:prSet/>
      <dgm:spPr/>
      <dgm:t>
        <a:bodyPr/>
        <a:lstStyle/>
        <a:p>
          <a:endParaRPr lang="en-US"/>
        </a:p>
      </dgm:t>
    </dgm:pt>
    <dgm:pt modelId="{715BC0D0-9943-4062-A722-39F58D454CD1}" type="pres">
      <dgm:prSet presAssocID="{D669F6A4-E1E1-414D-A9BB-6610DFAA1275}" presName="Name0" presStyleCnt="0">
        <dgm:presLayoutVars>
          <dgm:dir/>
          <dgm:resizeHandles val="exact"/>
        </dgm:presLayoutVars>
      </dgm:prSet>
      <dgm:spPr/>
    </dgm:pt>
    <dgm:pt modelId="{9A334009-3D31-44F0-BDF0-F26375B3CA39}" type="pres">
      <dgm:prSet presAssocID="{D669F6A4-E1E1-414D-A9BB-6610DFAA1275}" presName="bkgdShp" presStyleLbl="alignAccFollowNode1" presStyleIdx="0" presStyleCnt="1"/>
      <dgm:spPr/>
    </dgm:pt>
    <dgm:pt modelId="{D384274B-46CA-4921-B83E-F5D079C26093}" type="pres">
      <dgm:prSet presAssocID="{D669F6A4-E1E1-414D-A9BB-6610DFAA1275}" presName="linComp" presStyleCnt="0"/>
      <dgm:spPr/>
    </dgm:pt>
    <dgm:pt modelId="{12316EF7-7594-424D-B63A-8015CDE45262}" type="pres">
      <dgm:prSet presAssocID="{763F9279-DA1A-49DF-994B-9F92C88C34B1}" presName="compNode" presStyleCnt="0"/>
      <dgm:spPr/>
    </dgm:pt>
    <dgm:pt modelId="{54EE34C1-A759-43A8-B6F4-478816A78B7D}" type="pres">
      <dgm:prSet presAssocID="{763F9279-DA1A-49DF-994B-9F92C88C34B1}" presName="node" presStyleLbl="node1" presStyleIdx="0" presStyleCnt="4" custScaleX="210304" custScaleY="755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78DD2C-16E2-4B67-BEEF-68289BF3DC16}" type="pres">
      <dgm:prSet presAssocID="{763F9279-DA1A-49DF-994B-9F92C88C34B1}" presName="invisiNode" presStyleLbl="node1" presStyleIdx="0" presStyleCnt="4"/>
      <dgm:spPr/>
    </dgm:pt>
    <dgm:pt modelId="{E11BFC6A-1EF1-44A6-8B3E-92491AA7B11D}" type="pres">
      <dgm:prSet presAssocID="{763F9279-DA1A-49DF-994B-9F92C88C34B1}" presName="imagNode" presStyleLbl="fgImgPlace1" presStyleIdx="0" presStyleCnt="4" custScaleX="207762" custScaleY="117258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2000" r="-22000"/>
          </a:stretch>
        </a:blipFill>
        <a:ln>
          <a:solidFill>
            <a:srgbClr val="000000"/>
          </a:solidFill>
        </a:ln>
      </dgm:spPr>
    </dgm:pt>
    <dgm:pt modelId="{57CB8B9F-BCA9-4CD1-B418-70F1EC541B14}" type="pres">
      <dgm:prSet presAssocID="{ECB8FA4C-1089-4CD9-B942-9A12AF76DE7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9A5D5DB-858C-4F38-8217-A8DED3FA7FAF}" type="pres">
      <dgm:prSet presAssocID="{637E6F9E-F536-4284-A6CD-32D1A68F82CD}" presName="compNode" presStyleCnt="0"/>
      <dgm:spPr/>
    </dgm:pt>
    <dgm:pt modelId="{235342F3-0400-41EB-8ECE-AD3E839B2AAA}" type="pres">
      <dgm:prSet presAssocID="{637E6F9E-F536-4284-A6CD-32D1A68F82CD}" presName="node" presStyleLbl="node1" presStyleIdx="1" presStyleCnt="4" custScaleX="201338" custScaleY="7512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B19CD1-D837-47C1-BC76-5398DE956DF2}" type="pres">
      <dgm:prSet presAssocID="{637E6F9E-F536-4284-A6CD-32D1A68F82CD}" presName="invisiNode" presStyleLbl="node1" presStyleIdx="1" presStyleCnt="4"/>
      <dgm:spPr/>
    </dgm:pt>
    <dgm:pt modelId="{79D9A999-0447-4483-AA33-DDAFE2D011E5}" type="pres">
      <dgm:prSet presAssocID="{637E6F9E-F536-4284-A6CD-32D1A68F82CD}" presName="imagNode" presStyleLbl="fgImgPlace1" presStyleIdx="1" presStyleCnt="4" custScaleX="219270" custScaleY="11967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5000" r="-15000"/>
          </a:stretch>
        </a:blipFill>
        <a:ln>
          <a:solidFill>
            <a:srgbClr val="000000"/>
          </a:solidFill>
        </a:ln>
      </dgm:spPr>
    </dgm:pt>
    <dgm:pt modelId="{C03B22B1-5BA0-458D-8448-47DE456C803A}" type="pres">
      <dgm:prSet presAssocID="{AB693528-5BA2-484D-AB5A-7AFA31A3D5C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1FB3F24-2DDA-4F74-854A-EA1253E63137}" type="pres">
      <dgm:prSet presAssocID="{9DC7EE94-B796-4CAC-9B3C-DA0D0C25D3C9}" presName="compNode" presStyleCnt="0"/>
      <dgm:spPr/>
    </dgm:pt>
    <dgm:pt modelId="{F9F540F2-8F36-4FB2-8F19-BA8737E13015}" type="pres">
      <dgm:prSet presAssocID="{9DC7EE94-B796-4CAC-9B3C-DA0D0C25D3C9}" presName="node" presStyleLbl="node1" presStyleIdx="2" presStyleCnt="4" custScaleX="211918" custScaleY="7390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CDB550-4A3A-429C-A413-E56E2B58E5BC}" type="pres">
      <dgm:prSet presAssocID="{9DC7EE94-B796-4CAC-9B3C-DA0D0C25D3C9}" presName="invisiNode" presStyleLbl="node1" presStyleIdx="2" presStyleCnt="4"/>
      <dgm:spPr/>
    </dgm:pt>
    <dgm:pt modelId="{DF6675FA-6C35-49D4-9812-E97AEF19F42C}" type="pres">
      <dgm:prSet presAssocID="{9DC7EE94-B796-4CAC-9B3C-DA0D0C25D3C9}" presName="imagNode" presStyleLbl="fgImgPlace1" presStyleIdx="2" presStyleCnt="4" custScaleX="219871" custScaleY="12751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000" b="-5000"/>
          </a:stretch>
        </a:blipFill>
        <a:ln>
          <a:solidFill>
            <a:srgbClr val="000000"/>
          </a:solidFill>
        </a:ln>
      </dgm:spPr>
    </dgm:pt>
    <dgm:pt modelId="{860AD4C5-3AE8-4D72-9C02-566E916FD9A8}" type="pres">
      <dgm:prSet presAssocID="{8BA4BC9B-79ED-4141-88E5-5CAD4DA9A3A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F61CD004-13EF-420A-B411-97897686C2AC}" type="pres">
      <dgm:prSet presAssocID="{09BB12DE-992C-4026-8EEF-E7DCE19D53AE}" presName="compNode" presStyleCnt="0"/>
      <dgm:spPr/>
    </dgm:pt>
    <dgm:pt modelId="{7869DF6F-8EC3-464A-A7CC-226EBCF136B9}" type="pres">
      <dgm:prSet presAssocID="{09BB12DE-992C-4026-8EEF-E7DCE19D53AE}" presName="node" presStyleLbl="node1" presStyleIdx="3" presStyleCnt="4" custScaleX="200082" custScaleY="733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C57F48F-EB39-4679-946D-73060B42FC2B}" type="pres">
      <dgm:prSet presAssocID="{09BB12DE-992C-4026-8EEF-E7DCE19D53AE}" presName="invisiNode" presStyleLbl="node1" presStyleIdx="3" presStyleCnt="4"/>
      <dgm:spPr/>
    </dgm:pt>
    <dgm:pt modelId="{7E981BEB-38F0-4EC0-9595-C834060191AD}" type="pres">
      <dgm:prSet presAssocID="{09BB12DE-992C-4026-8EEF-E7DCE19D53AE}" presName="imagNode" presStyleLbl="fgImgPlace1" presStyleIdx="3" presStyleCnt="4" custScaleX="219107" custScaleY="127789"/>
      <dgm:spPr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>
          <a:solidFill>
            <a:srgbClr val="000000"/>
          </a:solidFill>
        </a:ln>
      </dgm:spPr>
    </dgm:pt>
  </dgm:ptLst>
  <dgm:cxnLst>
    <dgm:cxn modelId="{14F676BC-2E8F-4188-A75F-846A7918969A}" type="presOf" srcId="{763F9279-DA1A-49DF-994B-9F92C88C34B1}" destId="{54EE34C1-A759-43A8-B6F4-478816A78B7D}" srcOrd="0" destOrd="0" presId="urn:microsoft.com/office/officeart/2005/8/layout/pList2"/>
    <dgm:cxn modelId="{7F1A7B2A-DE6C-4CC5-8416-2F89D1F6A65F}" srcId="{D669F6A4-E1E1-414D-A9BB-6610DFAA1275}" destId="{09BB12DE-992C-4026-8EEF-E7DCE19D53AE}" srcOrd="3" destOrd="0" parTransId="{9FD19BF2-DD0A-4BFA-80EC-4D3E399EEC5A}" sibTransId="{5F86A0C4-AC5A-4673-A504-7FD2DF811AE3}"/>
    <dgm:cxn modelId="{9F7347B9-27ED-420B-B57A-E2804525A842}" type="presOf" srcId="{D669F6A4-E1E1-414D-A9BB-6610DFAA1275}" destId="{715BC0D0-9943-4062-A722-39F58D454CD1}" srcOrd="0" destOrd="0" presId="urn:microsoft.com/office/officeart/2005/8/layout/pList2"/>
    <dgm:cxn modelId="{80714A7F-6FB4-4578-B8CD-63347BAF43E0}" srcId="{D669F6A4-E1E1-414D-A9BB-6610DFAA1275}" destId="{637E6F9E-F536-4284-A6CD-32D1A68F82CD}" srcOrd="1" destOrd="0" parTransId="{B1E1945F-2151-490C-A6B8-862C4117595F}" sibTransId="{AB693528-5BA2-484D-AB5A-7AFA31A3D5CC}"/>
    <dgm:cxn modelId="{CF1425C7-5F50-46E5-9171-C083F0A734A9}" type="presOf" srcId="{AB693528-5BA2-484D-AB5A-7AFA31A3D5CC}" destId="{C03B22B1-5BA0-458D-8448-47DE456C803A}" srcOrd="0" destOrd="0" presId="urn:microsoft.com/office/officeart/2005/8/layout/pList2"/>
    <dgm:cxn modelId="{63436940-E3A6-4CB4-9516-AB3904B4EF3D}" srcId="{D669F6A4-E1E1-414D-A9BB-6610DFAA1275}" destId="{763F9279-DA1A-49DF-994B-9F92C88C34B1}" srcOrd="0" destOrd="0" parTransId="{0AEEBBA1-5326-4DB7-8508-95E08FEC0597}" sibTransId="{ECB8FA4C-1089-4CD9-B942-9A12AF76DE79}"/>
    <dgm:cxn modelId="{9AD283A1-94CC-4091-A8A9-8B6464C8C7B7}" type="presOf" srcId="{637E6F9E-F536-4284-A6CD-32D1A68F82CD}" destId="{235342F3-0400-41EB-8ECE-AD3E839B2AAA}" srcOrd="0" destOrd="0" presId="urn:microsoft.com/office/officeart/2005/8/layout/pList2"/>
    <dgm:cxn modelId="{1EFAD422-48EA-486D-BC9A-5329E9428FDD}" type="presOf" srcId="{9DC7EE94-B796-4CAC-9B3C-DA0D0C25D3C9}" destId="{F9F540F2-8F36-4FB2-8F19-BA8737E13015}" srcOrd="0" destOrd="0" presId="urn:microsoft.com/office/officeart/2005/8/layout/pList2"/>
    <dgm:cxn modelId="{14E07702-4D57-4800-A1E7-22315AF16FBB}" type="presOf" srcId="{8BA4BC9B-79ED-4141-88E5-5CAD4DA9A3AC}" destId="{860AD4C5-3AE8-4D72-9C02-566E916FD9A8}" srcOrd="0" destOrd="0" presId="urn:microsoft.com/office/officeart/2005/8/layout/pList2"/>
    <dgm:cxn modelId="{8F710223-8B6F-4906-88C7-63E75000EAC1}" type="presOf" srcId="{ECB8FA4C-1089-4CD9-B942-9A12AF76DE79}" destId="{57CB8B9F-BCA9-4CD1-B418-70F1EC541B14}" srcOrd="0" destOrd="0" presId="urn:microsoft.com/office/officeart/2005/8/layout/pList2"/>
    <dgm:cxn modelId="{15DB1660-4912-4850-A7A4-E7AE3E647742}" type="presOf" srcId="{09BB12DE-992C-4026-8EEF-E7DCE19D53AE}" destId="{7869DF6F-8EC3-464A-A7CC-226EBCF136B9}" srcOrd="0" destOrd="0" presId="urn:microsoft.com/office/officeart/2005/8/layout/pList2"/>
    <dgm:cxn modelId="{8558347C-8722-474C-AC38-9051453DDE29}" srcId="{D669F6A4-E1E1-414D-A9BB-6610DFAA1275}" destId="{9DC7EE94-B796-4CAC-9B3C-DA0D0C25D3C9}" srcOrd="2" destOrd="0" parTransId="{A0C12B06-85CE-4B5F-95BD-C48AF9AE0E43}" sibTransId="{8BA4BC9B-79ED-4141-88E5-5CAD4DA9A3AC}"/>
    <dgm:cxn modelId="{0DBACBFC-8D13-4489-8C65-E4EBA7924538}" type="presParOf" srcId="{715BC0D0-9943-4062-A722-39F58D454CD1}" destId="{9A334009-3D31-44F0-BDF0-F26375B3CA39}" srcOrd="0" destOrd="0" presId="urn:microsoft.com/office/officeart/2005/8/layout/pList2"/>
    <dgm:cxn modelId="{7B73B6C0-1CF9-476C-BFD4-391019FB93FC}" type="presParOf" srcId="{715BC0D0-9943-4062-A722-39F58D454CD1}" destId="{D384274B-46CA-4921-B83E-F5D079C26093}" srcOrd="1" destOrd="0" presId="urn:microsoft.com/office/officeart/2005/8/layout/pList2"/>
    <dgm:cxn modelId="{063BEB53-F22D-4195-AA1B-9C730E5A4BEE}" type="presParOf" srcId="{D384274B-46CA-4921-B83E-F5D079C26093}" destId="{12316EF7-7594-424D-B63A-8015CDE45262}" srcOrd="0" destOrd="0" presId="urn:microsoft.com/office/officeart/2005/8/layout/pList2"/>
    <dgm:cxn modelId="{4E283937-1DA1-4C2D-8033-DE61F84E6B68}" type="presParOf" srcId="{12316EF7-7594-424D-B63A-8015CDE45262}" destId="{54EE34C1-A759-43A8-B6F4-478816A78B7D}" srcOrd="0" destOrd="0" presId="urn:microsoft.com/office/officeart/2005/8/layout/pList2"/>
    <dgm:cxn modelId="{2F01D752-D504-4867-9072-DA99F756F722}" type="presParOf" srcId="{12316EF7-7594-424D-B63A-8015CDE45262}" destId="{2578DD2C-16E2-4B67-BEEF-68289BF3DC16}" srcOrd="1" destOrd="0" presId="urn:microsoft.com/office/officeart/2005/8/layout/pList2"/>
    <dgm:cxn modelId="{5964D40C-E88B-4D71-A160-E22889D5ADE4}" type="presParOf" srcId="{12316EF7-7594-424D-B63A-8015CDE45262}" destId="{E11BFC6A-1EF1-44A6-8B3E-92491AA7B11D}" srcOrd="2" destOrd="0" presId="urn:microsoft.com/office/officeart/2005/8/layout/pList2"/>
    <dgm:cxn modelId="{48F09028-42C8-4207-A80A-EE4A2A321476}" type="presParOf" srcId="{D384274B-46CA-4921-B83E-F5D079C26093}" destId="{57CB8B9F-BCA9-4CD1-B418-70F1EC541B14}" srcOrd="1" destOrd="0" presId="urn:microsoft.com/office/officeart/2005/8/layout/pList2"/>
    <dgm:cxn modelId="{0A9C2872-9E91-4673-A177-74F9DEB3BBBC}" type="presParOf" srcId="{D384274B-46CA-4921-B83E-F5D079C26093}" destId="{E9A5D5DB-858C-4F38-8217-A8DED3FA7FAF}" srcOrd="2" destOrd="0" presId="urn:microsoft.com/office/officeart/2005/8/layout/pList2"/>
    <dgm:cxn modelId="{A3603D86-FDEA-4001-9F23-5BB7073FB254}" type="presParOf" srcId="{E9A5D5DB-858C-4F38-8217-A8DED3FA7FAF}" destId="{235342F3-0400-41EB-8ECE-AD3E839B2AAA}" srcOrd="0" destOrd="0" presId="urn:microsoft.com/office/officeart/2005/8/layout/pList2"/>
    <dgm:cxn modelId="{AD380E34-A8EA-4BF4-B9C3-339C1DF05821}" type="presParOf" srcId="{E9A5D5DB-858C-4F38-8217-A8DED3FA7FAF}" destId="{1DB19CD1-D837-47C1-BC76-5398DE956DF2}" srcOrd="1" destOrd="0" presId="urn:microsoft.com/office/officeart/2005/8/layout/pList2"/>
    <dgm:cxn modelId="{1DC3AE81-9A17-4D2A-9D3D-B7CD1A757E0E}" type="presParOf" srcId="{E9A5D5DB-858C-4F38-8217-A8DED3FA7FAF}" destId="{79D9A999-0447-4483-AA33-DDAFE2D011E5}" srcOrd="2" destOrd="0" presId="urn:microsoft.com/office/officeart/2005/8/layout/pList2"/>
    <dgm:cxn modelId="{049B5316-C9C9-4051-889B-7DE0BEB447A1}" type="presParOf" srcId="{D384274B-46CA-4921-B83E-F5D079C26093}" destId="{C03B22B1-5BA0-458D-8448-47DE456C803A}" srcOrd="3" destOrd="0" presId="urn:microsoft.com/office/officeart/2005/8/layout/pList2"/>
    <dgm:cxn modelId="{8233BB2A-B818-4041-AA83-E7A06ECC7646}" type="presParOf" srcId="{D384274B-46CA-4921-B83E-F5D079C26093}" destId="{B1FB3F24-2DDA-4F74-854A-EA1253E63137}" srcOrd="4" destOrd="0" presId="urn:microsoft.com/office/officeart/2005/8/layout/pList2"/>
    <dgm:cxn modelId="{796A15DC-B3FA-401A-B548-4916E4943B70}" type="presParOf" srcId="{B1FB3F24-2DDA-4F74-854A-EA1253E63137}" destId="{F9F540F2-8F36-4FB2-8F19-BA8737E13015}" srcOrd="0" destOrd="0" presId="urn:microsoft.com/office/officeart/2005/8/layout/pList2"/>
    <dgm:cxn modelId="{8ECDB538-9A53-4C3D-A7B1-7885F492AE40}" type="presParOf" srcId="{B1FB3F24-2DDA-4F74-854A-EA1253E63137}" destId="{74CDB550-4A3A-429C-A413-E56E2B58E5BC}" srcOrd="1" destOrd="0" presId="urn:microsoft.com/office/officeart/2005/8/layout/pList2"/>
    <dgm:cxn modelId="{11E7A258-E103-442B-B0B8-1E6E60991485}" type="presParOf" srcId="{B1FB3F24-2DDA-4F74-854A-EA1253E63137}" destId="{DF6675FA-6C35-49D4-9812-E97AEF19F42C}" srcOrd="2" destOrd="0" presId="urn:microsoft.com/office/officeart/2005/8/layout/pList2"/>
    <dgm:cxn modelId="{E7E16E54-8EA8-4C47-81EF-D9E1F060678E}" type="presParOf" srcId="{D384274B-46CA-4921-B83E-F5D079C26093}" destId="{860AD4C5-3AE8-4D72-9C02-566E916FD9A8}" srcOrd="5" destOrd="0" presId="urn:microsoft.com/office/officeart/2005/8/layout/pList2"/>
    <dgm:cxn modelId="{C0D2FA6A-7A6A-4135-97A4-78F95E440946}" type="presParOf" srcId="{D384274B-46CA-4921-B83E-F5D079C26093}" destId="{F61CD004-13EF-420A-B411-97897686C2AC}" srcOrd="6" destOrd="0" presId="urn:microsoft.com/office/officeart/2005/8/layout/pList2"/>
    <dgm:cxn modelId="{87D23B48-BC30-468E-9EF6-251B447C1B6C}" type="presParOf" srcId="{F61CD004-13EF-420A-B411-97897686C2AC}" destId="{7869DF6F-8EC3-464A-A7CC-226EBCF136B9}" srcOrd="0" destOrd="0" presId="urn:microsoft.com/office/officeart/2005/8/layout/pList2"/>
    <dgm:cxn modelId="{AF0FAD56-BC7D-476E-B4EA-46A87DA3DD0A}" type="presParOf" srcId="{F61CD004-13EF-420A-B411-97897686C2AC}" destId="{7C57F48F-EB39-4679-946D-73060B42FC2B}" srcOrd="1" destOrd="0" presId="urn:microsoft.com/office/officeart/2005/8/layout/pList2"/>
    <dgm:cxn modelId="{64F1A4E5-20D6-4A43-A8F1-B4CCA62F3E98}" type="presParOf" srcId="{F61CD004-13EF-420A-B411-97897686C2AC}" destId="{7E981BEB-38F0-4EC0-9595-C834060191AD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B626D62-80C5-2F44-8890-3A576B6AC87B}" type="doc">
      <dgm:prSet loTypeId="urn:microsoft.com/office/officeart/2005/8/layout/pList2" loCatId="" qsTypeId="urn:microsoft.com/office/officeart/2005/8/quickstyle/simple4" qsCatId="simple" csTypeId="urn:microsoft.com/office/officeart/2005/8/colors/accent1_2" csCatId="accent1" phldr="1"/>
      <dgm:spPr/>
    </dgm:pt>
    <dgm:pt modelId="{A240B8A7-7EB6-4647-81BD-C430DFCE7427}">
      <dgm:prSet phldrT="[Text]" custT="1"/>
      <dgm:spPr/>
      <dgm:t>
        <a:bodyPr/>
        <a:lstStyle/>
        <a:p>
          <a:r>
            <a:rPr lang="en-US" sz="2800" dirty="0" err="1" smtClean="0">
              <a:latin typeface="Garamond"/>
              <a:cs typeface="Garamond"/>
            </a:rPr>
            <a:t>Spektrum</a:t>
          </a:r>
          <a:r>
            <a:rPr lang="en-US" sz="2800" dirty="0" smtClean="0">
              <a:latin typeface="Garamond"/>
              <a:cs typeface="Garamond"/>
            </a:rPr>
            <a:t> ar610 Receiver</a:t>
          </a:r>
          <a:endParaRPr lang="en-US" sz="2800" dirty="0"/>
        </a:p>
      </dgm:t>
    </dgm:pt>
    <dgm:pt modelId="{9C9054D4-C89A-C540-9B86-3186ADFA1A5D}" type="parTrans" cxnId="{5BB876DB-7D3B-5647-9070-5BA091C7974A}">
      <dgm:prSet/>
      <dgm:spPr/>
      <dgm:t>
        <a:bodyPr/>
        <a:lstStyle/>
        <a:p>
          <a:endParaRPr lang="en-US"/>
        </a:p>
      </dgm:t>
    </dgm:pt>
    <dgm:pt modelId="{BFCDCA55-DBE0-8C4E-98AD-437CA7C95BCE}" type="sibTrans" cxnId="{5BB876DB-7D3B-5647-9070-5BA091C7974A}">
      <dgm:prSet/>
      <dgm:spPr/>
      <dgm:t>
        <a:bodyPr/>
        <a:lstStyle/>
        <a:p>
          <a:endParaRPr lang="en-US"/>
        </a:p>
      </dgm:t>
    </dgm:pt>
    <dgm:pt modelId="{705A336F-8D3C-1E4B-8D77-D1224A52A72A}">
      <dgm:prSet phldrT="[Text]" custT="1"/>
      <dgm:spPr/>
      <dgm:t>
        <a:bodyPr/>
        <a:lstStyle/>
        <a:p>
          <a:r>
            <a:rPr lang="en-US" sz="2800" dirty="0" err="1" smtClean="0">
              <a:latin typeface="Garamond"/>
              <a:cs typeface="Garamond"/>
            </a:rPr>
            <a:t>Spektrum</a:t>
          </a:r>
          <a:r>
            <a:rPr lang="en-US" sz="2800" dirty="0" smtClean="0">
              <a:latin typeface="Garamond"/>
              <a:cs typeface="Garamond"/>
            </a:rPr>
            <a:t> DX5e Controller</a:t>
          </a:r>
          <a:endParaRPr lang="en-US" sz="2800" dirty="0"/>
        </a:p>
      </dgm:t>
    </dgm:pt>
    <dgm:pt modelId="{50DC39B6-C9D5-B94F-BB56-7FBCDCA45F1E}" type="parTrans" cxnId="{8164AC18-1188-B442-AF5C-32E2318A7440}">
      <dgm:prSet/>
      <dgm:spPr/>
      <dgm:t>
        <a:bodyPr/>
        <a:lstStyle/>
        <a:p>
          <a:endParaRPr lang="en-US"/>
        </a:p>
      </dgm:t>
    </dgm:pt>
    <dgm:pt modelId="{30C3514C-F5FC-4547-868A-216C0BE7CAC5}" type="sibTrans" cxnId="{8164AC18-1188-B442-AF5C-32E2318A7440}">
      <dgm:prSet/>
      <dgm:spPr/>
      <dgm:t>
        <a:bodyPr/>
        <a:lstStyle/>
        <a:p>
          <a:endParaRPr lang="en-US"/>
        </a:p>
      </dgm:t>
    </dgm:pt>
    <dgm:pt modelId="{0F43889F-1461-434A-BF5B-04221090F0D9}">
      <dgm:prSet phldrT="[Text]" custT="1"/>
      <dgm:spPr/>
      <dgm:t>
        <a:bodyPr/>
        <a:lstStyle/>
        <a:p>
          <a:r>
            <a:rPr lang="en-US" sz="2800" dirty="0" smtClean="0">
              <a:latin typeface="Garamond"/>
              <a:cs typeface="Garamond"/>
            </a:rPr>
            <a:t>cc3d Flight Controller</a:t>
          </a:r>
          <a:endParaRPr lang="en-US" sz="2800" dirty="0"/>
        </a:p>
      </dgm:t>
    </dgm:pt>
    <dgm:pt modelId="{F500F348-E884-6841-9996-4A96DDAC5658}" type="parTrans" cxnId="{3FC6BE5B-17CF-CB40-9ACC-1BA7FA1ECF22}">
      <dgm:prSet/>
      <dgm:spPr/>
      <dgm:t>
        <a:bodyPr/>
        <a:lstStyle/>
        <a:p>
          <a:endParaRPr lang="en-US"/>
        </a:p>
      </dgm:t>
    </dgm:pt>
    <dgm:pt modelId="{5C728495-46A5-2F49-B9B2-0B5BDBA9E56F}" type="sibTrans" cxnId="{3FC6BE5B-17CF-CB40-9ACC-1BA7FA1ECF22}">
      <dgm:prSet/>
      <dgm:spPr/>
      <dgm:t>
        <a:bodyPr/>
        <a:lstStyle/>
        <a:p>
          <a:endParaRPr lang="en-US"/>
        </a:p>
      </dgm:t>
    </dgm:pt>
    <dgm:pt modelId="{34B8455B-4452-754C-B43C-D38B644F57E5}" type="pres">
      <dgm:prSet presAssocID="{6B626D62-80C5-2F44-8890-3A576B6AC87B}" presName="Name0" presStyleCnt="0">
        <dgm:presLayoutVars>
          <dgm:dir/>
          <dgm:resizeHandles val="exact"/>
        </dgm:presLayoutVars>
      </dgm:prSet>
      <dgm:spPr/>
    </dgm:pt>
    <dgm:pt modelId="{716C10EB-FBE8-1145-9860-4E4AA934EC1D}" type="pres">
      <dgm:prSet presAssocID="{6B626D62-80C5-2F44-8890-3A576B6AC87B}" presName="bkgdShp" presStyleLbl="alignAccFollowNode1" presStyleIdx="0" presStyleCnt="1" custLinFactNeighborX="3830"/>
      <dgm:spPr/>
    </dgm:pt>
    <dgm:pt modelId="{38682EC7-DE68-3D4C-BF7C-59BE949D9E3C}" type="pres">
      <dgm:prSet presAssocID="{6B626D62-80C5-2F44-8890-3A576B6AC87B}" presName="linComp" presStyleCnt="0"/>
      <dgm:spPr/>
    </dgm:pt>
    <dgm:pt modelId="{C8B24911-5E98-F64F-8FA4-BDA39E7E9FB9}" type="pres">
      <dgm:prSet presAssocID="{A240B8A7-7EB6-4647-81BD-C430DFCE7427}" presName="compNode" presStyleCnt="0"/>
      <dgm:spPr/>
    </dgm:pt>
    <dgm:pt modelId="{AC738098-27C0-1C4F-B211-FDF1F38D25EA}" type="pres">
      <dgm:prSet presAssocID="{A240B8A7-7EB6-4647-81BD-C430DFCE7427}" presName="node" presStyleLbl="node1" presStyleIdx="0" presStyleCnt="3" custScaleY="46778" custLinFactNeighborY="-122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67AFA9-8154-2E4D-9E6F-898EEDB8F0B0}" type="pres">
      <dgm:prSet presAssocID="{A240B8A7-7EB6-4647-81BD-C430DFCE7427}" presName="invisiNode" presStyleLbl="node1" presStyleIdx="0" presStyleCnt="3"/>
      <dgm:spPr/>
    </dgm:pt>
    <dgm:pt modelId="{F8964FB7-541C-6A49-A4E0-79A1DD5FCC51}" type="pres">
      <dgm:prSet presAssocID="{A240B8A7-7EB6-4647-81BD-C430DFCE7427}" presName="imagNode" presStyleLbl="fgImgPlace1" presStyleIdx="0" presStyleCnt="3" custScaleX="116186" custScaleY="13335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solidFill>
            <a:schemeClr val="tx1"/>
          </a:solidFill>
        </a:ln>
      </dgm:spPr>
    </dgm:pt>
    <dgm:pt modelId="{FE8E326C-FF83-A94A-B6CE-80BE2F238EAC}" type="pres">
      <dgm:prSet presAssocID="{BFCDCA55-DBE0-8C4E-98AD-437CA7C95BCE}" presName="sibTrans" presStyleLbl="sibTrans2D1" presStyleIdx="0" presStyleCnt="0"/>
      <dgm:spPr/>
      <dgm:t>
        <a:bodyPr/>
        <a:lstStyle/>
        <a:p>
          <a:endParaRPr lang="en-US"/>
        </a:p>
      </dgm:t>
    </dgm:pt>
    <dgm:pt modelId="{AA212825-56F9-6E47-93F9-7C4C54BA76F7}" type="pres">
      <dgm:prSet presAssocID="{705A336F-8D3C-1E4B-8D77-D1224A52A72A}" presName="compNode" presStyleCnt="0"/>
      <dgm:spPr/>
    </dgm:pt>
    <dgm:pt modelId="{9635EFE0-5296-4247-B10E-1EE48050AABC}" type="pres">
      <dgm:prSet presAssocID="{705A336F-8D3C-1E4B-8D77-D1224A52A72A}" presName="node" presStyleLbl="node1" presStyleIdx="1" presStyleCnt="3" custScaleY="46931" custLinFactNeighborX="-542" custLinFactNeighborY="-1224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522680-8407-0E4F-A207-67F3471A0C25}" type="pres">
      <dgm:prSet presAssocID="{705A336F-8D3C-1E4B-8D77-D1224A52A72A}" presName="invisiNode" presStyleLbl="node1" presStyleIdx="1" presStyleCnt="3"/>
      <dgm:spPr/>
    </dgm:pt>
    <dgm:pt modelId="{1254BF2F-5F5B-794C-AEF6-FB01AEDFFD49}" type="pres">
      <dgm:prSet presAssocID="{705A336F-8D3C-1E4B-8D77-D1224A52A72A}" presName="imagNode" presStyleLbl="fgImgPlace1" presStyleIdx="1" presStyleCnt="3" custScaleX="99460" custScaleY="142457" custLinFactNeighborX="-706" custLinFactNeighborY="-226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7000" b="-17000"/>
          </a:stretch>
        </a:blipFill>
        <a:ln>
          <a:solidFill>
            <a:srgbClr val="000000"/>
          </a:solidFill>
        </a:ln>
      </dgm:spPr>
    </dgm:pt>
    <dgm:pt modelId="{74C14783-5EE6-CC48-95FE-72EE235534B5}" type="pres">
      <dgm:prSet presAssocID="{30C3514C-F5FC-4547-868A-216C0BE7CAC5}" presName="sibTrans" presStyleLbl="sibTrans2D1" presStyleIdx="0" presStyleCnt="0"/>
      <dgm:spPr/>
      <dgm:t>
        <a:bodyPr/>
        <a:lstStyle/>
        <a:p>
          <a:endParaRPr lang="en-US"/>
        </a:p>
      </dgm:t>
    </dgm:pt>
    <dgm:pt modelId="{477822C6-DA90-434E-B3E6-77B077387A42}" type="pres">
      <dgm:prSet presAssocID="{0F43889F-1461-434A-BF5B-04221090F0D9}" presName="compNode" presStyleCnt="0"/>
      <dgm:spPr/>
    </dgm:pt>
    <dgm:pt modelId="{F336DD35-A7B6-3942-A3A8-97A7565123EA}" type="pres">
      <dgm:prSet presAssocID="{0F43889F-1461-434A-BF5B-04221090F0D9}" presName="node" presStyleLbl="node1" presStyleIdx="2" presStyleCnt="3" custScaleY="47547" custLinFactNeighborY="-1102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1A3B494-03A5-FC41-BACD-01D021737A92}" type="pres">
      <dgm:prSet presAssocID="{0F43889F-1461-434A-BF5B-04221090F0D9}" presName="invisiNode" presStyleLbl="node1" presStyleIdx="2" presStyleCnt="3"/>
      <dgm:spPr/>
    </dgm:pt>
    <dgm:pt modelId="{A77F06BE-8454-A541-9C93-CF585B977B93}" type="pres">
      <dgm:prSet presAssocID="{0F43889F-1461-434A-BF5B-04221090F0D9}" presName="imagNode" presStyleLbl="fgImgPlace1" presStyleIdx="2" presStyleCnt="3" custScaleX="106048" custScaleY="138658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solidFill>
            <a:srgbClr val="000000"/>
          </a:solidFill>
        </a:ln>
      </dgm:spPr>
    </dgm:pt>
  </dgm:ptLst>
  <dgm:cxnLst>
    <dgm:cxn modelId="{CE932A45-5BE6-AB4F-9DA4-6F29F68A5690}" type="presOf" srcId="{A240B8A7-7EB6-4647-81BD-C430DFCE7427}" destId="{AC738098-27C0-1C4F-B211-FDF1F38D25EA}" srcOrd="0" destOrd="0" presId="urn:microsoft.com/office/officeart/2005/8/layout/pList2"/>
    <dgm:cxn modelId="{02442BB0-FD6F-8743-BEDA-B5B43C6DA68B}" type="presOf" srcId="{BFCDCA55-DBE0-8C4E-98AD-437CA7C95BCE}" destId="{FE8E326C-FF83-A94A-B6CE-80BE2F238EAC}" srcOrd="0" destOrd="0" presId="urn:microsoft.com/office/officeart/2005/8/layout/pList2"/>
    <dgm:cxn modelId="{01845426-BF65-9748-84CA-E89D3D98D4F7}" type="presOf" srcId="{705A336F-8D3C-1E4B-8D77-D1224A52A72A}" destId="{9635EFE0-5296-4247-B10E-1EE48050AABC}" srcOrd="0" destOrd="0" presId="urn:microsoft.com/office/officeart/2005/8/layout/pList2"/>
    <dgm:cxn modelId="{8990293A-792C-5145-9663-B4EF96CCB3AB}" type="presOf" srcId="{0F43889F-1461-434A-BF5B-04221090F0D9}" destId="{F336DD35-A7B6-3942-A3A8-97A7565123EA}" srcOrd="0" destOrd="0" presId="urn:microsoft.com/office/officeart/2005/8/layout/pList2"/>
    <dgm:cxn modelId="{C6EBD66D-8A82-4540-B7B6-528949FBA00E}" type="presOf" srcId="{6B626D62-80C5-2F44-8890-3A576B6AC87B}" destId="{34B8455B-4452-754C-B43C-D38B644F57E5}" srcOrd="0" destOrd="0" presId="urn:microsoft.com/office/officeart/2005/8/layout/pList2"/>
    <dgm:cxn modelId="{5BB876DB-7D3B-5647-9070-5BA091C7974A}" srcId="{6B626D62-80C5-2F44-8890-3A576B6AC87B}" destId="{A240B8A7-7EB6-4647-81BD-C430DFCE7427}" srcOrd="0" destOrd="0" parTransId="{9C9054D4-C89A-C540-9B86-3186ADFA1A5D}" sibTransId="{BFCDCA55-DBE0-8C4E-98AD-437CA7C95BCE}"/>
    <dgm:cxn modelId="{5ECCC743-5548-4548-BD1D-6CE0898980F7}" type="presOf" srcId="{30C3514C-F5FC-4547-868A-216C0BE7CAC5}" destId="{74C14783-5EE6-CC48-95FE-72EE235534B5}" srcOrd="0" destOrd="0" presId="urn:microsoft.com/office/officeart/2005/8/layout/pList2"/>
    <dgm:cxn modelId="{8164AC18-1188-B442-AF5C-32E2318A7440}" srcId="{6B626D62-80C5-2F44-8890-3A576B6AC87B}" destId="{705A336F-8D3C-1E4B-8D77-D1224A52A72A}" srcOrd="1" destOrd="0" parTransId="{50DC39B6-C9D5-B94F-BB56-7FBCDCA45F1E}" sibTransId="{30C3514C-F5FC-4547-868A-216C0BE7CAC5}"/>
    <dgm:cxn modelId="{3FC6BE5B-17CF-CB40-9ACC-1BA7FA1ECF22}" srcId="{6B626D62-80C5-2F44-8890-3A576B6AC87B}" destId="{0F43889F-1461-434A-BF5B-04221090F0D9}" srcOrd="2" destOrd="0" parTransId="{F500F348-E884-6841-9996-4A96DDAC5658}" sibTransId="{5C728495-46A5-2F49-B9B2-0B5BDBA9E56F}"/>
    <dgm:cxn modelId="{184DAB16-B617-A642-8971-9BD69C7E4C96}" type="presParOf" srcId="{34B8455B-4452-754C-B43C-D38B644F57E5}" destId="{716C10EB-FBE8-1145-9860-4E4AA934EC1D}" srcOrd="0" destOrd="0" presId="urn:microsoft.com/office/officeart/2005/8/layout/pList2"/>
    <dgm:cxn modelId="{396C12A0-BBBF-BE4D-A36B-E06815D27FEC}" type="presParOf" srcId="{34B8455B-4452-754C-B43C-D38B644F57E5}" destId="{38682EC7-DE68-3D4C-BF7C-59BE949D9E3C}" srcOrd="1" destOrd="0" presId="urn:microsoft.com/office/officeart/2005/8/layout/pList2"/>
    <dgm:cxn modelId="{09846FD7-06ED-F74A-A667-AEB6287A59D6}" type="presParOf" srcId="{38682EC7-DE68-3D4C-BF7C-59BE949D9E3C}" destId="{C8B24911-5E98-F64F-8FA4-BDA39E7E9FB9}" srcOrd="0" destOrd="0" presId="urn:microsoft.com/office/officeart/2005/8/layout/pList2"/>
    <dgm:cxn modelId="{D3751809-C62A-BF49-AAA2-0CB73BFA7D4C}" type="presParOf" srcId="{C8B24911-5E98-F64F-8FA4-BDA39E7E9FB9}" destId="{AC738098-27C0-1C4F-B211-FDF1F38D25EA}" srcOrd="0" destOrd="0" presId="urn:microsoft.com/office/officeart/2005/8/layout/pList2"/>
    <dgm:cxn modelId="{B3EF0475-47EF-A446-932B-03DE2A714241}" type="presParOf" srcId="{C8B24911-5E98-F64F-8FA4-BDA39E7E9FB9}" destId="{9567AFA9-8154-2E4D-9E6F-898EEDB8F0B0}" srcOrd="1" destOrd="0" presId="urn:microsoft.com/office/officeart/2005/8/layout/pList2"/>
    <dgm:cxn modelId="{BBB5155A-7165-8349-8776-E2C57BD9168E}" type="presParOf" srcId="{C8B24911-5E98-F64F-8FA4-BDA39E7E9FB9}" destId="{F8964FB7-541C-6A49-A4E0-79A1DD5FCC51}" srcOrd="2" destOrd="0" presId="urn:microsoft.com/office/officeart/2005/8/layout/pList2"/>
    <dgm:cxn modelId="{900B1ED3-350A-C54A-ADAB-6999554F1D1B}" type="presParOf" srcId="{38682EC7-DE68-3D4C-BF7C-59BE949D9E3C}" destId="{FE8E326C-FF83-A94A-B6CE-80BE2F238EAC}" srcOrd="1" destOrd="0" presId="urn:microsoft.com/office/officeart/2005/8/layout/pList2"/>
    <dgm:cxn modelId="{A351A058-2180-0643-94AE-E7E99F39CAA5}" type="presParOf" srcId="{38682EC7-DE68-3D4C-BF7C-59BE949D9E3C}" destId="{AA212825-56F9-6E47-93F9-7C4C54BA76F7}" srcOrd="2" destOrd="0" presId="urn:microsoft.com/office/officeart/2005/8/layout/pList2"/>
    <dgm:cxn modelId="{D9D56E7F-3339-3844-952A-BA82352F6892}" type="presParOf" srcId="{AA212825-56F9-6E47-93F9-7C4C54BA76F7}" destId="{9635EFE0-5296-4247-B10E-1EE48050AABC}" srcOrd="0" destOrd="0" presId="urn:microsoft.com/office/officeart/2005/8/layout/pList2"/>
    <dgm:cxn modelId="{D57CEFDE-3B67-9F4B-A623-5284984A9593}" type="presParOf" srcId="{AA212825-56F9-6E47-93F9-7C4C54BA76F7}" destId="{4C522680-8407-0E4F-A207-67F3471A0C25}" srcOrd="1" destOrd="0" presId="urn:microsoft.com/office/officeart/2005/8/layout/pList2"/>
    <dgm:cxn modelId="{722980F1-5DAF-D64B-9303-4B8A1A2EA715}" type="presParOf" srcId="{AA212825-56F9-6E47-93F9-7C4C54BA76F7}" destId="{1254BF2F-5F5B-794C-AEF6-FB01AEDFFD49}" srcOrd="2" destOrd="0" presId="urn:microsoft.com/office/officeart/2005/8/layout/pList2"/>
    <dgm:cxn modelId="{33D42F1C-7992-B345-9BE6-87E6CCDA93B7}" type="presParOf" srcId="{38682EC7-DE68-3D4C-BF7C-59BE949D9E3C}" destId="{74C14783-5EE6-CC48-95FE-72EE235534B5}" srcOrd="3" destOrd="0" presId="urn:microsoft.com/office/officeart/2005/8/layout/pList2"/>
    <dgm:cxn modelId="{BDC738CA-298F-D34A-A33E-80585CB9E2DE}" type="presParOf" srcId="{38682EC7-DE68-3D4C-BF7C-59BE949D9E3C}" destId="{477822C6-DA90-434E-B3E6-77B077387A42}" srcOrd="4" destOrd="0" presId="urn:microsoft.com/office/officeart/2005/8/layout/pList2"/>
    <dgm:cxn modelId="{0A5ECE39-1AFD-3E4A-A260-B158929DF76F}" type="presParOf" srcId="{477822C6-DA90-434E-B3E6-77B077387A42}" destId="{F336DD35-A7B6-3942-A3A8-97A7565123EA}" srcOrd="0" destOrd="0" presId="urn:microsoft.com/office/officeart/2005/8/layout/pList2"/>
    <dgm:cxn modelId="{E729136E-FA0A-4B43-88D8-6CEA13FF2434}" type="presParOf" srcId="{477822C6-DA90-434E-B3E6-77B077387A42}" destId="{21A3B494-03A5-FC41-BACD-01D021737A92}" srcOrd="1" destOrd="0" presId="urn:microsoft.com/office/officeart/2005/8/layout/pList2"/>
    <dgm:cxn modelId="{EE250AE1-15B6-2C41-A53E-93164475D732}" type="presParOf" srcId="{477822C6-DA90-434E-B3E6-77B077387A42}" destId="{A77F06BE-8454-A541-9C93-CF585B977B93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0C4F345-3074-7948-A357-A3C003EB4A81}" type="doc">
      <dgm:prSet loTypeId="urn:microsoft.com/office/officeart/2005/8/layout/pList2" loCatId="" qsTypeId="urn:microsoft.com/office/officeart/2005/8/quickstyle/simple4" qsCatId="simple" csTypeId="urn:microsoft.com/office/officeart/2005/8/colors/accent1_2" csCatId="accent1" phldr="1"/>
      <dgm:spPr/>
    </dgm:pt>
    <dgm:pt modelId="{32214F58-8D39-DA43-B6E6-E27632BDCF0C}">
      <dgm:prSet phldrT="[Text]" custT="1"/>
      <dgm:spPr/>
      <dgm:t>
        <a:bodyPr/>
        <a:lstStyle/>
        <a:p>
          <a:r>
            <a:rPr lang="en-US" sz="2800" dirty="0" smtClean="0">
              <a:latin typeface="Garamond"/>
              <a:cs typeface="Garamond"/>
            </a:rPr>
            <a:t>Carbon Fiber, Vinyl Ester Resin, and Balsa Wood Composite </a:t>
          </a:r>
          <a:endParaRPr lang="en-US" sz="2800" dirty="0">
            <a:latin typeface="Garamond"/>
            <a:cs typeface="Garamond"/>
          </a:endParaRPr>
        </a:p>
      </dgm:t>
    </dgm:pt>
    <dgm:pt modelId="{21E064FF-9131-6D46-8EC4-1105D44FF178}" type="parTrans" cxnId="{3CD1AE8C-B153-F94E-8927-9801CC28F4FE}">
      <dgm:prSet/>
      <dgm:spPr/>
      <dgm:t>
        <a:bodyPr/>
        <a:lstStyle/>
        <a:p>
          <a:endParaRPr lang="en-US"/>
        </a:p>
      </dgm:t>
    </dgm:pt>
    <dgm:pt modelId="{6322D41C-DC79-3C48-A8CC-D20D11ECA75B}" type="sibTrans" cxnId="{3CD1AE8C-B153-F94E-8927-9801CC28F4FE}">
      <dgm:prSet/>
      <dgm:spPr/>
      <dgm:t>
        <a:bodyPr/>
        <a:lstStyle/>
        <a:p>
          <a:endParaRPr lang="en-US"/>
        </a:p>
      </dgm:t>
    </dgm:pt>
    <dgm:pt modelId="{FE6B52F3-2BB8-E646-A7A7-75FD7AD74F97}">
      <dgm:prSet phldrT="[Text]" custT="1"/>
      <dgm:spPr/>
      <dgm:t>
        <a:bodyPr/>
        <a:lstStyle/>
        <a:p>
          <a:r>
            <a:rPr lang="en-US" sz="2800" dirty="0" smtClean="0">
              <a:latin typeface="Garamond"/>
              <a:cs typeface="Garamond"/>
            </a:rPr>
            <a:t>Final Base Plate </a:t>
          </a:r>
          <a:endParaRPr lang="en-US" sz="2800" dirty="0">
            <a:latin typeface="Garamond"/>
            <a:cs typeface="Garamond"/>
          </a:endParaRPr>
        </a:p>
      </dgm:t>
    </dgm:pt>
    <dgm:pt modelId="{6DA582DF-56BE-CF4B-8D00-3CC289D2D3E5}" type="sibTrans" cxnId="{48064317-046D-2546-A437-52968FED4276}">
      <dgm:prSet/>
      <dgm:spPr/>
      <dgm:t>
        <a:bodyPr/>
        <a:lstStyle/>
        <a:p>
          <a:endParaRPr lang="en-US"/>
        </a:p>
      </dgm:t>
    </dgm:pt>
    <dgm:pt modelId="{49A666BB-EFFB-314B-B606-4128B7AC090C}" type="parTrans" cxnId="{48064317-046D-2546-A437-52968FED4276}">
      <dgm:prSet/>
      <dgm:spPr/>
      <dgm:t>
        <a:bodyPr/>
        <a:lstStyle/>
        <a:p>
          <a:endParaRPr lang="en-US"/>
        </a:p>
      </dgm:t>
    </dgm:pt>
    <dgm:pt modelId="{72480FDE-0035-2843-ADF9-CA44DAE782E0}" type="pres">
      <dgm:prSet presAssocID="{A0C4F345-3074-7948-A357-A3C003EB4A81}" presName="Name0" presStyleCnt="0">
        <dgm:presLayoutVars>
          <dgm:dir/>
          <dgm:resizeHandles val="exact"/>
        </dgm:presLayoutVars>
      </dgm:prSet>
      <dgm:spPr/>
    </dgm:pt>
    <dgm:pt modelId="{4C20C72F-2AE6-D54F-B015-AE3DE767B7B5}" type="pres">
      <dgm:prSet presAssocID="{A0C4F345-3074-7948-A357-A3C003EB4A81}" presName="bkgdShp" presStyleLbl="alignAccFollowNode1" presStyleIdx="0" presStyleCnt="1"/>
      <dgm:spPr/>
    </dgm:pt>
    <dgm:pt modelId="{F84AAAE4-D448-8940-BCD4-E2DA4C1BEE23}" type="pres">
      <dgm:prSet presAssocID="{A0C4F345-3074-7948-A357-A3C003EB4A81}" presName="linComp" presStyleCnt="0"/>
      <dgm:spPr/>
    </dgm:pt>
    <dgm:pt modelId="{7E17838B-2A7D-8241-BB4B-6C1C1E5AC402}" type="pres">
      <dgm:prSet presAssocID="{32214F58-8D39-DA43-B6E6-E27632BDCF0C}" presName="compNode" presStyleCnt="0"/>
      <dgm:spPr/>
    </dgm:pt>
    <dgm:pt modelId="{EAECDBA7-84E7-694E-9DF8-BF88AC4CF7F3}" type="pres">
      <dgm:prSet presAssocID="{32214F58-8D39-DA43-B6E6-E27632BDCF0C}" presName="node" presStyleLbl="node1" presStyleIdx="0" presStyleCnt="2" custScaleX="95225" custScaleY="56299" custLinFactNeighborY="-59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2460B3-4EA0-7348-9FA5-6D53789251C9}" type="pres">
      <dgm:prSet presAssocID="{32214F58-8D39-DA43-B6E6-E27632BDCF0C}" presName="invisiNode" presStyleLbl="node1" presStyleIdx="0" presStyleCnt="2"/>
      <dgm:spPr/>
    </dgm:pt>
    <dgm:pt modelId="{B833B8A2-3B57-264C-9E74-B6FD63FC5DCA}" type="pres">
      <dgm:prSet presAssocID="{32214F58-8D39-DA43-B6E6-E27632BDCF0C}" presName="imagNode" presStyleLbl="fgImgPlace1" presStyleIdx="0" presStyleCnt="2" custScaleX="102415" custScaleY="176542" custLinFactNeighborY="0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3000" b="-13000"/>
          </a:stretch>
        </a:blipFill>
        <a:ln>
          <a:solidFill>
            <a:srgbClr val="000000"/>
          </a:solidFill>
        </a:ln>
      </dgm:spPr>
    </dgm:pt>
    <dgm:pt modelId="{1AF4D04F-1BC0-EF4C-A799-7D7B1F00BF29}" type="pres">
      <dgm:prSet presAssocID="{6322D41C-DC79-3C48-A8CC-D20D11ECA75B}" presName="sibTrans" presStyleLbl="sibTrans2D1" presStyleIdx="0" presStyleCnt="0"/>
      <dgm:spPr/>
      <dgm:t>
        <a:bodyPr/>
        <a:lstStyle/>
        <a:p>
          <a:endParaRPr lang="en-US"/>
        </a:p>
      </dgm:t>
    </dgm:pt>
    <dgm:pt modelId="{CF2B81B1-1D31-7A40-91BD-03DE2BB15496}" type="pres">
      <dgm:prSet presAssocID="{FE6B52F3-2BB8-E646-A7A7-75FD7AD74F97}" presName="compNode" presStyleCnt="0"/>
      <dgm:spPr/>
    </dgm:pt>
    <dgm:pt modelId="{55BAB84A-73F5-554B-94A7-EEC767B7F523}" type="pres">
      <dgm:prSet presAssocID="{FE6B52F3-2BB8-E646-A7A7-75FD7AD74F97}" presName="node" presStyleLbl="node1" presStyleIdx="1" presStyleCnt="2" custScaleY="54639" custLinFactNeighborX="2296" custLinFactNeighborY="-11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FE39A30-C0A0-D741-A98C-94A3B1D068C4}" type="pres">
      <dgm:prSet presAssocID="{FE6B52F3-2BB8-E646-A7A7-75FD7AD74F97}" presName="invisiNode" presStyleLbl="node1" presStyleIdx="1" presStyleCnt="2"/>
      <dgm:spPr/>
    </dgm:pt>
    <dgm:pt modelId="{6624652D-F485-1C49-879D-85DDB6010FDC}" type="pres">
      <dgm:prSet presAssocID="{FE6B52F3-2BB8-E646-A7A7-75FD7AD74F97}" presName="imagNode" presStyleLbl="fgImgPlace1" presStyleIdx="1" presStyleCnt="2" custScaleX="96455" custScaleY="175156" custLinFactNeighborX="2384" custLinFactNeighborY="78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>
          <a:solidFill>
            <a:srgbClr val="000000"/>
          </a:solidFill>
        </a:ln>
      </dgm:spPr>
    </dgm:pt>
  </dgm:ptLst>
  <dgm:cxnLst>
    <dgm:cxn modelId="{CB408F9F-944F-0944-B61E-FAC0D98125B6}" type="presOf" srcId="{A0C4F345-3074-7948-A357-A3C003EB4A81}" destId="{72480FDE-0035-2843-ADF9-CA44DAE782E0}" srcOrd="0" destOrd="0" presId="urn:microsoft.com/office/officeart/2005/8/layout/pList2"/>
    <dgm:cxn modelId="{FB305BF5-05E0-8B4F-A00D-381EDDE105B7}" type="presOf" srcId="{32214F58-8D39-DA43-B6E6-E27632BDCF0C}" destId="{EAECDBA7-84E7-694E-9DF8-BF88AC4CF7F3}" srcOrd="0" destOrd="0" presId="urn:microsoft.com/office/officeart/2005/8/layout/pList2"/>
    <dgm:cxn modelId="{3CD1AE8C-B153-F94E-8927-9801CC28F4FE}" srcId="{A0C4F345-3074-7948-A357-A3C003EB4A81}" destId="{32214F58-8D39-DA43-B6E6-E27632BDCF0C}" srcOrd="0" destOrd="0" parTransId="{21E064FF-9131-6D46-8EC4-1105D44FF178}" sibTransId="{6322D41C-DC79-3C48-A8CC-D20D11ECA75B}"/>
    <dgm:cxn modelId="{48064317-046D-2546-A437-52968FED4276}" srcId="{A0C4F345-3074-7948-A357-A3C003EB4A81}" destId="{FE6B52F3-2BB8-E646-A7A7-75FD7AD74F97}" srcOrd="1" destOrd="0" parTransId="{49A666BB-EFFB-314B-B606-4128B7AC090C}" sibTransId="{6DA582DF-56BE-CF4B-8D00-3CC289D2D3E5}"/>
    <dgm:cxn modelId="{B97DDCF5-A6F0-AC49-98B8-605BA7C48E90}" type="presOf" srcId="{6322D41C-DC79-3C48-A8CC-D20D11ECA75B}" destId="{1AF4D04F-1BC0-EF4C-A799-7D7B1F00BF29}" srcOrd="0" destOrd="0" presId="urn:microsoft.com/office/officeart/2005/8/layout/pList2"/>
    <dgm:cxn modelId="{1CA51749-DDA0-8041-A3B4-BB75620E720B}" type="presOf" srcId="{FE6B52F3-2BB8-E646-A7A7-75FD7AD74F97}" destId="{55BAB84A-73F5-554B-94A7-EEC767B7F523}" srcOrd="0" destOrd="0" presId="urn:microsoft.com/office/officeart/2005/8/layout/pList2"/>
    <dgm:cxn modelId="{0FC5C3B1-BC7D-5F41-A36A-5598A6DC84AA}" type="presParOf" srcId="{72480FDE-0035-2843-ADF9-CA44DAE782E0}" destId="{4C20C72F-2AE6-D54F-B015-AE3DE767B7B5}" srcOrd="0" destOrd="0" presId="urn:microsoft.com/office/officeart/2005/8/layout/pList2"/>
    <dgm:cxn modelId="{A1628C83-CC04-484E-B799-FF779BF7627E}" type="presParOf" srcId="{72480FDE-0035-2843-ADF9-CA44DAE782E0}" destId="{F84AAAE4-D448-8940-BCD4-E2DA4C1BEE23}" srcOrd="1" destOrd="0" presId="urn:microsoft.com/office/officeart/2005/8/layout/pList2"/>
    <dgm:cxn modelId="{AC96E646-5903-3847-88EF-8F8E4B198394}" type="presParOf" srcId="{F84AAAE4-D448-8940-BCD4-E2DA4C1BEE23}" destId="{7E17838B-2A7D-8241-BB4B-6C1C1E5AC402}" srcOrd="0" destOrd="0" presId="urn:microsoft.com/office/officeart/2005/8/layout/pList2"/>
    <dgm:cxn modelId="{08741CE3-F5BF-4D4B-8FB2-EC2A4A5591EB}" type="presParOf" srcId="{7E17838B-2A7D-8241-BB4B-6C1C1E5AC402}" destId="{EAECDBA7-84E7-694E-9DF8-BF88AC4CF7F3}" srcOrd="0" destOrd="0" presId="urn:microsoft.com/office/officeart/2005/8/layout/pList2"/>
    <dgm:cxn modelId="{68BDA262-561A-B14F-B20C-3F179622CC02}" type="presParOf" srcId="{7E17838B-2A7D-8241-BB4B-6C1C1E5AC402}" destId="{4C2460B3-4EA0-7348-9FA5-6D53789251C9}" srcOrd="1" destOrd="0" presId="urn:microsoft.com/office/officeart/2005/8/layout/pList2"/>
    <dgm:cxn modelId="{72263B1E-9296-384C-BE9D-916433E67BE5}" type="presParOf" srcId="{7E17838B-2A7D-8241-BB4B-6C1C1E5AC402}" destId="{B833B8A2-3B57-264C-9E74-B6FD63FC5DCA}" srcOrd="2" destOrd="0" presId="urn:microsoft.com/office/officeart/2005/8/layout/pList2"/>
    <dgm:cxn modelId="{72DEC95E-8341-7C4C-B986-6BB0569AA1D4}" type="presParOf" srcId="{F84AAAE4-D448-8940-BCD4-E2DA4C1BEE23}" destId="{1AF4D04F-1BC0-EF4C-A799-7D7B1F00BF29}" srcOrd="1" destOrd="0" presId="urn:microsoft.com/office/officeart/2005/8/layout/pList2"/>
    <dgm:cxn modelId="{134656A3-8BD9-4141-94F4-EEBBEAF6166F}" type="presParOf" srcId="{F84AAAE4-D448-8940-BCD4-E2DA4C1BEE23}" destId="{CF2B81B1-1D31-7A40-91BD-03DE2BB15496}" srcOrd="2" destOrd="0" presId="urn:microsoft.com/office/officeart/2005/8/layout/pList2"/>
    <dgm:cxn modelId="{AE59F3D8-6536-984C-AD0C-92F27AC4340C}" type="presParOf" srcId="{CF2B81B1-1D31-7A40-91BD-03DE2BB15496}" destId="{55BAB84A-73F5-554B-94A7-EEC767B7F523}" srcOrd="0" destOrd="0" presId="urn:microsoft.com/office/officeart/2005/8/layout/pList2"/>
    <dgm:cxn modelId="{556F5A49-6112-1242-B04C-720BDB3FAE6C}" type="presParOf" srcId="{CF2B81B1-1D31-7A40-91BD-03DE2BB15496}" destId="{DFE39A30-C0A0-D741-A98C-94A3B1D068C4}" srcOrd="1" destOrd="0" presId="urn:microsoft.com/office/officeart/2005/8/layout/pList2"/>
    <dgm:cxn modelId="{01EB1CEC-913D-E24C-9B68-A32E21A4B76F}" type="presParOf" srcId="{CF2B81B1-1D31-7A40-91BD-03DE2BB15496}" destId="{6624652D-F485-1C49-879D-85DDB6010FD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69F6A4-E1E1-414D-A9BB-6610DFAA1275}" type="doc">
      <dgm:prSet loTypeId="urn:microsoft.com/office/officeart/2005/8/layout/pList2" loCatId="picture" qsTypeId="urn:microsoft.com/office/officeart/2005/8/quickstyle/simple1" qsCatId="simple" csTypeId="urn:microsoft.com/office/officeart/2005/8/colors/accent1_2" csCatId="accent1" phldr="1"/>
      <dgm:spPr/>
    </dgm:pt>
    <dgm:pt modelId="{763F9279-DA1A-49DF-994B-9F92C88C34B1}">
      <dgm:prSet phldrT="[Text]" custT="1"/>
      <dgm:spPr/>
      <dgm:t>
        <a:bodyPr anchor="ctr"/>
        <a:lstStyle/>
        <a:p>
          <a:r>
            <a:rPr lang="en-US" sz="2800" dirty="0" smtClean="0">
              <a:latin typeface="Garamond" panose="02020404030301010803" pitchFamily="18" charset="0"/>
            </a:rPr>
            <a:t>Tighten Down Corner Braces </a:t>
          </a:r>
          <a:endParaRPr lang="en-US" sz="2800" dirty="0">
            <a:latin typeface="Garamond" panose="02020404030301010803" pitchFamily="18" charset="0"/>
          </a:endParaRPr>
        </a:p>
      </dgm:t>
    </dgm:pt>
    <dgm:pt modelId="{0AEEBBA1-5326-4DB7-8508-95E08FEC0597}" type="parTrans" cxnId="{63436940-E3A6-4CB4-9516-AB3904B4EF3D}">
      <dgm:prSet/>
      <dgm:spPr/>
      <dgm:t>
        <a:bodyPr/>
        <a:lstStyle/>
        <a:p>
          <a:endParaRPr lang="en-US"/>
        </a:p>
      </dgm:t>
    </dgm:pt>
    <dgm:pt modelId="{ECB8FA4C-1089-4CD9-B942-9A12AF76DE79}" type="sibTrans" cxnId="{63436940-E3A6-4CB4-9516-AB3904B4EF3D}">
      <dgm:prSet/>
      <dgm:spPr/>
      <dgm:t>
        <a:bodyPr/>
        <a:lstStyle/>
        <a:p>
          <a:endParaRPr lang="en-US"/>
        </a:p>
      </dgm:t>
    </dgm:pt>
    <dgm:pt modelId="{637E6F9E-F536-4284-A6CD-32D1A68F82CD}">
      <dgm:prSet phldrT="[Text]" custT="1"/>
      <dgm:spPr/>
      <dgm:t>
        <a:bodyPr anchor="ctr"/>
        <a:lstStyle/>
        <a:p>
          <a:r>
            <a:rPr lang="en-US" sz="2800" dirty="0" smtClean="0">
              <a:latin typeface="Garamond" panose="02020404030301010803" pitchFamily="18" charset="0"/>
            </a:rPr>
            <a:t>Insert Pins</a:t>
          </a:r>
          <a:endParaRPr lang="en-US" sz="2800" dirty="0">
            <a:latin typeface="Garamond" panose="02020404030301010803" pitchFamily="18" charset="0"/>
          </a:endParaRPr>
        </a:p>
      </dgm:t>
    </dgm:pt>
    <dgm:pt modelId="{B1E1945F-2151-490C-A6B8-862C4117595F}" type="parTrans" cxnId="{80714A7F-6FB4-4578-B8CD-63347BAF43E0}">
      <dgm:prSet/>
      <dgm:spPr/>
      <dgm:t>
        <a:bodyPr/>
        <a:lstStyle/>
        <a:p>
          <a:endParaRPr lang="en-US"/>
        </a:p>
      </dgm:t>
    </dgm:pt>
    <dgm:pt modelId="{AB693528-5BA2-484D-AB5A-7AFA31A3D5CC}" type="sibTrans" cxnId="{80714A7F-6FB4-4578-B8CD-63347BAF43E0}">
      <dgm:prSet/>
      <dgm:spPr/>
      <dgm:t>
        <a:bodyPr/>
        <a:lstStyle/>
        <a:p>
          <a:endParaRPr lang="en-US"/>
        </a:p>
      </dgm:t>
    </dgm:pt>
    <dgm:pt modelId="{9DC7EE94-B796-4CAC-9B3C-DA0D0C25D3C9}">
      <dgm:prSet phldrT="[Text]" custT="1"/>
      <dgm:spPr/>
      <dgm:t>
        <a:bodyPr anchor="ctr"/>
        <a:lstStyle/>
        <a:p>
          <a:pPr rtl="0"/>
          <a:r>
            <a:rPr lang="en-US" sz="2800" dirty="0" smtClean="0">
              <a:latin typeface="Garamond" panose="02020404030301010803" pitchFamily="18" charset="0"/>
            </a:rPr>
            <a:t>Insert Safety Mechanism for Pins</a:t>
          </a:r>
          <a:endParaRPr lang="en-US" sz="2800" dirty="0">
            <a:latin typeface="Garamond" panose="02020404030301010803" pitchFamily="18" charset="0"/>
          </a:endParaRPr>
        </a:p>
      </dgm:t>
    </dgm:pt>
    <dgm:pt modelId="{A0C12B06-85CE-4B5F-95BD-C48AF9AE0E43}" type="parTrans" cxnId="{8558347C-8722-474C-AC38-9051453DDE29}">
      <dgm:prSet/>
      <dgm:spPr/>
      <dgm:t>
        <a:bodyPr/>
        <a:lstStyle/>
        <a:p>
          <a:endParaRPr lang="en-US"/>
        </a:p>
      </dgm:t>
    </dgm:pt>
    <dgm:pt modelId="{8BA4BC9B-79ED-4141-88E5-5CAD4DA9A3AC}" type="sibTrans" cxnId="{8558347C-8722-474C-AC38-9051453DDE29}">
      <dgm:prSet/>
      <dgm:spPr/>
      <dgm:t>
        <a:bodyPr/>
        <a:lstStyle/>
        <a:p>
          <a:endParaRPr lang="en-US"/>
        </a:p>
      </dgm:t>
    </dgm:pt>
    <dgm:pt modelId="{715BC0D0-9943-4062-A722-39F58D454CD1}" type="pres">
      <dgm:prSet presAssocID="{D669F6A4-E1E1-414D-A9BB-6610DFAA1275}" presName="Name0" presStyleCnt="0">
        <dgm:presLayoutVars>
          <dgm:dir/>
          <dgm:resizeHandles val="exact"/>
        </dgm:presLayoutVars>
      </dgm:prSet>
      <dgm:spPr/>
    </dgm:pt>
    <dgm:pt modelId="{9A334009-3D31-44F0-BDF0-F26375B3CA39}" type="pres">
      <dgm:prSet presAssocID="{D669F6A4-E1E1-414D-A9BB-6610DFAA1275}" presName="bkgdShp" presStyleLbl="alignAccFollowNode1" presStyleIdx="0" presStyleCnt="1" custLinFactNeighborY="-6042"/>
      <dgm:spPr/>
    </dgm:pt>
    <dgm:pt modelId="{D384274B-46CA-4921-B83E-F5D079C26093}" type="pres">
      <dgm:prSet presAssocID="{D669F6A4-E1E1-414D-A9BB-6610DFAA1275}" presName="linComp" presStyleCnt="0"/>
      <dgm:spPr/>
    </dgm:pt>
    <dgm:pt modelId="{12316EF7-7594-424D-B63A-8015CDE45262}" type="pres">
      <dgm:prSet presAssocID="{763F9279-DA1A-49DF-994B-9F92C88C34B1}" presName="compNode" presStyleCnt="0"/>
      <dgm:spPr/>
    </dgm:pt>
    <dgm:pt modelId="{54EE34C1-A759-43A8-B6F4-478816A78B7D}" type="pres">
      <dgm:prSet presAssocID="{763F9279-DA1A-49DF-994B-9F92C88C34B1}" presName="node" presStyleLbl="node1" presStyleIdx="0" presStyleCnt="3" custScaleY="5830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78DD2C-16E2-4B67-BEEF-68289BF3DC16}" type="pres">
      <dgm:prSet presAssocID="{763F9279-DA1A-49DF-994B-9F92C88C34B1}" presName="invisiNode" presStyleLbl="node1" presStyleIdx="0" presStyleCnt="3"/>
      <dgm:spPr/>
    </dgm:pt>
    <dgm:pt modelId="{E11BFC6A-1EF1-44A6-8B3E-92491AA7B11D}" type="pres">
      <dgm:prSet presAssocID="{763F9279-DA1A-49DF-994B-9F92C88C34B1}" presName="imagNode" presStyleLbl="fgImgPlace1" presStyleIdx="0" presStyleCnt="3" custAng="16200000" custScaleY="180061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75000" b="-75000"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57CB8B9F-BCA9-4CD1-B418-70F1EC541B14}" type="pres">
      <dgm:prSet presAssocID="{ECB8FA4C-1089-4CD9-B942-9A12AF76DE79}" presName="sibTrans" presStyleLbl="sibTrans2D1" presStyleIdx="0" presStyleCnt="0"/>
      <dgm:spPr/>
      <dgm:t>
        <a:bodyPr/>
        <a:lstStyle/>
        <a:p>
          <a:endParaRPr lang="en-US"/>
        </a:p>
      </dgm:t>
    </dgm:pt>
    <dgm:pt modelId="{E9A5D5DB-858C-4F38-8217-A8DED3FA7FAF}" type="pres">
      <dgm:prSet presAssocID="{637E6F9E-F536-4284-A6CD-32D1A68F82CD}" presName="compNode" presStyleCnt="0"/>
      <dgm:spPr/>
    </dgm:pt>
    <dgm:pt modelId="{235342F3-0400-41EB-8ECE-AD3E839B2AAA}" type="pres">
      <dgm:prSet presAssocID="{637E6F9E-F536-4284-A6CD-32D1A68F82CD}" presName="node" presStyleLbl="node1" presStyleIdx="1" presStyleCnt="3" custScaleY="55244" custLinFactNeighborX="1702" custLinFactNeighborY="-355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DB19CD1-D837-47C1-BC76-5398DE956DF2}" type="pres">
      <dgm:prSet presAssocID="{637E6F9E-F536-4284-A6CD-32D1A68F82CD}" presName="invisiNode" presStyleLbl="node1" presStyleIdx="1" presStyleCnt="3"/>
      <dgm:spPr/>
    </dgm:pt>
    <dgm:pt modelId="{79D9A999-0447-4483-AA33-DDAFE2D011E5}" type="pres">
      <dgm:prSet presAssocID="{637E6F9E-F536-4284-A6CD-32D1A68F82CD}" presName="imagNode" presStyleLbl="fgImgPlace1" presStyleIdx="1" presStyleCnt="3" custScaleY="192982" custLinFactNeighborX="-1110" custLinFactNeighborY="-641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  <dgm:pt modelId="{C03B22B1-5BA0-458D-8448-47DE456C803A}" type="pres">
      <dgm:prSet presAssocID="{AB693528-5BA2-484D-AB5A-7AFA31A3D5CC}" presName="sibTrans" presStyleLbl="sibTrans2D1" presStyleIdx="0" presStyleCnt="0"/>
      <dgm:spPr/>
      <dgm:t>
        <a:bodyPr/>
        <a:lstStyle/>
        <a:p>
          <a:endParaRPr lang="en-US"/>
        </a:p>
      </dgm:t>
    </dgm:pt>
    <dgm:pt modelId="{B1FB3F24-2DDA-4F74-854A-EA1253E63137}" type="pres">
      <dgm:prSet presAssocID="{9DC7EE94-B796-4CAC-9B3C-DA0D0C25D3C9}" presName="compNode" presStyleCnt="0"/>
      <dgm:spPr/>
    </dgm:pt>
    <dgm:pt modelId="{F9F540F2-8F36-4FB2-8F19-BA8737E13015}" type="pres">
      <dgm:prSet presAssocID="{9DC7EE94-B796-4CAC-9B3C-DA0D0C25D3C9}" presName="node" presStyleLbl="node1" presStyleIdx="2" presStyleCnt="3" custScaleY="53893" custLinFactNeighborX="1702" custLinFactNeighborY="-316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4CDB550-4A3A-429C-A413-E56E2B58E5BC}" type="pres">
      <dgm:prSet presAssocID="{9DC7EE94-B796-4CAC-9B3C-DA0D0C25D3C9}" presName="invisiNode" presStyleLbl="node1" presStyleIdx="2" presStyleCnt="3"/>
      <dgm:spPr/>
    </dgm:pt>
    <dgm:pt modelId="{DF6675FA-6C35-49D4-9812-E97AEF19F42C}" type="pres">
      <dgm:prSet presAssocID="{9DC7EE94-B796-4CAC-9B3C-DA0D0C25D3C9}" presName="imagNode" presStyleLbl="fgImgPlace1" presStyleIdx="2" presStyleCnt="3" custScaleY="194267" custLinFactNeighborX="-426" custLinFactNeighborY="-801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>
          <a:solidFill>
            <a:schemeClr val="tx1"/>
          </a:solidFill>
        </a:ln>
      </dgm:spPr>
      <dgm:t>
        <a:bodyPr/>
        <a:lstStyle/>
        <a:p>
          <a:endParaRPr lang="en-US"/>
        </a:p>
      </dgm:t>
    </dgm:pt>
  </dgm:ptLst>
  <dgm:cxnLst>
    <dgm:cxn modelId="{1C496ECA-BB4E-4E9A-8C13-26B7AFE30ED2}" type="presOf" srcId="{AB693528-5BA2-484D-AB5A-7AFA31A3D5CC}" destId="{C03B22B1-5BA0-458D-8448-47DE456C803A}" srcOrd="0" destOrd="0" presId="urn:microsoft.com/office/officeart/2005/8/layout/pList2"/>
    <dgm:cxn modelId="{79E16E52-C803-41AA-BDCB-3109BFBF637D}" type="presOf" srcId="{763F9279-DA1A-49DF-994B-9F92C88C34B1}" destId="{54EE34C1-A759-43A8-B6F4-478816A78B7D}" srcOrd="0" destOrd="0" presId="urn:microsoft.com/office/officeart/2005/8/layout/pList2"/>
    <dgm:cxn modelId="{80714A7F-6FB4-4578-B8CD-63347BAF43E0}" srcId="{D669F6A4-E1E1-414D-A9BB-6610DFAA1275}" destId="{637E6F9E-F536-4284-A6CD-32D1A68F82CD}" srcOrd="1" destOrd="0" parTransId="{B1E1945F-2151-490C-A6B8-862C4117595F}" sibTransId="{AB693528-5BA2-484D-AB5A-7AFA31A3D5CC}"/>
    <dgm:cxn modelId="{D6C4DE60-6ACD-4B3B-B0FD-31CB8E6BDE72}" type="presOf" srcId="{637E6F9E-F536-4284-A6CD-32D1A68F82CD}" destId="{235342F3-0400-41EB-8ECE-AD3E839B2AAA}" srcOrd="0" destOrd="0" presId="urn:microsoft.com/office/officeart/2005/8/layout/pList2"/>
    <dgm:cxn modelId="{63436940-E3A6-4CB4-9516-AB3904B4EF3D}" srcId="{D669F6A4-E1E1-414D-A9BB-6610DFAA1275}" destId="{763F9279-DA1A-49DF-994B-9F92C88C34B1}" srcOrd="0" destOrd="0" parTransId="{0AEEBBA1-5326-4DB7-8508-95E08FEC0597}" sibTransId="{ECB8FA4C-1089-4CD9-B942-9A12AF76DE79}"/>
    <dgm:cxn modelId="{5EE9193E-FBB6-4FAE-B857-9BCCB2B5E555}" type="presOf" srcId="{ECB8FA4C-1089-4CD9-B942-9A12AF76DE79}" destId="{57CB8B9F-BCA9-4CD1-B418-70F1EC541B14}" srcOrd="0" destOrd="0" presId="urn:microsoft.com/office/officeart/2005/8/layout/pList2"/>
    <dgm:cxn modelId="{B51F3600-6776-4493-9E4A-DC19186BB0F8}" type="presOf" srcId="{D669F6A4-E1E1-414D-A9BB-6610DFAA1275}" destId="{715BC0D0-9943-4062-A722-39F58D454CD1}" srcOrd="0" destOrd="0" presId="urn:microsoft.com/office/officeart/2005/8/layout/pList2"/>
    <dgm:cxn modelId="{8558347C-8722-474C-AC38-9051453DDE29}" srcId="{D669F6A4-E1E1-414D-A9BB-6610DFAA1275}" destId="{9DC7EE94-B796-4CAC-9B3C-DA0D0C25D3C9}" srcOrd="2" destOrd="0" parTransId="{A0C12B06-85CE-4B5F-95BD-C48AF9AE0E43}" sibTransId="{8BA4BC9B-79ED-4141-88E5-5CAD4DA9A3AC}"/>
    <dgm:cxn modelId="{3D15D868-CF22-4E64-95D3-119D7F8CF58A}" type="presOf" srcId="{9DC7EE94-B796-4CAC-9B3C-DA0D0C25D3C9}" destId="{F9F540F2-8F36-4FB2-8F19-BA8737E13015}" srcOrd="0" destOrd="0" presId="urn:microsoft.com/office/officeart/2005/8/layout/pList2"/>
    <dgm:cxn modelId="{7F5128AB-6839-40B8-BE96-6BDB4A701346}" type="presParOf" srcId="{715BC0D0-9943-4062-A722-39F58D454CD1}" destId="{9A334009-3D31-44F0-BDF0-F26375B3CA39}" srcOrd="0" destOrd="0" presId="urn:microsoft.com/office/officeart/2005/8/layout/pList2"/>
    <dgm:cxn modelId="{85DE2A8C-94A7-48C2-ACD0-B72368592005}" type="presParOf" srcId="{715BC0D0-9943-4062-A722-39F58D454CD1}" destId="{D384274B-46CA-4921-B83E-F5D079C26093}" srcOrd="1" destOrd="0" presId="urn:microsoft.com/office/officeart/2005/8/layout/pList2"/>
    <dgm:cxn modelId="{B5BAEA3D-8612-4003-B8F3-89C50278E8D3}" type="presParOf" srcId="{D384274B-46CA-4921-B83E-F5D079C26093}" destId="{12316EF7-7594-424D-B63A-8015CDE45262}" srcOrd="0" destOrd="0" presId="urn:microsoft.com/office/officeart/2005/8/layout/pList2"/>
    <dgm:cxn modelId="{4AD43227-9696-4A1F-BF96-103F74B5FBE4}" type="presParOf" srcId="{12316EF7-7594-424D-B63A-8015CDE45262}" destId="{54EE34C1-A759-43A8-B6F4-478816A78B7D}" srcOrd="0" destOrd="0" presId="urn:microsoft.com/office/officeart/2005/8/layout/pList2"/>
    <dgm:cxn modelId="{8B90A120-897D-4B14-ABC0-AD305B4F5358}" type="presParOf" srcId="{12316EF7-7594-424D-B63A-8015CDE45262}" destId="{2578DD2C-16E2-4B67-BEEF-68289BF3DC16}" srcOrd="1" destOrd="0" presId="urn:microsoft.com/office/officeart/2005/8/layout/pList2"/>
    <dgm:cxn modelId="{0672BABE-FAA8-47A4-9E0F-408516D6590E}" type="presParOf" srcId="{12316EF7-7594-424D-B63A-8015CDE45262}" destId="{E11BFC6A-1EF1-44A6-8B3E-92491AA7B11D}" srcOrd="2" destOrd="0" presId="urn:microsoft.com/office/officeart/2005/8/layout/pList2"/>
    <dgm:cxn modelId="{D237B4C2-0E8A-482E-B939-3174195225FB}" type="presParOf" srcId="{D384274B-46CA-4921-B83E-F5D079C26093}" destId="{57CB8B9F-BCA9-4CD1-B418-70F1EC541B14}" srcOrd="1" destOrd="0" presId="urn:microsoft.com/office/officeart/2005/8/layout/pList2"/>
    <dgm:cxn modelId="{26E81B6B-94FE-4F68-8919-D219ECC9752E}" type="presParOf" srcId="{D384274B-46CA-4921-B83E-F5D079C26093}" destId="{E9A5D5DB-858C-4F38-8217-A8DED3FA7FAF}" srcOrd="2" destOrd="0" presId="urn:microsoft.com/office/officeart/2005/8/layout/pList2"/>
    <dgm:cxn modelId="{D49C55B4-93F3-4B43-8577-A6BF33E9B8B4}" type="presParOf" srcId="{E9A5D5DB-858C-4F38-8217-A8DED3FA7FAF}" destId="{235342F3-0400-41EB-8ECE-AD3E839B2AAA}" srcOrd="0" destOrd="0" presId="urn:microsoft.com/office/officeart/2005/8/layout/pList2"/>
    <dgm:cxn modelId="{EC258871-FA6F-4826-9238-BF068B7669F9}" type="presParOf" srcId="{E9A5D5DB-858C-4F38-8217-A8DED3FA7FAF}" destId="{1DB19CD1-D837-47C1-BC76-5398DE956DF2}" srcOrd="1" destOrd="0" presId="urn:microsoft.com/office/officeart/2005/8/layout/pList2"/>
    <dgm:cxn modelId="{6C4D48E4-ABD6-46CE-90E0-4B8C4DF79C46}" type="presParOf" srcId="{E9A5D5DB-858C-4F38-8217-A8DED3FA7FAF}" destId="{79D9A999-0447-4483-AA33-DDAFE2D011E5}" srcOrd="2" destOrd="0" presId="urn:microsoft.com/office/officeart/2005/8/layout/pList2"/>
    <dgm:cxn modelId="{4D91B94E-EB5A-4E38-81AB-853E84E56151}" type="presParOf" srcId="{D384274B-46CA-4921-B83E-F5D079C26093}" destId="{C03B22B1-5BA0-458D-8448-47DE456C803A}" srcOrd="3" destOrd="0" presId="urn:microsoft.com/office/officeart/2005/8/layout/pList2"/>
    <dgm:cxn modelId="{C9044AF8-FE03-4981-82F6-E66D00AEAA69}" type="presParOf" srcId="{D384274B-46CA-4921-B83E-F5D079C26093}" destId="{B1FB3F24-2DDA-4F74-854A-EA1253E63137}" srcOrd="4" destOrd="0" presId="urn:microsoft.com/office/officeart/2005/8/layout/pList2"/>
    <dgm:cxn modelId="{8B41CA38-9696-48AF-BE0B-DB9BF058C134}" type="presParOf" srcId="{B1FB3F24-2DDA-4F74-854A-EA1253E63137}" destId="{F9F540F2-8F36-4FB2-8F19-BA8737E13015}" srcOrd="0" destOrd="0" presId="urn:microsoft.com/office/officeart/2005/8/layout/pList2"/>
    <dgm:cxn modelId="{03DD4E08-BD1B-45E8-8996-8093BCBD838E}" type="presParOf" srcId="{B1FB3F24-2DDA-4F74-854A-EA1253E63137}" destId="{74CDB550-4A3A-429C-A413-E56E2B58E5BC}" srcOrd="1" destOrd="0" presId="urn:microsoft.com/office/officeart/2005/8/layout/pList2"/>
    <dgm:cxn modelId="{8CB9A189-285C-4BC4-A755-FD9FCD666933}" type="presParOf" srcId="{B1FB3F24-2DDA-4F74-854A-EA1253E63137}" destId="{DF6675FA-6C35-49D4-9812-E97AEF19F42C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5938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95738" y="0"/>
            <a:ext cx="3055937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0FEF28-DB74-4822-BFD5-9C1A5591B71D}" type="datetimeFigureOut">
              <a:rPr lang="en-US" smtClean="0"/>
              <a:t>4/17/2015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42375"/>
            <a:ext cx="3055938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95738" y="8842375"/>
            <a:ext cx="3055937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E9D2A5-B07A-4639-B3F6-1FECAB2271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57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55938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5738" y="0"/>
            <a:ext cx="3055937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770C4E-A593-BA48-B04E-D0030DCF5545}" type="datetimeFigureOut">
              <a:rPr lang="en-US" smtClean="0"/>
              <a:t>4/17/2015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8500"/>
            <a:ext cx="62039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4850" y="4421188"/>
            <a:ext cx="5643563" cy="41894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375"/>
            <a:ext cx="3055938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5738" y="8842375"/>
            <a:ext cx="3055937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0EFABF-5780-9245-B6AF-DBC932366E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5232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EFABF-5780-9245-B6AF-DBC932366E1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7939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EFABF-5780-9245-B6AF-DBC932366E1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43118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EFABF-5780-9245-B6AF-DBC932366E1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9544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Could go after mechanical assembly also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EFABF-5780-9245-B6AF-DBC932366E1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8406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5450" y="698500"/>
            <a:ext cx="6203950" cy="34909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Also need to incorporate what we</a:t>
            </a:r>
            <a:r>
              <a:rPr lang="en-US" baseline="0" dirty="0" smtClean="0"/>
              <a:t> learned into this slide, what was concluded from project, what was the IMPACT of the project, might need 2 slides a what we learned and a conclusion slide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EFABF-5780-9245-B6AF-DBC932366E1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514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905005"/>
            <a:ext cx="100584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572000"/>
            <a:ext cx="861568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52C800-1F7F-124C-A038-639E574E6248}" type="datetime1">
              <a:rPr lang="en-US" smtClean="0"/>
              <a:t>4/17/2015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FE85-9AA6-4417-8457-79E1C10D15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F70BF1-71D9-F54E-AE7A-461E1C931D75}" type="datetime1">
              <a:rPr lang="en-US" smtClean="0"/>
              <a:t>4/17/2015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FE85-9AA6-4417-8457-79E1C10D15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3"/>
            <a:ext cx="23368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EFE2B0-7994-2A44-85DA-2C58DD351DFD}" type="datetime1">
              <a:rPr lang="en-US" smtClean="0"/>
              <a:t>4/17/2015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FE85-9AA6-4417-8457-79E1C10D15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AEE032-D633-524A-A084-2CA3C2AC3918}" type="datetime1">
              <a:rPr lang="en-US" smtClean="0"/>
              <a:t>4/17/2015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FE85-9AA6-4417-8457-79E1C10D15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7" y="5486400"/>
            <a:ext cx="10212916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7" y="3852863"/>
            <a:ext cx="8180916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05A430-2844-BB44-94F6-885245881319}" type="datetime1">
              <a:rPr lang="en-US" smtClean="0"/>
              <a:t>4/17/2015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FE85-9AA6-4417-8457-79E1C10D15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92800" y="1536192"/>
            <a:ext cx="48768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C8D57C-0B29-C541-AA9A-198F7F81EE73}" type="datetime1">
              <a:rPr lang="en-US" smtClean="0"/>
              <a:t>4/17/2015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FE85-9AA6-4417-8457-79E1C10D15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92800" y="1535113"/>
            <a:ext cx="48768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92800" y="2174875"/>
            <a:ext cx="48768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C39CD-73CA-E046-8942-5D06751579D2}" type="datetime1">
              <a:rPr lang="en-US" smtClean="0"/>
              <a:t>4/17/2015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FE85-9AA6-4417-8457-79E1C10D15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A1C865-295D-B342-B640-B5D4F5EA5117}" type="datetime1">
              <a:rPr lang="en-US" smtClean="0"/>
              <a:t>4/17/2015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FE85-9AA6-4417-8457-79E1C10D15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6F6D7-8AEC-5449-AB6B-D6E8CFF6E891}" type="datetime1">
              <a:rPr lang="en-US" smtClean="0"/>
              <a:t>4/17/2015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FE85-9AA6-4417-8457-79E1C10D153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1" y="5495544"/>
            <a:ext cx="103632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6402" y="6096000"/>
            <a:ext cx="103632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CB07C-5525-1841-A588-2DD9A19AEF12}" type="datetime1">
              <a:rPr lang="en-US" smtClean="0"/>
              <a:t>4/17/2015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FE85-9AA6-4417-8457-79E1C10D153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406400" y="381000"/>
            <a:ext cx="103632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6" y="5495278"/>
            <a:ext cx="103632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112776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02336" y="6096000"/>
            <a:ext cx="103632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D5A71-7D60-6D40-90DE-B6ACDA8BC506}" type="datetime1">
              <a:rPr lang="en-US" smtClean="0"/>
              <a:t>4/17/2015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E49FE85-9AA6-4417-8457-79E1C10D153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16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1277600" y="5486400"/>
            <a:ext cx="9144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75717" y="5648960"/>
            <a:ext cx="73152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8E49FE85-9AA6-4417-8457-79E1C10D153E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10510430" y="3987800"/>
            <a:ext cx="2367281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474871" y="1584960"/>
            <a:ext cx="2438399" cy="4876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9FF73901-4DD0-D248-98D3-EB6A35DC2B78}" type="datetime1">
              <a:rPr lang="en-US" smtClean="0"/>
              <a:t>4/17/2015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5" Type="http://schemas.openxmlformats.org/officeDocument/2006/relationships/package" Target="../embeddings/Microsoft_Word_Document1.docx"/><Relationship Id="rId4" Type="http://schemas.openxmlformats.org/officeDocument/2006/relationships/oleObject" Target="../embeddings/oleObject1.bin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099" y="2033409"/>
            <a:ext cx="10767060" cy="2010186"/>
          </a:xfrm>
        </p:spPr>
        <p:txBody>
          <a:bodyPr/>
          <a:lstStyle/>
          <a:p>
            <a:pPr algn="ctr"/>
            <a:r>
              <a:rPr lang="en-US" dirty="0" smtClean="0">
                <a:latin typeface="Garamond" panose="02020404030301010803" pitchFamily="18" charset="0"/>
              </a:rPr>
              <a:t/>
            </a:r>
            <a:br>
              <a:rPr lang="en-US" dirty="0" smtClean="0">
                <a:latin typeface="Garamond" panose="02020404030301010803" pitchFamily="18" charset="0"/>
              </a:rPr>
            </a:br>
            <a:r>
              <a:rPr lang="en-US" dirty="0">
                <a:latin typeface="Garamond" panose="02020404030301010803" pitchFamily="18" charset="0"/>
              </a:rPr>
              <a:t/>
            </a:r>
            <a:br>
              <a:rPr lang="en-US" dirty="0">
                <a:latin typeface="Garamond" panose="02020404030301010803" pitchFamily="18" charset="0"/>
              </a:rPr>
            </a:br>
            <a:r>
              <a:rPr lang="en-US" dirty="0" smtClean="0">
                <a:latin typeface="Garamond" panose="02020404030301010803" pitchFamily="18" charset="0"/>
              </a:rPr>
              <a:t>Design &amp; Manufacture of a Rotorcraft</a:t>
            </a:r>
            <a:endParaRPr lang="en-US" b="1" dirty="0">
              <a:latin typeface="Garamond" panose="02020404030301010803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98601" y="4376899"/>
            <a:ext cx="8615680" cy="1066800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Garamond" panose="02020404030301010803" pitchFamily="18" charset="0"/>
              </a:rPr>
              <a:t>Chabely</a:t>
            </a:r>
            <a:r>
              <a:rPr lang="en-US" sz="24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Garamond" panose="02020404030301010803" pitchFamily="18" charset="0"/>
              </a:rPr>
              <a:t>Amo</a:t>
            </a:r>
            <a:r>
              <a:rPr lang="en-US" sz="24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Garamond" panose="02020404030301010803" pitchFamily="18" charset="0"/>
              </a:rPr>
              <a:t>Louisny</a:t>
            </a:r>
            <a:r>
              <a:rPr lang="en-US" sz="24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 Dufresne, Robert Johnson, Mohammed </a:t>
            </a:r>
            <a:r>
              <a:rPr lang="en-US" sz="2400" b="1" dirty="0" err="1" smtClean="0">
                <a:solidFill>
                  <a:schemeClr val="tx1"/>
                </a:solidFill>
                <a:latin typeface="Garamond" panose="02020404030301010803" pitchFamily="18" charset="0"/>
              </a:rPr>
              <a:t>Nabulsi</a:t>
            </a:r>
            <a:r>
              <a:rPr lang="en-US" sz="24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Garamond" panose="02020404030301010803" pitchFamily="18" charset="0"/>
              </a:rPr>
              <a:t>Taniwa</a:t>
            </a:r>
            <a:r>
              <a:rPr lang="en-US" sz="2400" b="1" dirty="0" smtClean="0">
                <a:solidFill>
                  <a:schemeClr val="tx1"/>
                </a:solidFill>
                <a:latin typeface="Garamond" panose="02020404030301010803" pitchFamily="18" charset="0"/>
              </a:rPr>
              <a:t> Ndebele, Victoria Rogers, Kimberlee Steinman, Mitchell Stratton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05208" y="125084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9766" y="986910"/>
            <a:ext cx="73405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/>
                </a:solidFill>
                <a:latin typeface="Garamond" panose="02020404030301010803" pitchFamily="18" charset="0"/>
              </a:rPr>
              <a:t>FAMU-FSU College of Engineering</a:t>
            </a:r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747" y="6045206"/>
            <a:ext cx="2649764" cy="777251"/>
          </a:xfrm>
          <a:prstGeom prst="rect">
            <a:avLst/>
          </a:prstGeom>
        </p:spPr>
      </p:pic>
      <p:sp>
        <p:nvSpPr>
          <p:cNvPr id="10" name="Footer Placeholder 6"/>
          <p:cNvSpPr txBox="1">
            <a:spLocks/>
          </p:cNvSpPr>
          <p:nvPr/>
        </p:nvSpPr>
        <p:spPr>
          <a:xfrm>
            <a:off x="3486" y="6485829"/>
            <a:ext cx="6385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  <a:latin typeface="Garamond" panose="02020404030301010803" pitchFamily="18" charset="0"/>
              </a:rPr>
              <a:t>IME #8/ME #31 Louisny Dufresne  </a:t>
            </a:r>
            <a:endParaRPr lang="en-US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FE85-9AA6-4417-8457-79E1C10D153E}" type="slidenum">
              <a:rPr lang="en-US" smtClean="0"/>
              <a:t>1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9316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66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55806"/>
            <a:ext cx="9692640" cy="74893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600" kern="1200" cap="none" spc="-100" baseline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Garamond" panose="02020404030301010803" pitchFamily="18" charset="0"/>
              </a:rPr>
              <a:t>Team General Design 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7" name="Picture 6" descr="R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8421" y="0"/>
            <a:ext cx="3489983" cy="619380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95600" y="1642534"/>
            <a:ext cx="1286933" cy="584776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Garamond" panose="02020404030301010803" pitchFamily="18" charset="0"/>
              </a:rPr>
              <a:t>Motor</a:t>
            </a:r>
            <a:endParaRPr lang="en-US" sz="3200" dirty="0">
              <a:latin typeface="Garamond" panose="02020404030301010803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25505" y="3657601"/>
            <a:ext cx="3373967" cy="584776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Garamond" panose="02020404030301010803" pitchFamily="18" charset="0"/>
              </a:rPr>
              <a:t>Carbon Fiber Arms </a:t>
            </a:r>
            <a:endParaRPr lang="en-US" sz="3200" dirty="0">
              <a:latin typeface="Garamond" panose="020204040303010108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07070" y="4944535"/>
            <a:ext cx="2641601" cy="584776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Garamond" panose="02020404030301010803" pitchFamily="18" charset="0"/>
              </a:rPr>
              <a:t>Battery Clamps </a:t>
            </a:r>
            <a:endParaRPr lang="en-US" sz="3200" dirty="0">
              <a:latin typeface="Garamond" panose="020204040303010108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177868" y="5452534"/>
            <a:ext cx="1998133" cy="584776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Garamond" panose="02020404030301010803" pitchFamily="18" charset="0"/>
              </a:rPr>
              <a:t>Base Plates </a:t>
            </a:r>
            <a:endParaRPr lang="en-US" sz="3200" dirty="0">
              <a:latin typeface="Garamond" panose="020204040303010108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279467" y="4165601"/>
            <a:ext cx="1422400" cy="584776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Garamond" panose="02020404030301010803" pitchFamily="18" charset="0"/>
              </a:rPr>
              <a:t>Battery</a:t>
            </a:r>
            <a:r>
              <a:rPr lang="en-US" sz="2400" dirty="0" smtClean="0">
                <a:latin typeface="Garamond" panose="02020404030301010803" pitchFamily="18" charset="0"/>
              </a:rPr>
              <a:t> </a:t>
            </a:r>
            <a:endParaRPr lang="en-US" sz="2400" dirty="0">
              <a:latin typeface="Garamond" panose="02020404030301010803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13336" y="2997200"/>
            <a:ext cx="1337733" cy="584776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Garamond" panose="02020404030301010803" pitchFamily="18" charset="0"/>
              </a:rPr>
              <a:t>Hinges</a:t>
            </a:r>
            <a:endParaRPr lang="en-US" sz="3200" dirty="0">
              <a:latin typeface="Garamond" panose="02020404030301010803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64375" y="1773625"/>
            <a:ext cx="1625600" cy="584776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Garamond" panose="02020404030301010803" pitchFamily="18" charset="0"/>
              </a:rPr>
              <a:t>Propeller</a:t>
            </a:r>
            <a:endParaRPr lang="en-US" sz="3200" dirty="0">
              <a:latin typeface="Garamond" panose="02020404030301010803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07070" y="2726269"/>
            <a:ext cx="2641601" cy="584776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Garamond" panose="02020404030301010803" pitchFamily="18" charset="0"/>
              </a:rPr>
              <a:t>Motor Mounts </a:t>
            </a:r>
            <a:endParaRPr lang="en-US" sz="3200" dirty="0">
              <a:latin typeface="Garamond" panose="02020404030301010803" pitchFamily="18" charset="0"/>
            </a:endParaRPr>
          </a:p>
        </p:txBody>
      </p:sp>
      <p:cxnSp>
        <p:nvCxnSpPr>
          <p:cNvPr id="16" name="Straight Arrow Connector 15"/>
          <p:cNvCxnSpPr>
            <a:stCxn id="8" idx="3"/>
          </p:cNvCxnSpPr>
          <p:nvPr/>
        </p:nvCxnSpPr>
        <p:spPr>
          <a:xfrm>
            <a:off x="4182533" y="1934922"/>
            <a:ext cx="1727200" cy="79134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15" idx="3"/>
          </p:cNvCxnSpPr>
          <p:nvPr/>
        </p:nvCxnSpPr>
        <p:spPr>
          <a:xfrm>
            <a:off x="4148671" y="3018657"/>
            <a:ext cx="2150532" cy="55428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3"/>
          </p:cNvCxnSpPr>
          <p:nvPr/>
        </p:nvCxnSpPr>
        <p:spPr>
          <a:xfrm>
            <a:off x="4199472" y="3949989"/>
            <a:ext cx="2150531" cy="5034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0" idx="3"/>
          </p:cNvCxnSpPr>
          <p:nvPr/>
        </p:nvCxnSpPr>
        <p:spPr>
          <a:xfrm>
            <a:off x="4148671" y="5236923"/>
            <a:ext cx="2878666" cy="462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14" idx="1"/>
          </p:cNvCxnSpPr>
          <p:nvPr/>
        </p:nvCxnSpPr>
        <p:spPr>
          <a:xfrm flipH="1">
            <a:off x="8602375" y="2066013"/>
            <a:ext cx="762000" cy="68974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>
            <a:stCxn id="13" idx="1"/>
          </p:cNvCxnSpPr>
          <p:nvPr/>
        </p:nvCxnSpPr>
        <p:spPr>
          <a:xfrm flipH="1">
            <a:off x="8382006" y="3289588"/>
            <a:ext cx="931330" cy="138401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2" idx="1"/>
          </p:cNvCxnSpPr>
          <p:nvPr/>
        </p:nvCxnSpPr>
        <p:spPr>
          <a:xfrm flipH="1">
            <a:off x="8382001" y="4457989"/>
            <a:ext cx="897466" cy="8252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11" idx="1"/>
          </p:cNvCxnSpPr>
          <p:nvPr/>
        </p:nvCxnSpPr>
        <p:spPr>
          <a:xfrm flipH="1" flipV="1">
            <a:off x="8212674" y="5554139"/>
            <a:ext cx="965194" cy="19078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1" idx="1"/>
          </p:cNvCxnSpPr>
          <p:nvPr/>
        </p:nvCxnSpPr>
        <p:spPr>
          <a:xfrm flipH="1">
            <a:off x="8246538" y="5744922"/>
            <a:ext cx="931330" cy="1478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263" y="6193808"/>
            <a:ext cx="2649764" cy="63570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FE85-9AA6-4417-8457-79E1C10D153E}" type="slidenum">
              <a:rPr lang="en-US" smtClean="0"/>
              <a:t>10</a:t>
            </a:fld>
            <a:endParaRPr lang="en-US"/>
          </a:p>
        </p:txBody>
      </p:sp>
      <p:sp>
        <p:nvSpPr>
          <p:cNvPr id="25" name="Footer Placeholder 6"/>
          <p:cNvSpPr txBox="1">
            <a:spLocks/>
          </p:cNvSpPr>
          <p:nvPr/>
        </p:nvSpPr>
        <p:spPr>
          <a:xfrm>
            <a:off x="3486" y="6485829"/>
            <a:ext cx="6385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  <a:latin typeface="Garamond" panose="02020404030301010803" pitchFamily="18" charset="0"/>
              </a:rPr>
              <a:t>IME #8/ME #31 Chabely Amo </a:t>
            </a:r>
            <a:endParaRPr lang="en-US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398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"/>
            <a:ext cx="10160000" cy="841271"/>
          </a:xfrm>
        </p:spPr>
        <p:txBody>
          <a:bodyPr/>
          <a:lstStyle/>
          <a:p>
            <a:r>
              <a:rPr lang="en-US" dirty="0" smtClean="0">
                <a:latin typeface="Garamond"/>
                <a:cs typeface="Garamond"/>
              </a:rPr>
              <a:t>Team General Design – Deployed View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FE85-9AA6-4417-8457-79E1C10D153E}" type="slidenum">
              <a:rPr lang="en-US" smtClean="0"/>
              <a:t>11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012" y="6108473"/>
            <a:ext cx="2663838" cy="737436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3"/>
          <a:srcRect l="22436" t="25841" r="8334" b="8253"/>
          <a:stretch/>
        </p:blipFill>
        <p:spPr bwMode="auto">
          <a:xfrm>
            <a:off x="3609039" y="1332709"/>
            <a:ext cx="6770274" cy="47593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sp>
        <p:nvSpPr>
          <p:cNvPr id="8" name="Footer Placeholder 6"/>
          <p:cNvSpPr txBox="1">
            <a:spLocks/>
          </p:cNvSpPr>
          <p:nvPr/>
        </p:nvSpPr>
        <p:spPr>
          <a:xfrm>
            <a:off x="3486" y="6485829"/>
            <a:ext cx="6385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  <a:latin typeface="Garamond" panose="02020404030301010803" pitchFamily="18" charset="0"/>
              </a:rPr>
              <a:t>IME #8/ME #31 Chabely Amo </a:t>
            </a:r>
            <a:endParaRPr lang="en-US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181" y="2374413"/>
            <a:ext cx="356945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Garamond" panose="02020404030301010803" pitchFamily="18" charset="0"/>
              </a:rPr>
              <a:t>Generates 15 lbs. of Thrust </a:t>
            </a:r>
            <a:r>
              <a:rPr lang="en-US" sz="2400" dirty="0">
                <a:latin typeface="Garamond" panose="02020404030301010803" pitchFamily="18" charset="0"/>
              </a:rPr>
              <a:t>p</a:t>
            </a:r>
            <a:r>
              <a:rPr lang="en-US" sz="2400" dirty="0" smtClean="0">
                <a:latin typeface="Garamond" panose="02020404030301010803" pitchFamily="18" charset="0"/>
              </a:rPr>
              <a:t>er Arm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sz="2400" dirty="0">
              <a:latin typeface="Garamond" panose="02020404030301010803" pitchFamily="18" charset="0"/>
            </a:endParaRPr>
          </a:p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latin typeface="Garamond" panose="02020404030301010803" pitchFamily="18" charset="0"/>
              </a:rPr>
              <a:t>Rotors Spin at </a:t>
            </a:r>
            <a:r>
              <a:rPr lang="en-US" sz="2400" dirty="0" smtClean="0">
                <a:latin typeface="Garamond" panose="02020404030301010803" pitchFamily="18" charset="0"/>
              </a:rPr>
              <a:t>7181 RPM per Arm</a:t>
            </a:r>
            <a:endParaRPr lang="en-US" sz="2400" dirty="0">
              <a:latin typeface="Garamond" panose="02020404030301010803" pitchFamily="18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355831" y="2832816"/>
            <a:ext cx="818855" cy="73691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3355831" y="1595106"/>
            <a:ext cx="2367100" cy="123328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61" name="Up Arrow 60"/>
          <p:cNvSpPr/>
          <p:nvPr/>
        </p:nvSpPr>
        <p:spPr>
          <a:xfrm>
            <a:off x="7830552" y="3793038"/>
            <a:ext cx="341450" cy="1006497"/>
          </a:xfrm>
          <a:prstGeom prst="up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b="1" dirty="0" smtClean="0"/>
              <a:t>Thrust</a:t>
            </a:r>
            <a:endParaRPr lang="en-US" b="1" dirty="0"/>
          </a:p>
        </p:txBody>
      </p:sp>
      <p:sp>
        <p:nvSpPr>
          <p:cNvPr id="64" name="Up Arrow 63"/>
          <p:cNvSpPr/>
          <p:nvPr/>
        </p:nvSpPr>
        <p:spPr>
          <a:xfrm>
            <a:off x="4107572" y="3289790"/>
            <a:ext cx="343775" cy="1006497"/>
          </a:xfrm>
          <a:prstGeom prst="up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b="1" dirty="0" smtClean="0"/>
              <a:t>Thrust</a:t>
            </a:r>
            <a:endParaRPr lang="en-US" b="1" dirty="0"/>
          </a:p>
        </p:txBody>
      </p:sp>
      <p:sp>
        <p:nvSpPr>
          <p:cNvPr id="66" name="Up Arrow 65"/>
          <p:cNvSpPr/>
          <p:nvPr/>
        </p:nvSpPr>
        <p:spPr>
          <a:xfrm>
            <a:off x="9421747" y="1332709"/>
            <a:ext cx="267769" cy="938883"/>
          </a:xfrm>
          <a:prstGeom prst="up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b="1" dirty="0" smtClean="0"/>
              <a:t>Thrust</a:t>
            </a:r>
            <a:endParaRPr lang="en-US" b="1" dirty="0"/>
          </a:p>
        </p:txBody>
      </p:sp>
      <p:sp>
        <p:nvSpPr>
          <p:cNvPr id="67" name="Up Arrow 66"/>
          <p:cNvSpPr/>
          <p:nvPr/>
        </p:nvSpPr>
        <p:spPr>
          <a:xfrm>
            <a:off x="5702521" y="768998"/>
            <a:ext cx="315400" cy="1006497"/>
          </a:xfrm>
          <a:prstGeom prst="up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b="1" dirty="0" smtClean="0"/>
              <a:t>Thrust</a:t>
            </a:r>
            <a:endParaRPr lang="en-US" b="1" dirty="0"/>
          </a:p>
        </p:txBody>
      </p:sp>
      <p:cxnSp>
        <p:nvCxnSpPr>
          <p:cNvPr id="77" name="Straight Arrow Connector 76"/>
          <p:cNvCxnSpPr/>
          <p:nvPr/>
        </p:nvCxnSpPr>
        <p:spPr>
          <a:xfrm flipV="1">
            <a:off x="3355831" y="2060648"/>
            <a:ext cx="6065916" cy="7677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>
            <a:off x="3355831" y="2828392"/>
            <a:ext cx="4474721" cy="177684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7087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61" grpId="0" animBg="1"/>
      <p:bldP spid="64" grpId="0" animBg="1"/>
      <p:bldP spid="66" grpId="0" animBg="1"/>
      <p:bldP spid="6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4590" y="2501529"/>
            <a:ext cx="7966443" cy="1143000"/>
          </a:xfrm>
        </p:spPr>
        <p:txBody>
          <a:bodyPr/>
          <a:lstStyle/>
          <a:p>
            <a:r>
              <a:rPr lang="en-US" sz="6600" dirty="0" smtClean="0">
                <a:latin typeface="Garamond"/>
                <a:cs typeface="Garamond"/>
              </a:rPr>
              <a:t>Rotorcraft Components </a:t>
            </a:r>
            <a:endParaRPr lang="en-US" sz="6600" dirty="0">
              <a:latin typeface="Garamond"/>
              <a:cs typeface="Garamond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FE85-9AA6-4417-8457-79E1C10D153E}" type="slidenum">
              <a:rPr lang="en-US" smtClean="0"/>
              <a:t>12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747" y="6045206"/>
            <a:ext cx="2649764" cy="777251"/>
          </a:xfrm>
          <a:prstGeom prst="rect">
            <a:avLst/>
          </a:prstGeom>
        </p:spPr>
      </p:pic>
      <p:sp>
        <p:nvSpPr>
          <p:cNvPr id="6" name="Footer Placeholder 6"/>
          <p:cNvSpPr txBox="1">
            <a:spLocks/>
          </p:cNvSpPr>
          <p:nvPr/>
        </p:nvSpPr>
        <p:spPr>
          <a:xfrm>
            <a:off x="3486" y="6485829"/>
            <a:ext cx="6385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  <a:latin typeface="Garamond" panose="02020404030301010803" pitchFamily="18" charset="0"/>
              </a:rPr>
              <a:t>IME #8/ME #31 Mohammed Nabulsi </a:t>
            </a:r>
            <a:endParaRPr lang="en-US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1225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9910"/>
            <a:ext cx="10160000" cy="945054"/>
          </a:xfrm>
        </p:spPr>
        <p:txBody>
          <a:bodyPr/>
          <a:lstStyle/>
          <a:p>
            <a:r>
              <a:rPr lang="en-US" dirty="0" smtClean="0">
                <a:latin typeface="Garamond" panose="02020404030301010803" pitchFamily="18" charset="0"/>
              </a:rPr>
              <a:t>Analysis Tool eCalc 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725047" y="1424813"/>
            <a:ext cx="9912545" cy="3936221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Provides web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-based quality services to </a:t>
            </a: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calculate 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evaluate and design electric motor driven systems for remote controlled models </a:t>
            </a:r>
            <a:endParaRPr lang="en-US" sz="2400" dirty="0" smtClean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Provides Rotorcraft outcome based on: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Battery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S</a:t>
            </a: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peed Controller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Motor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P</a:t>
            </a:r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ropeller </a:t>
            </a:r>
            <a:endParaRPr lang="en-US" sz="2400" dirty="0">
              <a:solidFill>
                <a:schemeClr val="tx1"/>
              </a:solidFill>
              <a:latin typeface="Garamond" panose="02020404030301010803" pitchFamily="18" charset="0"/>
            </a:endParaRPr>
          </a:p>
          <a:p>
            <a:r>
              <a:rPr lang="en-US" sz="2400" dirty="0" smtClean="0">
                <a:solidFill>
                  <a:schemeClr val="tx1"/>
                </a:solidFill>
                <a:latin typeface="Garamond" panose="02020404030301010803" pitchFamily="18" charset="0"/>
              </a:rPr>
              <a:t>Guarantees error margin no </a:t>
            </a:r>
            <a:r>
              <a:rPr lang="en-US" sz="2400" dirty="0">
                <a:solidFill>
                  <a:schemeClr val="tx1"/>
                </a:solidFill>
                <a:latin typeface="Garamond" panose="02020404030301010803" pitchFamily="18" charset="0"/>
              </a:rPr>
              <a:t>greater than ±10% </a:t>
            </a:r>
          </a:p>
        </p:txBody>
      </p:sp>
      <p:pic>
        <p:nvPicPr>
          <p:cNvPr id="9" name="Picture 8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263" y="6052258"/>
            <a:ext cx="2649764" cy="777251"/>
          </a:xfrm>
          <a:prstGeom prst="rect">
            <a:avLst/>
          </a:prstGeom>
        </p:spPr>
      </p:pic>
      <p:sp>
        <p:nvSpPr>
          <p:cNvPr id="10" name="Footer Placeholder 5"/>
          <p:cNvSpPr txBox="1">
            <a:spLocks/>
          </p:cNvSpPr>
          <p:nvPr/>
        </p:nvSpPr>
        <p:spPr>
          <a:xfrm>
            <a:off x="3" y="6492881"/>
            <a:ext cx="6385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  <a:latin typeface="Garamond" panose="02020404030301010803" pitchFamily="18" charset="0"/>
              </a:rPr>
              <a:t>IME #8/ME #31 Mohammed </a:t>
            </a:r>
            <a:r>
              <a:rPr lang="en-US" dirty="0" err="1" smtClean="0">
                <a:solidFill>
                  <a:prstClr val="black"/>
                </a:solidFill>
                <a:latin typeface="Garamond" panose="02020404030301010803" pitchFamily="18" charset="0"/>
              </a:rPr>
              <a:t>Nabulsi</a:t>
            </a:r>
            <a:r>
              <a:rPr lang="en-US" dirty="0" smtClean="0">
                <a:solidFill>
                  <a:prstClr val="black"/>
                </a:solidFill>
                <a:latin typeface="Garamond" panose="02020404030301010803" pitchFamily="18" charset="0"/>
              </a:rPr>
              <a:t> </a:t>
            </a:r>
            <a:endParaRPr lang="en-US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FE85-9AA6-4417-8457-79E1C10D153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918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771" y="80210"/>
            <a:ext cx="8191119" cy="74295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Garamond" panose="02020404030301010803" pitchFamily="18" charset="0"/>
              </a:rPr>
              <a:t>Essential Components Chosen: </a:t>
            </a:r>
            <a:endParaRPr lang="en-US" dirty="0">
              <a:latin typeface="Garamond" panose="02020404030301010803" pitchFamily="18" charset="0"/>
            </a:endParaRP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4241441704"/>
              </p:ext>
            </p:extLst>
          </p:nvPr>
        </p:nvGraphicFramePr>
        <p:xfrm>
          <a:off x="148432" y="914315"/>
          <a:ext cx="11000425" cy="5040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" name="Picture 15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263" y="6052258"/>
            <a:ext cx="2649764" cy="777251"/>
          </a:xfrm>
          <a:prstGeom prst="rect">
            <a:avLst/>
          </a:prstGeom>
        </p:spPr>
      </p:pic>
      <p:sp>
        <p:nvSpPr>
          <p:cNvPr id="8" name="Footer Placeholder 5"/>
          <p:cNvSpPr txBox="1">
            <a:spLocks/>
          </p:cNvSpPr>
          <p:nvPr/>
        </p:nvSpPr>
        <p:spPr>
          <a:xfrm>
            <a:off x="3" y="6492881"/>
            <a:ext cx="6385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  <a:latin typeface="Garamond" panose="02020404030301010803" pitchFamily="18" charset="0"/>
              </a:rPr>
              <a:t>IME #8/ME #31 Mohammed </a:t>
            </a:r>
            <a:r>
              <a:rPr lang="en-US" dirty="0" err="1" smtClean="0">
                <a:solidFill>
                  <a:prstClr val="black"/>
                </a:solidFill>
                <a:latin typeface="Garamond" panose="02020404030301010803" pitchFamily="18" charset="0"/>
              </a:rPr>
              <a:t>Nabulsi</a:t>
            </a:r>
            <a:r>
              <a:rPr lang="en-US" dirty="0" smtClean="0">
                <a:solidFill>
                  <a:prstClr val="black"/>
                </a:solidFill>
                <a:latin typeface="Garamond" panose="02020404030301010803" pitchFamily="18" charset="0"/>
              </a:rPr>
              <a:t> </a:t>
            </a:r>
            <a:endParaRPr lang="en-US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FE85-9AA6-4417-8457-79E1C10D153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35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2495" y="216031"/>
            <a:ext cx="9692640" cy="736112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eCalc </a:t>
            </a:r>
            <a:r>
              <a:rPr lang="en-US" dirty="0" smtClean="0">
                <a:latin typeface="Garamond" panose="02020404030301010803" pitchFamily="18" charset="0"/>
              </a:rPr>
              <a:t>Rotorcraft Calculator Input: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216" y="1979785"/>
            <a:ext cx="11020425" cy="2981325"/>
          </a:xfrm>
          <a:prstGeom prst="rect">
            <a:avLst/>
          </a:prstGeom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7" r="58693" b="75584"/>
          <a:stretch>
            <a:fillRect/>
          </a:stretch>
        </p:blipFill>
        <p:spPr bwMode="auto">
          <a:xfrm>
            <a:off x="3296783" y="1544719"/>
            <a:ext cx="1656216" cy="12952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3" t="24014" r="48051" b="55602"/>
          <a:stretch>
            <a:fillRect/>
          </a:stretch>
        </p:blipFill>
        <p:spPr bwMode="auto">
          <a:xfrm>
            <a:off x="1771223" y="2313326"/>
            <a:ext cx="4527159" cy="129710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64" t="42178" r="58936" b="36058"/>
          <a:stretch>
            <a:fillRect/>
          </a:stretch>
        </p:blipFill>
        <p:spPr bwMode="auto">
          <a:xfrm>
            <a:off x="4702596" y="2728478"/>
            <a:ext cx="1924765" cy="12196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57" r="56778" b="16559"/>
          <a:stretch>
            <a:fillRect/>
          </a:stretch>
        </p:blipFill>
        <p:spPr bwMode="auto">
          <a:xfrm>
            <a:off x="145145" y="3690901"/>
            <a:ext cx="6905403" cy="9173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0" t="83495" r="46767"/>
          <a:stretch>
            <a:fillRect/>
          </a:stretch>
        </p:blipFill>
        <p:spPr bwMode="auto">
          <a:xfrm>
            <a:off x="3754228" y="3939661"/>
            <a:ext cx="4718488" cy="10111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2" y="43934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" y="1082159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2" y="2025134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Garamond" panose="02020404030301010803" pitchFamily="18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" y="3091934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Garamond" panose="02020404030301010803" pitchFamily="18" charset="0"/>
            </a:endParaRPr>
          </a:p>
        </p:txBody>
      </p:sp>
      <p:pic>
        <p:nvPicPr>
          <p:cNvPr id="19" name="Picture 1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263" y="6052258"/>
            <a:ext cx="2649764" cy="777251"/>
          </a:xfrm>
          <a:prstGeom prst="rect">
            <a:avLst/>
          </a:prstGeom>
        </p:spPr>
      </p:pic>
      <p:sp>
        <p:nvSpPr>
          <p:cNvPr id="16" name="Footer Placeholder 5"/>
          <p:cNvSpPr txBox="1">
            <a:spLocks/>
          </p:cNvSpPr>
          <p:nvPr/>
        </p:nvSpPr>
        <p:spPr>
          <a:xfrm>
            <a:off x="3" y="6492881"/>
            <a:ext cx="6385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  <a:latin typeface="Garamond" panose="02020404030301010803" pitchFamily="18" charset="0"/>
              </a:rPr>
              <a:t>IME #8/ME #31 Mohammed </a:t>
            </a:r>
            <a:r>
              <a:rPr lang="en-US" dirty="0" err="1" smtClean="0">
                <a:solidFill>
                  <a:prstClr val="black"/>
                </a:solidFill>
                <a:latin typeface="Garamond" panose="02020404030301010803" pitchFamily="18" charset="0"/>
              </a:rPr>
              <a:t>Nabulsi</a:t>
            </a:r>
            <a:r>
              <a:rPr lang="en-US" dirty="0" smtClean="0">
                <a:solidFill>
                  <a:prstClr val="black"/>
                </a:solidFill>
                <a:latin typeface="Garamond" panose="02020404030301010803" pitchFamily="18" charset="0"/>
              </a:rPr>
              <a:t> </a:t>
            </a:r>
            <a:endParaRPr lang="en-US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FE85-9AA6-4417-8457-79E1C10D153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02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4"/>
            <a:ext cx="10160000" cy="801687"/>
          </a:xfrm>
        </p:spPr>
        <p:txBody>
          <a:bodyPr/>
          <a:lstStyle/>
          <a:p>
            <a:r>
              <a:rPr lang="en-US" dirty="0">
                <a:latin typeface="Garamond" panose="02020404030301010803" pitchFamily="18" charset="0"/>
              </a:rPr>
              <a:t>eCalc </a:t>
            </a:r>
            <a:r>
              <a:rPr lang="en-US" dirty="0" smtClean="0">
                <a:latin typeface="Garamond" panose="02020404030301010803" pitchFamily="18" charset="0"/>
              </a:rPr>
              <a:t>Rotorcraft Calculator Output: 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392" y="2031466"/>
            <a:ext cx="11020425" cy="2533650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764" r="83199" b="17706"/>
          <a:stretch>
            <a:fillRect/>
          </a:stretch>
        </p:blipFill>
        <p:spPr bwMode="auto">
          <a:xfrm>
            <a:off x="189045" y="3185498"/>
            <a:ext cx="3747959" cy="127381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4" t="56232" r="67143" b="32642"/>
          <a:stretch>
            <a:fillRect/>
          </a:stretch>
        </p:blipFill>
        <p:spPr bwMode="auto">
          <a:xfrm>
            <a:off x="1902117" y="3361036"/>
            <a:ext cx="4121315" cy="6774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7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1" t="8896" b="50909"/>
          <a:stretch>
            <a:fillRect/>
          </a:stretch>
        </p:blipFill>
        <p:spPr bwMode="auto">
          <a:xfrm>
            <a:off x="8087081" y="2331275"/>
            <a:ext cx="3085483" cy="17690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2" y="43934"/>
            <a:ext cx="1846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>
              <a:latin typeface="Garamond" panose="02020404030301010803" pitchFamily="18" charset="0"/>
            </a:endParaRPr>
          </a:p>
        </p:txBody>
      </p:sp>
      <p:pic>
        <p:nvPicPr>
          <p:cNvPr id="12" name="Picture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263" y="6052258"/>
            <a:ext cx="2649764" cy="777251"/>
          </a:xfrm>
          <a:prstGeom prst="rect">
            <a:avLst/>
          </a:prstGeom>
        </p:spPr>
      </p:pic>
      <p:sp>
        <p:nvSpPr>
          <p:cNvPr id="11" name="Footer Placeholder 5"/>
          <p:cNvSpPr txBox="1">
            <a:spLocks/>
          </p:cNvSpPr>
          <p:nvPr/>
        </p:nvSpPr>
        <p:spPr>
          <a:xfrm>
            <a:off x="3" y="6492881"/>
            <a:ext cx="6385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  <a:latin typeface="Garamond" panose="02020404030301010803" pitchFamily="18" charset="0"/>
              </a:rPr>
              <a:t>IME #8/ME #31 Mohammed </a:t>
            </a:r>
            <a:r>
              <a:rPr lang="en-US" dirty="0" err="1" smtClean="0">
                <a:solidFill>
                  <a:prstClr val="black"/>
                </a:solidFill>
                <a:latin typeface="Garamond" panose="02020404030301010803" pitchFamily="18" charset="0"/>
              </a:rPr>
              <a:t>Nabulsi</a:t>
            </a:r>
            <a:r>
              <a:rPr lang="en-US" dirty="0" smtClean="0">
                <a:solidFill>
                  <a:prstClr val="black"/>
                </a:solidFill>
                <a:latin typeface="Garamond" panose="02020404030301010803" pitchFamily="18" charset="0"/>
              </a:rPr>
              <a:t> </a:t>
            </a:r>
            <a:endParaRPr lang="en-US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FE85-9AA6-4417-8457-79E1C10D153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979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2214" y="131963"/>
            <a:ext cx="10160000" cy="856791"/>
          </a:xfrm>
        </p:spPr>
        <p:txBody>
          <a:bodyPr/>
          <a:lstStyle/>
          <a:p>
            <a:r>
              <a:rPr lang="en-US" dirty="0" smtClean="0">
                <a:latin typeface="Garamond"/>
                <a:cs typeface="Garamond"/>
              </a:rPr>
              <a:t>Essential Components Chosen  </a:t>
            </a:r>
            <a:endParaRPr lang="en-US" dirty="0">
              <a:latin typeface="Garamond"/>
              <a:cs typeface="Garamond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747" y="6078196"/>
            <a:ext cx="2649764" cy="777251"/>
          </a:xfrm>
          <a:prstGeom prst="rect">
            <a:avLst/>
          </a:prstGeom>
        </p:spPr>
      </p:pic>
      <p:sp>
        <p:nvSpPr>
          <p:cNvPr id="6" name="Footer Placeholder 6"/>
          <p:cNvSpPr txBox="1">
            <a:spLocks/>
          </p:cNvSpPr>
          <p:nvPr/>
        </p:nvSpPr>
        <p:spPr>
          <a:xfrm>
            <a:off x="3486" y="6518819"/>
            <a:ext cx="6385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  <a:latin typeface="Garamond" panose="02020404030301010803" pitchFamily="18" charset="0"/>
              </a:rPr>
              <a:t>IME #8/ME #31 Mitchell Stratton </a:t>
            </a:r>
            <a:endParaRPr lang="en-US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FE85-9AA6-4417-8457-79E1C10D153E}" type="slidenum">
              <a:rPr lang="en-US" smtClean="0"/>
              <a:t>17</a:t>
            </a:fld>
            <a:endParaRPr lang="en-US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1551105877"/>
              </p:ext>
            </p:extLst>
          </p:nvPr>
        </p:nvGraphicFramePr>
        <p:xfrm>
          <a:off x="300300" y="1138187"/>
          <a:ext cx="10766094" cy="48991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53458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813" y="0"/>
            <a:ext cx="10160000" cy="955764"/>
          </a:xfrm>
        </p:spPr>
        <p:txBody>
          <a:bodyPr/>
          <a:lstStyle/>
          <a:p>
            <a:r>
              <a:rPr lang="en-US" dirty="0" smtClean="0">
                <a:latin typeface="Garamond"/>
                <a:cs typeface="Garamond"/>
              </a:rPr>
              <a:t>Manufacture of Top Plate and Base Plate</a:t>
            </a:r>
            <a:endParaRPr lang="en-US" dirty="0">
              <a:latin typeface="Garamond"/>
              <a:cs typeface="Garamond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747" y="6061701"/>
            <a:ext cx="2649764" cy="777251"/>
          </a:xfrm>
          <a:prstGeom prst="rect">
            <a:avLst/>
          </a:prstGeom>
        </p:spPr>
      </p:pic>
      <p:sp>
        <p:nvSpPr>
          <p:cNvPr id="6" name="Footer Placeholder 6"/>
          <p:cNvSpPr txBox="1">
            <a:spLocks/>
          </p:cNvSpPr>
          <p:nvPr/>
        </p:nvSpPr>
        <p:spPr>
          <a:xfrm>
            <a:off x="3486" y="6502324"/>
            <a:ext cx="6385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  <a:latin typeface="Garamond" panose="02020404030301010803" pitchFamily="18" charset="0"/>
              </a:rPr>
              <a:t>IME #8/ME #31 Kimberlee Steinman  </a:t>
            </a:r>
            <a:endParaRPr lang="en-US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FE85-9AA6-4417-8457-79E1C10D153E}" type="slidenum">
              <a:rPr lang="en-US" smtClean="0"/>
              <a:t>18</a:t>
            </a:fld>
            <a:endParaRPr lang="en-US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369103835"/>
              </p:ext>
            </p:extLst>
          </p:nvPr>
        </p:nvGraphicFramePr>
        <p:xfrm>
          <a:off x="316790" y="1006225"/>
          <a:ext cx="10815573" cy="50476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280420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00" y="280422"/>
            <a:ext cx="10160000" cy="807305"/>
          </a:xfrm>
        </p:spPr>
        <p:txBody>
          <a:bodyPr/>
          <a:lstStyle/>
          <a:p>
            <a:r>
              <a:rPr lang="en-US" dirty="0" smtClean="0">
                <a:latin typeface="Garamond"/>
                <a:cs typeface="Garamond"/>
              </a:rPr>
              <a:t>Ergonomic Analysis with Jack 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797" y="1220803"/>
            <a:ext cx="10160000" cy="4800600"/>
          </a:xfrm>
        </p:spPr>
        <p:txBody>
          <a:bodyPr/>
          <a:lstStyle/>
          <a:p>
            <a:r>
              <a:rPr lang="en-US" sz="2400" dirty="0">
                <a:solidFill>
                  <a:srgbClr val="000000"/>
                </a:solidFill>
              </a:rPr>
              <a:t>Uses pre-built objects and humans called Jack and Jill to simulate a work task and analyze those tasks</a:t>
            </a:r>
          </a:p>
          <a:p>
            <a:r>
              <a:rPr lang="en-US" sz="2400" dirty="0">
                <a:solidFill>
                  <a:srgbClr val="000000"/>
                </a:solidFill>
              </a:rPr>
              <a:t>Analysis used in this project:</a:t>
            </a:r>
          </a:p>
          <a:p>
            <a:pPr lvl="1">
              <a:buClr>
                <a:schemeClr val="accent1"/>
              </a:buClr>
              <a:buFont typeface="Wingdings" charset="2"/>
              <a:buChar char="Ø"/>
            </a:pPr>
            <a:r>
              <a:rPr lang="en-US" sz="2400" dirty="0">
                <a:solidFill>
                  <a:srgbClr val="000000"/>
                </a:solidFill>
              </a:rPr>
              <a:t>Timing </a:t>
            </a:r>
            <a:r>
              <a:rPr lang="en-US" sz="2400" dirty="0" smtClean="0">
                <a:solidFill>
                  <a:srgbClr val="000000"/>
                </a:solidFill>
              </a:rPr>
              <a:t>Report</a:t>
            </a:r>
          </a:p>
          <a:p>
            <a:pPr lvl="2">
              <a:buClr>
                <a:schemeClr val="accent1"/>
              </a:buClr>
              <a:buFont typeface="Wingdings" charset="2"/>
              <a:buChar char="ü"/>
            </a:pPr>
            <a:r>
              <a:rPr lang="en-US" sz="2000" dirty="0">
                <a:solidFill>
                  <a:srgbClr val="000000"/>
                </a:solidFill>
                <a:latin typeface="Garamond" panose="02020404030301010803" pitchFamily="18" charset="0"/>
              </a:rPr>
              <a:t>Task should take between 3s - 8s to complete </a:t>
            </a:r>
            <a:endParaRPr lang="en-US" sz="2200" dirty="0">
              <a:solidFill>
                <a:srgbClr val="000000"/>
              </a:solidFill>
            </a:endParaRPr>
          </a:p>
          <a:p>
            <a:pPr lvl="1">
              <a:buClr>
                <a:schemeClr val="accent1"/>
              </a:buClr>
              <a:buFont typeface="Wingdings" charset="2"/>
              <a:buChar char="Ø"/>
            </a:pPr>
            <a:r>
              <a:rPr lang="en-US" sz="2400" dirty="0">
                <a:solidFill>
                  <a:srgbClr val="000000"/>
                </a:solidFill>
              </a:rPr>
              <a:t>Static Strength Prediction (SSP</a:t>
            </a:r>
            <a:r>
              <a:rPr lang="en-US" sz="2400" dirty="0" smtClean="0">
                <a:solidFill>
                  <a:srgbClr val="000000"/>
                </a:solidFill>
              </a:rPr>
              <a:t>)</a:t>
            </a:r>
          </a:p>
          <a:p>
            <a:pPr lvl="2">
              <a:buClr>
                <a:schemeClr val="accent1"/>
              </a:buClr>
              <a:buFont typeface="Wingdings" charset="2"/>
              <a:buChar char="ü"/>
            </a:pPr>
            <a:r>
              <a:rPr lang="en-US" sz="2000" dirty="0">
                <a:solidFill>
                  <a:srgbClr val="000000"/>
                </a:solidFill>
                <a:latin typeface="Garamond" panose="02020404030301010803" pitchFamily="18" charset="0"/>
              </a:rPr>
              <a:t>82.72% of population can complete </a:t>
            </a:r>
            <a:r>
              <a:rPr lang="en-US" sz="20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task</a:t>
            </a:r>
            <a:endParaRPr lang="en-US" sz="2200" dirty="0">
              <a:solidFill>
                <a:srgbClr val="000000"/>
              </a:solidFill>
            </a:endParaRPr>
          </a:p>
          <a:p>
            <a:pPr lvl="1">
              <a:buClr>
                <a:schemeClr val="accent1"/>
              </a:buClr>
              <a:buFont typeface="Wingdings" charset="2"/>
              <a:buChar char="Ø"/>
            </a:pPr>
            <a:r>
              <a:rPr lang="en-US" sz="2400" dirty="0">
                <a:solidFill>
                  <a:srgbClr val="000000"/>
                </a:solidFill>
              </a:rPr>
              <a:t>Lower Back Analysis (LBA</a:t>
            </a:r>
            <a:r>
              <a:rPr lang="en-US" sz="2400" dirty="0" smtClean="0">
                <a:solidFill>
                  <a:srgbClr val="000000"/>
                </a:solidFill>
              </a:rPr>
              <a:t>)</a:t>
            </a:r>
          </a:p>
          <a:p>
            <a:pPr lvl="2">
              <a:buClr>
                <a:schemeClr val="accent1"/>
              </a:buClr>
              <a:buFont typeface="Wingdings" charset="2"/>
              <a:buChar char="ü"/>
            </a:pPr>
            <a:r>
              <a:rPr lang="en-US" sz="2000" dirty="0">
                <a:solidFill>
                  <a:srgbClr val="000000"/>
                </a:solidFill>
                <a:latin typeface="Garamond" panose="02020404030301010803" pitchFamily="18" charset="0"/>
              </a:rPr>
              <a:t>Task is categorized as a low risk for back </a:t>
            </a:r>
            <a:r>
              <a:rPr lang="en-US" sz="20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injury</a:t>
            </a:r>
            <a:endParaRPr lang="en-US" sz="2200" dirty="0">
              <a:solidFill>
                <a:srgbClr val="000000"/>
              </a:solidFill>
            </a:endParaRPr>
          </a:p>
          <a:p>
            <a:endParaRPr lang="en-US" dirty="0">
              <a:latin typeface="Garamond"/>
              <a:cs typeface="Garamond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747" y="6045206"/>
            <a:ext cx="2649764" cy="777251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FE85-9AA6-4417-8457-79E1C10D153E}" type="slidenum">
              <a:rPr lang="en-US" smtClean="0"/>
              <a:t>19</a:t>
            </a:fld>
            <a:endParaRPr lang="en-US"/>
          </a:p>
        </p:txBody>
      </p:sp>
      <p:pic>
        <p:nvPicPr>
          <p:cNvPr id="10" name="Picture 9" descr="JAck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300" y="1822597"/>
            <a:ext cx="5784298" cy="3554934"/>
          </a:xfrm>
          <a:prstGeom prst="rect">
            <a:avLst/>
          </a:prstGeom>
        </p:spPr>
      </p:pic>
      <p:sp>
        <p:nvSpPr>
          <p:cNvPr id="8" name="Footer Placeholder 6"/>
          <p:cNvSpPr txBox="1">
            <a:spLocks/>
          </p:cNvSpPr>
          <p:nvPr/>
        </p:nvSpPr>
        <p:spPr>
          <a:xfrm>
            <a:off x="3486" y="6502324"/>
            <a:ext cx="6385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  <a:latin typeface="Garamond" panose="02020404030301010803" pitchFamily="18" charset="0"/>
              </a:rPr>
              <a:t>IME #8/ME #31 Kimberlee Steinman  </a:t>
            </a:r>
            <a:endParaRPr lang="en-US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872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629" y="0"/>
            <a:ext cx="10160000" cy="931862"/>
          </a:xfrm>
        </p:spPr>
        <p:txBody>
          <a:bodyPr/>
          <a:lstStyle/>
          <a:p>
            <a:r>
              <a:rPr lang="en-US" dirty="0" smtClean="0">
                <a:latin typeface="Garamond" panose="02020404030301010803" pitchFamily="18" charset="0"/>
              </a:rPr>
              <a:t>Team Organization 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747" y="6045206"/>
            <a:ext cx="2649764" cy="777251"/>
          </a:xfrm>
          <a:prstGeom prst="rect">
            <a:avLst/>
          </a:prstGeom>
        </p:spPr>
      </p:pic>
      <p:sp>
        <p:nvSpPr>
          <p:cNvPr id="9" name="Footer Placeholder 6"/>
          <p:cNvSpPr txBox="1">
            <a:spLocks/>
          </p:cNvSpPr>
          <p:nvPr/>
        </p:nvSpPr>
        <p:spPr>
          <a:xfrm>
            <a:off x="3486" y="6485829"/>
            <a:ext cx="6385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  <a:latin typeface="Garamond" panose="02020404030301010803" pitchFamily="18" charset="0"/>
              </a:rPr>
              <a:t>IME #8/ME #31 Louisny Dufresne </a:t>
            </a:r>
            <a:endParaRPr lang="en-US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FE85-9AA6-4417-8457-79E1C10D153E}" type="slidenum">
              <a:rPr lang="en-US" smtClean="0"/>
              <a:t>2</a:t>
            </a:fld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6347537"/>
              </p:ext>
            </p:extLst>
          </p:nvPr>
        </p:nvGraphicFramePr>
        <p:xfrm>
          <a:off x="1670050" y="896471"/>
          <a:ext cx="8362950" cy="489635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7" name="Document" r:id="rId5" imgW="5486400" imgH="3225800" progId="Word.Document.12">
                  <p:embed/>
                </p:oleObj>
              </mc:Choice>
              <mc:Fallback>
                <p:oleObj name="Document" r:id="rId5" imgW="5486400" imgH="32258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670050" y="896471"/>
                        <a:ext cx="8362950" cy="489635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96422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27945" y="2491696"/>
            <a:ext cx="7323240" cy="988755"/>
          </a:xfrm>
        </p:spPr>
        <p:txBody>
          <a:bodyPr/>
          <a:lstStyle/>
          <a:p>
            <a:r>
              <a:rPr lang="en-US" sz="6600" dirty="0" smtClean="0">
                <a:latin typeface="Garamond"/>
                <a:cs typeface="Garamond"/>
              </a:rPr>
              <a:t>Rotorcraft Assembly </a:t>
            </a:r>
            <a:endParaRPr lang="en-US" sz="6600" dirty="0">
              <a:latin typeface="Garamond"/>
              <a:cs typeface="Garamond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FE85-9AA6-4417-8457-79E1C10D153E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747" y="6045206"/>
            <a:ext cx="2649764" cy="777251"/>
          </a:xfrm>
          <a:prstGeom prst="rect">
            <a:avLst/>
          </a:prstGeom>
        </p:spPr>
      </p:pic>
      <p:sp>
        <p:nvSpPr>
          <p:cNvPr id="6" name="Footer Placeholder 6"/>
          <p:cNvSpPr txBox="1">
            <a:spLocks/>
          </p:cNvSpPr>
          <p:nvPr/>
        </p:nvSpPr>
        <p:spPr>
          <a:xfrm>
            <a:off x="3486" y="6485829"/>
            <a:ext cx="6385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  <a:latin typeface="Garamond" panose="02020404030301010803" pitchFamily="18" charset="0"/>
              </a:rPr>
              <a:t>IME #8/ME #31 Taniwa Ndebele </a:t>
            </a:r>
            <a:endParaRPr lang="en-US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724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8438"/>
            <a:ext cx="10160000" cy="792162"/>
          </a:xfrm>
        </p:spPr>
        <p:txBody>
          <a:bodyPr/>
          <a:lstStyle/>
          <a:p>
            <a:r>
              <a:rPr lang="en-US" dirty="0" smtClean="0">
                <a:latin typeface="Garamond" panose="02020404030301010803" pitchFamily="18" charset="0"/>
              </a:rPr>
              <a:t>Rotorcraft Frame Assembly</a:t>
            </a:r>
            <a:endParaRPr lang="en-US" dirty="0">
              <a:latin typeface="Garamond" panose="02020404030301010803" pitchFamily="18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2099800"/>
              </p:ext>
            </p:extLst>
          </p:nvPr>
        </p:nvGraphicFramePr>
        <p:xfrm>
          <a:off x="279400" y="1251652"/>
          <a:ext cx="101600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Picture 7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263" y="6052258"/>
            <a:ext cx="2649764" cy="777251"/>
          </a:xfrm>
          <a:prstGeom prst="rect">
            <a:avLst/>
          </a:prstGeom>
        </p:spPr>
      </p:pic>
      <p:sp>
        <p:nvSpPr>
          <p:cNvPr id="10" name="Footer Placeholder 5"/>
          <p:cNvSpPr txBox="1">
            <a:spLocks/>
          </p:cNvSpPr>
          <p:nvPr/>
        </p:nvSpPr>
        <p:spPr>
          <a:xfrm>
            <a:off x="3" y="6492881"/>
            <a:ext cx="6385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  <a:latin typeface="Garamond" panose="02020404030301010803" pitchFamily="18" charset="0"/>
              </a:rPr>
              <a:t>IME #8/ME #31 </a:t>
            </a:r>
            <a:r>
              <a:rPr lang="en-US" dirty="0" err="1" smtClean="0">
                <a:solidFill>
                  <a:prstClr val="black"/>
                </a:solidFill>
                <a:latin typeface="Garamond" panose="02020404030301010803" pitchFamily="18" charset="0"/>
              </a:rPr>
              <a:t>Taniwa</a:t>
            </a:r>
            <a:r>
              <a:rPr lang="en-US" dirty="0" smtClean="0">
                <a:solidFill>
                  <a:prstClr val="black"/>
                </a:solidFill>
                <a:latin typeface="Garamond" panose="02020404030301010803" pitchFamily="18" charset="0"/>
              </a:rPr>
              <a:t> Ndebele </a:t>
            </a:r>
            <a:endParaRPr lang="en-US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FE85-9AA6-4417-8457-79E1C10D153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226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900" y="117169"/>
            <a:ext cx="10160000" cy="754062"/>
          </a:xfrm>
        </p:spPr>
        <p:txBody>
          <a:bodyPr/>
          <a:lstStyle/>
          <a:p>
            <a:r>
              <a:rPr lang="en-US" dirty="0" smtClean="0">
                <a:latin typeface="Garamond" panose="02020404030301010803" pitchFamily="18" charset="0"/>
              </a:rPr>
              <a:t>Rotorcraft Prototype 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2050" name="Picture 2" descr="https://fbcdn-sphotos-h-a.akamaihd.net/hphotos-ak-xpf1/v/t34.0-12/11087037_10153012899659130_1756551110_n.jpg?oh=12559a8a714ae240ecb66c706e16de5e&amp;oe=551C5F6F&amp;__gda__=1427920894_73aa5992e8e0fd774f339401f1061ab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47" t="4497" r="4132" b="16037"/>
          <a:stretch/>
        </p:blipFill>
        <p:spPr bwMode="auto">
          <a:xfrm>
            <a:off x="979060" y="1304449"/>
            <a:ext cx="3140061" cy="39820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85393" y="5374858"/>
            <a:ext cx="3521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Figure 6. Collapsed View of </a:t>
            </a:r>
            <a:r>
              <a:rPr lang="en-US" sz="1400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T</a:t>
            </a:r>
            <a:r>
              <a:rPr lang="en-US" sz="1400" dirty="0" smtClean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eam’s </a:t>
            </a:r>
            <a:r>
              <a:rPr lang="en-US" sz="1400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P</a:t>
            </a:r>
            <a:r>
              <a:rPr lang="en-US" sz="1400" dirty="0" smtClean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rototype</a:t>
            </a:r>
            <a:endParaRPr lang="en-US" sz="1400" dirty="0">
              <a:solidFill>
                <a:prstClr val="black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53480" y="5339356"/>
            <a:ext cx="41201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Figure 7. Deployed View of Team’s Prototype </a:t>
            </a:r>
            <a:endParaRPr lang="en-US" sz="1400" dirty="0">
              <a:solidFill>
                <a:prstClr val="black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https://fbcdn-sphotos-h-a.akamaihd.net/hphotos-ak-xpf1/v/t34.0-12/21902_10153013003029130_1550371824363666126_n.jpg?oh=2746fb6788b17e7f003ed40ab35e9890&amp;oe=551C3DF4&amp;__gda__=1427914315_f3479b63bc492786b52d003e509d0d0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" t="7074" r="1878" b="6874"/>
          <a:stretch/>
        </p:blipFill>
        <p:spPr bwMode="auto">
          <a:xfrm>
            <a:off x="5061770" y="1304449"/>
            <a:ext cx="5869543" cy="39820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263" y="6052258"/>
            <a:ext cx="2649764" cy="777251"/>
          </a:xfrm>
          <a:prstGeom prst="rect">
            <a:avLst/>
          </a:prstGeom>
        </p:spPr>
      </p:pic>
      <p:sp>
        <p:nvSpPr>
          <p:cNvPr id="13" name="Footer Placeholder 5"/>
          <p:cNvSpPr txBox="1">
            <a:spLocks/>
          </p:cNvSpPr>
          <p:nvPr/>
        </p:nvSpPr>
        <p:spPr>
          <a:xfrm>
            <a:off x="3" y="6492881"/>
            <a:ext cx="6385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  <a:latin typeface="Garamond" panose="02020404030301010803" pitchFamily="18" charset="0"/>
              </a:rPr>
              <a:t>IME #8/ME #31 </a:t>
            </a:r>
            <a:r>
              <a:rPr lang="en-US" dirty="0" err="1" smtClean="0">
                <a:solidFill>
                  <a:prstClr val="black"/>
                </a:solidFill>
                <a:latin typeface="Garamond" panose="02020404030301010803" pitchFamily="18" charset="0"/>
              </a:rPr>
              <a:t>Taniwa</a:t>
            </a:r>
            <a:r>
              <a:rPr lang="en-US" dirty="0" smtClean="0">
                <a:solidFill>
                  <a:prstClr val="black"/>
                </a:solidFill>
                <a:latin typeface="Garamond" panose="02020404030301010803" pitchFamily="18" charset="0"/>
              </a:rPr>
              <a:t> Ndebele </a:t>
            </a:r>
            <a:endParaRPr lang="en-US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FE85-9AA6-4417-8457-79E1C10D153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61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100" y="122244"/>
            <a:ext cx="10160000" cy="868363"/>
          </a:xfrm>
        </p:spPr>
        <p:txBody>
          <a:bodyPr/>
          <a:lstStyle/>
          <a:p>
            <a:r>
              <a:rPr lang="en-US" dirty="0" smtClean="0">
                <a:latin typeface="Garamond" panose="02020404030301010803" pitchFamily="18" charset="0"/>
              </a:rPr>
              <a:t>Electrical Assembly 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9" name="Content Placeholder 8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89203" y="968183"/>
            <a:ext cx="6347719" cy="50555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263" y="6052258"/>
            <a:ext cx="2649764" cy="777251"/>
          </a:xfrm>
          <a:prstGeom prst="rect">
            <a:avLst/>
          </a:prstGeom>
        </p:spPr>
      </p:pic>
      <p:sp>
        <p:nvSpPr>
          <p:cNvPr id="8" name="Footer Placeholder 5"/>
          <p:cNvSpPr txBox="1">
            <a:spLocks/>
          </p:cNvSpPr>
          <p:nvPr/>
        </p:nvSpPr>
        <p:spPr>
          <a:xfrm>
            <a:off x="3" y="6492881"/>
            <a:ext cx="6385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  <a:latin typeface="Garamond" panose="02020404030301010803" pitchFamily="18" charset="0"/>
              </a:rPr>
              <a:t>IME #8/ME #31 Robert Johnson </a:t>
            </a:r>
            <a:endParaRPr lang="en-US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FE85-9AA6-4417-8457-79E1C10D153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73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5600" y="163513"/>
            <a:ext cx="10160000" cy="804862"/>
          </a:xfrm>
        </p:spPr>
        <p:txBody>
          <a:bodyPr/>
          <a:lstStyle/>
          <a:p>
            <a:r>
              <a:rPr lang="en-US" dirty="0" smtClean="0">
                <a:latin typeface="Garamond"/>
                <a:cs typeface="Garamond"/>
              </a:rPr>
              <a:t>Rotorcraft Final Prototype 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FE85-9AA6-4417-8457-79E1C10D153E}" type="slidenum">
              <a:rPr lang="en-US" smtClean="0"/>
              <a:t>24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2007" y="1254125"/>
            <a:ext cx="5990662" cy="431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527" y="1238251"/>
            <a:ext cx="3680820" cy="43656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123518" y="5692358"/>
            <a:ext cx="35215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Figure 8. Collapsed View of </a:t>
            </a:r>
            <a:r>
              <a:rPr lang="en-US" sz="1400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T</a:t>
            </a:r>
            <a:r>
              <a:rPr lang="en-US" sz="1400" dirty="0" smtClean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eam’s </a:t>
            </a:r>
            <a:r>
              <a:rPr lang="en-US" sz="1400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P</a:t>
            </a:r>
            <a:r>
              <a:rPr lang="en-US" sz="1400" dirty="0" smtClean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rototype</a:t>
            </a:r>
            <a:endParaRPr lang="en-US" sz="1400" dirty="0">
              <a:solidFill>
                <a:prstClr val="black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13855" y="5672731"/>
            <a:ext cx="41201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Figure 9. Deployed View of Team’s Prototype </a:t>
            </a:r>
            <a:endParaRPr lang="en-US" sz="1400" dirty="0">
              <a:solidFill>
                <a:prstClr val="black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263" y="6052258"/>
            <a:ext cx="2649764" cy="777251"/>
          </a:xfrm>
          <a:prstGeom prst="rect">
            <a:avLst/>
          </a:prstGeom>
        </p:spPr>
      </p:pic>
      <p:sp>
        <p:nvSpPr>
          <p:cNvPr id="12" name="Footer Placeholder 5"/>
          <p:cNvSpPr txBox="1">
            <a:spLocks/>
          </p:cNvSpPr>
          <p:nvPr/>
        </p:nvSpPr>
        <p:spPr>
          <a:xfrm>
            <a:off x="3" y="6492881"/>
            <a:ext cx="6385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  <a:latin typeface="Garamond" panose="02020404030301010803" pitchFamily="18" charset="0"/>
              </a:rPr>
              <a:t>IME #8/ME #31 Robert Johnson </a:t>
            </a:r>
            <a:endParaRPr lang="en-US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209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aramond" panose="02020404030301010803" pitchFamily="18" charset="0"/>
              </a:rPr>
              <a:t>Protocol for Operation 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263" y="6052258"/>
            <a:ext cx="2649764" cy="777251"/>
          </a:xfrm>
          <a:prstGeom prst="rect">
            <a:avLst/>
          </a:prstGeom>
        </p:spPr>
      </p:pic>
      <p:sp>
        <p:nvSpPr>
          <p:cNvPr id="6" name="Footer Placeholder 5"/>
          <p:cNvSpPr txBox="1">
            <a:spLocks/>
          </p:cNvSpPr>
          <p:nvPr/>
        </p:nvSpPr>
        <p:spPr>
          <a:xfrm>
            <a:off x="3" y="6492881"/>
            <a:ext cx="6385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  <a:latin typeface="Garamond" panose="02020404030301010803" pitchFamily="18" charset="0"/>
              </a:rPr>
              <a:t>IME #8/ME #31 Victoria Rogers </a:t>
            </a:r>
            <a:endParaRPr lang="en-US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pic>
        <p:nvPicPr>
          <p:cNvPr id="7" name="Picture 6" descr="https://fbcdn-sphotos-h-a.akamaihd.net/hphotos-ak-xpf1/v/t34.0-12/10995922_10153014492039130_4403940008051252937_n.jpg?oh=db7230de441ae971034466465615eadc&amp;oe=551CECFD&amp;__gda__=1428003154_3de421611073a5274c7d769190ac2088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29" b="16205"/>
          <a:stretch/>
        </p:blipFill>
        <p:spPr bwMode="auto">
          <a:xfrm>
            <a:off x="477032" y="1251132"/>
            <a:ext cx="2585377" cy="21430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0" b="3445"/>
          <a:stretch/>
        </p:blipFill>
        <p:spPr bwMode="auto">
          <a:xfrm>
            <a:off x="3807668" y="1204736"/>
            <a:ext cx="3169909" cy="25275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9" name="Picture 8" descr="https://fbcdn-sphotos-h-a.akamaihd.net/hphotos-ak-xpa1/v/t34.0-12/11050138_10153014491719130_7661208639667937668_n.jpg?oh=a35a6e6764a40d74cd6030db8e4b45ac&amp;oe=551DC857&amp;__gda__=1428017764_65340e194d95bddbbc929d45c4fe44e3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84" b="15342"/>
          <a:stretch/>
        </p:blipFill>
        <p:spPr bwMode="auto">
          <a:xfrm>
            <a:off x="7722836" y="1199414"/>
            <a:ext cx="2594645" cy="22758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" name="Picture 9" descr="https://fbcdn-sphotos-h-a.akamaihd.net/hphotos-ak-xpa1/v/t34.0-12/13782_10153014491634130_356690095661640408_n.jpg?oh=d494c3ed12978778c3ed1714d1e07855&amp;oe=551CD723&amp;__gda__=1428010843_06d21cf7cf4d6e070d838c8fd9fc5299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15" b="29742"/>
          <a:stretch/>
        </p:blipFill>
        <p:spPr bwMode="auto">
          <a:xfrm>
            <a:off x="7722836" y="3732290"/>
            <a:ext cx="2594645" cy="204317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1" name="Picture 10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88" b="15763"/>
          <a:stretch/>
        </p:blipFill>
        <p:spPr bwMode="auto">
          <a:xfrm>
            <a:off x="3957962" y="3732284"/>
            <a:ext cx="2869321" cy="20996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2" name="Picture 11" descr="https://fbcdn-sphotos-h-a.akamaihd.net/hphotos-ak-xpf1/v/t34.0-12/11077921_10153014491534130_6805384466171365011_n.jpg?oh=2209cdc8c1d2f64329c2c9027f7acaa5&amp;oe=551CBC23&amp;__gda__=1427952588_955474465b4c36132d5ce175cae1ac50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4" t="12062" r="9255" b="36194"/>
          <a:stretch/>
        </p:blipFill>
        <p:spPr bwMode="auto">
          <a:xfrm>
            <a:off x="471603" y="3732284"/>
            <a:ext cx="2590800" cy="20878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cxnSp>
        <p:nvCxnSpPr>
          <p:cNvPr id="17" name="Straight Arrow Connector 16"/>
          <p:cNvCxnSpPr/>
          <p:nvPr/>
        </p:nvCxnSpPr>
        <p:spPr>
          <a:xfrm>
            <a:off x="3171389" y="2337349"/>
            <a:ext cx="765307" cy="0"/>
          </a:xfrm>
          <a:prstGeom prst="straightConnector1">
            <a:avLst/>
          </a:prstGeom>
          <a:ln w="889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6832530" y="2362159"/>
            <a:ext cx="765307" cy="0"/>
          </a:xfrm>
          <a:prstGeom prst="straightConnector1">
            <a:avLst/>
          </a:prstGeom>
          <a:ln w="889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3126373" y="4763156"/>
            <a:ext cx="709419" cy="14978"/>
          </a:xfrm>
          <a:prstGeom prst="straightConnector1">
            <a:avLst/>
          </a:prstGeom>
          <a:ln w="889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6808777" y="4787966"/>
            <a:ext cx="709419" cy="14978"/>
          </a:xfrm>
          <a:prstGeom prst="straightConnector1">
            <a:avLst/>
          </a:prstGeom>
          <a:ln w="889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urved Down Arrow 25"/>
          <p:cNvSpPr/>
          <p:nvPr/>
        </p:nvSpPr>
        <p:spPr>
          <a:xfrm rot="5400000">
            <a:off x="10198055" y="3190596"/>
            <a:ext cx="1058237" cy="569383"/>
          </a:xfrm>
          <a:prstGeom prst="curvedDownArrow">
            <a:avLst/>
          </a:prstGeom>
          <a:solidFill>
            <a:schemeClr val="accent1">
              <a:alpha val="7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FE85-9AA6-4417-8457-79E1C10D153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481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9499" y="2624138"/>
            <a:ext cx="9382126" cy="1143000"/>
          </a:xfrm>
        </p:spPr>
        <p:txBody>
          <a:bodyPr/>
          <a:lstStyle/>
          <a:p>
            <a:r>
              <a:rPr lang="en-US" sz="6600" dirty="0" smtClean="0">
                <a:latin typeface="Garamond"/>
                <a:cs typeface="Garamond"/>
              </a:rPr>
              <a:t>Rotorcraft Business Analysis</a:t>
            </a:r>
            <a:endParaRPr lang="en-US" sz="6600" dirty="0">
              <a:latin typeface="Garamond"/>
              <a:cs typeface="Garamond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FE85-9AA6-4417-8457-79E1C10D153E}" type="slidenum">
              <a:rPr lang="en-US" smtClean="0"/>
              <a:t>26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263" y="6052258"/>
            <a:ext cx="2649764" cy="777251"/>
          </a:xfrm>
          <a:prstGeom prst="rect">
            <a:avLst/>
          </a:prstGeom>
        </p:spPr>
      </p:pic>
      <p:sp>
        <p:nvSpPr>
          <p:cNvPr id="6" name="Footer Placeholder 5"/>
          <p:cNvSpPr txBox="1">
            <a:spLocks/>
          </p:cNvSpPr>
          <p:nvPr/>
        </p:nvSpPr>
        <p:spPr>
          <a:xfrm>
            <a:off x="3" y="6492881"/>
            <a:ext cx="6385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  <a:latin typeface="Garamond" panose="02020404030301010803" pitchFamily="18" charset="0"/>
              </a:rPr>
              <a:t>IME #8/ME #31 Mitchell Stratton </a:t>
            </a:r>
            <a:endParaRPr lang="en-US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6796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5100" y="-127000"/>
            <a:ext cx="10160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Garamond"/>
                <a:cs typeface="Garamond"/>
              </a:rPr>
              <a:t>Health and Safety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613" y="1028700"/>
            <a:ext cx="11093138" cy="5845175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latin typeface="Garamond"/>
                <a:cs typeface="Garamond"/>
              </a:rPr>
              <a:t>Flight Safety:</a:t>
            </a:r>
          </a:p>
          <a:p>
            <a:pPr lvl="1">
              <a:buClr>
                <a:schemeClr val="accent1"/>
              </a:buClr>
              <a:buFont typeface="Wingdings" charset="2"/>
              <a:buChar char="Ø"/>
            </a:pPr>
            <a:r>
              <a:rPr lang="en-US" sz="2400" dirty="0" smtClean="0">
                <a:latin typeface="Garamond"/>
                <a:cs typeface="Garamond"/>
              </a:rPr>
              <a:t>Do not fly over unprotected people, vessels, vehicles, or structures</a:t>
            </a:r>
          </a:p>
          <a:p>
            <a:pPr lvl="1">
              <a:buClr>
                <a:schemeClr val="accent1"/>
              </a:buClr>
              <a:buFont typeface="Wingdings" charset="2"/>
              <a:buChar char="Ø"/>
            </a:pPr>
            <a:r>
              <a:rPr lang="en-US" sz="2400" dirty="0" smtClean="0">
                <a:latin typeface="Garamond"/>
                <a:cs typeface="Garamond"/>
              </a:rPr>
              <a:t>Successful radio equipment ground-range check in accordance with manufacturer’s recommendations is to be completed before first flight of a new/repaired rotorcraft</a:t>
            </a:r>
          </a:p>
          <a:p>
            <a:pPr lvl="1">
              <a:buClr>
                <a:schemeClr val="accent1"/>
              </a:buClr>
              <a:buFont typeface="Wingdings" charset="2"/>
              <a:buChar char="Ø"/>
            </a:pPr>
            <a:r>
              <a:rPr lang="en-US" sz="2400" dirty="0" smtClean="0">
                <a:latin typeface="Garamond"/>
                <a:cs typeface="Garamond"/>
              </a:rPr>
              <a:t>Establish a safety line at all flying sites, locations, and testing areas that only personnel associated with flight are allowed to cross</a:t>
            </a:r>
          </a:p>
          <a:p>
            <a:r>
              <a:rPr lang="en-US" sz="2400" b="1" dirty="0" smtClean="0">
                <a:latin typeface="Garamond"/>
                <a:cs typeface="Garamond"/>
              </a:rPr>
              <a:t>Manufacturing Safety:</a:t>
            </a:r>
          </a:p>
          <a:p>
            <a:pPr lvl="1">
              <a:buClr>
                <a:schemeClr val="accent1"/>
              </a:buClr>
              <a:buFont typeface="Wingdings" charset="2"/>
              <a:buChar char="Ø"/>
            </a:pPr>
            <a:r>
              <a:rPr lang="en-US" sz="2400" dirty="0" smtClean="0">
                <a:latin typeface="Garamond"/>
                <a:cs typeface="Garamond"/>
              </a:rPr>
              <a:t>Proper lab safety during manufacture of base plates (lab coats, gloves, safety goggles)</a:t>
            </a:r>
          </a:p>
          <a:p>
            <a:pPr lvl="1">
              <a:buClr>
                <a:schemeClr val="accent1"/>
              </a:buClr>
              <a:buFont typeface="Wingdings" charset="2"/>
              <a:buChar char="Ø"/>
            </a:pPr>
            <a:r>
              <a:rPr lang="en-US" sz="2400" dirty="0" smtClean="0">
                <a:latin typeface="Garamond"/>
                <a:cs typeface="Garamond"/>
              </a:rPr>
              <a:t>Water jet cutting is performed by somebody well versed and thoroughly trained in the use of the machine</a:t>
            </a:r>
          </a:p>
          <a:p>
            <a:pPr lvl="1">
              <a:buClr>
                <a:schemeClr val="accent1"/>
              </a:buClr>
              <a:buFont typeface="Wingdings" charset="2"/>
              <a:buChar char="Ø"/>
            </a:pPr>
            <a:r>
              <a:rPr lang="en-US" sz="2400" dirty="0" smtClean="0">
                <a:latin typeface="Garamond"/>
                <a:cs typeface="Garamond"/>
              </a:rPr>
              <a:t>Dust mask is necessary when cutting the carbon fiber tubes for the arms</a:t>
            </a:r>
            <a:endParaRPr lang="en-US" sz="2400" dirty="0">
              <a:latin typeface="Garamond"/>
              <a:cs typeface="Garamond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747" y="6045206"/>
            <a:ext cx="2649764" cy="777251"/>
          </a:xfrm>
          <a:prstGeom prst="rect">
            <a:avLst/>
          </a:prstGeom>
        </p:spPr>
      </p:pic>
      <p:sp>
        <p:nvSpPr>
          <p:cNvPr id="5" name="Footer Placeholder 6"/>
          <p:cNvSpPr txBox="1">
            <a:spLocks/>
          </p:cNvSpPr>
          <p:nvPr/>
        </p:nvSpPr>
        <p:spPr>
          <a:xfrm>
            <a:off x="3486" y="6485829"/>
            <a:ext cx="6385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  <a:latin typeface="Garamond" panose="02020404030301010803" pitchFamily="18" charset="0"/>
              </a:rPr>
              <a:t>IME #8/ME #31 Mitchell Stratton </a:t>
            </a:r>
            <a:endParaRPr lang="en-US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FE85-9AA6-4417-8457-79E1C10D153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38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10160000" cy="941388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Garamond"/>
                <a:cs typeface="Garamond"/>
              </a:rPr>
              <a:t>Health and Safety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7796" y="922243"/>
            <a:ext cx="10918513" cy="5305425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latin typeface="Garamond"/>
                <a:cs typeface="Garamond"/>
              </a:rPr>
              <a:t>Rotor Safety:</a:t>
            </a:r>
          </a:p>
          <a:p>
            <a:pPr lvl="1">
              <a:buClr>
                <a:schemeClr val="accent1"/>
              </a:buClr>
              <a:buFont typeface="Wingdings" charset="2"/>
              <a:buChar char="Ø"/>
            </a:pPr>
            <a:r>
              <a:rPr lang="en-US" sz="2400" dirty="0" smtClean="0">
                <a:latin typeface="Garamond"/>
                <a:cs typeface="Garamond"/>
              </a:rPr>
              <a:t>Rotors operate at 7,000 RPM (revolutions per minute), which is capable of causing serious injury even at low speeds</a:t>
            </a:r>
          </a:p>
          <a:p>
            <a:pPr lvl="1">
              <a:buClr>
                <a:schemeClr val="accent1"/>
              </a:buClr>
              <a:buFont typeface="Wingdings" charset="2"/>
              <a:buChar char="Ø"/>
            </a:pPr>
            <a:r>
              <a:rPr lang="en-US" sz="2400" dirty="0" smtClean="0">
                <a:latin typeface="Garamond"/>
                <a:cs typeface="Garamond"/>
              </a:rPr>
              <a:t>Do not attempt to touch rotors during operation and wait for rotors to stop spinning before approaching the rotorcraft</a:t>
            </a:r>
          </a:p>
          <a:p>
            <a:pPr lvl="1">
              <a:buClr>
                <a:schemeClr val="accent1"/>
              </a:buClr>
              <a:buFont typeface="Wingdings" charset="2"/>
              <a:buChar char="Ø"/>
            </a:pPr>
            <a:r>
              <a:rPr lang="en-US" sz="2400" dirty="0" smtClean="0">
                <a:latin typeface="Garamond"/>
                <a:cs typeface="Garamond"/>
              </a:rPr>
              <a:t>Wear safety goggles during operation</a:t>
            </a:r>
          </a:p>
          <a:p>
            <a:r>
              <a:rPr lang="en-US" sz="2400" b="1" dirty="0" smtClean="0">
                <a:latin typeface="Garamond"/>
                <a:cs typeface="Garamond"/>
              </a:rPr>
              <a:t>Battery Safety</a:t>
            </a:r>
          </a:p>
          <a:p>
            <a:pPr lvl="1">
              <a:buClr>
                <a:schemeClr val="accent1"/>
              </a:buClr>
              <a:buFont typeface="Wingdings" charset="2"/>
              <a:buChar char="Ø"/>
            </a:pPr>
            <a:r>
              <a:rPr lang="en-US" sz="2400" dirty="0" smtClean="0">
                <a:latin typeface="Garamond"/>
                <a:cs typeface="Garamond"/>
              </a:rPr>
              <a:t>Do not operate at less than -20°C or more </a:t>
            </a:r>
            <a:r>
              <a:rPr lang="en-US" sz="2400" dirty="0">
                <a:latin typeface="Garamond"/>
                <a:cs typeface="Garamond"/>
              </a:rPr>
              <a:t>than </a:t>
            </a:r>
            <a:r>
              <a:rPr lang="en-US" sz="2400" dirty="0" smtClean="0">
                <a:latin typeface="Garamond"/>
                <a:cs typeface="Garamond"/>
              </a:rPr>
              <a:t>60°C</a:t>
            </a:r>
          </a:p>
          <a:p>
            <a:pPr lvl="1">
              <a:buClr>
                <a:schemeClr val="accent1"/>
              </a:buClr>
              <a:buFont typeface="Wingdings" charset="2"/>
              <a:buChar char="Ø"/>
            </a:pPr>
            <a:r>
              <a:rPr lang="en-US" sz="2400" dirty="0" smtClean="0">
                <a:latin typeface="Garamond"/>
                <a:cs typeface="Garamond"/>
              </a:rPr>
              <a:t>Store batteries at room temperature (19°C to 25°C)</a:t>
            </a:r>
          </a:p>
          <a:p>
            <a:pPr lvl="1">
              <a:buClr>
                <a:schemeClr val="accent1"/>
              </a:buClr>
              <a:buFont typeface="Wingdings" charset="2"/>
              <a:buChar char="Ø"/>
            </a:pPr>
            <a:r>
              <a:rPr lang="en-US" sz="2400" dirty="0" smtClean="0">
                <a:latin typeface="Garamond"/>
                <a:cs typeface="Garamond"/>
              </a:rPr>
              <a:t>Avoid serious impact with batteries</a:t>
            </a:r>
          </a:p>
          <a:p>
            <a:pPr lvl="1">
              <a:buClr>
                <a:schemeClr val="accent1"/>
              </a:buClr>
              <a:buFont typeface="Wingdings" charset="2"/>
              <a:buChar char="Ø"/>
            </a:pPr>
            <a:r>
              <a:rPr lang="en-US" sz="2400" dirty="0" smtClean="0">
                <a:latin typeface="Garamond"/>
                <a:cs typeface="Garamond"/>
              </a:rPr>
              <a:t>Practice proper charging procedures </a:t>
            </a:r>
            <a:endParaRPr lang="en-US" sz="2400" dirty="0">
              <a:latin typeface="Garamond"/>
              <a:cs typeface="Garamond"/>
            </a:endParaRPr>
          </a:p>
          <a:p>
            <a:pPr lvl="1">
              <a:buClr>
                <a:schemeClr val="accent1"/>
              </a:buClr>
              <a:buFont typeface="Wingdings" charset="2"/>
              <a:buChar char="Ø"/>
            </a:pPr>
            <a:r>
              <a:rPr lang="en-US" sz="2400" dirty="0" smtClean="0">
                <a:latin typeface="Garamond"/>
                <a:cs typeface="Garamond"/>
              </a:rPr>
              <a:t>Dispose of damaged batteries properly</a:t>
            </a: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747" y="6045206"/>
            <a:ext cx="2649764" cy="777251"/>
          </a:xfrm>
          <a:prstGeom prst="rect">
            <a:avLst/>
          </a:prstGeom>
        </p:spPr>
      </p:pic>
      <p:sp>
        <p:nvSpPr>
          <p:cNvPr id="5" name="Footer Placeholder 6"/>
          <p:cNvSpPr txBox="1">
            <a:spLocks/>
          </p:cNvSpPr>
          <p:nvPr/>
        </p:nvSpPr>
        <p:spPr>
          <a:xfrm>
            <a:off x="3486" y="6485829"/>
            <a:ext cx="6385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  <a:latin typeface="Garamond" panose="02020404030301010803" pitchFamily="18" charset="0"/>
              </a:rPr>
              <a:t>IME #8/ME #31 Mitchell Stratton </a:t>
            </a:r>
            <a:endParaRPr lang="en-US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FE85-9AA6-4417-8457-79E1C10D153E}" type="slidenum">
              <a:rPr lang="en-US" smtClean="0"/>
              <a:t>28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0434" y="3106420"/>
            <a:ext cx="2938780" cy="29387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598132" y="5982546"/>
            <a:ext cx="2063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Figure 10. Safety First Guy</a:t>
            </a:r>
            <a:endParaRPr lang="en-US" sz="14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62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499"/>
            <a:ext cx="10160000" cy="105251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Garamond"/>
                <a:cs typeface="Garamond"/>
              </a:rPr>
              <a:t>Sustainability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1475" y="1393825"/>
            <a:ext cx="10160000" cy="48006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Garamond"/>
                <a:cs typeface="Garamond"/>
              </a:rPr>
              <a:t>The design is concerned with minimizing the weight of the rotorcraft</a:t>
            </a:r>
          </a:p>
          <a:p>
            <a:r>
              <a:rPr lang="en-US" sz="2400" dirty="0" smtClean="0">
                <a:latin typeface="Garamond"/>
                <a:cs typeface="Garamond"/>
              </a:rPr>
              <a:t>Reducing and eliminating weight and waste where possible</a:t>
            </a:r>
          </a:p>
          <a:p>
            <a:pPr lvl="1">
              <a:buClr>
                <a:schemeClr val="accent1"/>
              </a:buClr>
              <a:buFont typeface="Wingdings" charset="2"/>
              <a:buChar char="Ø"/>
            </a:pPr>
            <a:r>
              <a:rPr lang="en-US" sz="2400" dirty="0" smtClean="0">
                <a:latin typeface="Garamond"/>
                <a:cs typeface="Garamond"/>
              </a:rPr>
              <a:t>Minimizing consumption, reusing materials when feasible, using renewable resources</a:t>
            </a:r>
            <a:endParaRPr lang="en-US" sz="2400" dirty="0">
              <a:latin typeface="Garamond"/>
              <a:cs typeface="Garamond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747" y="6045206"/>
            <a:ext cx="2649764" cy="777251"/>
          </a:xfrm>
          <a:prstGeom prst="rect">
            <a:avLst/>
          </a:prstGeom>
        </p:spPr>
      </p:pic>
      <p:sp>
        <p:nvSpPr>
          <p:cNvPr id="5" name="Footer Placeholder 6"/>
          <p:cNvSpPr txBox="1">
            <a:spLocks/>
          </p:cNvSpPr>
          <p:nvPr/>
        </p:nvSpPr>
        <p:spPr>
          <a:xfrm>
            <a:off x="3486" y="6485829"/>
            <a:ext cx="6385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  <a:latin typeface="Garamond" panose="02020404030301010803" pitchFamily="18" charset="0"/>
              </a:rPr>
              <a:t>IME #8/ME #31 </a:t>
            </a:r>
            <a:r>
              <a:rPr lang="en-US" dirty="0" err="1" smtClean="0">
                <a:solidFill>
                  <a:prstClr val="black"/>
                </a:solidFill>
                <a:latin typeface="Garamond" panose="02020404030301010803" pitchFamily="18" charset="0"/>
              </a:rPr>
              <a:t>Louisny</a:t>
            </a:r>
            <a:r>
              <a:rPr lang="en-US" dirty="0" smtClean="0">
                <a:solidFill>
                  <a:prstClr val="black"/>
                </a:solidFill>
                <a:latin typeface="Garamond" panose="02020404030301010803" pitchFamily="18" charset="0"/>
              </a:rPr>
              <a:t> Dufresne  </a:t>
            </a:r>
            <a:endParaRPr lang="en-US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FE85-9AA6-4417-8457-79E1C10D153E}" type="slidenum">
              <a:rPr lang="en-US" smtClean="0"/>
              <a:t>29</a:t>
            </a:fld>
            <a:endParaRPr lang="en-US"/>
          </a:p>
        </p:txBody>
      </p:sp>
      <p:pic>
        <p:nvPicPr>
          <p:cNvPr id="2050" name="Picture 2" descr="http://sustainability.rpi.edu/images/sustainability_studi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4417" y="3009900"/>
            <a:ext cx="2775562" cy="2639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794626" y="5613915"/>
            <a:ext cx="19351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Figure 11. Sustainability </a:t>
            </a:r>
            <a:endParaRPr lang="en-US" sz="14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9009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0"/>
            <a:ext cx="10160000" cy="1020763"/>
          </a:xfrm>
        </p:spPr>
        <p:txBody>
          <a:bodyPr/>
          <a:lstStyle/>
          <a:p>
            <a:r>
              <a:rPr lang="en-US" dirty="0" smtClean="0">
                <a:latin typeface="Garamond"/>
                <a:cs typeface="Garamond"/>
              </a:rPr>
              <a:t>Presentation Outline 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4350" y="938212"/>
            <a:ext cx="4800304" cy="5162551"/>
          </a:xfrm>
        </p:spPr>
        <p:txBody>
          <a:bodyPr>
            <a:normAutofit lnSpcReduction="10000"/>
          </a:bodyPr>
          <a:lstStyle/>
          <a:p>
            <a:pPr marL="571500" indent="-457200">
              <a:buFont typeface="+mj-lt"/>
              <a:buAutoNum type="arabicPeriod"/>
            </a:pPr>
            <a:r>
              <a:rPr lang="en-US" sz="2400" dirty="0" smtClean="0">
                <a:latin typeface="Garamond"/>
                <a:cs typeface="Garamond"/>
              </a:rPr>
              <a:t> Introduction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2400" dirty="0" smtClean="0">
                <a:latin typeface="Garamond"/>
                <a:cs typeface="Garamond"/>
              </a:rPr>
              <a:t> Background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2400" dirty="0" smtClean="0">
                <a:latin typeface="Garamond"/>
                <a:cs typeface="Garamond"/>
              </a:rPr>
              <a:t> Goal Statement and Objectives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2400" dirty="0" smtClean="0">
                <a:latin typeface="Garamond"/>
                <a:cs typeface="Garamond"/>
              </a:rPr>
              <a:t> Rotorcraft Design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2400" dirty="0" smtClean="0">
                <a:latin typeface="Garamond"/>
                <a:cs typeface="Garamond"/>
              </a:rPr>
              <a:t> Rotorcraft Components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2400" dirty="0" smtClean="0">
                <a:latin typeface="Garamond"/>
                <a:cs typeface="Garamond"/>
              </a:rPr>
              <a:t> Ergonomic Analysis with Jack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2400" dirty="0" smtClean="0">
                <a:latin typeface="Garamond"/>
                <a:cs typeface="Garamond"/>
              </a:rPr>
              <a:t> Rotorcraft Assembly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2400" dirty="0" smtClean="0">
                <a:latin typeface="Garamond"/>
                <a:cs typeface="Garamond"/>
              </a:rPr>
              <a:t> Rotorcraft Business Analysis 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2400" dirty="0" smtClean="0">
                <a:latin typeface="Garamond"/>
                <a:cs typeface="Garamond"/>
              </a:rPr>
              <a:t> Future Outlook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2400" dirty="0" smtClean="0">
                <a:latin typeface="Garamond"/>
                <a:cs typeface="Garamond"/>
              </a:rPr>
              <a:t> Conclusion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2400" dirty="0" smtClean="0">
                <a:latin typeface="Garamond"/>
                <a:cs typeface="Garamond"/>
              </a:rPr>
              <a:t> Acknowledgments</a:t>
            </a:r>
          </a:p>
          <a:p>
            <a:pPr marL="571500" indent="-457200">
              <a:buFont typeface="+mj-lt"/>
              <a:buAutoNum type="arabicPeriod"/>
            </a:pPr>
            <a:r>
              <a:rPr lang="en-US" sz="2400" dirty="0" smtClean="0">
                <a:latin typeface="Garamond"/>
                <a:cs typeface="Garamond"/>
              </a:rPr>
              <a:t> References </a:t>
            </a:r>
          </a:p>
          <a:p>
            <a:pPr lvl="1"/>
            <a:endParaRPr lang="en-US" dirty="0" smtClean="0">
              <a:latin typeface="Garamond"/>
              <a:cs typeface="Garamond"/>
            </a:endParaRPr>
          </a:p>
          <a:p>
            <a:pPr lvl="1"/>
            <a:endParaRPr lang="en-US" dirty="0">
              <a:latin typeface="Garamond"/>
              <a:cs typeface="Garamond"/>
            </a:endParaRPr>
          </a:p>
          <a:p>
            <a:pPr lvl="1"/>
            <a:endParaRPr lang="en-US" dirty="0" smtClean="0">
              <a:latin typeface="Garamond"/>
              <a:cs typeface="Garamond"/>
            </a:endParaRPr>
          </a:p>
          <a:p>
            <a:pPr lvl="1"/>
            <a:endParaRPr lang="en-US" dirty="0">
              <a:latin typeface="Garamond"/>
              <a:cs typeface="Garamond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747" y="6061701"/>
            <a:ext cx="2649764" cy="777251"/>
          </a:xfrm>
          <a:prstGeom prst="rect">
            <a:avLst/>
          </a:prstGeom>
        </p:spPr>
      </p:pic>
      <p:sp>
        <p:nvSpPr>
          <p:cNvPr id="6" name="Footer Placeholder 6"/>
          <p:cNvSpPr txBox="1">
            <a:spLocks/>
          </p:cNvSpPr>
          <p:nvPr/>
        </p:nvSpPr>
        <p:spPr>
          <a:xfrm>
            <a:off x="3486" y="6502324"/>
            <a:ext cx="6385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  <a:latin typeface="Garamond" panose="02020404030301010803" pitchFamily="18" charset="0"/>
              </a:rPr>
              <a:t>IME #8/ME #31 Louisny Dufresne  </a:t>
            </a:r>
            <a:endParaRPr lang="en-US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FE85-9AA6-4417-8457-79E1C10D153E}" type="slidenum">
              <a:rPr lang="en-US" smtClean="0"/>
              <a:t>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8789" y="1271587"/>
            <a:ext cx="3745811" cy="4432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579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0306" y="268942"/>
            <a:ext cx="10160000" cy="941074"/>
          </a:xfrm>
        </p:spPr>
        <p:txBody>
          <a:bodyPr/>
          <a:lstStyle/>
          <a:p>
            <a:r>
              <a:rPr lang="en-US" dirty="0" smtClean="0">
                <a:latin typeface="Garamond"/>
                <a:cs typeface="Garamond"/>
              </a:rPr>
              <a:t>Economic Analysis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00" y="1362695"/>
            <a:ext cx="10160000" cy="48006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Garamond"/>
                <a:cs typeface="Garamond"/>
              </a:rPr>
              <a:t>Today’s engineers must design and create new technology that improves on previous designs while reducing cost</a:t>
            </a:r>
          </a:p>
          <a:p>
            <a:r>
              <a:rPr lang="en-US" sz="2400" dirty="0" smtClean="0">
                <a:latin typeface="Garamond"/>
                <a:cs typeface="Garamond"/>
              </a:rPr>
              <a:t>Potential non-military usage of this rotorcraft: hobbyists, older children, and general market sales during gift-giving holidays such as Christmas</a:t>
            </a:r>
          </a:p>
          <a:p>
            <a:r>
              <a:rPr lang="en-US" sz="2400" dirty="0" smtClean="0">
                <a:latin typeface="Garamond"/>
                <a:cs typeface="Garamond"/>
              </a:rPr>
              <a:t>Societal impact of this rotorcraft depends on the end use of the craft.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Garamond"/>
                <a:cs typeface="Garamond"/>
              </a:rPr>
              <a:t> Combat usage: Surveillance, distraction, delivery missions, combat missions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Garamond"/>
                <a:cs typeface="Garamond"/>
              </a:rPr>
              <a:t> Non-combat: Healthcare, navigation, exploring areas that are dangerous for humans</a:t>
            </a:r>
          </a:p>
          <a:p>
            <a:r>
              <a:rPr lang="en-US" sz="2400" dirty="0" smtClean="0">
                <a:latin typeface="Garamond"/>
                <a:cs typeface="Garamond"/>
              </a:rPr>
              <a:t>Economic benefit depends on the societal impact and end use</a:t>
            </a:r>
            <a:endParaRPr lang="en-US" sz="2400" dirty="0">
              <a:latin typeface="Garamond"/>
              <a:cs typeface="Garamond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747" y="6045206"/>
            <a:ext cx="2649764" cy="777251"/>
          </a:xfrm>
          <a:prstGeom prst="rect">
            <a:avLst/>
          </a:prstGeom>
        </p:spPr>
      </p:pic>
      <p:sp>
        <p:nvSpPr>
          <p:cNvPr id="5" name="Footer Placeholder 6"/>
          <p:cNvSpPr txBox="1">
            <a:spLocks/>
          </p:cNvSpPr>
          <p:nvPr/>
        </p:nvSpPr>
        <p:spPr>
          <a:xfrm>
            <a:off x="3486" y="6485829"/>
            <a:ext cx="6385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  <a:latin typeface="Garamond" panose="02020404030301010803" pitchFamily="18" charset="0"/>
              </a:rPr>
              <a:t>IME #8/ME #31 Robert Johnson </a:t>
            </a:r>
            <a:endParaRPr lang="en-US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FE85-9AA6-4417-8457-79E1C10D153E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944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725" y="254000"/>
            <a:ext cx="10160000" cy="877888"/>
          </a:xfrm>
        </p:spPr>
        <p:txBody>
          <a:bodyPr/>
          <a:lstStyle/>
          <a:p>
            <a:r>
              <a:rPr lang="en-US" dirty="0" smtClean="0">
                <a:latin typeface="Garamond"/>
                <a:cs typeface="Garamond"/>
              </a:rPr>
              <a:t>Operating Environment 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475" y="1171575"/>
            <a:ext cx="10160000" cy="48006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Garamond"/>
                <a:cs typeface="Garamond"/>
              </a:rPr>
              <a:t>Hobbyist and Stateside Use:</a:t>
            </a:r>
          </a:p>
          <a:p>
            <a:pPr lvl="1">
              <a:buClr>
                <a:schemeClr val="accent1"/>
              </a:buClr>
              <a:buFont typeface="Wingdings" charset="2"/>
              <a:buChar char="Ø"/>
            </a:pPr>
            <a:r>
              <a:rPr lang="en-US" sz="2400" dirty="0" smtClean="0">
                <a:latin typeface="Garamond"/>
                <a:cs typeface="Garamond"/>
              </a:rPr>
              <a:t>More people with remote controlled flight vehicles → greater potential for problems</a:t>
            </a:r>
          </a:p>
          <a:p>
            <a:pPr lvl="2">
              <a:buClr>
                <a:schemeClr val="accent1"/>
              </a:buClr>
              <a:buFont typeface="Wingdings" charset="2"/>
              <a:buChar char="ü"/>
            </a:pPr>
            <a:r>
              <a:rPr lang="en-US" sz="2400" dirty="0" smtClean="0">
                <a:latin typeface="Garamond"/>
                <a:cs typeface="Garamond"/>
              </a:rPr>
              <a:t>Rotorcraft are sophisticated vehicles, not toys, and should be used with great caution</a:t>
            </a:r>
          </a:p>
          <a:p>
            <a:pPr lvl="1">
              <a:buClr>
                <a:schemeClr val="accent1"/>
              </a:buClr>
              <a:buFont typeface="Wingdings" charset="2"/>
              <a:buChar char="Ø"/>
            </a:pPr>
            <a:r>
              <a:rPr lang="en-US" sz="2400" dirty="0" smtClean="0">
                <a:latin typeface="Garamond"/>
                <a:cs typeface="Garamond"/>
              </a:rPr>
              <a:t>Should not be flown inside</a:t>
            </a:r>
          </a:p>
          <a:p>
            <a:pPr lvl="1">
              <a:buClr>
                <a:schemeClr val="accent1"/>
              </a:buClr>
              <a:buFont typeface="Wingdings" charset="2"/>
              <a:buChar char="Ø"/>
            </a:pPr>
            <a:r>
              <a:rPr lang="en-US" sz="2400" dirty="0" smtClean="0">
                <a:latin typeface="Garamond"/>
                <a:cs typeface="Garamond"/>
              </a:rPr>
              <a:t>Should not be flown within 30 feet of any building or structure</a:t>
            </a:r>
          </a:p>
          <a:p>
            <a:r>
              <a:rPr lang="en-US" sz="2400" dirty="0" smtClean="0">
                <a:latin typeface="Garamond"/>
                <a:cs typeface="Garamond"/>
              </a:rPr>
              <a:t>Military Use:</a:t>
            </a:r>
          </a:p>
          <a:p>
            <a:pPr lvl="1">
              <a:buClr>
                <a:schemeClr val="accent1"/>
              </a:buClr>
              <a:buFont typeface="Wingdings" charset="2"/>
              <a:buChar char="Ø"/>
            </a:pPr>
            <a:r>
              <a:rPr lang="en-US" sz="2400" dirty="0" smtClean="0">
                <a:latin typeface="Garamond"/>
                <a:cs typeface="Garamond"/>
              </a:rPr>
              <a:t>Less concern for buildings and structures in combat</a:t>
            </a:r>
          </a:p>
          <a:p>
            <a:pPr lvl="1">
              <a:buClr>
                <a:schemeClr val="accent1"/>
              </a:buClr>
              <a:buFont typeface="Wingdings" charset="2"/>
              <a:buChar char="Ø"/>
            </a:pPr>
            <a:r>
              <a:rPr lang="en-US" sz="2400" dirty="0" smtClean="0">
                <a:latin typeface="Garamond"/>
                <a:cs typeface="Garamond"/>
              </a:rPr>
              <a:t>Should still be trained in flying rotorcraft and take caution with controlling and operating the rotorcraft</a:t>
            </a:r>
            <a:endParaRPr lang="en-US" sz="2400" dirty="0">
              <a:latin typeface="Garamond"/>
              <a:cs typeface="Garamond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747" y="6045206"/>
            <a:ext cx="2649764" cy="777251"/>
          </a:xfrm>
          <a:prstGeom prst="rect">
            <a:avLst/>
          </a:prstGeom>
        </p:spPr>
      </p:pic>
      <p:sp>
        <p:nvSpPr>
          <p:cNvPr id="5" name="Footer Placeholder 6"/>
          <p:cNvSpPr txBox="1">
            <a:spLocks/>
          </p:cNvSpPr>
          <p:nvPr/>
        </p:nvSpPr>
        <p:spPr>
          <a:xfrm>
            <a:off x="3486" y="6485829"/>
            <a:ext cx="6385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  <a:latin typeface="Garamond" panose="02020404030301010803" pitchFamily="18" charset="0"/>
              </a:rPr>
              <a:t>IME #8/ME #31 Kimberlee Steinman </a:t>
            </a:r>
            <a:endParaRPr lang="en-US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FE85-9AA6-4417-8457-79E1C10D153E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7487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163513"/>
            <a:ext cx="10160000" cy="1143000"/>
          </a:xfrm>
        </p:spPr>
        <p:txBody>
          <a:bodyPr/>
          <a:lstStyle/>
          <a:p>
            <a:r>
              <a:rPr lang="en-US" dirty="0" smtClean="0">
                <a:latin typeface="Garamond"/>
                <a:cs typeface="Garamond"/>
              </a:rPr>
              <a:t>Ethical Considerations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725" y="1393825"/>
            <a:ext cx="10160000" cy="48006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Garamond"/>
                <a:cs typeface="Garamond"/>
              </a:rPr>
              <a:t>The ethical considerations of war and the military in general are beyond the scope of this project</a:t>
            </a:r>
          </a:p>
          <a:p>
            <a:r>
              <a:rPr lang="en-US" sz="2400" dirty="0" smtClean="0">
                <a:latin typeface="Garamond"/>
                <a:cs typeface="Garamond"/>
              </a:rPr>
              <a:t>Ethical considerations specific to this rotorcraft and its usage: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Garamond"/>
                <a:cs typeface="Garamond"/>
              </a:rPr>
              <a:t>Usage of this rotorcraft is likely to be in combat or in other dangerous situations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Garamond"/>
                <a:cs typeface="Garamond"/>
              </a:rPr>
              <a:t>It is less costly and less tragic to lose a rotorcraft than it is to lose a human life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Garamond"/>
                <a:cs typeface="Garamond"/>
              </a:rPr>
              <a:t>This rotorcraft is ethical because it reduces the harm to society in the form of reducing the risk of harm to soldiers in combat</a:t>
            </a:r>
            <a:endParaRPr lang="en-US" sz="2400" dirty="0">
              <a:latin typeface="Garamond"/>
              <a:cs typeface="Garamond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747" y="6045206"/>
            <a:ext cx="2649764" cy="777251"/>
          </a:xfrm>
          <a:prstGeom prst="rect">
            <a:avLst/>
          </a:prstGeom>
        </p:spPr>
      </p:pic>
      <p:sp>
        <p:nvSpPr>
          <p:cNvPr id="5" name="Footer Placeholder 6"/>
          <p:cNvSpPr txBox="1">
            <a:spLocks/>
          </p:cNvSpPr>
          <p:nvPr/>
        </p:nvSpPr>
        <p:spPr>
          <a:xfrm>
            <a:off x="18083" y="6485829"/>
            <a:ext cx="6385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  <a:latin typeface="Garamond" panose="02020404030301010803" pitchFamily="18" charset="0"/>
              </a:rPr>
              <a:t>IME #8/ME #31 Kimberlee Steinman </a:t>
            </a:r>
            <a:endParaRPr lang="en-US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FE85-9AA6-4417-8457-79E1C10D153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24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1600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Garamond"/>
                <a:cs typeface="Garamond"/>
              </a:rPr>
              <a:t>Social and Political Considerations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3350" y="1092200"/>
            <a:ext cx="11122025" cy="4511675"/>
          </a:xfrm>
        </p:spPr>
        <p:txBody>
          <a:bodyPr>
            <a:noAutofit/>
          </a:bodyPr>
          <a:lstStyle/>
          <a:p>
            <a:r>
              <a:rPr lang="en-US" sz="2400" dirty="0" smtClean="0">
                <a:latin typeface="Garamond"/>
                <a:cs typeface="Garamond"/>
              </a:rPr>
              <a:t>Political (military):</a:t>
            </a:r>
          </a:p>
          <a:p>
            <a:pPr lvl="1">
              <a:buClr>
                <a:schemeClr val="accent1"/>
              </a:buClr>
              <a:buFont typeface="Wingdings" charset="2"/>
              <a:buChar char="Ø"/>
            </a:pPr>
            <a:r>
              <a:rPr lang="en-US" sz="2400" dirty="0" smtClean="0">
                <a:latin typeface="Garamond"/>
                <a:cs typeface="Garamond"/>
              </a:rPr>
              <a:t>Unmanned aerial vehicles (drones) are becoming a more commonly utilized form of military defense and antiterrorism operations</a:t>
            </a:r>
          </a:p>
          <a:p>
            <a:pPr lvl="1">
              <a:buClr>
                <a:schemeClr val="accent1"/>
              </a:buClr>
              <a:buFont typeface="Wingdings" charset="2"/>
              <a:buChar char="Ø"/>
            </a:pPr>
            <a:r>
              <a:rPr lang="en-US" sz="2400" dirty="0" smtClean="0">
                <a:latin typeface="Garamond"/>
                <a:cs typeface="Garamond"/>
              </a:rPr>
              <a:t>Rotorcraft keeps soldiers away from heavy combat zones, reducing the likelihood of injury</a:t>
            </a:r>
          </a:p>
          <a:p>
            <a:pPr lvl="1">
              <a:buClr>
                <a:schemeClr val="accent1"/>
              </a:buClr>
              <a:buFont typeface="Wingdings" charset="2"/>
              <a:buChar char="Ø"/>
            </a:pPr>
            <a:r>
              <a:rPr lang="en-US" sz="2400" dirty="0" smtClean="0">
                <a:latin typeface="Garamond"/>
                <a:cs typeface="Garamond"/>
              </a:rPr>
              <a:t>There is very little oversight of United States military drone use and the United States government is fearful of other countries developing drone technology</a:t>
            </a:r>
          </a:p>
          <a:p>
            <a:pPr marL="411480" lvl="1" indent="0">
              <a:buClr>
                <a:schemeClr val="accent1"/>
              </a:buClr>
              <a:buNone/>
            </a:pPr>
            <a:endParaRPr lang="en-US" sz="2400" dirty="0" smtClean="0">
              <a:latin typeface="Garamond"/>
              <a:cs typeface="Garamond"/>
            </a:endParaRPr>
          </a:p>
          <a:p>
            <a:r>
              <a:rPr lang="en-US" sz="2400" dirty="0" smtClean="0">
                <a:latin typeface="Garamond"/>
                <a:cs typeface="Garamond"/>
              </a:rPr>
              <a:t>Social (civilian):</a:t>
            </a:r>
          </a:p>
          <a:p>
            <a:pPr lvl="1">
              <a:buClr>
                <a:schemeClr val="accent1"/>
              </a:buClr>
              <a:buFont typeface="Wingdings" charset="2"/>
              <a:buChar char="Ø"/>
            </a:pPr>
            <a:r>
              <a:rPr lang="en-US" sz="2400" dirty="0" smtClean="0">
                <a:latin typeface="Garamond"/>
                <a:cs typeface="Garamond"/>
              </a:rPr>
              <a:t>Amazon delivery rotorcraft – limit of five pound payloads</a:t>
            </a:r>
          </a:p>
          <a:p>
            <a:pPr lvl="1">
              <a:buClr>
                <a:schemeClr val="accent1"/>
              </a:buClr>
              <a:buFont typeface="Wingdings" charset="2"/>
              <a:buChar char="Ø"/>
            </a:pPr>
            <a:r>
              <a:rPr lang="en-US" sz="2400" dirty="0" smtClean="0">
                <a:latin typeface="Garamond"/>
                <a:cs typeface="Garamond"/>
              </a:rPr>
              <a:t>Strict FAA guidelines for usage of unmanned aerial vehicles</a:t>
            </a:r>
            <a:endParaRPr lang="en-US" sz="2400" dirty="0">
              <a:latin typeface="Garamond"/>
              <a:cs typeface="Garamond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747" y="6045206"/>
            <a:ext cx="2649764" cy="777251"/>
          </a:xfrm>
          <a:prstGeom prst="rect">
            <a:avLst/>
          </a:prstGeom>
        </p:spPr>
      </p:pic>
      <p:sp>
        <p:nvSpPr>
          <p:cNvPr id="5" name="Footer Placeholder 6"/>
          <p:cNvSpPr txBox="1">
            <a:spLocks/>
          </p:cNvSpPr>
          <p:nvPr/>
        </p:nvSpPr>
        <p:spPr>
          <a:xfrm>
            <a:off x="3486" y="6485829"/>
            <a:ext cx="6385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  <a:latin typeface="Garamond" panose="02020404030301010803" pitchFamily="18" charset="0"/>
              </a:rPr>
              <a:t>IME #8/ME #31 Victoria Rodgers </a:t>
            </a:r>
            <a:endParaRPr lang="en-US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FE85-9AA6-4417-8457-79E1C10D153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147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100" y="338138"/>
            <a:ext cx="10160000" cy="1143000"/>
          </a:xfrm>
        </p:spPr>
        <p:txBody>
          <a:bodyPr/>
          <a:lstStyle/>
          <a:p>
            <a:r>
              <a:rPr lang="en-US" dirty="0" smtClean="0">
                <a:latin typeface="Garamond"/>
                <a:cs typeface="Garamond"/>
              </a:rPr>
              <a:t>Future Outlook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8975" y="1568450"/>
            <a:ext cx="7153275" cy="2574925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Garamond" panose="02020404030301010803" pitchFamily="18" charset="0"/>
              </a:rPr>
              <a:t>Optimize </a:t>
            </a:r>
            <a:r>
              <a:rPr lang="en-US" sz="2400" dirty="0">
                <a:latin typeface="Garamond" panose="02020404030301010803" pitchFamily="18" charset="0"/>
              </a:rPr>
              <a:t>method of attachment of </a:t>
            </a:r>
            <a:r>
              <a:rPr lang="en-US" sz="2400" dirty="0" smtClean="0">
                <a:latin typeface="Garamond" panose="02020404030301010803" pitchFamily="18" charset="0"/>
              </a:rPr>
              <a:t>payload</a:t>
            </a:r>
          </a:p>
          <a:p>
            <a:endParaRPr lang="en-US" sz="2400" dirty="0" smtClean="0">
              <a:latin typeface="Garamond" panose="02020404030301010803" pitchFamily="18" charset="0"/>
            </a:endParaRPr>
          </a:p>
          <a:p>
            <a:r>
              <a:rPr lang="en-US" sz="2400" dirty="0" smtClean="0">
                <a:latin typeface="Garamond" panose="02020404030301010803" pitchFamily="18" charset="0"/>
              </a:rPr>
              <a:t>Add foldable legs at the bottom of the base plate</a:t>
            </a:r>
          </a:p>
          <a:p>
            <a:endParaRPr lang="en-US" sz="2400" dirty="0" smtClean="0">
              <a:latin typeface="Garamond" panose="02020404030301010803" pitchFamily="18" charset="0"/>
            </a:endParaRPr>
          </a:p>
          <a:p>
            <a:r>
              <a:rPr lang="en-US" sz="2400" dirty="0" smtClean="0">
                <a:latin typeface="Garamond" panose="02020404030301010803" pitchFamily="18" charset="0"/>
              </a:rPr>
              <a:t>Test payload capacity  </a:t>
            </a:r>
            <a:endParaRPr lang="en-US" sz="2400" dirty="0">
              <a:latin typeface="Garamond" panose="02020404030301010803" pitchFamily="18" charset="0"/>
            </a:endParaRPr>
          </a:p>
          <a:p>
            <a:pPr marL="114300" indent="0">
              <a:buNone/>
            </a:pPr>
            <a:endParaRPr lang="en-US" dirty="0">
              <a:latin typeface="Garamond" panose="02020404030301010803" pitchFamily="18" charset="0"/>
            </a:endParaRPr>
          </a:p>
          <a:p>
            <a:endParaRPr lang="en-US" dirty="0">
              <a:latin typeface="Garamond"/>
              <a:cs typeface="Garamond"/>
            </a:endParaRPr>
          </a:p>
        </p:txBody>
      </p:sp>
      <p:pic>
        <p:nvPicPr>
          <p:cNvPr id="4" name="Picture 3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747" y="6045206"/>
            <a:ext cx="2649764" cy="77725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FE85-9AA6-4417-8457-79E1C10D153E}" type="slidenum">
              <a:rPr lang="en-US" smtClean="0"/>
              <a:t>34</a:t>
            </a:fld>
            <a:endParaRPr lang="en-US"/>
          </a:p>
        </p:txBody>
      </p:sp>
      <p:pic>
        <p:nvPicPr>
          <p:cNvPr id="7" name="Picture 4" descr="https://encrypted-tbn1.gstatic.com/images?q=tbn:ANd9GcQA-5pNe_lMMTuSgMjPQSrUJWl9FeOabj6w_fG4JVfeIIf1bzxhiw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0626" y="2337703"/>
            <a:ext cx="3022600" cy="31709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940562" y="5651797"/>
            <a:ext cx="23775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Figure 11. Future Outlook Guy</a:t>
            </a:r>
            <a:endParaRPr lang="en-US" sz="14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Footer Placeholder 6"/>
          <p:cNvSpPr txBox="1">
            <a:spLocks/>
          </p:cNvSpPr>
          <p:nvPr/>
        </p:nvSpPr>
        <p:spPr>
          <a:xfrm>
            <a:off x="3486" y="6485829"/>
            <a:ext cx="6385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  <a:latin typeface="Garamond" panose="02020404030301010803" pitchFamily="18" charset="0"/>
              </a:rPr>
              <a:t>IME #8/ME #31 Victoria Rodgers </a:t>
            </a:r>
            <a:endParaRPr lang="en-US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589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0"/>
            <a:ext cx="10160000" cy="1143000"/>
          </a:xfrm>
        </p:spPr>
        <p:txBody>
          <a:bodyPr/>
          <a:lstStyle/>
          <a:p>
            <a:r>
              <a:rPr lang="en-US" dirty="0" smtClean="0">
                <a:latin typeface="Garamond" panose="02020404030301010803" pitchFamily="18" charset="0"/>
              </a:rPr>
              <a:t>Conclusion  </a:t>
            </a:r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7644" y="873642"/>
            <a:ext cx="10587731" cy="5165989"/>
          </a:xfrm>
        </p:spPr>
        <p:txBody>
          <a:bodyPr>
            <a:normAutofit/>
          </a:bodyPr>
          <a:lstStyle/>
          <a:p>
            <a:pPr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latin typeface="Garamond" panose="02020404030301010803" pitchFamily="18" charset="0"/>
              </a:rPr>
              <a:t>Successfully </a:t>
            </a:r>
            <a:r>
              <a:rPr lang="en-US" dirty="0">
                <a:latin typeface="Garamond" panose="02020404030301010803" pitchFamily="18" charset="0"/>
              </a:rPr>
              <a:t>designed and developed a Rotorcraft with coaxial configuration.  </a:t>
            </a:r>
          </a:p>
          <a:p>
            <a:pPr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latin typeface="Garamond" panose="02020404030301010803" pitchFamily="18" charset="0"/>
              </a:rPr>
              <a:t>Successfully completed the (VARTM) process for manufacturing of two baseplates. </a:t>
            </a:r>
            <a:endParaRPr lang="en-US" dirty="0" smtClean="0">
              <a:latin typeface="Garamond" panose="02020404030301010803" pitchFamily="18" charset="0"/>
            </a:endParaRPr>
          </a:p>
          <a:p>
            <a:pPr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latin typeface="Garamond" panose="02020404030301010803" pitchFamily="18" charset="0"/>
              </a:rPr>
              <a:t>Successfully completed a Rotorcraft that weights 30 lbs. and can be carried by a soldier </a:t>
            </a:r>
            <a:endParaRPr lang="en-US" dirty="0">
              <a:latin typeface="Garamond" panose="02020404030301010803" pitchFamily="18" charset="0"/>
            </a:endParaRPr>
          </a:p>
          <a:p>
            <a:pPr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>
                <a:latin typeface="Garamond" panose="02020404030301010803" pitchFamily="18" charset="0"/>
              </a:rPr>
              <a:t>O</a:t>
            </a:r>
            <a:r>
              <a:rPr lang="en-US" dirty="0" smtClean="0">
                <a:latin typeface="Garamond" panose="02020404030301010803" pitchFamily="18" charset="0"/>
              </a:rPr>
              <a:t>rdered </a:t>
            </a:r>
            <a:r>
              <a:rPr lang="en-US" dirty="0">
                <a:latin typeface="Garamond" panose="02020404030301010803" pitchFamily="18" charset="0"/>
              </a:rPr>
              <a:t>&amp; received all </a:t>
            </a:r>
            <a:r>
              <a:rPr lang="en-US" dirty="0" smtClean="0">
                <a:latin typeface="Garamond" panose="02020404030301010803" pitchFamily="18" charset="0"/>
              </a:rPr>
              <a:t>components that are all compatible with each other necessary </a:t>
            </a:r>
            <a:r>
              <a:rPr lang="en-US" dirty="0">
                <a:latin typeface="Garamond" panose="02020404030301010803" pitchFamily="18" charset="0"/>
              </a:rPr>
              <a:t>to fly the Rotorcraft</a:t>
            </a:r>
            <a:r>
              <a:rPr lang="en-US" dirty="0" smtClean="0">
                <a:latin typeface="Garamond" panose="02020404030301010803" pitchFamily="18" charset="0"/>
              </a:rPr>
              <a:t>.</a:t>
            </a:r>
          </a:p>
          <a:p>
            <a:pPr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dirty="0" smtClean="0">
                <a:latin typeface="Garamond" panose="02020404030301010803" pitchFamily="18" charset="0"/>
              </a:rPr>
              <a:t>Due to FAA restrictions the team will only be allowed to hover the Rotorcraft </a:t>
            </a:r>
          </a:p>
          <a:p>
            <a:pPr indent="-342900">
              <a:spcBef>
                <a:spcPts val="0"/>
              </a:spcBef>
            </a:pPr>
            <a:endParaRPr lang="en-US" sz="2400" dirty="0">
              <a:latin typeface="Garamond" panose="02020404030301010803" pitchFamily="18" charset="0"/>
            </a:endParaRPr>
          </a:p>
          <a:p>
            <a:pPr marL="114300" indent="0">
              <a:buNone/>
            </a:pPr>
            <a:endParaRPr lang="en-US" sz="2400" dirty="0" smtClean="0">
              <a:latin typeface="Garamond" panose="02020404030301010803" pitchFamily="18" charset="0"/>
            </a:endParaRPr>
          </a:p>
          <a:p>
            <a:pPr marL="114300" indent="0">
              <a:buNone/>
            </a:pPr>
            <a:endParaRPr lang="en-US" sz="2400" dirty="0">
              <a:latin typeface="Garamond" panose="02020404030301010803" pitchFamily="18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263" y="6052258"/>
            <a:ext cx="2649764" cy="777251"/>
          </a:xfrm>
          <a:prstGeom prst="rect">
            <a:avLst/>
          </a:prstGeom>
        </p:spPr>
      </p:pic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3310099"/>
              </p:ext>
            </p:extLst>
          </p:nvPr>
        </p:nvGraphicFramePr>
        <p:xfrm>
          <a:off x="1172209" y="3395556"/>
          <a:ext cx="9479916" cy="2560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38416"/>
                <a:gridCol w="1841500"/>
              </a:tblGrid>
              <a:tr h="4077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Verifying Objectives: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solidFill>
                            <a:schemeClr val="bg1"/>
                          </a:solidFill>
                          <a:latin typeface="Garamond" panose="02020404030301010803" pitchFamily="18" charset="0"/>
                        </a:rPr>
                        <a:t>Status</a:t>
                      </a:r>
                      <a:endParaRPr lang="en-US" sz="2200" dirty="0">
                        <a:solidFill>
                          <a:schemeClr val="bg1"/>
                        </a:solidFill>
                        <a:latin typeface="Garamond" panose="02020404030301010803" pitchFamily="18" charset="0"/>
                      </a:endParaRPr>
                    </a:p>
                  </a:txBody>
                  <a:tcPr/>
                </a:tc>
              </a:tr>
              <a:tr h="407741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rgbClr val="000000"/>
                          </a:solidFill>
                          <a:latin typeface="Garamond" panose="02020404030301010803" pitchFamily="18" charset="0"/>
                        </a:rPr>
                        <a:t>Be made with commercial off the shelf (COTS) components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Garamond"/>
                          <a:cs typeface="Garamond"/>
                        </a:rPr>
                        <a:t>Yes</a:t>
                      </a:r>
                      <a:endParaRPr lang="en-US" sz="2200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407741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rgbClr val="000000"/>
                          </a:solidFill>
                          <a:latin typeface="Garamond" panose="02020404030301010803" pitchFamily="18" charset="0"/>
                        </a:rPr>
                        <a:t>Be easily maintained and used in the field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Garamond"/>
                          <a:cs typeface="Garamond"/>
                        </a:rPr>
                        <a:t>Yes</a:t>
                      </a:r>
                    </a:p>
                  </a:txBody>
                  <a:tcPr/>
                </a:tc>
              </a:tr>
              <a:tr h="407741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rgbClr val="000000"/>
                          </a:solidFill>
                          <a:latin typeface="Garamond" panose="02020404030301010803" pitchFamily="18" charset="0"/>
                        </a:rPr>
                        <a:t>Fit in a military backpack (23”x14.5”x15”)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Garamond"/>
                          <a:cs typeface="Garamond"/>
                        </a:rPr>
                        <a:t>Conditionally</a:t>
                      </a:r>
                      <a:endParaRPr lang="en-US" sz="2200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407741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rgbClr val="000000"/>
                          </a:solidFill>
                          <a:latin typeface="Garamond" panose="02020404030301010803" pitchFamily="18" charset="0"/>
                        </a:rPr>
                        <a:t>Carry a payload of at least 30 pounds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Garamond"/>
                          <a:cs typeface="Garamond"/>
                        </a:rPr>
                        <a:t>Unknown</a:t>
                      </a:r>
                      <a:endParaRPr lang="en-US" sz="2200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  <a:tr h="407741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dirty="0" smtClean="0">
                          <a:solidFill>
                            <a:srgbClr val="000000"/>
                          </a:solidFill>
                          <a:latin typeface="Garamond" panose="02020404030301010803" pitchFamily="18" charset="0"/>
                        </a:rPr>
                        <a:t>Travel up to approximately 1 mile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smtClean="0">
                          <a:latin typeface="Garamond"/>
                          <a:cs typeface="Garamond"/>
                        </a:rPr>
                        <a:t>Unknown</a:t>
                      </a:r>
                      <a:endParaRPr lang="en-US" sz="2200" dirty="0">
                        <a:latin typeface="Garamond"/>
                        <a:cs typeface="Garamond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FE85-9AA6-4417-8457-79E1C10D153E}" type="slidenum">
              <a:rPr lang="en-US" smtClean="0"/>
              <a:t>35</a:t>
            </a:fld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3977134" y="3087304"/>
            <a:ext cx="39687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Garamond"/>
                <a:cs typeface="Garamond"/>
              </a:rPr>
              <a:t>Table 1: Verifying Objectives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9" name="Footer Placeholder 6"/>
          <p:cNvSpPr txBox="1">
            <a:spLocks/>
          </p:cNvSpPr>
          <p:nvPr/>
        </p:nvSpPr>
        <p:spPr>
          <a:xfrm>
            <a:off x="3486" y="6485829"/>
            <a:ext cx="6385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  <a:latin typeface="Garamond" panose="02020404030301010803" pitchFamily="18" charset="0"/>
              </a:rPr>
              <a:t>IME #8/ME #31 Victoria Rodgers </a:t>
            </a:r>
            <a:endParaRPr lang="en-US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433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894" y="209177"/>
            <a:ext cx="10160000" cy="1029168"/>
          </a:xfrm>
        </p:spPr>
        <p:txBody>
          <a:bodyPr/>
          <a:lstStyle/>
          <a:p>
            <a:r>
              <a:rPr lang="en-US" dirty="0" smtClean="0">
                <a:latin typeface="Garamond"/>
                <a:cs typeface="Garamond"/>
              </a:rPr>
              <a:t>Acknowledgments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0895" y="1323773"/>
            <a:ext cx="7110506" cy="4196977"/>
          </a:xfrm>
        </p:spPr>
        <p:txBody>
          <a:bodyPr numCol="2">
            <a:normAutofit fontScale="92500" lnSpcReduction="10000"/>
          </a:bodyPr>
          <a:lstStyle/>
          <a:p>
            <a:pPr marL="114300" indent="0">
              <a:buNone/>
            </a:pPr>
            <a:r>
              <a:rPr lang="en-US" sz="2400" dirty="0" smtClean="0">
                <a:latin typeface="Garamond"/>
                <a:cs typeface="Garamond"/>
              </a:rPr>
              <a:t>The team would like to thank:</a:t>
            </a:r>
          </a:p>
          <a:p>
            <a:pPr lvl="2">
              <a:buClr>
                <a:schemeClr val="accent1"/>
              </a:buClr>
            </a:pPr>
            <a:endParaRPr lang="en-US" sz="2400" dirty="0" smtClean="0">
              <a:latin typeface="Garamond"/>
              <a:cs typeface="Garamond"/>
            </a:endParaRPr>
          </a:p>
          <a:p>
            <a:pPr lvl="2">
              <a:buClr>
                <a:schemeClr val="accent1"/>
              </a:buClr>
            </a:pPr>
            <a:r>
              <a:rPr lang="en-US" sz="2400" dirty="0">
                <a:latin typeface="Garamond"/>
                <a:cs typeface="Garamond"/>
              </a:rPr>
              <a:t>Dr. Dickens</a:t>
            </a:r>
          </a:p>
          <a:p>
            <a:pPr lvl="2">
              <a:buClr>
                <a:schemeClr val="accent1"/>
              </a:buClr>
            </a:pPr>
            <a:r>
              <a:rPr lang="en-US" sz="2400" dirty="0" smtClean="0">
                <a:latin typeface="Garamond"/>
                <a:cs typeface="Garamond"/>
              </a:rPr>
              <a:t>Dr. </a:t>
            </a:r>
            <a:r>
              <a:rPr lang="en-US" sz="2400" dirty="0" err="1" smtClean="0">
                <a:latin typeface="Garamond"/>
                <a:cs typeface="Garamond"/>
              </a:rPr>
              <a:t>Chuy</a:t>
            </a:r>
            <a:r>
              <a:rPr lang="en-US" sz="2400" dirty="0" smtClean="0">
                <a:latin typeface="Garamond"/>
                <a:cs typeface="Garamond"/>
              </a:rPr>
              <a:t> </a:t>
            </a:r>
          </a:p>
          <a:p>
            <a:pPr lvl="2">
              <a:buClr>
                <a:schemeClr val="accent1"/>
              </a:buClr>
            </a:pPr>
            <a:r>
              <a:rPr lang="en-US" sz="2400" dirty="0" smtClean="0">
                <a:latin typeface="Garamond"/>
                <a:cs typeface="Garamond"/>
              </a:rPr>
              <a:t>Dr. Gupta</a:t>
            </a:r>
          </a:p>
          <a:p>
            <a:pPr lvl="2">
              <a:buClr>
                <a:schemeClr val="accent1"/>
              </a:buClr>
            </a:pPr>
            <a:r>
              <a:rPr lang="en-US" sz="2400" dirty="0" smtClean="0">
                <a:latin typeface="Garamond"/>
                <a:cs typeface="Garamond"/>
              </a:rPr>
              <a:t>Dr</a:t>
            </a:r>
            <a:r>
              <a:rPr lang="en-US" sz="2400" dirty="0">
                <a:latin typeface="Garamond"/>
                <a:cs typeface="Garamond"/>
              </a:rPr>
              <a:t>. Collins </a:t>
            </a:r>
          </a:p>
          <a:p>
            <a:pPr lvl="2">
              <a:buClr>
                <a:schemeClr val="accent1"/>
              </a:buClr>
            </a:pPr>
            <a:r>
              <a:rPr lang="en-US" sz="2400" dirty="0" smtClean="0">
                <a:latin typeface="Garamond"/>
                <a:cs typeface="Garamond"/>
              </a:rPr>
              <a:t>Dr</a:t>
            </a:r>
            <a:r>
              <a:rPr lang="en-US" sz="2400" dirty="0">
                <a:latin typeface="Garamond"/>
                <a:cs typeface="Garamond"/>
              </a:rPr>
              <a:t>. </a:t>
            </a:r>
            <a:r>
              <a:rPr lang="en-US" sz="2400" dirty="0" err="1" smtClean="0">
                <a:latin typeface="Garamond"/>
                <a:cs typeface="Garamond"/>
              </a:rPr>
              <a:t>Faruque</a:t>
            </a:r>
            <a:endParaRPr lang="en-US" sz="2400" dirty="0" smtClean="0">
              <a:latin typeface="Garamond"/>
              <a:cs typeface="Garamond"/>
            </a:endParaRPr>
          </a:p>
          <a:p>
            <a:pPr lvl="2">
              <a:buClr>
                <a:schemeClr val="accent1"/>
              </a:buClr>
            </a:pPr>
            <a:endParaRPr lang="en-US" sz="2400" dirty="0" smtClean="0">
              <a:latin typeface="Garamond"/>
              <a:cs typeface="Garamond"/>
            </a:endParaRPr>
          </a:p>
          <a:p>
            <a:pPr lvl="2">
              <a:buClr>
                <a:schemeClr val="accent1"/>
              </a:buClr>
            </a:pPr>
            <a:endParaRPr lang="en-US" sz="2400" dirty="0" smtClean="0">
              <a:latin typeface="Garamond"/>
              <a:cs typeface="Garamond"/>
            </a:endParaRPr>
          </a:p>
          <a:p>
            <a:pPr lvl="2">
              <a:buClr>
                <a:schemeClr val="accent1"/>
              </a:buClr>
            </a:pPr>
            <a:endParaRPr lang="en-US" sz="2400" dirty="0" smtClean="0">
              <a:latin typeface="Garamond"/>
              <a:cs typeface="Garamond"/>
            </a:endParaRPr>
          </a:p>
          <a:p>
            <a:pPr lvl="2">
              <a:buClr>
                <a:schemeClr val="accent1"/>
              </a:buClr>
            </a:pPr>
            <a:endParaRPr lang="en-US" sz="2400" dirty="0">
              <a:latin typeface="Garamond"/>
              <a:cs typeface="Garamond"/>
            </a:endParaRPr>
          </a:p>
          <a:p>
            <a:pPr lvl="2">
              <a:buClr>
                <a:schemeClr val="accent1"/>
              </a:buClr>
            </a:pPr>
            <a:endParaRPr lang="en-US" sz="2400" dirty="0" smtClean="0">
              <a:latin typeface="Garamond"/>
              <a:cs typeface="Garamond"/>
            </a:endParaRPr>
          </a:p>
          <a:p>
            <a:pPr lvl="2">
              <a:buClr>
                <a:schemeClr val="accent1"/>
              </a:buClr>
            </a:pPr>
            <a:endParaRPr lang="en-US" sz="2400" dirty="0" smtClean="0">
              <a:latin typeface="Garamond"/>
              <a:cs typeface="Garamond"/>
            </a:endParaRPr>
          </a:p>
          <a:p>
            <a:pPr lvl="2">
              <a:buClr>
                <a:schemeClr val="accent1"/>
              </a:buClr>
            </a:pPr>
            <a:r>
              <a:rPr lang="en-US" sz="2400" dirty="0" smtClean="0">
                <a:latin typeface="Garamond"/>
                <a:cs typeface="Garamond"/>
              </a:rPr>
              <a:t>Dr</a:t>
            </a:r>
            <a:r>
              <a:rPr lang="en-US" sz="2400" dirty="0">
                <a:latin typeface="Garamond"/>
                <a:cs typeface="Garamond"/>
              </a:rPr>
              <a:t>. </a:t>
            </a:r>
            <a:r>
              <a:rPr lang="en-US" sz="2400" dirty="0" err="1" smtClean="0">
                <a:latin typeface="Garamond"/>
                <a:cs typeface="Garamond"/>
              </a:rPr>
              <a:t>Okoli</a:t>
            </a:r>
            <a:endParaRPr lang="en-US" sz="2400" dirty="0" smtClean="0">
              <a:latin typeface="Garamond"/>
              <a:cs typeface="Garamond"/>
            </a:endParaRPr>
          </a:p>
          <a:p>
            <a:pPr lvl="2">
              <a:buClr>
                <a:schemeClr val="accent1"/>
              </a:buClr>
            </a:pPr>
            <a:r>
              <a:rPr lang="en-US" sz="2400" dirty="0">
                <a:latin typeface="Garamond"/>
                <a:cs typeface="Garamond"/>
              </a:rPr>
              <a:t>Dr. Frank</a:t>
            </a:r>
          </a:p>
          <a:p>
            <a:pPr lvl="2">
              <a:buClr>
                <a:schemeClr val="accent1"/>
              </a:buClr>
            </a:pPr>
            <a:r>
              <a:rPr lang="en-US" sz="2400" dirty="0" smtClean="0">
                <a:latin typeface="Garamond"/>
                <a:cs typeface="Garamond"/>
              </a:rPr>
              <a:t>Mr</a:t>
            </a:r>
            <a:r>
              <a:rPr lang="en-US" sz="2400" dirty="0">
                <a:latin typeface="Garamond"/>
                <a:cs typeface="Garamond"/>
              </a:rPr>
              <a:t>. Gerald </a:t>
            </a:r>
            <a:r>
              <a:rPr lang="en-US" sz="2400" dirty="0" smtClean="0">
                <a:latin typeface="Garamond"/>
                <a:cs typeface="Garamond"/>
              </a:rPr>
              <a:t>Horne</a:t>
            </a:r>
          </a:p>
          <a:p>
            <a:pPr lvl="2">
              <a:buClr>
                <a:schemeClr val="accent1"/>
              </a:buClr>
            </a:pPr>
            <a:r>
              <a:rPr lang="en-US" sz="2400" dirty="0" smtClean="0">
                <a:latin typeface="Garamond"/>
                <a:cs typeface="Garamond"/>
              </a:rPr>
              <a:t>Ms</a:t>
            </a:r>
            <a:r>
              <a:rPr lang="en-US" sz="2400" dirty="0">
                <a:latin typeface="Garamond"/>
                <a:cs typeface="Garamond"/>
              </a:rPr>
              <a:t>. Emily Hammel</a:t>
            </a:r>
          </a:p>
          <a:p>
            <a:pPr lvl="2">
              <a:buClr>
                <a:schemeClr val="accent1"/>
              </a:buClr>
            </a:pPr>
            <a:r>
              <a:rPr lang="en-US" sz="2400" dirty="0">
                <a:latin typeface="Garamond"/>
                <a:cs typeface="Garamond"/>
              </a:rPr>
              <a:t>Ms. Margaret </a:t>
            </a:r>
            <a:r>
              <a:rPr lang="en-US" sz="2400" dirty="0" err="1" smtClean="0">
                <a:latin typeface="Garamond"/>
                <a:cs typeface="Garamond"/>
              </a:rPr>
              <a:t>Scheiner</a:t>
            </a:r>
            <a:endParaRPr lang="en-US" sz="2400" dirty="0" smtClean="0">
              <a:latin typeface="Garamond"/>
              <a:cs typeface="Garamond"/>
            </a:endParaRPr>
          </a:p>
          <a:p>
            <a:pPr marL="777240" lvl="2" indent="0">
              <a:buClr>
                <a:schemeClr val="accent1"/>
              </a:buClr>
              <a:buNone/>
            </a:pPr>
            <a:endParaRPr lang="en-US" sz="2400" dirty="0">
              <a:latin typeface="Garamond"/>
              <a:cs typeface="Garamond"/>
            </a:endParaRPr>
          </a:p>
          <a:p>
            <a:pPr marL="114300" indent="0">
              <a:buNone/>
            </a:pPr>
            <a:endParaRPr lang="en-US" dirty="0"/>
          </a:p>
          <a:p>
            <a:endParaRPr lang="en-US" dirty="0"/>
          </a:p>
          <a:p>
            <a:pPr marL="11430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FE85-9AA6-4417-8457-79E1C10D153E}" type="slidenum">
              <a:rPr lang="en-US" smtClean="0"/>
              <a:t>36</a:t>
            </a:fld>
            <a:endParaRPr lang="en-US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263" y="6052258"/>
            <a:ext cx="2649764" cy="777251"/>
          </a:xfrm>
          <a:prstGeom prst="rect">
            <a:avLst/>
          </a:prstGeom>
        </p:spPr>
      </p:pic>
      <p:sp>
        <p:nvSpPr>
          <p:cNvPr id="7" name="Footer Placeholder 6"/>
          <p:cNvSpPr txBox="1">
            <a:spLocks/>
          </p:cNvSpPr>
          <p:nvPr/>
        </p:nvSpPr>
        <p:spPr>
          <a:xfrm>
            <a:off x="3486" y="6485829"/>
            <a:ext cx="6385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  <a:latin typeface="Garamond" panose="02020404030301010803" pitchFamily="18" charset="0"/>
              </a:rPr>
              <a:t>IME #8/ME #31 Victoria Rodgers </a:t>
            </a:r>
            <a:endParaRPr lang="en-US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2945" y="0"/>
            <a:ext cx="1829316" cy="161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04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975" y="158750"/>
            <a:ext cx="10160000" cy="877888"/>
          </a:xfrm>
        </p:spPr>
        <p:txBody>
          <a:bodyPr/>
          <a:lstStyle/>
          <a:p>
            <a:r>
              <a:rPr lang="en-US" dirty="0" smtClean="0">
                <a:latin typeface="Garamond" panose="02020404030301010803" pitchFamily="18" charset="0"/>
              </a:rPr>
              <a:t>References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263" y="6052258"/>
            <a:ext cx="2649764" cy="777251"/>
          </a:xfrm>
          <a:prstGeom prst="rect">
            <a:avLst/>
          </a:prstGeom>
        </p:spPr>
      </p:pic>
      <p:sp>
        <p:nvSpPr>
          <p:cNvPr id="8" name="Footer Placeholder 5"/>
          <p:cNvSpPr txBox="1">
            <a:spLocks/>
          </p:cNvSpPr>
          <p:nvPr/>
        </p:nvSpPr>
        <p:spPr>
          <a:xfrm>
            <a:off x="3" y="6492881"/>
            <a:ext cx="6385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  <a:latin typeface="Garamond" panose="02020404030301010803" pitchFamily="18" charset="0"/>
              </a:rPr>
              <a:t>IME #8/ME #31 Victoria Rogers </a:t>
            </a:r>
            <a:endParaRPr lang="en-US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FE85-9AA6-4417-8457-79E1C10D153E}" type="slidenum">
              <a:rPr lang="en-US" smtClean="0"/>
              <a:t>37</a:t>
            </a:fld>
            <a:endParaRPr lang="en-US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57225" y="1128270"/>
            <a:ext cx="1016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584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8016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ClrTx/>
              <a:buFont typeface="Arial" pitchFamily="34" charset="0"/>
              <a:buNone/>
            </a:pPr>
            <a:r>
              <a:rPr lang="en-US" sz="1400" b="1" dirty="0" smtClean="0">
                <a:solidFill>
                  <a:srgbClr val="2F2B20"/>
                </a:solidFill>
                <a:latin typeface="Garamond" panose="02020404030301010803" pitchFamily="18" charset="0"/>
              </a:rPr>
              <a:t>[1] </a:t>
            </a:r>
            <a:r>
              <a:rPr lang="en-US" sz="1400" dirty="0" smtClean="0">
                <a:solidFill>
                  <a:srgbClr val="2F2B20"/>
                </a:solidFill>
                <a:latin typeface="Garamond" panose="02020404030301010803" pitchFamily="18" charset="0"/>
              </a:rPr>
              <a:t>"</a:t>
            </a:r>
            <a:r>
              <a:rPr lang="en-US" sz="1400" dirty="0" err="1" smtClean="0">
                <a:solidFill>
                  <a:srgbClr val="2F2B20"/>
                </a:solidFill>
                <a:latin typeface="Garamond" panose="02020404030301010803" pitchFamily="18" charset="0"/>
              </a:rPr>
              <a:t>FlightGear</a:t>
            </a:r>
            <a:r>
              <a:rPr lang="en-US" sz="1400" dirty="0" smtClean="0">
                <a:solidFill>
                  <a:srgbClr val="2F2B20"/>
                </a:solidFill>
                <a:latin typeface="Garamond" panose="02020404030301010803" pitchFamily="18" charset="0"/>
              </a:rPr>
              <a:t> Forum • View Topic - Four Rotor Helicopter."       </a:t>
            </a:r>
            <a:r>
              <a:rPr lang="en-US" sz="1400" i="1" dirty="0" err="1" smtClean="0">
                <a:solidFill>
                  <a:srgbClr val="2F2B20"/>
                </a:solidFill>
                <a:latin typeface="Garamond" panose="02020404030301010803" pitchFamily="18" charset="0"/>
              </a:rPr>
              <a:t>FlightGear</a:t>
            </a:r>
            <a:r>
              <a:rPr lang="en-US" sz="1400" i="1" dirty="0" smtClean="0">
                <a:solidFill>
                  <a:srgbClr val="2F2B20"/>
                </a:solidFill>
                <a:latin typeface="Garamond" panose="02020404030301010803" pitchFamily="18" charset="0"/>
              </a:rPr>
              <a:t> Forum •   View Topic - Four Rotor Helicopter</a:t>
            </a:r>
            <a:r>
              <a:rPr lang="en-US" sz="1400" dirty="0" smtClean="0">
                <a:solidFill>
                  <a:srgbClr val="2F2B20"/>
                </a:solidFill>
                <a:latin typeface="Garamond" panose="02020404030301010803" pitchFamily="18" charset="0"/>
              </a:rPr>
              <a:t>. </a:t>
            </a:r>
            <a:r>
              <a:rPr lang="en-US" sz="1400" dirty="0" err="1" smtClean="0">
                <a:solidFill>
                  <a:srgbClr val="2F2B20"/>
                </a:solidFill>
                <a:latin typeface="Garamond" panose="02020404030301010803" pitchFamily="18" charset="0"/>
              </a:rPr>
              <a:t>PhpBB</a:t>
            </a:r>
            <a:r>
              <a:rPr lang="en-US" sz="1400" dirty="0" smtClean="0">
                <a:solidFill>
                  <a:srgbClr val="2F2B20"/>
                </a:solidFill>
                <a:latin typeface="Garamond" panose="02020404030301010803" pitchFamily="18" charset="0"/>
              </a:rPr>
              <a:t> Group, </a:t>
            </a:r>
            <a:r>
              <a:rPr lang="en-US" sz="1400" dirty="0" err="1" smtClean="0">
                <a:solidFill>
                  <a:srgbClr val="2F2B20"/>
                </a:solidFill>
                <a:latin typeface="Garamond" panose="02020404030301010803" pitchFamily="18" charset="0"/>
              </a:rPr>
              <a:t>n.d.</a:t>
            </a:r>
            <a:r>
              <a:rPr lang="en-US" sz="1400" dirty="0" smtClean="0">
                <a:solidFill>
                  <a:srgbClr val="2F2B20"/>
                </a:solidFill>
                <a:latin typeface="Garamond" panose="02020404030301010803" pitchFamily="18" charset="0"/>
              </a:rPr>
              <a:t> Web. 02 Dec. 2014.</a:t>
            </a:r>
          </a:p>
          <a:p>
            <a:pPr marL="0" indent="0">
              <a:spcBef>
                <a:spcPts val="0"/>
              </a:spcBef>
              <a:buClrTx/>
              <a:buFont typeface="Arial" pitchFamily="34" charset="0"/>
              <a:buNone/>
            </a:pPr>
            <a:endParaRPr lang="en-US" sz="1400" dirty="0" smtClean="0">
              <a:solidFill>
                <a:srgbClr val="2F2B20"/>
              </a:solidFill>
              <a:latin typeface="Garamond" panose="02020404030301010803" pitchFamily="18" charset="0"/>
            </a:endParaRPr>
          </a:p>
          <a:p>
            <a:pPr marL="0" indent="0">
              <a:spcBef>
                <a:spcPts val="0"/>
              </a:spcBef>
              <a:buClrTx/>
              <a:buFont typeface="Arial" pitchFamily="34" charset="0"/>
              <a:buNone/>
            </a:pPr>
            <a:r>
              <a:rPr lang="en-US" sz="1400" b="1" dirty="0" smtClean="0">
                <a:solidFill>
                  <a:srgbClr val="2F2B20"/>
                </a:solidFill>
                <a:latin typeface="Garamond" panose="02020404030301010803" pitchFamily="18" charset="0"/>
              </a:rPr>
              <a:t>[2] </a:t>
            </a:r>
            <a:r>
              <a:rPr lang="en-US" sz="1400" dirty="0" smtClean="0">
                <a:solidFill>
                  <a:srgbClr val="2F2B20"/>
                </a:solidFill>
                <a:latin typeface="Garamond" panose="02020404030301010803" pitchFamily="18" charset="0"/>
              </a:rPr>
              <a:t>"SMALL MOLLE ASSAULT BACKPACK MILITARY RUCKSACK ARMY NEW." </a:t>
            </a:r>
            <a:r>
              <a:rPr lang="en-US" sz="1400" i="1" dirty="0" smtClean="0">
                <a:solidFill>
                  <a:srgbClr val="2F2B20"/>
                </a:solidFill>
                <a:latin typeface="Garamond" panose="02020404030301010803" pitchFamily="18" charset="0"/>
              </a:rPr>
              <a:t>eBay</a:t>
            </a:r>
            <a:r>
              <a:rPr lang="en-US" sz="1400" dirty="0" smtClean="0">
                <a:solidFill>
                  <a:srgbClr val="2F2B20"/>
                </a:solidFill>
                <a:latin typeface="Garamond" panose="02020404030301010803" pitchFamily="18" charset="0"/>
              </a:rPr>
              <a:t>. </a:t>
            </a:r>
            <a:r>
              <a:rPr lang="en-US" sz="1400" dirty="0" err="1" smtClean="0">
                <a:solidFill>
                  <a:srgbClr val="2F2B20"/>
                </a:solidFill>
                <a:latin typeface="Garamond" panose="02020404030301010803" pitchFamily="18" charset="0"/>
              </a:rPr>
              <a:t>N.p</a:t>
            </a:r>
            <a:r>
              <a:rPr lang="en-US" sz="1400" dirty="0" smtClean="0">
                <a:solidFill>
                  <a:srgbClr val="2F2B20"/>
                </a:solidFill>
                <a:latin typeface="Garamond" panose="02020404030301010803" pitchFamily="18" charset="0"/>
              </a:rPr>
              <a:t>., </a:t>
            </a:r>
            <a:r>
              <a:rPr lang="en-US" sz="1400" dirty="0" err="1" smtClean="0">
                <a:solidFill>
                  <a:srgbClr val="2F2B20"/>
                </a:solidFill>
                <a:latin typeface="Garamond" panose="02020404030301010803" pitchFamily="18" charset="0"/>
              </a:rPr>
              <a:t>n.d.</a:t>
            </a:r>
            <a:r>
              <a:rPr lang="en-US" sz="1400" dirty="0" smtClean="0">
                <a:solidFill>
                  <a:srgbClr val="2F2B20"/>
                </a:solidFill>
                <a:latin typeface="Garamond" panose="02020404030301010803" pitchFamily="18" charset="0"/>
              </a:rPr>
              <a:t> Web. 22 Oct. 2014. &lt;http://</a:t>
            </a:r>
            <a:r>
              <a:rPr lang="en-US" sz="1400" dirty="0" err="1" smtClean="0">
                <a:solidFill>
                  <a:srgbClr val="2F2B20"/>
                </a:solidFill>
                <a:latin typeface="Garamond" panose="02020404030301010803" pitchFamily="18" charset="0"/>
              </a:rPr>
              <a:t>www.ebay.com</a:t>
            </a:r>
            <a:r>
              <a:rPr lang="en-US" sz="1400" dirty="0" smtClean="0">
                <a:solidFill>
                  <a:srgbClr val="2F2B20"/>
                </a:solidFill>
                <a:latin typeface="Garamond" panose="02020404030301010803" pitchFamily="18" charset="0"/>
              </a:rPr>
              <a:t>/</a:t>
            </a:r>
            <a:r>
              <a:rPr lang="en-US" sz="1400" dirty="0" err="1" smtClean="0">
                <a:solidFill>
                  <a:srgbClr val="2F2B20"/>
                </a:solidFill>
                <a:latin typeface="Garamond" panose="02020404030301010803" pitchFamily="18" charset="0"/>
              </a:rPr>
              <a:t>itm</a:t>
            </a:r>
            <a:r>
              <a:rPr lang="en-US" sz="1400" dirty="0" smtClean="0">
                <a:solidFill>
                  <a:srgbClr val="2F2B20"/>
                </a:solidFill>
                <a:latin typeface="Garamond" panose="02020404030301010803" pitchFamily="18" charset="0"/>
              </a:rPr>
              <a:t>/SMALL-MOLLE-ASSAULT-BACKPACK-MILITARY-RUCKSACK-ARMY-NEW-/170555911038&gt;.</a:t>
            </a:r>
          </a:p>
          <a:p>
            <a:pPr marL="0" indent="0">
              <a:spcBef>
                <a:spcPts val="0"/>
              </a:spcBef>
              <a:buClrTx/>
              <a:buFont typeface="Arial" pitchFamily="34" charset="0"/>
              <a:buNone/>
            </a:pPr>
            <a:endParaRPr lang="en-US" sz="1400" dirty="0" smtClean="0">
              <a:solidFill>
                <a:srgbClr val="2F2B20"/>
              </a:solidFill>
              <a:latin typeface="Garamond" panose="02020404030301010803" pitchFamily="18" charset="0"/>
            </a:endParaRPr>
          </a:p>
          <a:p>
            <a:pPr marL="0" indent="0">
              <a:spcBef>
                <a:spcPts val="0"/>
              </a:spcBef>
              <a:buClrTx/>
              <a:buFont typeface="Arial" pitchFamily="34" charset="0"/>
              <a:buNone/>
            </a:pPr>
            <a:r>
              <a:rPr lang="en-US" sz="1400" b="1" dirty="0" smtClean="0">
                <a:solidFill>
                  <a:srgbClr val="2F2B20"/>
                </a:solidFill>
                <a:latin typeface="Garamond" panose="02020404030301010803" pitchFamily="18" charset="0"/>
              </a:rPr>
              <a:t>[3] </a:t>
            </a:r>
            <a:r>
              <a:rPr lang="en-US" sz="1400" dirty="0" smtClean="0">
                <a:solidFill>
                  <a:srgbClr val="2F2B20"/>
                </a:solidFill>
                <a:latin typeface="Garamond" panose="02020404030301010803" pitchFamily="18" charset="0"/>
              </a:rPr>
              <a:t>"Multi-Rotor Frame Configurations - </a:t>
            </a:r>
            <a:r>
              <a:rPr lang="en-US" sz="1400" dirty="0" err="1" smtClean="0">
                <a:solidFill>
                  <a:srgbClr val="2F2B20"/>
                </a:solidFill>
                <a:latin typeface="Garamond" panose="02020404030301010803" pitchFamily="18" charset="0"/>
              </a:rPr>
              <a:t>CopterCraft.com</a:t>
            </a:r>
            <a:r>
              <a:rPr lang="en-US" sz="1400" dirty="0" smtClean="0">
                <a:solidFill>
                  <a:srgbClr val="2F2B20"/>
                </a:solidFill>
                <a:latin typeface="Garamond" panose="02020404030301010803" pitchFamily="18" charset="0"/>
              </a:rPr>
              <a:t>." </a:t>
            </a:r>
            <a:r>
              <a:rPr lang="en-US" sz="1400" i="1" dirty="0" err="1" smtClean="0">
                <a:solidFill>
                  <a:srgbClr val="2F2B20"/>
                </a:solidFill>
                <a:latin typeface="Garamond" panose="02020404030301010803" pitchFamily="18" charset="0"/>
              </a:rPr>
              <a:t>CopterCraftcom</a:t>
            </a:r>
            <a:r>
              <a:rPr lang="en-US" sz="1400" i="1" dirty="0" smtClean="0">
                <a:solidFill>
                  <a:srgbClr val="2F2B20"/>
                </a:solidFill>
                <a:latin typeface="Garamond" panose="02020404030301010803" pitchFamily="18" charset="0"/>
              </a:rPr>
              <a:t> RSS2</a:t>
            </a:r>
            <a:r>
              <a:rPr lang="en-US" sz="1400" dirty="0" smtClean="0">
                <a:solidFill>
                  <a:srgbClr val="2F2B20"/>
                </a:solidFill>
                <a:latin typeface="Garamond" panose="02020404030301010803" pitchFamily="18" charset="0"/>
              </a:rPr>
              <a:t>. Web. 30 Nov. 2014. &lt;http://</a:t>
            </a:r>
            <a:r>
              <a:rPr lang="en-US" sz="1400" dirty="0" err="1" smtClean="0">
                <a:solidFill>
                  <a:srgbClr val="2F2B20"/>
                </a:solidFill>
                <a:latin typeface="Garamond" panose="02020404030301010803" pitchFamily="18" charset="0"/>
              </a:rPr>
              <a:t>www.coptercraft.com</a:t>
            </a:r>
            <a:r>
              <a:rPr lang="en-US" sz="1400" dirty="0" smtClean="0">
                <a:solidFill>
                  <a:srgbClr val="2F2B20"/>
                </a:solidFill>
                <a:latin typeface="Garamond" panose="02020404030301010803" pitchFamily="18" charset="0"/>
              </a:rPr>
              <a:t>/</a:t>
            </a:r>
            <a:r>
              <a:rPr lang="en-US" sz="1400" dirty="0" err="1" smtClean="0">
                <a:solidFill>
                  <a:srgbClr val="2F2B20"/>
                </a:solidFill>
                <a:latin typeface="Garamond" panose="02020404030301010803" pitchFamily="18" charset="0"/>
              </a:rPr>
              <a:t>multirotor</a:t>
            </a:r>
            <a:r>
              <a:rPr lang="en-US" sz="1400" dirty="0" smtClean="0">
                <a:solidFill>
                  <a:srgbClr val="2F2B20"/>
                </a:solidFill>
                <a:latin typeface="Garamond" panose="02020404030301010803" pitchFamily="18" charset="0"/>
              </a:rPr>
              <a:t>-frame-configurations/#!</a:t>
            </a:r>
            <a:r>
              <a:rPr lang="en-US" sz="1400" dirty="0" err="1" smtClean="0">
                <a:solidFill>
                  <a:srgbClr val="2F2B20"/>
                </a:solidFill>
                <a:latin typeface="Garamond" panose="02020404030301010803" pitchFamily="18" charset="0"/>
              </a:rPr>
              <a:t>prettyPhoto</a:t>
            </a:r>
            <a:r>
              <a:rPr lang="en-US" sz="1400" dirty="0" smtClean="0">
                <a:solidFill>
                  <a:srgbClr val="2F2B20"/>
                </a:solidFill>
                <a:latin typeface="Garamond" panose="02020404030301010803" pitchFamily="18" charset="0"/>
              </a:rPr>
              <a:t>&gt;.</a:t>
            </a:r>
          </a:p>
          <a:p>
            <a:pPr marL="0" indent="0">
              <a:spcBef>
                <a:spcPts val="0"/>
              </a:spcBef>
              <a:buClrTx/>
              <a:buFont typeface="Arial" pitchFamily="34" charset="0"/>
              <a:buNone/>
            </a:pPr>
            <a:endParaRPr lang="en-US" sz="1400" dirty="0" smtClean="0">
              <a:solidFill>
                <a:srgbClr val="2F2B20"/>
              </a:solidFill>
              <a:latin typeface="Garamond" panose="02020404030301010803" pitchFamily="18" charset="0"/>
            </a:endParaRPr>
          </a:p>
          <a:p>
            <a:pPr marL="0" indent="0">
              <a:spcBef>
                <a:spcPts val="0"/>
              </a:spcBef>
              <a:buClrTx/>
              <a:buFont typeface="Arial" pitchFamily="34" charset="0"/>
              <a:buNone/>
            </a:pPr>
            <a:r>
              <a:rPr lang="en-US" sz="1400" b="1" dirty="0" smtClean="0">
                <a:solidFill>
                  <a:srgbClr val="2F2B20"/>
                </a:solidFill>
                <a:latin typeface="Garamond" panose="02020404030301010803" pitchFamily="18" charset="0"/>
              </a:rPr>
              <a:t>[4]</a:t>
            </a:r>
            <a:r>
              <a:rPr lang="en-US" sz="1400" dirty="0" smtClean="0">
                <a:solidFill>
                  <a:srgbClr val="2F2B20"/>
                </a:solidFill>
                <a:latin typeface="Garamond" panose="02020404030301010803" pitchFamily="18" charset="0"/>
              </a:rPr>
              <a:t> "Thunder Power RC G8 Pro Force 70C 5000mAh 9-Cell/9S 33.3V </a:t>
            </a:r>
            <a:r>
              <a:rPr lang="en-US" sz="1400" dirty="0" err="1" smtClean="0">
                <a:solidFill>
                  <a:srgbClr val="2F2B20"/>
                </a:solidFill>
                <a:latin typeface="Garamond" panose="02020404030301010803" pitchFamily="18" charset="0"/>
              </a:rPr>
              <a:t>LiPo</a:t>
            </a:r>
            <a:r>
              <a:rPr lang="en-US" sz="1400" dirty="0" smtClean="0">
                <a:solidFill>
                  <a:srgbClr val="2F2B20"/>
                </a:solidFill>
                <a:latin typeface="Garamond" panose="02020404030301010803" pitchFamily="18" charset="0"/>
              </a:rPr>
              <a:t> Battery FREE SHIPPING SKU: TP5000-9SPF70." </a:t>
            </a:r>
            <a:r>
              <a:rPr lang="en-US" sz="1400" i="1" dirty="0" err="1" smtClean="0">
                <a:solidFill>
                  <a:srgbClr val="2F2B20"/>
                </a:solidFill>
                <a:latin typeface="Garamond" panose="02020404030301010803" pitchFamily="18" charset="0"/>
              </a:rPr>
              <a:t>RCToyscom</a:t>
            </a:r>
            <a:r>
              <a:rPr lang="en-US" sz="1400" i="1" dirty="0" smtClean="0">
                <a:solidFill>
                  <a:srgbClr val="2F2B20"/>
                </a:solidFill>
                <a:latin typeface="Garamond" panose="02020404030301010803" pitchFamily="18" charset="0"/>
              </a:rPr>
              <a:t> New Products</a:t>
            </a:r>
            <a:r>
              <a:rPr lang="en-US" sz="1400" dirty="0" smtClean="0">
                <a:solidFill>
                  <a:srgbClr val="2F2B20"/>
                </a:solidFill>
                <a:latin typeface="Garamond" panose="02020404030301010803" pitchFamily="18" charset="0"/>
              </a:rPr>
              <a:t>. Web. 30 Nov. 2014. &lt;http://</a:t>
            </a:r>
            <a:r>
              <a:rPr lang="en-US" sz="1400" dirty="0" err="1" smtClean="0">
                <a:solidFill>
                  <a:srgbClr val="2F2B20"/>
                </a:solidFill>
                <a:latin typeface="Garamond" panose="02020404030301010803" pitchFamily="18" charset="0"/>
              </a:rPr>
              <a:t>www.rctoys.com</a:t>
            </a:r>
            <a:r>
              <a:rPr lang="en-US" sz="1400" dirty="0" smtClean="0">
                <a:solidFill>
                  <a:srgbClr val="2F2B20"/>
                </a:solidFill>
                <a:latin typeface="Garamond" panose="02020404030301010803" pitchFamily="18" charset="0"/>
              </a:rPr>
              <a:t>/</a:t>
            </a:r>
            <a:r>
              <a:rPr lang="en-US" sz="1400" dirty="0" err="1" smtClean="0">
                <a:solidFill>
                  <a:srgbClr val="2F2B20"/>
                </a:solidFill>
                <a:latin typeface="Garamond" panose="02020404030301010803" pitchFamily="18" charset="0"/>
              </a:rPr>
              <a:t>rc</a:t>
            </a:r>
            <a:r>
              <a:rPr lang="en-US" sz="1400" dirty="0" smtClean="0">
                <a:solidFill>
                  <a:srgbClr val="2F2B20"/>
                </a:solidFill>
                <a:latin typeface="Garamond" panose="02020404030301010803" pitchFamily="18" charset="0"/>
              </a:rPr>
              <a:t>-toys-and-parts/TP5000-9SPF70/RC-PARTS-THUNDER-POWER-9-CELL-LITHIUM-BATTERIES.html&gt;.</a:t>
            </a:r>
          </a:p>
          <a:p>
            <a:pPr marL="0" indent="0">
              <a:spcBef>
                <a:spcPts val="0"/>
              </a:spcBef>
              <a:buClrTx/>
              <a:buFont typeface="Arial" pitchFamily="34" charset="0"/>
              <a:buNone/>
            </a:pPr>
            <a:endParaRPr lang="en-US" sz="1400" dirty="0" smtClean="0">
              <a:solidFill>
                <a:srgbClr val="2F2B20"/>
              </a:solidFill>
              <a:latin typeface="Garamond" panose="02020404030301010803" pitchFamily="18" charset="0"/>
            </a:endParaRPr>
          </a:p>
          <a:p>
            <a:pPr marL="0" indent="0">
              <a:spcBef>
                <a:spcPts val="0"/>
              </a:spcBef>
              <a:buClrTx/>
              <a:buFont typeface="Arial" pitchFamily="34" charset="0"/>
              <a:buNone/>
            </a:pPr>
            <a:r>
              <a:rPr lang="en-US" sz="1400" b="1" dirty="0" smtClean="0">
                <a:solidFill>
                  <a:srgbClr val="2F2B20"/>
                </a:solidFill>
                <a:latin typeface="Garamond" panose="02020404030301010803" pitchFamily="18" charset="0"/>
              </a:rPr>
              <a:t>[5] </a:t>
            </a:r>
            <a:r>
              <a:rPr lang="en-US" sz="1400" dirty="0" smtClean="0">
                <a:solidFill>
                  <a:srgbClr val="2F2B20"/>
                </a:solidFill>
                <a:latin typeface="Garamond" panose="02020404030301010803" pitchFamily="18" charset="0"/>
              </a:rPr>
              <a:t>“120 Amp Speed Controls: Brushless Speed Controllers, ESCs from Hobby Express." 120 Amp Speed Controls: Brushless Speed Controllers, ESCs from Hobby Express. 1 Apr. 2015. Web. 2 Apr. 2015. </a:t>
            </a:r>
          </a:p>
          <a:p>
            <a:pPr marL="0" indent="0">
              <a:spcBef>
                <a:spcPts val="0"/>
              </a:spcBef>
              <a:buClrTx/>
              <a:buFont typeface="Arial" pitchFamily="34" charset="0"/>
              <a:buNone/>
            </a:pPr>
            <a:endParaRPr lang="en-US" sz="1400" dirty="0" smtClean="0">
              <a:solidFill>
                <a:srgbClr val="2F2B20"/>
              </a:solidFill>
              <a:latin typeface="Garamond" panose="02020404030301010803" pitchFamily="18" charset="0"/>
            </a:endParaRPr>
          </a:p>
          <a:p>
            <a:pPr marL="0" indent="0">
              <a:spcBef>
                <a:spcPts val="0"/>
              </a:spcBef>
              <a:buClrTx/>
              <a:buFont typeface="Arial" pitchFamily="34" charset="0"/>
              <a:buNone/>
            </a:pPr>
            <a:r>
              <a:rPr lang="en-US" sz="1400" b="1" dirty="0" smtClean="0">
                <a:solidFill>
                  <a:srgbClr val="2F2B20"/>
                </a:solidFill>
                <a:latin typeface="Garamond" panose="02020404030301010803" pitchFamily="18" charset="0"/>
              </a:rPr>
              <a:t>[6] </a:t>
            </a:r>
            <a:r>
              <a:rPr lang="en-US" sz="1400" dirty="0" smtClean="0">
                <a:solidFill>
                  <a:srgbClr val="2F2B20"/>
                </a:solidFill>
                <a:latin typeface="Garamond" panose="02020404030301010803" pitchFamily="18" charset="0"/>
              </a:rPr>
              <a:t>"The Brushless Advantage for </a:t>
            </a:r>
            <a:r>
              <a:rPr lang="en-US" sz="1400" dirty="0" err="1" smtClean="0">
                <a:solidFill>
                  <a:srgbClr val="2F2B20"/>
                </a:solidFill>
                <a:latin typeface="Garamond" panose="02020404030301010803" pitchFamily="18" charset="0"/>
              </a:rPr>
              <a:t>Outrunner</a:t>
            </a:r>
            <a:r>
              <a:rPr lang="en-US" sz="1400" dirty="0" smtClean="0">
                <a:solidFill>
                  <a:srgbClr val="2F2B20"/>
                </a:solidFill>
                <a:latin typeface="Garamond" panose="02020404030301010803" pitchFamily="18" charset="0"/>
              </a:rPr>
              <a:t> Design Motors!" </a:t>
            </a:r>
            <a:r>
              <a:rPr lang="en-US" sz="1400" dirty="0" err="1" smtClean="0">
                <a:solidFill>
                  <a:srgbClr val="2F2B20"/>
                </a:solidFill>
                <a:latin typeface="Garamond" panose="02020404030301010803" pitchFamily="18" charset="0"/>
              </a:rPr>
              <a:t>ElectriFly</a:t>
            </a:r>
            <a:r>
              <a:rPr lang="en-US" sz="1400" dirty="0" smtClean="0">
                <a:solidFill>
                  <a:srgbClr val="2F2B20"/>
                </a:solidFill>
                <a:latin typeface="Garamond" panose="02020404030301010803" pitchFamily="18" charset="0"/>
              </a:rPr>
              <a:t>. Web. 2 Apr. 2015. </a:t>
            </a:r>
          </a:p>
          <a:p>
            <a:pPr marL="0" indent="0">
              <a:spcBef>
                <a:spcPts val="0"/>
              </a:spcBef>
              <a:buClrTx/>
              <a:buFont typeface="Arial" pitchFamily="34" charset="0"/>
              <a:buNone/>
            </a:pPr>
            <a:endParaRPr lang="en-US" sz="1400" b="1" dirty="0" smtClean="0">
              <a:solidFill>
                <a:srgbClr val="2F2B20"/>
              </a:solidFill>
              <a:latin typeface="Garamond" panose="02020404030301010803" pitchFamily="18" charset="0"/>
            </a:endParaRPr>
          </a:p>
          <a:p>
            <a:pPr marL="0" indent="0">
              <a:spcBef>
                <a:spcPts val="0"/>
              </a:spcBef>
              <a:buClrTx/>
              <a:buFont typeface="Arial" pitchFamily="34" charset="0"/>
              <a:buNone/>
            </a:pPr>
            <a:r>
              <a:rPr lang="en-US" sz="1400" b="1" dirty="0" smtClean="0">
                <a:solidFill>
                  <a:srgbClr val="2F2B20"/>
                </a:solidFill>
                <a:latin typeface="Garamond" panose="02020404030301010803" pitchFamily="18" charset="0"/>
              </a:rPr>
              <a:t>[7] </a:t>
            </a:r>
            <a:r>
              <a:rPr lang="en-US" sz="1400" dirty="0" smtClean="0">
                <a:solidFill>
                  <a:srgbClr val="2F2B20"/>
                </a:solidFill>
                <a:latin typeface="Garamond" panose="02020404030301010803" pitchFamily="18" charset="0"/>
              </a:rPr>
              <a:t>"APC APCE-18X10, APCE 18X10, Accessories." </a:t>
            </a:r>
            <a:r>
              <a:rPr lang="en-US" sz="1400" i="1" dirty="0" smtClean="0">
                <a:solidFill>
                  <a:srgbClr val="2F2B20"/>
                </a:solidFill>
                <a:latin typeface="Garamond" panose="02020404030301010803" pitchFamily="18" charset="0"/>
              </a:rPr>
              <a:t>APC APCE-18X10</a:t>
            </a:r>
            <a:r>
              <a:rPr lang="en-US" sz="1400" dirty="0" smtClean="0">
                <a:solidFill>
                  <a:srgbClr val="2F2B20"/>
                </a:solidFill>
                <a:latin typeface="Garamond" panose="02020404030301010803" pitchFamily="18" charset="0"/>
              </a:rPr>
              <a:t>. Web. 30 Nov. 2014. &lt;https://</a:t>
            </a:r>
            <a:r>
              <a:rPr lang="en-US" sz="1400" dirty="0" err="1" smtClean="0">
                <a:solidFill>
                  <a:srgbClr val="2F2B20"/>
                </a:solidFill>
                <a:latin typeface="Garamond" panose="02020404030301010803" pitchFamily="18" charset="0"/>
              </a:rPr>
              <a:t>www.aero-model.com</a:t>
            </a:r>
            <a:r>
              <a:rPr lang="en-US" sz="1400" dirty="0" smtClean="0">
                <a:solidFill>
                  <a:srgbClr val="2F2B20"/>
                </a:solidFill>
                <a:latin typeface="Garamond" panose="02020404030301010803" pitchFamily="18" charset="0"/>
              </a:rPr>
              <a:t>/1_3_69/Accessories_APC-18x10-E-Prop/APCE-18X10.html&gt;.</a:t>
            </a:r>
          </a:p>
          <a:p>
            <a:pPr marL="0" indent="0">
              <a:spcBef>
                <a:spcPts val="0"/>
              </a:spcBef>
              <a:buClrTx/>
              <a:buFont typeface="Arial" pitchFamily="34" charset="0"/>
              <a:buNone/>
            </a:pPr>
            <a:endParaRPr lang="en-US" sz="1400" dirty="0" smtClean="0">
              <a:solidFill>
                <a:srgbClr val="2F2B20"/>
              </a:solidFill>
              <a:latin typeface="Garamond" panose="02020404030301010803" pitchFamily="18" charset="0"/>
            </a:endParaRPr>
          </a:p>
          <a:p>
            <a:pPr marL="0" indent="0">
              <a:spcBef>
                <a:spcPts val="0"/>
              </a:spcBef>
              <a:buClrTx/>
              <a:buFont typeface="Arial" pitchFamily="34" charset="0"/>
              <a:buNone/>
            </a:pPr>
            <a:r>
              <a:rPr lang="en-US" sz="1400" b="1" dirty="0" smtClean="0">
                <a:solidFill>
                  <a:srgbClr val="2F2B20"/>
                </a:solidFill>
                <a:latin typeface="Garamond" panose="02020404030301010803" pitchFamily="18" charset="0"/>
              </a:rPr>
              <a:t>[8] </a:t>
            </a:r>
            <a:r>
              <a:rPr lang="en-US" sz="1400" dirty="0" smtClean="0">
                <a:solidFill>
                  <a:srgbClr val="2F2B20"/>
                </a:solidFill>
                <a:latin typeface="Garamond" panose="02020404030301010803" pitchFamily="18" charset="0"/>
              </a:rPr>
              <a:t>"ECalc - the Most </a:t>
            </a:r>
            <a:r>
              <a:rPr lang="en-US" sz="1400" dirty="0" err="1" smtClean="0">
                <a:solidFill>
                  <a:srgbClr val="2F2B20"/>
                </a:solidFill>
                <a:latin typeface="Garamond" panose="02020404030301010803" pitchFamily="18" charset="0"/>
              </a:rPr>
              <a:t>Relaibale</a:t>
            </a:r>
            <a:r>
              <a:rPr lang="en-US" sz="1400" dirty="0" smtClean="0">
                <a:solidFill>
                  <a:srgbClr val="2F2B20"/>
                </a:solidFill>
                <a:latin typeface="Garamond" panose="02020404030301010803" pitchFamily="18" charset="0"/>
              </a:rPr>
              <a:t> RC Calculator on the Web." ECalc - the Most </a:t>
            </a:r>
            <a:r>
              <a:rPr lang="en-US" sz="1400" dirty="0" err="1" smtClean="0">
                <a:solidFill>
                  <a:srgbClr val="2F2B20"/>
                </a:solidFill>
                <a:latin typeface="Garamond" panose="02020404030301010803" pitchFamily="18" charset="0"/>
              </a:rPr>
              <a:t>Relaibale</a:t>
            </a:r>
            <a:r>
              <a:rPr lang="en-US" sz="1400" dirty="0" smtClean="0">
                <a:solidFill>
                  <a:srgbClr val="2F2B20"/>
                </a:solidFill>
                <a:latin typeface="Garamond" panose="02020404030301010803" pitchFamily="18" charset="0"/>
              </a:rPr>
              <a:t> RC Calculator on the Web. Web. 2 Apr. 2015. </a:t>
            </a:r>
          </a:p>
          <a:p>
            <a:pPr marL="0" indent="0">
              <a:spcBef>
                <a:spcPts val="0"/>
              </a:spcBef>
              <a:buClrTx/>
              <a:buFont typeface="Arial" pitchFamily="34" charset="0"/>
              <a:buNone/>
            </a:pPr>
            <a:endParaRPr lang="en-US" sz="1400" dirty="0" smtClean="0">
              <a:solidFill>
                <a:srgbClr val="2F2B20"/>
              </a:solidFill>
              <a:latin typeface="Garamond" panose="02020404030301010803" pitchFamily="18" charset="0"/>
            </a:endParaRPr>
          </a:p>
          <a:p>
            <a:pPr marL="0" indent="0">
              <a:spcBef>
                <a:spcPts val="0"/>
              </a:spcBef>
              <a:buClrTx/>
              <a:buFont typeface="Arial" pitchFamily="34" charset="0"/>
              <a:buNone/>
            </a:pPr>
            <a:r>
              <a:rPr lang="en-US" sz="1400" b="1" dirty="0" smtClean="0">
                <a:solidFill>
                  <a:srgbClr val="2F2B20"/>
                </a:solidFill>
                <a:latin typeface="Garamond" panose="02020404030301010803" pitchFamily="18" charset="0"/>
              </a:rPr>
              <a:t>[9] </a:t>
            </a:r>
            <a:r>
              <a:rPr lang="en-US" sz="1400" dirty="0" smtClean="0">
                <a:solidFill>
                  <a:srgbClr val="2F2B20"/>
                </a:solidFill>
                <a:latin typeface="Garamond" panose="02020404030301010803" pitchFamily="18" charset="0"/>
              </a:rPr>
              <a:t>http://2bfly.com/knowledgebase/electronic-speed-controls/multi-engine-esc-wiring/</a:t>
            </a:r>
          </a:p>
          <a:p>
            <a:endParaRPr lang="en-US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87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Garamond" panose="02020404030301010803" pitchFamily="18" charset="0"/>
              </a:rPr>
              <a:t>Questions </a:t>
            </a:r>
            <a:endParaRPr lang="en-US" dirty="0">
              <a:latin typeface="Garamond" panose="02020404030301010803" pitchFamily="18" charset="0"/>
            </a:endParaRPr>
          </a:p>
        </p:txBody>
      </p:sp>
      <p:pic>
        <p:nvPicPr>
          <p:cNvPr id="5" name="Picture 2" descr="http://stockphotolicense.files.wordpress.com/2010/05/questions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457" y="411480"/>
            <a:ext cx="4149091" cy="603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FE85-9AA6-4417-8457-79E1C10D153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177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467" y="449264"/>
            <a:ext cx="5021356" cy="1143000"/>
          </a:xfrm>
        </p:spPr>
        <p:txBody>
          <a:bodyPr/>
          <a:lstStyle/>
          <a:p>
            <a:r>
              <a:rPr lang="en-US" dirty="0" smtClean="0">
                <a:latin typeface="Garamond"/>
                <a:cs typeface="Garamond"/>
              </a:rPr>
              <a:t>Introduction </a:t>
            </a:r>
            <a:endParaRPr lang="en-US" dirty="0">
              <a:latin typeface="Garamond"/>
              <a:cs typeface="Garamon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564" y="1796302"/>
            <a:ext cx="10823201" cy="4098925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Garamond"/>
                <a:cs typeface="Garamond"/>
              </a:rPr>
              <a:t>The sponsor of this project is the U.S. Air Force </a:t>
            </a:r>
            <a:endParaRPr lang="en-US" sz="2400" dirty="0">
              <a:latin typeface="Garamond"/>
              <a:cs typeface="Garamond"/>
            </a:endParaRPr>
          </a:p>
          <a:p>
            <a:r>
              <a:rPr lang="en-US" sz="2400" dirty="0" smtClean="0">
                <a:latin typeface="Garamond"/>
                <a:cs typeface="Garamond"/>
              </a:rPr>
              <a:t>Why </a:t>
            </a:r>
            <a:r>
              <a:rPr lang="en-US" sz="2400" dirty="0">
                <a:latin typeface="Garamond"/>
                <a:cs typeface="Garamond"/>
              </a:rPr>
              <a:t>is a rotorcraft useful in military applications?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Garamond"/>
                <a:cs typeface="Garamond"/>
              </a:rPr>
              <a:t> Can </a:t>
            </a:r>
            <a:r>
              <a:rPr lang="en-US" sz="2400" dirty="0">
                <a:latin typeface="Garamond"/>
                <a:cs typeface="Garamond"/>
              </a:rPr>
              <a:t>go into high risk environments, granting some safety to human soldiers</a:t>
            </a:r>
          </a:p>
          <a:p>
            <a:pPr lvl="1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Garamond"/>
                <a:cs typeface="Garamond"/>
              </a:rPr>
              <a:t> Replacing a rotorcraft is less expensive and less tragic than replacing a soldier</a:t>
            </a:r>
          </a:p>
          <a:p>
            <a:r>
              <a:rPr lang="en-US" sz="2400" dirty="0" smtClean="0">
                <a:latin typeface="Garamond"/>
                <a:cs typeface="Garamond"/>
              </a:rPr>
              <a:t>Most useful for Air Force: a rotorcraft with both high portability and high payload capacity</a:t>
            </a:r>
          </a:p>
          <a:p>
            <a:r>
              <a:rPr lang="en-US" sz="2400" dirty="0" smtClean="0">
                <a:latin typeface="Garamond"/>
                <a:cs typeface="Garamond"/>
              </a:rPr>
              <a:t>The team followed the DMADV (Define, Measure, Analyze, Design, Verify) Six-Sigma process to complete the project</a:t>
            </a:r>
          </a:p>
          <a:p>
            <a:endParaRPr lang="en-US" dirty="0" smtClean="0">
              <a:latin typeface="Garamond"/>
              <a:cs typeface="Garamond"/>
            </a:endParaRPr>
          </a:p>
          <a:p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747" y="6061701"/>
            <a:ext cx="2649764" cy="777251"/>
          </a:xfrm>
          <a:prstGeom prst="rect">
            <a:avLst/>
          </a:prstGeom>
        </p:spPr>
      </p:pic>
      <p:sp>
        <p:nvSpPr>
          <p:cNvPr id="6" name="Footer Placeholder 6"/>
          <p:cNvSpPr txBox="1">
            <a:spLocks/>
          </p:cNvSpPr>
          <p:nvPr/>
        </p:nvSpPr>
        <p:spPr>
          <a:xfrm>
            <a:off x="3486" y="6502324"/>
            <a:ext cx="6385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  <a:latin typeface="Garamond" panose="02020404030301010803" pitchFamily="18" charset="0"/>
              </a:rPr>
              <a:t>IME #8/ME #31 Taniwa Ndebele </a:t>
            </a:r>
            <a:endParaRPr lang="en-US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FE85-9AA6-4417-8457-79E1C10D153E}" type="slidenum">
              <a:rPr lang="en-US" smtClean="0"/>
              <a:t>4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6999" y="341780"/>
            <a:ext cx="2313547" cy="2047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51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2F5897"/>
                </a:solidFill>
                <a:latin typeface="Garamond" panose="02020404030301010803" pitchFamily="18" charset="0"/>
              </a:rPr>
              <a:t>Background</a:t>
            </a:r>
            <a:endParaRPr lang="en-US" dirty="0">
              <a:solidFill>
                <a:srgbClr val="2F5897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00" y="1495612"/>
            <a:ext cx="10667628" cy="480060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rotorcraft is a flying machine that uses lift generated by wings called </a:t>
            </a:r>
            <a:r>
              <a:rPr lang="en-US" sz="2400" dirty="0" smtClean="0">
                <a:solidFill>
                  <a:srgbClr val="0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rotor</a:t>
            </a:r>
          </a:p>
          <a:p>
            <a:pPr marL="114300" indent="0">
              <a:buNone/>
            </a:pPr>
            <a:r>
              <a:rPr lang="en-US" sz="2400" dirty="0" smtClean="0">
                <a:solidFill>
                  <a:srgbClr val="0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    blades </a:t>
            </a:r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that revolve around a mast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 Rotary </a:t>
            </a:r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</a:rPr>
              <a:t>unmanned aerial vehicles</a:t>
            </a:r>
            <a:r>
              <a:rPr lang="en-US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</a:rPr>
              <a:t>often </a:t>
            </a:r>
          </a:p>
          <a:p>
            <a:pPr marL="274320" lvl="1" indent="0">
              <a:buClr>
                <a:schemeClr val="accent1"/>
              </a:buClr>
              <a:buNone/>
            </a:pPr>
            <a:r>
              <a:rPr 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  fall </a:t>
            </a:r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</a:rPr>
              <a:t>into one of two classifications: </a:t>
            </a:r>
          </a:p>
          <a:p>
            <a:pPr marL="274320" lvl="1" indent="0">
              <a:buClr>
                <a:schemeClr val="accent1"/>
              </a:buClr>
              <a:buNone/>
            </a:pPr>
            <a:endParaRPr 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868680" lvl="1" indent="-457200">
              <a:buClr>
                <a:schemeClr val="accent1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</a:rPr>
              <a:t>High payload capacity but low </a:t>
            </a:r>
            <a:endParaRPr 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411480" lvl="1" indent="0">
              <a:buClr>
                <a:schemeClr val="accent1"/>
              </a:buClr>
              <a:buNone/>
            </a:pPr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     portability </a:t>
            </a:r>
            <a:endParaRPr 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marL="868680" lvl="1" indent="-457200">
              <a:buClr>
                <a:schemeClr val="accent1"/>
              </a:buClr>
              <a:buFont typeface="+mj-lt"/>
              <a:buAutoNum type="arabicPeriod" startAt="2"/>
            </a:pPr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</a:rPr>
              <a:t>High portability but a reduced </a:t>
            </a:r>
          </a:p>
          <a:p>
            <a:pPr marL="548640" lvl="2" indent="0">
              <a:buClr>
                <a:schemeClr val="accent1"/>
              </a:buClr>
              <a:buNone/>
            </a:pPr>
            <a:r>
              <a:rPr 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    payload </a:t>
            </a:r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</a:rPr>
              <a:t>capacity. </a:t>
            </a:r>
          </a:p>
          <a:p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130935" y="5568532"/>
            <a:ext cx="27899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Figure 1. Example of a Rotorcraft [1]</a:t>
            </a:r>
            <a:endParaRPr lang="en-US" sz="1400" dirty="0">
              <a:solidFill>
                <a:prstClr val="black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747" y="6052258"/>
            <a:ext cx="2649764" cy="777251"/>
          </a:xfrm>
          <a:prstGeom prst="rect">
            <a:avLst/>
          </a:prstGeom>
        </p:spPr>
      </p:pic>
      <p:pic>
        <p:nvPicPr>
          <p:cNvPr id="9" name="Picture 8" descr="APM_2_5_MOTORS_X8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240" y="2208757"/>
            <a:ext cx="4941788" cy="325394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Footer Placeholder 6"/>
          <p:cNvSpPr txBox="1">
            <a:spLocks/>
          </p:cNvSpPr>
          <p:nvPr/>
        </p:nvSpPr>
        <p:spPr>
          <a:xfrm>
            <a:off x="3486" y="6485829"/>
            <a:ext cx="6385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  <a:latin typeface="Garamond" panose="02020404030301010803" pitchFamily="18" charset="0"/>
              </a:rPr>
              <a:t>IME #8/ME #31 Taniwa Ndebele </a:t>
            </a:r>
            <a:endParaRPr lang="en-US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FE85-9AA6-4417-8457-79E1C10D153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764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10160000" cy="76676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>
                <a:solidFill>
                  <a:srgbClr val="2F5897"/>
                </a:solidFill>
                <a:latin typeface="Garamond" panose="02020404030301010803" pitchFamily="18" charset="0"/>
              </a:rPr>
              <a:t>Goal Statement and Objective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3356" y="1171027"/>
            <a:ext cx="8361641" cy="5130800"/>
          </a:xfrm>
        </p:spPr>
        <p:txBody>
          <a:bodyPr>
            <a:normAutofit lnSpcReduction="10000"/>
          </a:bodyPr>
          <a:lstStyle/>
          <a:p>
            <a:pPr marL="114300" lvl="0" indent="0">
              <a:buNone/>
            </a:pPr>
            <a:r>
              <a:rPr 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The project is sponsored by the US Air force, the requirements are as follows:</a:t>
            </a:r>
          </a:p>
          <a:p>
            <a:pPr marL="754380" lvl="1" indent="-457200">
              <a:buClr>
                <a:schemeClr val="accent1"/>
              </a:buClr>
            </a:pPr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</a:rPr>
              <a:t>Design a rotorcraft that can</a:t>
            </a:r>
            <a:r>
              <a:rPr 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:</a:t>
            </a:r>
            <a:endParaRPr lang="en-US" sz="2400" dirty="0">
              <a:solidFill>
                <a:srgbClr val="000000"/>
              </a:solidFill>
              <a:latin typeface="Garamond" panose="02020404030301010803" pitchFamily="18" charset="0"/>
            </a:endParaRPr>
          </a:p>
          <a:p>
            <a:pPr lvl="2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  <a:latin typeface="Garamond" panose="02020404030301010803" pitchFamily="18" charset="0"/>
              </a:rPr>
              <a:t>Fit in a military backpack (23”x14.5”x15”)</a:t>
            </a:r>
          </a:p>
          <a:p>
            <a:pPr lvl="2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  <a:latin typeface="Garamond" panose="02020404030301010803" pitchFamily="18" charset="0"/>
              </a:rPr>
              <a:t>Carry a payload of at least 30 pounds</a:t>
            </a:r>
          </a:p>
          <a:p>
            <a:pPr lvl="2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  <a:latin typeface="Garamond" panose="02020404030301010803" pitchFamily="18" charset="0"/>
              </a:rPr>
              <a:t>Be made with commercial off the shelf (COTS) components</a:t>
            </a:r>
          </a:p>
          <a:p>
            <a:pPr lvl="2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  <a:latin typeface="Garamond" panose="02020404030301010803" pitchFamily="18" charset="0"/>
              </a:rPr>
              <a:t>Travel up to approximately 1 mile</a:t>
            </a:r>
          </a:p>
          <a:p>
            <a:pPr lvl="2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rgbClr val="000000"/>
                </a:solidFill>
                <a:latin typeface="Garamond" panose="02020404030301010803" pitchFamily="18" charset="0"/>
              </a:rPr>
              <a:t>Be easily maintained and used in the field</a:t>
            </a:r>
          </a:p>
          <a:p>
            <a:pPr marL="754380" lvl="1" indent="-457200">
              <a:buClr>
                <a:schemeClr val="accent1"/>
              </a:buClr>
            </a:pPr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</a:rPr>
              <a:t>Design the manufacturing processes to be used in creating </a:t>
            </a:r>
            <a:r>
              <a:rPr lang="en-US" sz="2400" dirty="0" smtClean="0">
                <a:solidFill>
                  <a:srgbClr val="000000"/>
                </a:solidFill>
                <a:latin typeface="Garamond" panose="02020404030301010803" pitchFamily="18" charset="0"/>
              </a:rPr>
              <a:t>the </a:t>
            </a:r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</a:rPr>
              <a:t>rotorcraft </a:t>
            </a:r>
          </a:p>
          <a:p>
            <a:pPr marL="754380" lvl="1" indent="-457200">
              <a:buClr>
                <a:schemeClr val="accent1"/>
              </a:buClr>
            </a:pPr>
            <a:r>
              <a:rPr lang="en-US" sz="2400" dirty="0">
                <a:solidFill>
                  <a:srgbClr val="000000"/>
                </a:solidFill>
                <a:latin typeface="Garamond" panose="02020404030301010803" pitchFamily="18" charset="0"/>
              </a:rPr>
              <a:t>Build a prototype of the rotorcraft</a:t>
            </a:r>
          </a:p>
          <a:p>
            <a:pPr marL="754380" lvl="1" indent="-457200">
              <a:buClr>
                <a:schemeClr val="accent1"/>
              </a:buClr>
            </a:pPr>
            <a:r>
              <a:rPr lang="en-US" sz="2400" dirty="0">
                <a:latin typeface="Garamond" panose="02020404030301010803" pitchFamily="18" charset="0"/>
              </a:rPr>
              <a:t>State the protocols for the operation and assembly of </a:t>
            </a:r>
            <a:r>
              <a:rPr lang="en-US" sz="2400" dirty="0" smtClean="0">
                <a:latin typeface="Garamond" panose="02020404030301010803" pitchFamily="18" charset="0"/>
              </a:rPr>
              <a:t>the </a:t>
            </a:r>
            <a:r>
              <a:rPr lang="en-US" sz="2400" dirty="0">
                <a:latin typeface="Garamond" panose="02020404030301010803" pitchFamily="18" charset="0"/>
              </a:rPr>
              <a:t>rotorcraft</a:t>
            </a:r>
          </a:p>
          <a:p>
            <a:pPr lvl="0"/>
            <a:endParaRPr lang="en-US" sz="2400" dirty="0" smtClean="0">
              <a:solidFill>
                <a:srgbClr val="000000"/>
              </a:solidFill>
              <a:latin typeface="Garamond" panose="02020404030301010803" pitchFamily="18" charset="0"/>
            </a:endParaRPr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263" y="6052258"/>
            <a:ext cx="2649764" cy="777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4747" y="3277475"/>
            <a:ext cx="2209800" cy="2209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8748452" y="5626476"/>
            <a:ext cx="25653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Figure 2. Military Backpack [2]</a:t>
            </a:r>
            <a:endParaRPr lang="en-US" sz="1400" dirty="0">
              <a:solidFill>
                <a:prstClr val="black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Footer Placeholder 6"/>
          <p:cNvSpPr txBox="1">
            <a:spLocks/>
          </p:cNvSpPr>
          <p:nvPr/>
        </p:nvSpPr>
        <p:spPr>
          <a:xfrm>
            <a:off x="3486" y="6485829"/>
            <a:ext cx="6385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  <a:latin typeface="Garamond" panose="02020404030301010803" pitchFamily="18" charset="0"/>
              </a:rPr>
              <a:t>IME #8/ME #31 Taniwa Ndebele  </a:t>
            </a:r>
            <a:endParaRPr lang="en-US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FE85-9AA6-4417-8457-79E1C10D153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345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5179" y="2551015"/>
            <a:ext cx="6251235" cy="1143000"/>
          </a:xfrm>
        </p:spPr>
        <p:txBody>
          <a:bodyPr/>
          <a:lstStyle/>
          <a:p>
            <a:r>
              <a:rPr lang="en-US" sz="6600" dirty="0" smtClean="0">
                <a:latin typeface="Garamond"/>
                <a:cs typeface="Garamond"/>
              </a:rPr>
              <a:t>Rotorcraft Design</a:t>
            </a:r>
            <a:r>
              <a:rPr lang="en-US" sz="6600" dirty="0" smtClean="0"/>
              <a:t> </a:t>
            </a:r>
            <a:endParaRPr lang="en-US" sz="6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FE85-9AA6-4417-8457-79E1C10D153E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747" y="6045206"/>
            <a:ext cx="2649764" cy="777251"/>
          </a:xfrm>
          <a:prstGeom prst="rect">
            <a:avLst/>
          </a:prstGeom>
        </p:spPr>
      </p:pic>
      <p:sp>
        <p:nvSpPr>
          <p:cNvPr id="6" name="Footer Placeholder 6"/>
          <p:cNvSpPr txBox="1">
            <a:spLocks/>
          </p:cNvSpPr>
          <p:nvPr/>
        </p:nvSpPr>
        <p:spPr>
          <a:xfrm>
            <a:off x="3486" y="6485829"/>
            <a:ext cx="6385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  <a:latin typeface="Garamond" panose="02020404030301010803" pitchFamily="18" charset="0"/>
              </a:rPr>
              <a:t>IME #8/ME #31 Chabely Amo </a:t>
            </a:r>
            <a:endParaRPr lang="en-US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6973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44"/>
            <a:ext cx="10160000" cy="757225"/>
          </a:xfrm>
        </p:spPr>
        <p:txBody>
          <a:bodyPr/>
          <a:lstStyle/>
          <a:p>
            <a:r>
              <a:rPr lang="en-US" dirty="0" smtClean="0">
                <a:solidFill>
                  <a:srgbClr val="2F5897"/>
                </a:solidFill>
                <a:latin typeface="Garamond" panose="02020404030301010803" pitchFamily="18" charset="0"/>
              </a:rPr>
              <a:t>Previous Work</a:t>
            </a:r>
            <a:endParaRPr lang="en-US" dirty="0">
              <a:solidFill>
                <a:srgbClr val="2F5897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052897"/>
            <a:ext cx="10160000" cy="4800600"/>
          </a:xfrm>
        </p:spPr>
        <p:txBody>
          <a:bodyPr>
            <a:normAutofit/>
          </a:bodyPr>
          <a:lstStyle/>
          <a:p>
            <a:r>
              <a:rPr lang="en-US" sz="2400" dirty="0" smtClean="0">
                <a:latin typeface="Garamond" panose="02020404030301010803" pitchFamily="18" charset="0"/>
              </a:rPr>
              <a:t> Design proposed by: Intern Cameron Alexander</a:t>
            </a:r>
            <a:endParaRPr lang="en-US" sz="2400" dirty="0">
              <a:latin typeface="Garamond" panose="02020404030301010803" pitchFamily="18" charset="0"/>
            </a:endParaRPr>
          </a:p>
          <a:p>
            <a:r>
              <a:rPr lang="en-US" sz="2400" dirty="0" smtClean="0">
                <a:latin typeface="Garamond" panose="02020404030301010803" pitchFamily="18" charset="0"/>
              </a:rPr>
              <a:t> </a:t>
            </a:r>
            <a:r>
              <a:rPr lang="en-US" sz="2400" dirty="0" err="1" smtClean="0">
                <a:latin typeface="Garamond" panose="02020404030301010803" pitchFamily="18" charset="0"/>
              </a:rPr>
              <a:t>Hexacopter</a:t>
            </a:r>
            <a:r>
              <a:rPr lang="en-US" sz="2400" dirty="0" smtClean="0">
                <a:latin typeface="Garamond" panose="02020404030301010803" pitchFamily="18" charset="0"/>
              </a:rPr>
              <a:t> configuration. </a:t>
            </a:r>
            <a:endParaRPr lang="en-US" sz="2400" dirty="0">
              <a:latin typeface="Garamond" panose="02020404030301010803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773133" y="2649769"/>
            <a:ext cx="3763548" cy="25847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95" y="2040269"/>
            <a:ext cx="4988736" cy="37226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1225155" y="5785052"/>
            <a:ext cx="42094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Figure 3. Deployed View of Cameron’s Design </a:t>
            </a:r>
            <a:endParaRPr lang="en-US" sz="1400" dirty="0">
              <a:solidFill>
                <a:prstClr val="black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20640" y="5858132"/>
            <a:ext cx="37814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Figure </a:t>
            </a:r>
            <a:r>
              <a:rPr lang="en-US" sz="1400" dirty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4</a:t>
            </a:r>
            <a:r>
              <a:rPr lang="en-US" sz="1400" dirty="0" smtClean="0">
                <a:solidFill>
                  <a:prstClr val="black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. Collapsed View of Cameron’s Design </a:t>
            </a:r>
            <a:endParaRPr lang="en-US" sz="1400" dirty="0">
              <a:solidFill>
                <a:prstClr val="black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263" y="6052258"/>
            <a:ext cx="2649764" cy="777251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FE85-9AA6-4417-8457-79E1C10D153E}" type="slidenum">
              <a:rPr lang="en-US" smtClean="0"/>
              <a:t>8</a:t>
            </a:fld>
            <a:endParaRPr lang="en-US"/>
          </a:p>
        </p:txBody>
      </p:sp>
      <p:sp>
        <p:nvSpPr>
          <p:cNvPr id="14" name="Footer Placeholder 6"/>
          <p:cNvSpPr txBox="1">
            <a:spLocks/>
          </p:cNvSpPr>
          <p:nvPr/>
        </p:nvSpPr>
        <p:spPr>
          <a:xfrm>
            <a:off x="3486" y="6485829"/>
            <a:ext cx="6385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  <a:latin typeface="Garamond" panose="02020404030301010803" pitchFamily="18" charset="0"/>
              </a:rPr>
              <a:t>IME #8/ME #31 Chabely Amo </a:t>
            </a:r>
            <a:endParaRPr lang="en-US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531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375" y="404994"/>
            <a:ext cx="9692640" cy="793384"/>
          </a:xfrm>
        </p:spPr>
        <p:txBody>
          <a:bodyPr/>
          <a:lstStyle/>
          <a:p>
            <a:r>
              <a:rPr lang="en-US" dirty="0" smtClean="0">
                <a:solidFill>
                  <a:srgbClr val="2F5897"/>
                </a:solidFill>
                <a:latin typeface="Garamond" panose="02020404030301010803" pitchFamily="18" charset="0"/>
              </a:rPr>
              <a:t>Rotorcraft Configurations</a:t>
            </a:r>
            <a:endParaRPr lang="en-US" dirty="0">
              <a:solidFill>
                <a:srgbClr val="2F5897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68061" y="1378074"/>
            <a:ext cx="894804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accent1"/>
              </a:buClr>
            </a:pPr>
            <a:r>
              <a:rPr lang="en-US" sz="2400" dirty="0" smtClean="0">
                <a:latin typeface="Garamond" panose="02020404030301010803" pitchFamily="18" charset="0"/>
              </a:rPr>
              <a:t>Two types:</a:t>
            </a:r>
          </a:p>
          <a:p>
            <a:pPr marL="514350" indent="-514350">
              <a:buClr>
                <a:schemeClr val="accent1"/>
              </a:buClr>
              <a:buFont typeface="+mj-lt"/>
              <a:buAutoNum type="arabicPeriod"/>
            </a:pPr>
            <a:r>
              <a:rPr lang="en-US" sz="2400" dirty="0" smtClean="0">
                <a:latin typeface="Garamond" panose="02020404030301010803" pitchFamily="18" charset="0"/>
              </a:rPr>
              <a:t>Coaxial Setup (X8)</a:t>
            </a:r>
          </a:p>
          <a:p>
            <a:pPr marL="914400" lvl="1" indent="-4572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Garamond" panose="02020404030301010803" pitchFamily="18" charset="0"/>
              </a:rPr>
              <a:t>Two </a:t>
            </a:r>
            <a:r>
              <a:rPr lang="en-US" sz="2400" dirty="0">
                <a:latin typeface="Garamond" panose="02020404030301010803" pitchFamily="18" charset="0"/>
              </a:rPr>
              <a:t>engines mounted co-axially on the ends of each </a:t>
            </a:r>
            <a:r>
              <a:rPr lang="en-US" sz="2400" dirty="0" smtClean="0">
                <a:latin typeface="Garamond" panose="02020404030301010803" pitchFamily="18" charset="0"/>
              </a:rPr>
              <a:t>boom</a:t>
            </a:r>
          </a:p>
          <a:p>
            <a:pPr marL="914400" lvl="1" indent="-4572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Garamond" panose="02020404030301010803" pitchFamily="18" charset="0"/>
              </a:rPr>
              <a:t>Excellent Lifting Power</a:t>
            </a:r>
          </a:p>
          <a:p>
            <a:pPr marL="914400" lvl="1" indent="-4572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Garamond" panose="02020404030301010803" pitchFamily="18" charset="0"/>
              </a:rPr>
              <a:t>Easier Portability</a:t>
            </a:r>
          </a:p>
          <a:p>
            <a:pPr marL="914400" lvl="1" indent="-457200">
              <a:buClr>
                <a:schemeClr val="accent1"/>
              </a:buClr>
              <a:buFont typeface="Arial"/>
              <a:buChar char="•"/>
            </a:pPr>
            <a:endParaRPr lang="en-US" sz="2400" dirty="0" smtClean="0">
              <a:latin typeface="Garamond" panose="02020404030301010803" pitchFamily="18" charset="0"/>
            </a:endParaRPr>
          </a:p>
          <a:p>
            <a:pPr marL="514350" indent="-514350">
              <a:buClr>
                <a:schemeClr val="accent1"/>
              </a:buClr>
              <a:buFont typeface="+mj-lt"/>
              <a:buAutoNum type="arabicPeriod"/>
            </a:pPr>
            <a:r>
              <a:rPr lang="en-US" sz="2400" dirty="0" smtClean="0">
                <a:latin typeface="Garamond" panose="02020404030301010803" pitchFamily="18" charset="0"/>
              </a:rPr>
              <a:t>Radial Setup (V8)</a:t>
            </a:r>
          </a:p>
          <a:p>
            <a:pPr marL="914400" lvl="1" indent="-457200">
              <a:buClr>
                <a:schemeClr val="accent1"/>
              </a:buClr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Garamond" panose="02020404030301010803" pitchFamily="18" charset="0"/>
              </a:rPr>
              <a:t>One engine mounted on the </a:t>
            </a:r>
          </a:p>
          <a:p>
            <a:pPr lvl="2">
              <a:buClr>
                <a:schemeClr val="accent1"/>
              </a:buClr>
            </a:pPr>
            <a:r>
              <a:rPr lang="en-US" sz="2400" dirty="0" smtClean="0">
                <a:latin typeface="Garamond" panose="02020404030301010803" pitchFamily="18" charset="0"/>
              </a:rPr>
              <a:t>end of each boom</a:t>
            </a:r>
          </a:p>
          <a:p>
            <a:endParaRPr lang="en-US" dirty="0" smtClean="0">
              <a:latin typeface="Garamond" panose="02020404030301010803" pitchFamily="18" charset="0"/>
            </a:endParaRPr>
          </a:p>
          <a:p>
            <a:endParaRPr lang="en-US" dirty="0">
              <a:latin typeface="Garamond" panose="020204040303010108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10398" y="5464344"/>
            <a:ext cx="30270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Garamond" panose="02020404030301010803" pitchFamily="18" charset="0"/>
                <a:cs typeface="Times New Roman" panose="02020603050405020304" pitchFamily="18" charset="0"/>
              </a:rPr>
              <a:t>Figure 5. Multi-copter Configurations [3]</a:t>
            </a:r>
            <a:endParaRPr lang="en-US" sz="1400" dirty="0"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9263" y="6052258"/>
            <a:ext cx="2649764" cy="777251"/>
          </a:xfrm>
          <a:prstGeom prst="rect">
            <a:avLst/>
          </a:prstGeom>
        </p:spPr>
      </p:pic>
      <p:pic>
        <p:nvPicPr>
          <p:cNvPr id="12" name="Picture 11"/>
          <p:cNvPicPr/>
          <p:nvPr/>
        </p:nvPicPr>
        <p:blipFill>
          <a:blip r:embed="rId3"/>
          <a:stretch>
            <a:fillRect/>
          </a:stretch>
        </p:blipFill>
        <p:spPr>
          <a:xfrm>
            <a:off x="5811061" y="3270622"/>
            <a:ext cx="5183443" cy="20904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9FE85-9AA6-4417-8457-79E1C10D153E}" type="slidenum">
              <a:rPr lang="en-US" smtClean="0"/>
              <a:t>9</a:t>
            </a:fld>
            <a:endParaRPr lang="en-US"/>
          </a:p>
        </p:txBody>
      </p:sp>
      <p:sp>
        <p:nvSpPr>
          <p:cNvPr id="13" name="Footer Placeholder 6"/>
          <p:cNvSpPr txBox="1">
            <a:spLocks/>
          </p:cNvSpPr>
          <p:nvPr/>
        </p:nvSpPr>
        <p:spPr>
          <a:xfrm>
            <a:off x="3486" y="6485829"/>
            <a:ext cx="6385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prstClr val="black"/>
                </a:solidFill>
                <a:latin typeface="Garamond" panose="02020404030301010803" pitchFamily="18" charset="0"/>
              </a:rPr>
              <a:t>IME #8/ME #31 Chabely Amo </a:t>
            </a:r>
            <a:endParaRPr lang="en-US" dirty="0">
              <a:solidFill>
                <a:prstClr val="black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414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Executive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2655</TotalTime>
  <Words>2072</Words>
  <Application>Microsoft Office PowerPoint</Application>
  <PresentationFormat>Widescreen</PresentationFormat>
  <Paragraphs>335</Paragraphs>
  <Slides>38</Slides>
  <Notes>5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Calibri</vt:lpstr>
      <vt:lpstr>Cambria</vt:lpstr>
      <vt:lpstr>Garamond</vt:lpstr>
      <vt:lpstr>Times New Roman</vt:lpstr>
      <vt:lpstr>Wingdings</vt:lpstr>
      <vt:lpstr>Adjacency</vt:lpstr>
      <vt:lpstr>Document</vt:lpstr>
      <vt:lpstr>  Design &amp; Manufacture of a Rotorcraft</vt:lpstr>
      <vt:lpstr>Team Organization </vt:lpstr>
      <vt:lpstr>Presentation Outline </vt:lpstr>
      <vt:lpstr>Introduction </vt:lpstr>
      <vt:lpstr>Background</vt:lpstr>
      <vt:lpstr>Goal Statement and Objective </vt:lpstr>
      <vt:lpstr>Rotorcraft Design </vt:lpstr>
      <vt:lpstr>Previous Work</vt:lpstr>
      <vt:lpstr>Rotorcraft Configurations</vt:lpstr>
      <vt:lpstr>PowerPoint Presentation</vt:lpstr>
      <vt:lpstr>Team General Design – Deployed View</vt:lpstr>
      <vt:lpstr>Rotorcraft Components </vt:lpstr>
      <vt:lpstr>Analysis Tool eCalc </vt:lpstr>
      <vt:lpstr>Essential Components Chosen: </vt:lpstr>
      <vt:lpstr>eCalc Rotorcraft Calculator Input:</vt:lpstr>
      <vt:lpstr>eCalc Rotorcraft Calculator Output: </vt:lpstr>
      <vt:lpstr>Essential Components Chosen  </vt:lpstr>
      <vt:lpstr>Manufacture of Top Plate and Base Plate</vt:lpstr>
      <vt:lpstr>Ergonomic Analysis with Jack </vt:lpstr>
      <vt:lpstr>Rotorcraft Assembly </vt:lpstr>
      <vt:lpstr>Rotorcraft Frame Assembly</vt:lpstr>
      <vt:lpstr>Rotorcraft Prototype </vt:lpstr>
      <vt:lpstr>Electrical Assembly </vt:lpstr>
      <vt:lpstr>Rotorcraft Final Prototype </vt:lpstr>
      <vt:lpstr>Protocol for Operation </vt:lpstr>
      <vt:lpstr>Rotorcraft Business Analysis</vt:lpstr>
      <vt:lpstr>Health and Safety</vt:lpstr>
      <vt:lpstr>Health and Safety</vt:lpstr>
      <vt:lpstr>Sustainability</vt:lpstr>
      <vt:lpstr>Economic Analysis</vt:lpstr>
      <vt:lpstr>Operating Environment </vt:lpstr>
      <vt:lpstr>Ethical Considerations</vt:lpstr>
      <vt:lpstr>Social and Political Considerations</vt:lpstr>
      <vt:lpstr>Future Outlook</vt:lpstr>
      <vt:lpstr>Conclusion  </vt:lpstr>
      <vt:lpstr>Acknowledgments</vt:lpstr>
      <vt:lpstr>References</vt:lpstr>
      <vt:lpstr>Questions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FMEA Template</dc:title>
  <dc:creator>studentpro</dc:creator>
  <cp:lastModifiedBy>Kimberlee Steinman</cp:lastModifiedBy>
  <cp:revision>170</cp:revision>
  <cp:lastPrinted>2015-02-04T19:41:21Z</cp:lastPrinted>
  <dcterms:created xsi:type="dcterms:W3CDTF">2015-02-04T19:37:38Z</dcterms:created>
  <dcterms:modified xsi:type="dcterms:W3CDTF">2015-04-17T21:29:29Z</dcterms:modified>
</cp:coreProperties>
</file>