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87"/>
  </p:notesMasterIdLst>
  <p:handoutMasterIdLst>
    <p:handoutMasterId r:id="rId88"/>
  </p:handoutMasterIdLst>
  <p:sldIdLst>
    <p:sldId id="258" r:id="rId3"/>
    <p:sldId id="260" r:id="rId4"/>
    <p:sldId id="282" r:id="rId5"/>
    <p:sldId id="430" r:id="rId6"/>
    <p:sldId id="291" r:id="rId7"/>
    <p:sldId id="311" r:id="rId8"/>
    <p:sldId id="309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9" r:id="rId19"/>
    <p:sldId id="408" r:id="rId20"/>
    <p:sldId id="410" r:id="rId21"/>
    <p:sldId id="411" r:id="rId22"/>
    <p:sldId id="412" r:id="rId23"/>
    <p:sldId id="413" r:id="rId24"/>
    <p:sldId id="366" r:id="rId25"/>
    <p:sldId id="415" r:id="rId26"/>
    <p:sldId id="367" r:id="rId27"/>
    <p:sldId id="417" r:id="rId28"/>
    <p:sldId id="419" r:id="rId29"/>
    <p:sldId id="418" r:id="rId30"/>
    <p:sldId id="421" r:id="rId31"/>
    <p:sldId id="422" r:id="rId32"/>
    <p:sldId id="423" r:id="rId33"/>
    <p:sldId id="424" r:id="rId34"/>
    <p:sldId id="425" r:id="rId35"/>
    <p:sldId id="426" r:id="rId36"/>
    <p:sldId id="420" r:id="rId37"/>
    <p:sldId id="31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12" r:id="rId47"/>
    <p:sldId id="388" r:id="rId48"/>
    <p:sldId id="389" r:id="rId49"/>
    <p:sldId id="390" r:id="rId50"/>
    <p:sldId id="450" r:id="rId51"/>
    <p:sldId id="451" r:id="rId52"/>
    <p:sldId id="452" r:id="rId53"/>
    <p:sldId id="329" r:id="rId54"/>
    <p:sldId id="385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378" r:id="rId63"/>
    <p:sldId id="379" r:id="rId64"/>
    <p:sldId id="380" r:id="rId65"/>
    <p:sldId id="381" r:id="rId66"/>
    <p:sldId id="269" r:id="rId67"/>
    <p:sldId id="431" r:id="rId68"/>
    <p:sldId id="432" r:id="rId69"/>
    <p:sldId id="433" r:id="rId70"/>
    <p:sldId id="434" r:id="rId71"/>
    <p:sldId id="435" r:id="rId72"/>
    <p:sldId id="436" r:id="rId73"/>
    <p:sldId id="437" r:id="rId74"/>
    <p:sldId id="438" r:id="rId75"/>
    <p:sldId id="439" r:id="rId76"/>
    <p:sldId id="440" r:id="rId77"/>
    <p:sldId id="442" r:id="rId78"/>
    <p:sldId id="443" r:id="rId79"/>
    <p:sldId id="444" r:id="rId80"/>
    <p:sldId id="445" r:id="rId81"/>
    <p:sldId id="446" r:id="rId82"/>
    <p:sldId id="447" r:id="rId83"/>
    <p:sldId id="448" r:id="rId84"/>
    <p:sldId id="449" r:id="rId85"/>
    <p:sldId id="288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\Documents\FSU%20Stuff\Fall2014\EEL4911C\Signal%20Processing\Copy%20of%20Signal%20Processing%20Worksheet%20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\Documents\FSU%20Stuff\Fall2014\EEL4911C\Signal%20Processing\Copy%20of%20Signal%20Processing%20Worksheet%20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\Documents\FSU%20Stuff\Fall2014\EEL4911C\Signal%20Processing\Copy%20of%20Signal%20Processing%20Worksheet%20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\Documents\FSU%20Stuff\Fall2014\EEL4911C\Signal%20Processing\Copy%20of%20Signal%20Processing%20Worksheet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Basis Functions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'Part 1'!$A$5</c:f>
              <c:strCache>
                <c:ptCount val="1"/>
                <c:pt idx="0">
                  <c:v>f(θ1)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1'!$B$5:$Q$5</c:f>
              <c:numCache>
                <c:formatCode>General</c:formatCode>
                <c:ptCount val="16"/>
                <c:pt idx="0">
                  <c:v>-2.6233511493207162</c:v>
                </c:pt>
                <c:pt idx="1">
                  <c:v>-5.2467022986414324</c:v>
                </c:pt>
                <c:pt idx="2">
                  <c:v>-7.8700534479621433</c:v>
                </c:pt>
                <c:pt idx="3">
                  <c:v>-10.493404597282872</c:v>
                </c:pt>
                <c:pt idx="4">
                  <c:v>-13.116755746603561</c:v>
                </c:pt>
                <c:pt idx="5">
                  <c:v>-15.74010689592429</c:v>
                </c:pt>
                <c:pt idx="6">
                  <c:v>-18.363458045244993</c:v>
                </c:pt>
                <c:pt idx="7">
                  <c:v>-20.986809194565669</c:v>
                </c:pt>
                <c:pt idx="8">
                  <c:v>-23.610160343886456</c:v>
                </c:pt>
                <c:pt idx="9">
                  <c:v>-26.233511493207128</c:v>
                </c:pt>
                <c:pt idx="10">
                  <c:v>-28.856862642527826</c:v>
                </c:pt>
                <c:pt idx="11">
                  <c:v>-31.480213791848556</c:v>
                </c:pt>
                <c:pt idx="12">
                  <c:v>-34.103564941169267</c:v>
                </c:pt>
                <c:pt idx="13">
                  <c:v>-36.726916090490043</c:v>
                </c:pt>
                <c:pt idx="14">
                  <c:v>-39.350267239810591</c:v>
                </c:pt>
                <c:pt idx="15">
                  <c:v>-41.97361838913141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'Part 1'!$A$6</c:f>
              <c:strCache>
                <c:ptCount val="1"/>
                <c:pt idx="0">
                  <c:v>f(θ2)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1'!$B$6:$Q$6</c:f>
              <c:numCache>
                <c:formatCode>General</c:formatCode>
                <c:ptCount val="16"/>
                <c:pt idx="0">
                  <c:v>-2.2754124804854237</c:v>
                </c:pt>
                <c:pt idx="1">
                  <c:v>-4.5508249609708455</c:v>
                </c:pt>
                <c:pt idx="2">
                  <c:v>-6.8262374414562705</c:v>
                </c:pt>
                <c:pt idx="3">
                  <c:v>-9.1016499219417</c:v>
                </c:pt>
                <c:pt idx="4">
                  <c:v>-11.377062402427121</c:v>
                </c:pt>
                <c:pt idx="5">
                  <c:v>-13.652474882912546</c:v>
                </c:pt>
                <c:pt idx="6">
                  <c:v>-15.927887363397971</c:v>
                </c:pt>
                <c:pt idx="7">
                  <c:v>-18.203299843883361</c:v>
                </c:pt>
                <c:pt idx="8">
                  <c:v>-20.478712324368779</c:v>
                </c:pt>
                <c:pt idx="9">
                  <c:v>-22.754124804854243</c:v>
                </c:pt>
                <c:pt idx="10">
                  <c:v>-25.029537285339618</c:v>
                </c:pt>
                <c:pt idx="11">
                  <c:v>-27.304949765825093</c:v>
                </c:pt>
                <c:pt idx="12">
                  <c:v>-29.580362246310489</c:v>
                </c:pt>
                <c:pt idx="13">
                  <c:v>-31.855774726795943</c:v>
                </c:pt>
                <c:pt idx="14">
                  <c:v>-34.131187207281314</c:v>
                </c:pt>
                <c:pt idx="15">
                  <c:v>-36.406599687766743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'Part 1'!$A$7</c:f>
              <c:strCache>
                <c:ptCount val="1"/>
                <c:pt idx="0">
                  <c:v>f(θ3)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1'!$B$7:$Q$7</c:f>
              <c:numCache>
                <c:formatCode>General</c:formatCode>
                <c:ptCount val="16"/>
                <c:pt idx="0">
                  <c:v>-1.9266852061989519</c:v>
                </c:pt>
                <c:pt idx="1">
                  <c:v>-3.8533704123979051</c:v>
                </c:pt>
                <c:pt idx="2">
                  <c:v>-5.7800556185968555</c:v>
                </c:pt>
                <c:pt idx="3">
                  <c:v>-7.7067408247958094</c:v>
                </c:pt>
                <c:pt idx="4">
                  <c:v>-9.6334260309947606</c:v>
                </c:pt>
                <c:pt idx="5">
                  <c:v>-11.560111237193714</c:v>
                </c:pt>
                <c:pt idx="6">
                  <c:v>-13.48679644339267</c:v>
                </c:pt>
                <c:pt idx="7">
                  <c:v>-15.41348164959162</c:v>
                </c:pt>
                <c:pt idx="8">
                  <c:v>-17.340166855790571</c:v>
                </c:pt>
                <c:pt idx="9">
                  <c:v>-19.266852061989521</c:v>
                </c:pt>
                <c:pt idx="10">
                  <c:v>-21.193537268188475</c:v>
                </c:pt>
                <c:pt idx="11">
                  <c:v>-23.120222474387422</c:v>
                </c:pt>
                <c:pt idx="12">
                  <c:v>-25.046907680586379</c:v>
                </c:pt>
                <c:pt idx="13">
                  <c:v>-26.973592886785269</c:v>
                </c:pt>
                <c:pt idx="14">
                  <c:v>-28.900278092984284</c:v>
                </c:pt>
                <c:pt idx="15">
                  <c:v>-30.826963299183227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'Part 1'!$A$8</c:f>
              <c:strCache>
                <c:ptCount val="1"/>
                <c:pt idx="0">
                  <c:v>f(θ4)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1'!$B$8:$Q$8</c:f>
              <c:numCache>
                <c:formatCode>General</c:formatCode>
                <c:ptCount val="16"/>
                <c:pt idx="0">
                  <c:v>-1.5772901872862402</c:v>
                </c:pt>
                <c:pt idx="1">
                  <c:v>-3.1545803745724812</c:v>
                </c:pt>
                <c:pt idx="2">
                  <c:v>-4.7318705618587202</c:v>
                </c:pt>
                <c:pt idx="3">
                  <c:v>-6.3091607491449624</c:v>
                </c:pt>
                <c:pt idx="4">
                  <c:v>-7.8864509364311965</c:v>
                </c:pt>
                <c:pt idx="5">
                  <c:v>-9.4637411237174405</c:v>
                </c:pt>
                <c:pt idx="6">
                  <c:v>-11.041031311003682</c:v>
                </c:pt>
                <c:pt idx="7">
                  <c:v>-12.618321498289918</c:v>
                </c:pt>
                <c:pt idx="8">
                  <c:v>-14.195611685576161</c:v>
                </c:pt>
                <c:pt idx="9">
                  <c:v>-15.7729018728624</c:v>
                </c:pt>
                <c:pt idx="10">
                  <c:v>-17.350192060148643</c:v>
                </c:pt>
                <c:pt idx="11">
                  <c:v>-18.927482247434856</c:v>
                </c:pt>
                <c:pt idx="12">
                  <c:v>-20.504772434721083</c:v>
                </c:pt>
                <c:pt idx="13">
                  <c:v>-22.082062622007339</c:v>
                </c:pt>
                <c:pt idx="14">
                  <c:v>-23.659352809293601</c:v>
                </c:pt>
                <c:pt idx="15">
                  <c:v>-25.236642996579789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'Part 1'!$A$9</c:f>
              <c:strCache>
                <c:ptCount val="1"/>
                <c:pt idx="0">
                  <c:v>f(θ5)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1'!$B$9:$Q$9</c:f>
              <c:numCache>
                <c:formatCode>General</c:formatCode>
                <c:ptCount val="16"/>
                <c:pt idx="0">
                  <c:v>-1.2273485159971078</c:v>
                </c:pt>
                <c:pt idx="1">
                  <c:v>-2.4546970319942174</c:v>
                </c:pt>
                <c:pt idx="2">
                  <c:v>-3.6820455479913292</c:v>
                </c:pt>
                <c:pt idx="3">
                  <c:v>-4.9093940639884384</c:v>
                </c:pt>
                <c:pt idx="4">
                  <c:v>-6.1367425799855395</c:v>
                </c:pt>
                <c:pt idx="5">
                  <c:v>-7.3640910959826522</c:v>
                </c:pt>
                <c:pt idx="6">
                  <c:v>-8.5914396119797747</c:v>
                </c:pt>
                <c:pt idx="7">
                  <c:v>-9.8187881279768572</c:v>
                </c:pt>
                <c:pt idx="8">
                  <c:v>-11.046136643973979</c:v>
                </c:pt>
                <c:pt idx="9">
                  <c:v>-12.273485159971086</c:v>
                </c:pt>
                <c:pt idx="10">
                  <c:v>-13.500833675968215</c:v>
                </c:pt>
                <c:pt idx="11">
                  <c:v>-14.728182191965303</c:v>
                </c:pt>
                <c:pt idx="12">
                  <c:v>-15.955530707962435</c:v>
                </c:pt>
                <c:pt idx="13">
                  <c:v>-17.182879223959524</c:v>
                </c:pt>
                <c:pt idx="14">
                  <c:v>-18.410227739956632</c:v>
                </c:pt>
                <c:pt idx="15">
                  <c:v>-19.637576255953739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'Part 1'!$A$10</c:f>
              <c:strCache>
                <c:ptCount val="1"/>
                <c:pt idx="0">
                  <c:v>f(θ6)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1'!$B$10:$Q$10</c:f>
              <c:numCache>
                <c:formatCode>General</c:formatCode>
                <c:ptCount val="16"/>
                <c:pt idx="0">
                  <c:v>-0.87698147403847693</c:v>
                </c:pt>
                <c:pt idx="1">
                  <c:v>-1.7539629480769501</c:v>
                </c:pt>
                <c:pt idx="2">
                  <c:v>-2.6309444221154248</c:v>
                </c:pt>
                <c:pt idx="3">
                  <c:v>-3.5079258961539006</c:v>
                </c:pt>
                <c:pt idx="4">
                  <c:v>-4.3849073701923755</c:v>
                </c:pt>
                <c:pt idx="5">
                  <c:v>-5.2618888442308505</c:v>
                </c:pt>
                <c:pt idx="6">
                  <c:v>-6.1388703182693263</c:v>
                </c:pt>
                <c:pt idx="7">
                  <c:v>-7.0158517923078012</c:v>
                </c:pt>
                <c:pt idx="8">
                  <c:v>-7.8928332663462637</c:v>
                </c:pt>
                <c:pt idx="9">
                  <c:v>-8.7698147403847511</c:v>
                </c:pt>
                <c:pt idx="10">
                  <c:v>-9.6467962144232455</c:v>
                </c:pt>
                <c:pt idx="11">
                  <c:v>-10.523777688461701</c:v>
                </c:pt>
                <c:pt idx="12">
                  <c:v>-11.400759162500171</c:v>
                </c:pt>
                <c:pt idx="13">
                  <c:v>-12.277740636538654</c:v>
                </c:pt>
                <c:pt idx="14">
                  <c:v>-13.154722110577119</c:v>
                </c:pt>
                <c:pt idx="15">
                  <c:v>-14.031703584615601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'Part 1'!$A$11</c:f>
              <c:strCache>
                <c:ptCount val="1"/>
                <c:pt idx="0">
                  <c:v>f(θ7)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1'!$B$11:$Q$11</c:f>
              <c:numCache>
                <c:formatCode>General</c:formatCode>
                <c:ptCount val="16"/>
                <c:pt idx="0">
                  <c:v>-0.52631049054091406</c:v>
                </c:pt>
                <c:pt idx="1">
                  <c:v>-1.0526209810818281</c:v>
                </c:pt>
                <c:pt idx="2">
                  <c:v>-1.5789314716227421</c:v>
                </c:pt>
                <c:pt idx="3">
                  <c:v>-2.1052419621636562</c:v>
                </c:pt>
                <c:pt idx="4">
                  <c:v>-2.6315524527045677</c:v>
                </c:pt>
                <c:pt idx="5">
                  <c:v>-3.1578629432454837</c:v>
                </c:pt>
                <c:pt idx="6">
                  <c:v>-3.6841734337863992</c:v>
                </c:pt>
                <c:pt idx="7">
                  <c:v>-4.2104839243273116</c:v>
                </c:pt>
                <c:pt idx="8">
                  <c:v>-4.7367944148682337</c:v>
                </c:pt>
                <c:pt idx="9">
                  <c:v>-5.2631049054091399</c:v>
                </c:pt>
                <c:pt idx="10">
                  <c:v>-5.7894153959500594</c:v>
                </c:pt>
                <c:pt idx="11">
                  <c:v>-6.3157258864909656</c:v>
                </c:pt>
                <c:pt idx="12">
                  <c:v>-6.8420363770318753</c:v>
                </c:pt>
                <c:pt idx="13">
                  <c:v>-7.3683468675727877</c:v>
                </c:pt>
                <c:pt idx="14">
                  <c:v>-7.8946573581137045</c:v>
                </c:pt>
                <c:pt idx="15">
                  <c:v>-8.4209678486546249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'Part 1'!$A$12</c:f>
              <c:strCache>
                <c:ptCount val="1"/>
                <c:pt idx="0">
                  <c:v>f(θ8)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1'!$B$12:$Q$12</c:f>
              <c:numCache>
                <c:formatCode>General</c:formatCode>
                <c:ptCount val="16"/>
                <c:pt idx="0">
                  <c:v>-0.17545709997412287</c:v>
                </c:pt>
                <c:pt idx="1">
                  <c:v>-0.35091419994824607</c:v>
                </c:pt>
                <c:pt idx="2">
                  <c:v>-0.52637129992236686</c:v>
                </c:pt>
                <c:pt idx="3">
                  <c:v>-0.7018283998964906</c:v>
                </c:pt>
                <c:pt idx="4">
                  <c:v>-0.87728549987061299</c:v>
                </c:pt>
                <c:pt idx="5">
                  <c:v>-1.0527425998447371</c:v>
                </c:pt>
                <c:pt idx="6">
                  <c:v>-1.2281996998188578</c:v>
                </c:pt>
                <c:pt idx="7">
                  <c:v>-1.4036567997929787</c:v>
                </c:pt>
                <c:pt idx="8">
                  <c:v>-1.5791138997671033</c:v>
                </c:pt>
                <c:pt idx="9">
                  <c:v>-1.754570999741228</c:v>
                </c:pt>
                <c:pt idx="10">
                  <c:v>-1.9300280997153483</c:v>
                </c:pt>
                <c:pt idx="11">
                  <c:v>-2.1054851996894675</c:v>
                </c:pt>
                <c:pt idx="12">
                  <c:v>-2.280942299663594</c:v>
                </c:pt>
                <c:pt idx="13">
                  <c:v>-2.4563993996377165</c:v>
                </c:pt>
                <c:pt idx="14">
                  <c:v>-2.6318564996118332</c:v>
                </c:pt>
                <c:pt idx="15">
                  <c:v>-2.8073135995859615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'Part 1'!$A$13</c:f>
              <c:strCache>
                <c:ptCount val="1"/>
                <c:pt idx="0">
                  <c:v>f(θ9)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1'!$B$13:$Q$13</c:f>
              <c:numCache>
                <c:formatCode>General</c:formatCode>
                <c:ptCount val="16"/>
                <c:pt idx="0">
                  <c:v>0.17545709997412204</c:v>
                </c:pt>
                <c:pt idx="1">
                  <c:v>0.35091419994824447</c:v>
                </c:pt>
                <c:pt idx="2">
                  <c:v>0.52637129992236442</c:v>
                </c:pt>
                <c:pt idx="3">
                  <c:v>0.70182839989648715</c:v>
                </c:pt>
                <c:pt idx="4">
                  <c:v>0.87728549987060889</c:v>
                </c:pt>
                <c:pt idx="5">
                  <c:v>1.0527425998447322</c:v>
                </c:pt>
                <c:pt idx="6">
                  <c:v>1.2281996998188518</c:v>
                </c:pt>
                <c:pt idx="7">
                  <c:v>1.4036567997929725</c:v>
                </c:pt>
                <c:pt idx="8">
                  <c:v>1.5791138997670959</c:v>
                </c:pt>
                <c:pt idx="9">
                  <c:v>1.7545709997412202</c:v>
                </c:pt>
                <c:pt idx="10">
                  <c:v>1.9300280997153398</c:v>
                </c:pt>
                <c:pt idx="11">
                  <c:v>2.1054851996894577</c:v>
                </c:pt>
                <c:pt idx="12">
                  <c:v>2.2809422996635833</c:v>
                </c:pt>
                <c:pt idx="13">
                  <c:v>2.4563993996377027</c:v>
                </c:pt>
                <c:pt idx="14">
                  <c:v>2.6318564996118199</c:v>
                </c:pt>
                <c:pt idx="15">
                  <c:v>2.8073135995859486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'Part 1'!$A$14</c:f>
              <c:strCache>
                <c:ptCount val="1"/>
                <c:pt idx="0">
                  <c:v>f(θ10)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1'!$B$14:$Q$14</c:f>
              <c:numCache>
                <c:formatCode>General</c:formatCode>
                <c:ptCount val="16"/>
                <c:pt idx="0">
                  <c:v>0.52631049054091328</c:v>
                </c:pt>
                <c:pt idx="1">
                  <c:v>1.0526209810818281</c:v>
                </c:pt>
                <c:pt idx="2">
                  <c:v>1.5789314716227401</c:v>
                </c:pt>
                <c:pt idx="3">
                  <c:v>2.1052419621636531</c:v>
                </c:pt>
                <c:pt idx="4">
                  <c:v>2.6315524527045664</c:v>
                </c:pt>
                <c:pt idx="5">
                  <c:v>3.1578629432454797</c:v>
                </c:pt>
                <c:pt idx="6">
                  <c:v>3.6841734337863952</c:v>
                </c:pt>
                <c:pt idx="7">
                  <c:v>4.2104839243273062</c:v>
                </c:pt>
                <c:pt idx="8">
                  <c:v>4.7367944148682266</c:v>
                </c:pt>
                <c:pt idx="9">
                  <c:v>5.2631049054091328</c:v>
                </c:pt>
                <c:pt idx="10">
                  <c:v>5.7894153959500514</c:v>
                </c:pt>
                <c:pt idx="11">
                  <c:v>6.3157258864909513</c:v>
                </c:pt>
                <c:pt idx="12">
                  <c:v>6.8420363770318664</c:v>
                </c:pt>
                <c:pt idx="13">
                  <c:v>7.3683468675727797</c:v>
                </c:pt>
                <c:pt idx="14">
                  <c:v>7.8946573581136965</c:v>
                </c:pt>
                <c:pt idx="15">
                  <c:v>8.4209678486546125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'Part 1'!$A$15</c:f>
              <c:strCache>
                <c:ptCount val="1"/>
                <c:pt idx="0">
                  <c:v>f(θ11)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1'!$B$15:$Q$15</c:f>
              <c:numCache>
                <c:formatCode>General</c:formatCode>
                <c:ptCount val="16"/>
                <c:pt idx="0">
                  <c:v>0.87698147403847637</c:v>
                </c:pt>
                <c:pt idx="1">
                  <c:v>1.7539629480769494</c:v>
                </c:pt>
                <c:pt idx="2">
                  <c:v>2.6309444221154235</c:v>
                </c:pt>
                <c:pt idx="3">
                  <c:v>3.5079258961538979</c:v>
                </c:pt>
                <c:pt idx="4">
                  <c:v>4.3849073701923675</c:v>
                </c:pt>
                <c:pt idx="5">
                  <c:v>5.2618888442308469</c:v>
                </c:pt>
                <c:pt idx="6">
                  <c:v>6.1388703182693218</c:v>
                </c:pt>
                <c:pt idx="7">
                  <c:v>7.0158517923077959</c:v>
                </c:pt>
                <c:pt idx="8">
                  <c:v>7.8928332663462584</c:v>
                </c:pt>
                <c:pt idx="9">
                  <c:v>8.769814740384744</c:v>
                </c:pt>
                <c:pt idx="10">
                  <c:v>9.6467962144232384</c:v>
                </c:pt>
                <c:pt idx="11">
                  <c:v>10.523777688461694</c:v>
                </c:pt>
                <c:pt idx="12">
                  <c:v>11.400759162500167</c:v>
                </c:pt>
                <c:pt idx="13">
                  <c:v>12.277740636538654</c:v>
                </c:pt>
                <c:pt idx="14">
                  <c:v>13.154722110577117</c:v>
                </c:pt>
                <c:pt idx="15">
                  <c:v>14.031703584615576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'Part 1'!$A$16</c:f>
              <c:strCache>
                <c:ptCount val="1"/>
                <c:pt idx="0">
                  <c:v>f(θ12)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1'!$B$16:$Q$16</c:f>
              <c:numCache>
                <c:formatCode>General</c:formatCode>
                <c:ptCount val="16"/>
                <c:pt idx="0">
                  <c:v>1.2273485159971078</c:v>
                </c:pt>
                <c:pt idx="1">
                  <c:v>2.4546970319942161</c:v>
                </c:pt>
                <c:pt idx="2">
                  <c:v>3.6820455479913252</c:v>
                </c:pt>
                <c:pt idx="3">
                  <c:v>4.9093940639884321</c:v>
                </c:pt>
                <c:pt idx="4">
                  <c:v>6.1367425799855395</c:v>
                </c:pt>
                <c:pt idx="5">
                  <c:v>7.3640910959826504</c:v>
                </c:pt>
                <c:pt idx="6">
                  <c:v>8.5914396119797694</c:v>
                </c:pt>
                <c:pt idx="7">
                  <c:v>9.8187881279768519</c:v>
                </c:pt>
                <c:pt idx="8">
                  <c:v>11.046136643973972</c:v>
                </c:pt>
                <c:pt idx="9">
                  <c:v>12.273485159971079</c:v>
                </c:pt>
                <c:pt idx="10">
                  <c:v>13.500833675968201</c:v>
                </c:pt>
                <c:pt idx="11">
                  <c:v>14.728182191965296</c:v>
                </c:pt>
                <c:pt idx="12">
                  <c:v>15.955530707962424</c:v>
                </c:pt>
                <c:pt idx="13">
                  <c:v>17.182879223959514</c:v>
                </c:pt>
                <c:pt idx="14">
                  <c:v>18.410227739956621</c:v>
                </c:pt>
                <c:pt idx="15">
                  <c:v>19.637576255953732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'Part 1'!$A$17</c:f>
              <c:strCache>
                <c:ptCount val="1"/>
                <c:pt idx="0">
                  <c:v>f(θ13)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1'!$B$17:$Q$17</c:f>
              <c:numCache>
                <c:formatCode>General</c:formatCode>
                <c:ptCount val="16"/>
                <c:pt idx="0">
                  <c:v>1.5772901872862393</c:v>
                </c:pt>
                <c:pt idx="1">
                  <c:v>3.1545803745724812</c:v>
                </c:pt>
                <c:pt idx="2">
                  <c:v>4.7318705618587176</c:v>
                </c:pt>
                <c:pt idx="3">
                  <c:v>6.3091607491449571</c:v>
                </c:pt>
                <c:pt idx="4">
                  <c:v>7.8864509364311957</c:v>
                </c:pt>
                <c:pt idx="5">
                  <c:v>9.4637411237174351</c:v>
                </c:pt>
                <c:pt idx="6">
                  <c:v>11.041031311003675</c:v>
                </c:pt>
                <c:pt idx="7">
                  <c:v>12.618321498289911</c:v>
                </c:pt>
                <c:pt idx="8">
                  <c:v>14.195611685576148</c:v>
                </c:pt>
                <c:pt idx="9">
                  <c:v>15.7729018728624</c:v>
                </c:pt>
                <c:pt idx="10">
                  <c:v>17.350192060148633</c:v>
                </c:pt>
                <c:pt idx="11">
                  <c:v>18.927482247434845</c:v>
                </c:pt>
                <c:pt idx="12">
                  <c:v>20.504772434721076</c:v>
                </c:pt>
                <c:pt idx="13">
                  <c:v>22.082062622007324</c:v>
                </c:pt>
                <c:pt idx="14">
                  <c:v>23.659352809293591</c:v>
                </c:pt>
                <c:pt idx="15">
                  <c:v>25.236642996579782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'Part 1'!$A$18</c:f>
              <c:strCache>
                <c:ptCount val="1"/>
                <c:pt idx="0">
                  <c:v>f(θ14)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1'!$B$18:$Q$18</c:f>
              <c:numCache>
                <c:formatCode>General</c:formatCode>
                <c:ptCount val="16"/>
                <c:pt idx="0">
                  <c:v>1.9266852061989519</c:v>
                </c:pt>
                <c:pt idx="1">
                  <c:v>3.8533704123979042</c:v>
                </c:pt>
                <c:pt idx="2">
                  <c:v>5.7800556185968546</c:v>
                </c:pt>
                <c:pt idx="3">
                  <c:v>7.7067408247958094</c:v>
                </c:pt>
                <c:pt idx="4">
                  <c:v>9.633426030994757</c:v>
                </c:pt>
                <c:pt idx="5">
                  <c:v>11.560111237193709</c:v>
                </c:pt>
                <c:pt idx="6">
                  <c:v>13.48679644339267</c:v>
                </c:pt>
                <c:pt idx="7">
                  <c:v>15.41348164959162</c:v>
                </c:pt>
                <c:pt idx="8">
                  <c:v>17.340166855790564</c:v>
                </c:pt>
                <c:pt idx="9">
                  <c:v>19.266852061989514</c:v>
                </c:pt>
                <c:pt idx="10">
                  <c:v>21.193537268188468</c:v>
                </c:pt>
                <c:pt idx="11">
                  <c:v>23.12022247438739</c:v>
                </c:pt>
                <c:pt idx="12">
                  <c:v>25.046907680586369</c:v>
                </c:pt>
                <c:pt idx="13">
                  <c:v>26.973592886785262</c:v>
                </c:pt>
                <c:pt idx="14">
                  <c:v>28.900278092984273</c:v>
                </c:pt>
                <c:pt idx="15">
                  <c:v>30.826963299183223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'Part 1'!$A$19</c:f>
              <c:strCache>
                <c:ptCount val="1"/>
                <c:pt idx="0">
                  <c:v>f(θ15)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1'!$B$19:$Q$19</c:f>
              <c:numCache>
                <c:formatCode>General</c:formatCode>
                <c:ptCount val="16"/>
                <c:pt idx="0">
                  <c:v>2.2754124804854228</c:v>
                </c:pt>
                <c:pt idx="1">
                  <c:v>4.5508249609708455</c:v>
                </c:pt>
                <c:pt idx="2">
                  <c:v>6.8262374414562697</c:v>
                </c:pt>
                <c:pt idx="3">
                  <c:v>9.1016499219416946</c:v>
                </c:pt>
                <c:pt idx="4">
                  <c:v>11.377062402427116</c:v>
                </c:pt>
                <c:pt idx="5">
                  <c:v>13.652474882912539</c:v>
                </c:pt>
                <c:pt idx="6">
                  <c:v>15.927887363397964</c:v>
                </c:pt>
                <c:pt idx="7">
                  <c:v>18.203299843883347</c:v>
                </c:pt>
                <c:pt idx="8">
                  <c:v>20.478712324368775</c:v>
                </c:pt>
                <c:pt idx="9">
                  <c:v>22.754124804854232</c:v>
                </c:pt>
                <c:pt idx="10">
                  <c:v>25.029537285339611</c:v>
                </c:pt>
                <c:pt idx="11">
                  <c:v>27.304949765825093</c:v>
                </c:pt>
                <c:pt idx="12">
                  <c:v>29.580362246310489</c:v>
                </c:pt>
                <c:pt idx="13">
                  <c:v>31.855774726795932</c:v>
                </c:pt>
                <c:pt idx="14">
                  <c:v>34.1311872072813</c:v>
                </c:pt>
                <c:pt idx="15">
                  <c:v>36.406599687766722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'Part 1'!$A$20</c:f>
              <c:strCache>
                <c:ptCount val="1"/>
                <c:pt idx="0">
                  <c:v>f(θ16)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1'!$B$4:$Q$4</c:f>
              <c:strCache>
                <c:ptCount val="16"/>
                <c:pt idx="0">
                  <c:v>1*d*sin(θn)</c:v>
                </c:pt>
                <c:pt idx="1">
                  <c:v>2*d*sin(θn)</c:v>
                </c:pt>
                <c:pt idx="2">
                  <c:v>3*d*sin(θn)</c:v>
                </c:pt>
                <c:pt idx="3">
                  <c:v>4*d*sin(θn)</c:v>
                </c:pt>
                <c:pt idx="4">
                  <c:v>5*d*sin(θn)</c:v>
                </c:pt>
                <c:pt idx="5">
                  <c:v>6*d*sin(θn)</c:v>
                </c:pt>
                <c:pt idx="6">
                  <c:v>7*d*sin(θn)</c:v>
                </c:pt>
                <c:pt idx="7">
                  <c:v>8*d*sin(θn)</c:v>
                </c:pt>
                <c:pt idx="8">
                  <c:v>9*d*sin(θn)</c:v>
                </c:pt>
                <c:pt idx="9">
                  <c:v>10*d*sin(θn)</c:v>
                </c:pt>
                <c:pt idx="10">
                  <c:v>11*d*sin(θn)</c:v>
                </c:pt>
                <c:pt idx="11">
                  <c:v>12*d*sin(θn)</c:v>
                </c:pt>
                <c:pt idx="12">
                  <c:v>13*d*sin(θn)</c:v>
                </c:pt>
                <c:pt idx="13">
                  <c:v>14*d*sin(θn)</c:v>
                </c:pt>
                <c:pt idx="14">
                  <c:v>15*d*sin(θn)</c:v>
                </c:pt>
                <c:pt idx="15">
                  <c:v>16*d*sin(θn)</c:v>
                </c:pt>
              </c:strCache>
            </c:strRef>
          </c:xVal>
          <c:yVal>
            <c:numRef>
              <c:f>'Part 1'!$B$20:$Q$20</c:f>
              <c:numCache>
                <c:formatCode>General</c:formatCode>
                <c:ptCount val="16"/>
                <c:pt idx="0">
                  <c:v>2.6233511493207153</c:v>
                </c:pt>
                <c:pt idx="1">
                  <c:v>5.2467022986414307</c:v>
                </c:pt>
                <c:pt idx="2">
                  <c:v>7.8700534479621416</c:v>
                </c:pt>
                <c:pt idx="3">
                  <c:v>10.493404597282868</c:v>
                </c:pt>
                <c:pt idx="4">
                  <c:v>13.116755746603548</c:v>
                </c:pt>
                <c:pt idx="5">
                  <c:v>15.740106895924272</c:v>
                </c:pt>
                <c:pt idx="6">
                  <c:v>18.36345804524499</c:v>
                </c:pt>
                <c:pt idx="7">
                  <c:v>20.986809194565666</c:v>
                </c:pt>
                <c:pt idx="8">
                  <c:v>23.610160343886449</c:v>
                </c:pt>
                <c:pt idx="9">
                  <c:v>26.233511493207118</c:v>
                </c:pt>
                <c:pt idx="10">
                  <c:v>28.856862642527826</c:v>
                </c:pt>
                <c:pt idx="11">
                  <c:v>31.480213791848527</c:v>
                </c:pt>
                <c:pt idx="12">
                  <c:v>34.103564941169253</c:v>
                </c:pt>
                <c:pt idx="13">
                  <c:v>36.726916090490036</c:v>
                </c:pt>
                <c:pt idx="14">
                  <c:v>39.350267239810563</c:v>
                </c:pt>
                <c:pt idx="15">
                  <c:v>41.973618389131389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691408"/>
        <c:axId val="236691968"/>
      </c:scatterChart>
      <c:valAx>
        <c:axId val="236691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Points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691968"/>
        <c:crosses val="autoZero"/>
        <c:crossBetween val="midCat"/>
      </c:valAx>
      <c:valAx>
        <c:axId val="23669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f(</a:t>
                </a:r>
                <a:r>
                  <a:rPr lang="el-GR">
                    <a:latin typeface="Calibri" panose="020F0502020204030204" pitchFamily="34" charset="0"/>
                  </a:rPr>
                  <a:t>θ</a:t>
                </a:r>
                <a:r>
                  <a:rPr lang="en-US" dirty="0">
                    <a:latin typeface="Calibri" panose="020F0502020204030204" pitchFamily="34" charset="0"/>
                  </a:rPr>
                  <a:t>n</a:t>
                </a:r>
                <a:r>
                  <a:rPr lang="en-US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691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Real Part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'Part 2'!$A$3</c:f>
              <c:strCache>
                <c:ptCount val="1"/>
                <c:pt idx="0">
                  <c:v>f(realθ1)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2'!$B$3:$Q$3</c:f>
              <c:numCache>
                <c:formatCode>General</c:formatCode>
                <c:ptCount val="16"/>
                <c:pt idx="0">
                  <c:v>-0.86869159904708648</c:v>
                </c:pt>
                <c:pt idx="1">
                  <c:v>0.50925018850996306</c:v>
                </c:pt>
                <c:pt idx="2">
                  <c:v>-1.6071122096414963E-2</c:v>
                </c:pt>
                <c:pt idx="3">
                  <c:v>-0.48132849100513264</c:v>
                </c:pt>
                <c:pt idx="4">
                  <c:v>0.85232315513275358</c:v>
                </c:pt>
                <c:pt idx="5">
                  <c:v>-0.99948343806912421</c:v>
                </c:pt>
                <c:pt idx="6">
                  <c:v>0.88416257694193823</c:v>
                </c:pt>
                <c:pt idx="7">
                  <c:v>-0.53664576749344628</c:v>
                </c:pt>
                <c:pt idx="8">
                  <c:v>4.8196762829522018E-2</c:v>
                </c:pt>
                <c:pt idx="9">
                  <c:v>0.45290952155090408</c:v>
                </c:pt>
                <c:pt idx="10">
                  <c:v>-0.83507415582892952</c:v>
                </c:pt>
                <c:pt idx="11">
                  <c:v>0.99793428594895273</c:v>
                </c:pt>
                <c:pt idx="12">
                  <c:v>-0.89872010538088565</c:v>
                </c:pt>
                <c:pt idx="13">
                  <c:v>0.56348692492922148</c:v>
                </c:pt>
                <c:pt idx="14">
                  <c:v>-8.0272610336894076E-2</c:v>
                </c:pt>
                <c:pt idx="15">
                  <c:v>-0.42402264046274313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'Part 2'!$A$4</c:f>
              <c:strCache>
                <c:ptCount val="1"/>
                <c:pt idx="0">
                  <c:v>f(realθ2)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2'!$B$4:$Q$4</c:f>
              <c:numCache>
                <c:formatCode>General</c:formatCode>
                <c:ptCount val="16"/>
                <c:pt idx="0">
                  <c:v>-0.6477414400193926</c:v>
                </c:pt>
                <c:pt idx="1">
                  <c:v>-0.16086205376321205</c:v>
                </c:pt>
                <c:pt idx="2">
                  <c:v>0.85613547671751111</c:v>
                </c:pt>
                <c:pt idx="3">
                  <c:v>-0.94824679931816291</c:v>
                </c:pt>
                <c:pt idx="4">
                  <c:v>0.37230201785073946</c:v>
                </c:pt>
                <c:pt idx="5">
                  <c:v>0.46593590898863702</c:v>
                </c:pt>
                <c:pt idx="6">
                  <c:v>-0.97591401114082665</c:v>
                </c:pt>
                <c:pt idx="7">
                  <c:v>0.79834398483428048</c:v>
                </c:pt>
                <c:pt idx="8">
                  <c:v>-5.8326953593922072E-2</c:v>
                </c:pt>
                <c:pt idx="9">
                  <c:v>-0.72278241500853702</c:v>
                </c:pt>
                <c:pt idx="10">
                  <c:v>0.99467919823056672</c:v>
                </c:pt>
                <c:pt idx="11">
                  <c:v>-0.56580745742986616</c:v>
                </c:pt>
                <c:pt idx="12">
                  <c:v>-0.26168532373190778</c:v>
                </c:pt>
                <c:pt idx="13">
                  <c:v>0.90481631428195275</c:v>
                </c:pt>
                <c:pt idx="14">
                  <c:v>-0.91048872100015465</c:v>
                </c:pt>
                <c:pt idx="15">
                  <c:v>0.27470623624215684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'Part 2'!$A$5</c:f>
              <c:strCache>
                <c:ptCount val="1"/>
                <c:pt idx="0">
                  <c:v>f(realθ3)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2'!$B$5:$Q$5</c:f>
              <c:numCache>
                <c:formatCode>General</c:formatCode>
                <c:ptCount val="16"/>
                <c:pt idx="0">
                  <c:v>-0.34842368246151706</c:v>
                </c:pt>
                <c:pt idx="1">
                  <c:v>-0.75720187499991265</c:v>
                </c:pt>
                <c:pt idx="2">
                  <c:v>0.87607781376998706</c:v>
                </c:pt>
                <c:pt idx="3">
                  <c:v>0.14670935900676463</c:v>
                </c:pt>
                <c:pt idx="4">
                  <c:v>-0.97831184400339843</c:v>
                </c:pt>
                <c:pt idx="5">
                  <c:v>0.53502467155999733</c:v>
                </c:pt>
                <c:pt idx="6">
                  <c:v>0.60548131145800188</c:v>
                </c:pt>
                <c:pt idx="7">
                  <c:v>-0.95695272795964859</c:v>
                </c:pt>
                <c:pt idx="8">
                  <c:v>6.1368675376588792E-2</c:v>
                </c:pt>
                <c:pt idx="9">
                  <c:v>0.91418812823465567</c:v>
                </c:pt>
                <c:pt idx="10">
                  <c:v>-0.69841826358082904</c:v>
                </c:pt>
                <c:pt idx="11">
                  <c:v>-0.42749720164423588</c:v>
                </c:pt>
                <c:pt idx="12">
                  <c:v>0.9963185620585846</c:v>
                </c:pt>
                <c:pt idx="13">
                  <c:v>-0.26678476295019832</c:v>
                </c:pt>
                <c:pt idx="14">
                  <c:v>-0.81041030299512351</c:v>
                </c:pt>
                <c:pt idx="15">
                  <c:v>0.83151704709882679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'Part 2'!$A$6</c:f>
              <c:strCache>
                <c:ptCount val="1"/>
                <c:pt idx="0">
                  <c:v>f(realθ4)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2'!$B$6:$Q$6</c:f>
              <c:numCache>
                <c:formatCode>General</c:formatCode>
                <c:ptCount val="16"/>
                <c:pt idx="0">
                  <c:v>-6.4938148501810901E-3</c:v>
                </c:pt>
                <c:pt idx="1">
                  <c:v>-0.99991566073738258</c:v>
                </c:pt>
                <c:pt idx="2">
                  <c:v>1.9480349183431004E-2</c:v>
                </c:pt>
                <c:pt idx="3">
                  <c:v>0.99966265717575498</c:v>
                </c:pt>
                <c:pt idx="4">
                  <c:v>-3.2463597600109417E-2</c:v>
                </c:pt>
                <c:pt idx="5">
                  <c:v>-0.9992410319913837</c:v>
                </c:pt>
                <c:pt idx="6">
                  <c:v>4.5441370105022506E-2</c:v>
                </c:pt>
                <c:pt idx="7">
                  <c:v>0.99865085630338379</c:v>
                </c:pt>
                <c:pt idx="8">
                  <c:v>-5.8411477626639133E-2</c:v>
                </c:pt>
                <c:pt idx="9">
                  <c:v>-0.99789222966171631</c:v>
                </c:pt>
                <c:pt idx="10">
                  <c:v>7.1371732386356482E-2</c:v>
                </c:pt>
                <c:pt idx="11">
                  <c:v>0.99696528003040896</c:v>
                </c:pt>
                <c:pt idx="12">
                  <c:v>-8.4319948267507994E-2</c:v>
                </c:pt>
                <c:pt idx="13">
                  <c:v>-0.99587016376595561</c:v>
                </c:pt>
                <c:pt idx="14">
                  <c:v>9.7253941184137965E-2</c:v>
                </c:pt>
                <c:pt idx="15">
                  <c:v>0.99460706559095646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'Part 2'!$A$7</c:f>
              <c:strCache>
                <c:ptCount val="1"/>
                <c:pt idx="0">
                  <c:v>f(realθ5)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2'!$B$7:$Q$7</c:f>
              <c:numCache>
                <c:formatCode>General</c:formatCode>
                <c:ptCount val="16"/>
                <c:pt idx="0">
                  <c:v>0.33673554327126382</c:v>
                </c:pt>
                <c:pt idx="1">
                  <c:v>-0.77321834779561349</c:v>
                </c:pt>
                <c:pt idx="2">
                  <c:v>-0.85747574409579375</c:v>
                </c:pt>
                <c:pt idx="3">
                  <c:v>0.19573322673555688</c:v>
                </c:pt>
                <c:pt idx="4">
                  <c:v>0.98929641297786419</c:v>
                </c:pt>
                <c:pt idx="5">
                  <c:v>0.47052930342527038</c:v>
                </c:pt>
                <c:pt idx="6">
                  <c:v>-0.67240853174994952</c:v>
                </c:pt>
                <c:pt idx="7">
                  <c:v>-0.92337700790337462</c:v>
                </c:pt>
                <c:pt idx="8">
                  <c:v>5.0540814948875801E-2</c:v>
                </c:pt>
                <c:pt idx="9">
                  <c:v>0.95741478546173675</c:v>
                </c:pt>
                <c:pt idx="10">
                  <c:v>0.59425036088791916</c:v>
                </c:pt>
                <c:pt idx="11">
                  <c:v>-0.55720434923625872</c:v>
                </c:pt>
                <c:pt idx="12">
                  <c:v>-0.96951137939428811</c:v>
                </c:pt>
                <c:pt idx="13">
                  <c:v>-9.573353285975357E-2</c:v>
                </c:pt>
                <c:pt idx="14">
                  <c:v>0.90503761300067465</c:v>
                </c:pt>
                <c:pt idx="15">
                  <c:v>0.70525019744917639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'Part 2'!$A$8</c:f>
              <c:strCache>
                <c:ptCount val="1"/>
                <c:pt idx="0">
                  <c:v>f(realθ6)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2'!$B$8:$Q$8</c:f>
              <c:numCache>
                <c:formatCode>General</c:formatCode>
                <c:ptCount val="16"/>
                <c:pt idx="0">
                  <c:v>0.63947473328232263</c:v>
                </c:pt>
                <c:pt idx="1">
                  <c:v>-0.18214413098700677</c:v>
                </c:pt>
                <c:pt idx="2">
                  <c:v>-0.87242787244603548</c:v>
                </c:pt>
                <c:pt idx="3">
                  <c:v>-0.93364703109397773</c:v>
                </c:pt>
                <c:pt idx="4">
                  <c:v>-0.32165949993127091</c:v>
                </c:pt>
                <c:pt idx="5">
                  <c:v>0.52226078524142683</c:v>
                </c:pt>
                <c:pt idx="6">
                  <c:v>0.98960465262342856</c:v>
                </c:pt>
                <c:pt idx="7">
                  <c:v>0.7433935573411945</c:v>
                </c:pt>
                <c:pt idx="8">
                  <c:v>-3.8841859014313779E-2</c:v>
                </c:pt>
                <c:pt idx="9">
                  <c:v>-0.79307033220793011</c:v>
                </c:pt>
                <c:pt idx="10">
                  <c:v>-0.97545501931126277</c:v>
                </c:pt>
                <c:pt idx="11">
                  <c:v>-0.4544873443980143</c:v>
                </c:pt>
                <c:pt idx="12">
                  <c:v>0.39418867263304169</c:v>
                </c:pt>
                <c:pt idx="13">
                  <c:v>0.95863473698786761</c:v>
                </c:pt>
                <c:pt idx="14">
                  <c:v>0.8318567128679285</c:v>
                </c:pt>
                <c:pt idx="15">
                  <c:v>0.10526796219278807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'Part 2'!$A$9</c:f>
              <c:strCache>
                <c:ptCount val="1"/>
                <c:pt idx="0">
                  <c:v>f(realθ7)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2'!$B$9:$Q$9</c:f>
              <c:numCache>
                <c:formatCode>General</c:formatCode>
                <c:ptCount val="16"/>
                <c:pt idx="0">
                  <c:v>0.86466636386206808</c:v>
                </c:pt>
                <c:pt idx="1">
                  <c:v>0.49529584158890422</c:v>
                </c:pt>
                <c:pt idx="2">
                  <c:v>-8.1350550967066726E-3</c:v>
                </c:pt>
                <c:pt idx="3">
                  <c:v>-0.50936405860947864</c:v>
                </c:pt>
                <c:pt idx="4">
                  <c:v>-0.87272488178306062</c:v>
                </c:pt>
                <c:pt idx="5">
                  <c:v>-0.99986764175714571</c:v>
                </c:pt>
                <c:pt idx="6">
                  <c:v>-0.85637895449992862</c:v>
                </c:pt>
                <c:pt idx="7">
                  <c:v>-0.48109651159376032</c:v>
                </c:pt>
                <c:pt idx="8">
                  <c:v>2.440301180692336E-2</c:v>
                </c:pt>
                <c:pt idx="9">
                  <c:v>0.52329743856651256</c:v>
                </c:pt>
                <c:pt idx="10">
                  <c:v>0.88055237504035555</c:v>
                </c:pt>
                <c:pt idx="11">
                  <c:v>0.99947060206599725</c:v>
                </c:pt>
                <c:pt idx="12">
                  <c:v>0.8478648475105216</c:v>
                </c:pt>
                <c:pt idx="13">
                  <c:v>0.4667698274207816</c:v>
                </c:pt>
                <c:pt idx="14">
                  <c:v>-4.0664508637615095E-2</c:v>
                </c:pt>
                <c:pt idx="15">
                  <c:v>-0.53709229306463024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'Part 2'!$A$10</c:f>
              <c:strCache>
                <c:ptCount val="1"/>
                <c:pt idx="0">
                  <c:v>f(realθ8)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2'!$B$10:$Q$10</c:f>
              <c:numCache>
                <c:formatCode>General</c:formatCode>
                <c:ptCount val="16"/>
                <c:pt idx="0">
                  <c:v>0.98464685120794637</c:v>
                </c:pt>
                <c:pt idx="1">
                  <c:v>0.9390588431874477</c:v>
                </c:pt>
                <c:pt idx="2">
                  <c:v>0.86463581487904828</c:v>
                </c:pt>
                <c:pt idx="3">
                  <c:v>0.76366302193709379</c:v>
                </c:pt>
                <c:pt idx="4">
                  <c:v>0.63924096498956162</c:v>
                </c:pt>
                <c:pt idx="5">
                  <c:v>0.49519018474310766</c:v>
                </c:pt>
                <c:pt idx="6">
                  <c:v>0.33593394732320342</c:v>
                </c:pt>
                <c:pt idx="7">
                  <c:v>0.16636242214818822</c:v>
                </c:pt>
                <c:pt idx="8">
                  <c:v>-8.3174770681215555E-3</c:v>
                </c:pt>
                <c:pt idx="9">
                  <c:v>-0.18274197735842906</c:v>
                </c:pt>
                <c:pt idx="10">
                  <c:v>-0.35155514811086008</c:v>
                </c:pt>
                <c:pt idx="11">
                  <c:v>-0.50957336186817359</c:v>
                </c:pt>
                <c:pt idx="12">
                  <c:v>-0.65194446433503128</c:v>
                </c:pt>
                <c:pt idx="13">
                  <c:v>-0.77429676607170361</c:v>
                </c:pt>
                <c:pt idx="14">
                  <c:v>-0.8728732808909665</c:v>
                </c:pt>
                <c:pt idx="15">
                  <c:v>-0.94464708899397665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'Part 2'!$A$11</c:f>
              <c:strCache>
                <c:ptCount val="1"/>
                <c:pt idx="0">
                  <c:v>f(realθ9)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2'!$B$11:$Q$11</c:f>
              <c:numCache>
                <c:formatCode>General</c:formatCode>
                <c:ptCount val="16"/>
                <c:pt idx="0">
                  <c:v>0.98464685120794648</c:v>
                </c:pt>
                <c:pt idx="1">
                  <c:v>0.93905884318744792</c:v>
                </c:pt>
                <c:pt idx="2">
                  <c:v>0.8646358148790495</c:v>
                </c:pt>
                <c:pt idx="3">
                  <c:v>0.76366302193709579</c:v>
                </c:pt>
                <c:pt idx="4">
                  <c:v>0.63924096498956462</c:v>
                </c:pt>
                <c:pt idx="5">
                  <c:v>0.49519018474311183</c:v>
                </c:pt>
                <c:pt idx="6">
                  <c:v>0.33593394732320886</c:v>
                </c:pt>
                <c:pt idx="7">
                  <c:v>0.16636242214819474</c:v>
                </c:pt>
                <c:pt idx="8">
                  <c:v>-8.3174770681142297E-3</c:v>
                </c:pt>
                <c:pt idx="9">
                  <c:v>-0.18274197735842104</c:v>
                </c:pt>
                <c:pt idx="10">
                  <c:v>-0.35155514811085148</c:v>
                </c:pt>
                <c:pt idx="11">
                  <c:v>-0.50957336186816427</c:v>
                </c:pt>
                <c:pt idx="12">
                  <c:v>-0.65194446433502318</c:v>
                </c:pt>
                <c:pt idx="13">
                  <c:v>-0.77429676607169584</c:v>
                </c:pt>
                <c:pt idx="14">
                  <c:v>-0.8728732808909605</c:v>
                </c:pt>
                <c:pt idx="15">
                  <c:v>-0.94464708899397254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'Part 2'!$A$12</c:f>
              <c:strCache>
                <c:ptCount val="1"/>
                <c:pt idx="0">
                  <c:v>f(realθ10)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2'!$B$12:$Q$12</c:f>
              <c:numCache>
                <c:formatCode>General</c:formatCode>
                <c:ptCount val="16"/>
                <c:pt idx="0">
                  <c:v>0.86466636386206863</c:v>
                </c:pt>
                <c:pt idx="1">
                  <c:v>0.49529584158890555</c:v>
                </c:pt>
                <c:pt idx="2">
                  <c:v>-8.1350550967044348E-3</c:v>
                </c:pt>
                <c:pt idx="3">
                  <c:v>-0.50936405860947565</c:v>
                </c:pt>
                <c:pt idx="4">
                  <c:v>-0.87272488178305863</c:v>
                </c:pt>
                <c:pt idx="5">
                  <c:v>-0.99986764175714593</c:v>
                </c:pt>
                <c:pt idx="6">
                  <c:v>-0.85637895449993162</c:v>
                </c:pt>
                <c:pt idx="7">
                  <c:v>-0.48109651159376582</c:v>
                </c:pt>
                <c:pt idx="8">
                  <c:v>2.4403011806917091E-2</c:v>
                </c:pt>
                <c:pt idx="9">
                  <c:v>0.52329743856650668</c:v>
                </c:pt>
                <c:pt idx="10">
                  <c:v>0.88055237504035222</c:v>
                </c:pt>
                <c:pt idx="11">
                  <c:v>0.99947060206599769</c:v>
                </c:pt>
                <c:pt idx="12">
                  <c:v>0.84786484751052671</c:v>
                </c:pt>
                <c:pt idx="13">
                  <c:v>0.46676982742079021</c:v>
                </c:pt>
                <c:pt idx="14">
                  <c:v>-4.0664508637604395E-2</c:v>
                </c:pt>
                <c:pt idx="15">
                  <c:v>-0.53709229306461981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'Part 2'!$A$13</c:f>
              <c:strCache>
                <c:ptCount val="1"/>
                <c:pt idx="0">
                  <c:v>f(realθ11)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2'!$B$13:$Q$13</c:f>
              <c:numCache>
                <c:formatCode>General</c:formatCode>
                <c:ptCount val="16"/>
                <c:pt idx="0">
                  <c:v>0.63947473328232263</c:v>
                </c:pt>
                <c:pt idx="1">
                  <c:v>-0.18214413098700546</c:v>
                </c:pt>
                <c:pt idx="2">
                  <c:v>-0.87242787244603448</c:v>
                </c:pt>
                <c:pt idx="3">
                  <c:v>-0.93364703109397851</c:v>
                </c:pt>
                <c:pt idx="4">
                  <c:v>-0.32165949993127424</c:v>
                </c:pt>
                <c:pt idx="5">
                  <c:v>0.52226078524142383</c:v>
                </c:pt>
                <c:pt idx="6">
                  <c:v>0.98960465262342812</c:v>
                </c:pt>
                <c:pt idx="7">
                  <c:v>0.74339355734119794</c:v>
                </c:pt>
                <c:pt idx="8">
                  <c:v>-3.8841859014308394E-2</c:v>
                </c:pt>
                <c:pt idx="9">
                  <c:v>-0.79307033220792578</c:v>
                </c:pt>
                <c:pt idx="10">
                  <c:v>-0.97545501931126433</c:v>
                </c:pt>
                <c:pt idx="11">
                  <c:v>-0.45448734439802047</c:v>
                </c:pt>
                <c:pt idx="12">
                  <c:v>0.39418867263303325</c:v>
                </c:pt>
                <c:pt idx="13">
                  <c:v>0.95863473698786483</c:v>
                </c:pt>
                <c:pt idx="14">
                  <c:v>0.83185671286793439</c:v>
                </c:pt>
                <c:pt idx="15">
                  <c:v>0.10526796219279858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'Part 2'!$A$14</c:f>
              <c:strCache>
                <c:ptCount val="1"/>
                <c:pt idx="0">
                  <c:v>f(realθ12)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2'!$B$14:$Q$14</c:f>
              <c:numCache>
                <c:formatCode>General</c:formatCode>
                <c:ptCount val="16"/>
                <c:pt idx="0">
                  <c:v>0.33673554327126448</c:v>
                </c:pt>
                <c:pt idx="1">
                  <c:v>-0.77321834779561249</c:v>
                </c:pt>
                <c:pt idx="2">
                  <c:v>-0.85747574409579563</c:v>
                </c:pt>
                <c:pt idx="3">
                  <c:v>0.19573322673555438</c:v>
                </c:pt>
                <c:pt idx="4">
                  <c:v>0.98929641297786353</c:v>
                </c:pt>
                <c:pt idx="5">
                  <c:v>0.47052930342527438</c:v>
                </c:pt>
                <c:pt idx="6">
                  <c:v>-0.67240853174994586</c:v>
                </c:pt>
                <c:pt idx="7">
                  <c:v>-0.92337700790337662</c:v>
                </c:pt>
                <c:pt idx="8">
                  <c:v>5.0540814948868723E-2</c:v>
                </c:pt>
                <c:pt idx="9">
                  <c:v>0.95741478546173475</c:v>
                </c:pt>
                <c:pt idx="10">
                  <c:v>0.59425036088792638</c:v>
                </c:pt>
                <c:pt idx="11">
                  <c:v>-0.5572043492362514</c:v>
                </c:pt>
                <c:pt idx="12">
                  <c:v>-0.96951137939429066</c:v>
                </c:pt>
                <c:pt idx="13">
                  <c:v>-9.5733532859764173E-2</c:v>
                </c:pt>
                <c:pt idx="14">
                  <c:v>0.90503761300066943</c:v>
                </c:pt>
                <c:pt idx="15">
                  <c:v>0.70525019744918394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'Part 2'!$A$15</c:f>
              <c:strCache>
                <c:ptCount val="1"/>
                <c:pt idx="0">
                  <c:v>f(realθ13)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2'!$B$15:$Q$15</c:f>
              <c:numCache>
                <c:formatCode>General</c:formatCode>
                <c:ptCount val="16"/>
                <c:pt idx="0">
                  <c:v>-6.4938148501802019E-3</c:v>
                </c:pt>
                <c:pt idx="1">
                  <c:v>-0.99991566073738258</c:v>
                </c:pt>
                <c:pt idx="2">
                  <c:v>1.9480349183428339E-2</c:v>
                </c:pt>
                <c:pt idx="3">
                  <c:v>0.99966265717575509</c:v>
                </c:pt>
                <c:pt idx="4">
                  <c:v>-3.2463597600104976E-2</c:v>
                </c:pt>
                <c:pt idx="5">
                  <c:v>-0.9992410319913837</c:v>
                </c:pt>
                <c:pt idx="6">
                  <c:v>4.5441370105017177E-2</c:v>
                </c:pt>
                <c:pt idx="7">
                  <c:v>0.99865085630338424</c:v>
                </c:pt>
                <c:pt idx="8">
                  <c:v>-5.8411477626632034E-2</c:v>
                </c:pt>
                <c:pt idx="9">
                  <c:v>-0.99789222966171698</c:v>
                </c:pt>
                <c:pt idx="10">
                  <c:v>7.1371732386345851E-2</c:v>
                </c:pt>
                <c:pt idx="11">
                  <c:v>0.99696528003040952</c:v>
                </c:pt>
                <c:pt idx="12">
                  <c:v>-8.4319948267497516E-2</c:v>
                </c:pt>
                <c:pt idx="13">
                  <c:v>-0.99587016376595661</c:v>
                </c:pt>
                <c:pt idx="14">
                  <c:v>9.7253941184127363E-2</c:v>
                </c:pt>
                <c:pt idx="15">
                  <c:v>0.99460706559095757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'Part 2'!$A$16</c:f>
              <c:strCache>
                <c:ptCount val="1"/>
                <c:pt idx="0">
                  <c:v>f(realθ14)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2'!$B$16:$Q$16</c:f>
              <c:numCache>
                <c:formatCode>General</c:formatCode>
                <c:ptCount val="16"/>
                <c:pt idx="0">
                  <c:v>-0.34842368246151628</c:v>
                </c:pt>
                <c:pt idx="1">
                  <c:v>-0.75720187499991365</c:v>
                </c:pt>
                <c:pt idx="2">
                  <c:v>0.87607781376998628</c:v>
                </c:pt>
                <c:pt idx="3">
                  <c:v>0.14670935900676807</c:v>
                </c:pt>
                <c:pt idx="4">
                  <c:v>-0.9783118440033991</c:v>
                </c:pt>
                <c:pt idx="5">
                  <c:v>0.53502467155999434</c:v>
                </c:pt>
                <c:pt idx="6">
                  <c:v>0.60548131145800621</c:v>
                </c:pt>
                <c:pt idx="7">
                  <c:v>-0.95695272795964659</c:v>
                </c:pt>
                <c:pt idx="8">
                  <c:v>6.1368675376581729E-2</c:v>
                </c:pt>
                <c:pt idx="9">
                  <c:v>0.91418812823465856</c:v>
                </c:pt>
                <c:pt idx="10">
                  <c:v>-0.69841826358082393</c:v>
                </c:pt>
                <c:pt idx="11">
                  <c:v>-0.42749720164424293</c:v>
                </c:pt>
                <c:pt idx="12">
                  <c:v>0.9963185620585836</c:v>
                </c:pt>
                <c:pt idx="13">
                  <c:v>-0.26678476295018788</c:v>
                </c:pt>
                <c:pt idx="14">
                  <c:v>-0.81041030299513017</c:v>
                </c:pt>
                <c:pt idx="15">
                  <c:v>0.8315170470988188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'Part 2'!$A$17</c:f>
              <c:strCache>
                <c:ptCount val="1"/>
                <c:pt idx="0">
                  <c:v>f(realθ15)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2'!$B$17:$Q$17</c:f>
              <c:numCache>
                <c:formatCode>General</c:formatCode>
                <c:ptCount val="16"/>
                <c:pt idx="0">
                  <c:v>-0.6477414400193916</c:v>
                </c:pt>
                <c:pt idx="1">
                  <c:v>-0.16086205376321469</c:v>
                </c:pt>
                <c:pt idx="2">
                  <c:v>0.856135476717513</c:v>
                </c:pt>
                <c:pt idx="3">
                  <c:v>-0.94824679931816125</c:v>
                </c:pt>
                <c:pt idx="4">
                  <c:v>0.37230201785073452</c:v>
                </c:pt>
                <c:pt idx="5">
                  <c:v>0.46593590898864373</c:v>
                </c:pt>
                <c:pt idx="6">
                  <c:v>-0.97591401114082865</c:v>
                </c:pt>
                <c:pt idx="7">
                  <c:v>0.79834398483427438</c:v>
                </c:pt>
                <c:pt idx="8">
                  <c:v>-5.8326953593914953E-2</c:v>
                </c:pt>
                <c:pt idx="9">
                  <c:v>-0.72278241500854434</c:v>
                </c:pt>
                <c:pt idx="10">
                  <c:v>0.99467919823056561</c:v>
                </c:pt>
                <c:pt idx="11">
                  <c:v>-0.56580745742985439</c:v>
                </c:pt>
                <c:pt idx="12">
                  <c:v>-0.26168532373191811</c:v>
                </c:pt>
                <c:pt idx="13">
                  <c:v>0.90481631428195886</c:v>
                </c:pt>
                <c:pt idx="14">
                  <c:v>-0.91048872100014877</c:v>
                </c:pt>
                <c:pt idx="15">
                  <c:v>0.27470623624213619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'Part 2'!$A$18</c:f>
              <c:strCache>
                <c:ptCount val="1"/>
                <c:pt idx="0">
                  <c:v>f(realθ16)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2'!$B$2:$Q$2</c:f>
              <c:strCache>
                <c:ptCount val="16"/>
                <c:pt idx="0">
                  <c:v>cos(1*d*sin(θn))</c:v>
                </c:pt>
                <c:pt idx="1">
                  <c:v>cos(2*d*sin(θn))</c:v>
                </c:pt>
                <c:pt idx="2">
                  <c:v>cos(3*d*sin(θn))</c:v>
                </c:pt>
                <c:pt idx="3">
                  <c:v>cos(4*d*sin(θn))</c:v>
                </c:pt>
                <c:pt idx="4">
                  <c:v>cos(5*d*sin(θn))</c:v>
                </c:pt>
                <c:pt idx="5">
                  <c:v>cos(6*d*sin(θn))</c:v>
                </c:pt>
                <c:pt idx="6">
                  <c:v>cos(7*d*sin(θn))</c:v>
                </c:pt>
                <c:pt idx="7">
                  <c:v>cos(8*d*sin(θn))</c:v>
                </c:pt>
                <c:pt idx="8">
                  <c:v>cos(9*d*sin(θn))</c:v>
                </c:pt>
                <c:pt idx="9">
                  <c:v>cos(10*d*sin(θn))</c:v>
                </c:pt>
                <c:pt idx="10">
                  <c:v>cos(11*d*sin(θn))</c:v>
                </c:pt>
                <c:pt idx="11">
                  <c:v>cos(12*d*sin(θn))</c:v>
                </c:pt>
                <c:pt idx="12">
                  <c:v>cos(13*d*sin(θn))</c:v>
                </c:pt>
                <c:pt idx="13">
                  <c:v>cos(14*d*sin(θn))</c:v>
                </c:pt>
                <c:pt idx="14">
                  <c:v>cos(15*d*sin(θn))</c:v>
                </c:pt>
                <c:pt idx="15">
                  <c:v>cos(16*d*sin(θn))</c:v>
                </c:pt>
              </c:strCache>
            </c:strRef>
          </c:xVal>
          <c:yVal>
            <c:numRef>
              <c:f>'Part 2'!$B$18:$Q$18</c:f>
              <c:numCache>
                <c:formatCode>General</c:formatCode>
                <c:ptCount val="16"/>
                <c:pt idx="0">
                  <c:v>-0.86869159904708571</c:v>
                </c:pt>
                <c:pt idx="1">
                  <c:v>0.50925018850996073</c:v>
                </c:pt>
                <c:pt idx="2">
                  <c:v>-1.6071122096411403E-2</c:v>
                </c:pt>
                <c:pt idx="3">
                  <c:v>-0.48132849100513725</c:v>
                </c:pt>
                <c:pt idx="4">
                  <c:v>0.85232315513275647</c:v>
                </c:pt>
                <c:pt idx="5">
                  <c:v>-0.99948343806912443</c:v>
                </c:pt>
                <c:pt idx="6">
                  <c:v>0.88416257694193479</c:v>
                </c:pt>
                <c:pt idx="7">
                  <c:v>-0.53664576749343729</c:v>
                </c:pt>
                <c:pt idx="8">
                  <c:v>4.8196762829511408E-2</c:v>
                </c:pt>
                <c:pt idx="9">
                  <c:v>0.45290952155091357</c:v>
                </c:pt>
                <c:pt idx="10">
                  <c:v>-0.83507415582893552</c:v>
                </c:pt>
                <c:pt idx="11">
                  <c:v>0.99793428594895373</c:v>
                </c:pt>
                <c:pt idx="12">
                  <c:v>-0.89872010538087865</c:v>
                </c:pt>
                <c:pt idx="13">
                  <c:v>0.56348692492920971</c:v>
                </c:pt>
                <c:pt idx="14">
                  <c:v>-8.0272610336872843E-2</c:v>
                </c:pt>
                <c:pt idx="15">
                  <c:v>-0.42402264046276233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380016"/>
        <c:axId val="236380576"/>
      </c:scatterChart>
      <c:valAx>
        <c:axId val="23638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80576"/>
        <c:crosses val="autoZero"/>
        <c:crossBetween val="midCat"/>
      </c:valAx>
      <c:valAx>
        <c:axId val="23638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80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Imaginary Part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'Part 2'!$A$24</c:f>
              <c:strCache>
                <c:ptCount val="1"/>
                <c:pt idx="0">
                  <c:v>f(imag1)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2'!$B$24:$Q$24</c:f>
              <c:numCache>
                <c:formatCode>General</c:formatCode>
                <c:ptCount val="16"/>
                <c:pt idx="0">
                  <c:v>-0.49535331405474464</c:v>
                </c:pt>
                <c:pt idx="1">
                  <c:v>0.86061852495897762</c:v>
                </c:pt>
                <c:pt idx="2">
                  <c:v>-0.99987085117757279</c:v>
                </c:pt>
                <c:pt idx="3">
                  <c:v>0.87654029214105389</c:v>
                </c:pt>
                <c:pt idx="4">
                  <c:v>-0.52301552484084757</c:v>
                </c:pt>
                <c:pt idx="5">
                  <c:v>3.21380930598422E-2</c:v>
                </c:pt>
                <c:pt idx="6">
                  <c:v>0.46717934193989047</c:v>
                </c:pt>
                <c:pt idx="7">
                  <c:v>-0.84380763224290212</c:v>
                </c:pt>
                <c:pt idx="8">
                  <c:v>0.99883786074254977</c:v>
                </c:pt>
                <c:pt idx="9">
                  <c:v>-0.89155648463152959</c:v>
                </c:pt>
                <c:pt idx="10">
                  <c:v>0.55013739580817467</c:v>
                </c:pt>
                <c:pt idx="11">
                  <c:v>-6.4242983488873084E-2</c:v>
                </c:pt>
                <c:pt idx="12">
                  <c:v>-0.43852271569916629</c:v>
                </c:pt>
                <c:pt idx="13">
                  <c:v>0.82612498172722426</c:v>
                </c:pt>
                <c:pt idx="14">
                  <c:v>-0.99677294707957564</c:v>
                </c:pt>
                <c:pt idx="15">
                  <c:v>0.9056515888436365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'Part 2'!$A$25</c:f>
              <c:strCache>
                <c:ptCount val="1"/>
                <c:pt idx="0">
                  <c:v>f(imag2)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2'!$B$25:$Q$25</c:f>
              <c:numCache>
                <c:formatCode>General</c:formatCode>
                <c:ptCount val="16"/>
                <c:pt idx="0">
                  <c:v>-0.76186024104267713</c:v>
                </c:pt>
                <c:pt idx="1">
                  <c:v>0.98697689925300769</c:v>
                </c:pt>
                <c:pt idx="2">
                  <c:v>-0.51675143493335562</c:v>
                </c:pt>
                <c:pt idx="3">
                  <c:v>-0.31753426206137131</c:v>
                </c:pt>
                <c:pt idx="4">
                  <c:v>0.9281116352596106</c:v>
                </c:pt>
                <c:pt idx="5">
                  <c:v>-0.88481847218225051</c:v>
                </c:pt>
                <c:pt idx="6">
                  <c:v>0.21815554739456697</c:v>
                </c:pt>
                <c:pt idx="7">
                  <c:v>0.602201695347101</c:v>
                </c:pt>
                <c:pt idx="8">
                  <c:v>-0.99829753404706556</c:v>
                </c:pt>
                <c:pt idx="9">
                  <c:v>0.69107566919580465</c:v>
                </c:pt>
                <c:pt idx="10">
                  <c:v>0.10302083579255698</c:v>
                </c:pt>
                <c:pt idx="11">
                  <c:v>-0.82453739825234718</c:v>
                </c:pt>
                <c:pt idx="12">
                  <c:v>0.96515324759507948</c:v>
                </c:pt>
                <c:pt idx="13">
                  <c:v>-0.42580211062090934</c:v>
                </c:pt>
                <c:pt idx="14">
                  <c:v>-0.41353390300131526</c:v>
                </c:pt>
                <c:pt idx="15">
                  <c:v>0.96152820227472791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'Part 2'!$A$26</c:f>
              <c:strCache>
                <c:ptCount val="1"/>
                <c:pt idx="0">
                  <c:v>f(imag3)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2'!$B$26:$Q$26</c:f>
              <c:numCache>
                <c:formatCode>General</c:formatCode>
                <c:ptCount val="16"/>
                <c:pt idx="0">
                  <c:v>-0.93733715252301664</c:v>
                </c:pt>
                <c:pt idx="1">
                  <c:v>0.65318092478012391</c:v>
                </c:pt>
                <c:pt idx="2">
                  <c:v>0.48216974627199677</c:v>
                </c:pt>
                <c:pt idx="3">
                  <c:v>-0.98917964191537233</c:v>
                </c:pt>
                <c:pt idx="4">
                  <c:v>0.20713748063224074</c:v>
                </c:pt>
                <c:pt idx="5">
                  <c:v>0.84483643436000044</c:v>
                </c:pt>
                <c:pt idx="6">
                  <c:v>-0.79585952370697877</c:v>
                </c:pt>
                <c:pt idx="7">
                  <c:v>-0.29024382241588975</c:v>
                </c:pt>
                <c:pt idx="8">
                  <c:v>0.99811516654268051</c:v>
                </c:pt>
                <c:pt idx="9">
                  <c:v>-0.40529010127909032</c:v>
                </c:pt>
                <c:pt idx="10">
                  <c:v>-0.71568982743695664</c:v>
                </c:pt>
                <c:pt idx="11">
                  <c:v>0.9040166716307545</c:v>
                </c:pt>
                <c:pt idx="12">
                  <c:v>8.5728191964572778E-2</c:v>
                </c:pt>
                <c:pt idx="13">
                  <c:v>-0.96375613630088475</c:v>
                </c:pt>
                <c:pt idx="14">
                  <c:v>0.58586273204510231</c:v>
                </c:pt>
                <c:pt idx="15">
                  <c:v>0.55549923526864364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'Part 2'!$A$27</c:f>
              <c:strCache>
                <c:ptCount val="1"/>
                <c:pt idx="0">
                  <c:v>f(imag4)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2'!$B$27:$Q$27</c:f>
              <c:numCache>
                <c:formatCode>General</c:formatCode>
                <c:ptCount val="16"/>
                <c:pt idx="0">
                  <c:v>-0.99997891496205638</c:v>
                </c:pt>
                <c:pt idx="1">
                  <c:v>1.2987355855697161E-2</c:v>
                </c:pt>
                <c:pt idx="2">
                  <c:v>0.99981023999341578</c:v>
                </c:pt>
                <c:pt idx="3">
                  <c:v>-2.597252102336188E-2</c:v>
                </c:pt>
                <c:pt idx="4">
                  <c:v>-0.99947291850797948</c:v>
                </c:pt>
                <c:pt idx="5">
                  <c:v>3.8953305184483394E-2</c:v>
                </c:pt>
                <c:pt idx="6">
                  <c:v>0.99896700740463817</c:v>
                </c:pt>
                <c:pt idx="7">
                  <c:v>-5.1927518759534157E-2</c:v>
                </c:pt>
                <c:pt idx="8">
                  <c:v>-0.99829259201973053</c:v>
                </c:pt>
                <c:pt idx="9">
                  <c:v>6.4892973277299953E-2</c:v>
                </c:pt>
                <c:pt idx="10">
                  <c:v>0.99744978611264956</c:v>
                </c:pt>
                <c:pt idx="11">
                  <c:v>-7.7847481744036995E-2</c:v>
                </c:pt>
                <c:pt idx="12">
                  <c:v>-0.99643873184665077</c:v>
                </c:pt>
                <c:pt idx="13">
                  <c:v>9.0788859012361833E-2</c:v>
                </c:pt>
                <c:pt idx="14">
                  <c:v>0.99525959976488154</c:v>
                </c:pt>
                <c:pt idx="15">
                  <c:v>-0.10371492214983749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'Part 2'!$A$28</c:f>
              <c:strCache>
                <c:ptCount val="1"/>
                <c:pt idx="0">
                  <c:v>f(imag5)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2'!$B$28:$Q$28</c:f>
              <c:numCache>
                <c:formatCode>General</c:formatCode>
                <c:ptCount val="16"/>
                <c:pt idx="0">
                  <c:v>-0.94159926396413862</c:v>
                </c:pt>
                <c:pt idx="1">
                  <c:v>-0.63413987938957439</c:v>
                </c:pt>
                <c:pt idx="2">
                  <c:v>0.51452439037169539</c:v>
                </c:pt>
                <c:pt idx="3">
                  <c:v>0.98065717962582977</c:v>
                </c:pt>
                <c:pt idx="4">
                  <c:v>0.14591986591664341</c:v>
                </c:pt>
                <c:pt idx="5">
                  <c:v>-0.88238436897880757</c:v>
                </c:pt>
                <c:pt idx="6">
                  <c:v>-0.74018022564094266</c:v>
                </c:pt>
                <c:pt idx="7">
                  <c:v>0.38389438817910948</c:v>
                </c:pt>
                <c:pt idx="8">
                  <c:v>0.99872199636550796</c:v>
                </c:pt>
                <c:pt idx="9">
                  <c:v>0.28871599986709268</c:v>
                </c:pt>
                <c:pt idx="10">
                  <c:v>-0.80428011823280543</c:v>
                </c:pt>
                <c:pt idx="11">
                  <c:v>-0.83037540497789164</c:v>
                </c:pt>
                <c:pt idx="12">
                  <c:v>0.24504629200415373</c:v>
                </c:pt>
                <c:pt idx="13">
                  <c:v>0.99540699750714556</c:v>
                </c:pt>
                <c:pt idx="14">
                  <c:v>0.42533154015901808</c:v>
                </c:pt>
                <c:pt idx="15">
                  <c:v>-0.70895850301544394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'Part 2'!$A$29</c:f>
              <c:strCache>
                <c:ptCount val="1"/>
                <c:pt idx="0">
                  <c:v>f(imag6)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2'!$B$29:$Q$29</c:f>
              <c:numCache>
                <c:formatCode>General</c:formatCode>
                <c:ptCount val="16"/>
                <c:pt idx="0">
                  <c:v>-0.76881211325882781</c:v>
                </c:pt>
                <c:pt idx="1">
                  <c:v>-0.98327184214081365</c:v>
                </c:pt>
                <c:pt idx="2">
                  <c:v>-0.48874288473520144</c:v>
                </c:pt>
                <c:pt idx="3">
                  <c:v>0.35819439042146284</c:v>
                </c:pt>
                <c:pt idx="4">
                  <c:v>0.94685540929117951</c:v>
                </c:pt>
                <c:pt idx="5">
                  <c:v>0.85278583020533871</c:v>
                </c:pt>
                <c:pt idx="6">
                  <c:v>0.14381457334382458</c:v>
                </c:pt>
                <c:pt idx="7">
                  <c:v>-0.66885425834303269</c:v>
                </c:pt>
                <c:pt idx="8">
                  <c:v>-0.99924537026113469</c:v>
                </c:pt>
                <c:pt idx="9">
                  <c:v>-0.60913007491963767</c:v>
                </c:pt>
                <c:pt idx="10">
                  <c:v>0.2201987858741824</c:v>
                </c:pt>
                <c:pt idx="11">
                  <c:v>0.89075319465160541</c:v>
                </c:pt>
                <c:pt idx="12">
                  <c:v>0.91902953726624115</c:v>
                </c:pt>
                <c:pt idx="13">
                  <c:v>0.28463914179220384</c:v>
                </c:pt>
                <c:pt idx="14">
                  <c:v>-0.5549904587076836</c:v>
                </c:pt>
                <c:pt idx="15">
                  <c:v>-0.99444389290486268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'Part 2'!$A$30</c:f>
              <c:strCache>
                <c:ptCount val="1"/>
                <c:pt idx="0">
                  <c:v>f(imag7)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2'!$B$30:$Q$30</c:f>
              <c:numCache>
                <c:formatCode>General</c:formatCode>
                <c:ptCount val="16"/>
                <c:pt idx="0">
                  <c:v>-0.50234657280163375</c:v>
                </c:pt>
                <c:pt idx="1">
                  <c:v>-0.86872436900592298</c:v>
                </c:pt>
                <c:pt idx="2">
                  <c:v>-0.99996690989180781</c:v>
                </c:pt>
                <c:pt idx="3">
                  <c:v>-0.86055113491115676</c:v>
                </c:pt>
                <c:pt idx="4">
                  <c:v>-0.48821233159020488</c:v>
                </c:pt>
                <c:pt idx="5">
                  <c:v>1.6269571813706765E-2</c:v>
                </c:pt>
                <c:pt idx="6">
                  <c:v>0.51634783459370703</c:v>
                </c:pt>
                <c:pt idx="7">
                  <c:v>0.87666763743868092</c:v>
                </c:pt>
                <c:pt idx="8">
                  <c:v>0.99970220216560068</c:v>
                </c:pt>
                <c:pt idx="9">
                  <c:v>0.85215009874418801</c:v>
                </c:pt>
                <c:pt idx="10">
                  <c:v>0.47394885252607821</c:v>
                </c:pt>
                <c:pt idx="11">
                  <c:v>-3.2534836803538997E-2</c:v>
                </c:pt>
                <c:pt idx="12">
                  <c:v>-0.53021241060160196</c:v>
                </c:pt>
                <c:pt idx="13">
                  <c:v>-0.88437883749532065</c:v>
                </c:pt>
                <c:pt idx="14">
                  <c:v>-0.99917285678568213</c:v>
                </c:pt>
                <c:pt idx="15">
                  <c:v>-0.84352348439778324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'Part 2'!$A$31</c:f>
              <c:strCache>
                <c:ptCount val="1"/>
                <c:pt idx="0">
                  <c:v>f(imag8)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2'!$B$31:$Q$31</c:f>
              <c:numCache>
                <c:formatCode>General</c:formatCode>
                <c:ptCount val="16"/>
                <c:pt idx="0">
                  <c:v>-0.17455823786426253</c:v>
                </c:pt>
                <c:pt idx="1">
                  <c:v>-0.34375643853090676</c:v>
                </c:pt>
                <c:pt idx="2">
                  <c:v>-0.50239915169956861</c:v>
                </c:pt>
                <c:pt idx="3">
                  <c:v>-0.64561504701014161</c:v>
                </c:pt>
                <c:pt idx="4">
                  <c:v>-0.76900649456244163</c:v>
                </c:pt>
                <c:pt idx="5">
                  <c:v>-0.8687845998485979</c:v>
                </c:pt>
                <c:pt idx="6">
                  <c:v>-0.94188554667531288</c:v>
                </c:pt>
                <c:pt idx="7">
                  <c:v>-0.98606467561564537</c:v>
                </c:pt>
                <c:pt idx="8">
                  <c:v>-0.99996540918934851</c:v>
                </c:pt>
                <c:pt idx="9">
                  <c:v>-0.9831609073346691</c:v>
                </c:pt>
                <c:pt idx="10">
                  <c:v>-0.93616717408631156</c:v>
                </c:pt>
                <c:pt idx="11">
                  <c:v>-0.8604272130019881</c:v>
                </c:pt>
                <c:pt idx="12">
                  <c:v>-0.75826671786575917</c:v>
                </c:pt>
                <c:pt idx="13">
                  <c:v>-0.63282265924262093</c:v>
                </c:pt>
                <c:pt idx="14">
                  <c:v>-0.48794695972681312</c:v>
                </c:pt>
                <c:pt idx="15">
                  <c:v>-0.32808821566037338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'Part 2'!$A$32</c:f>
              <c:strCache>
                <c:ptCount val="1"/>
                <c:pt idx="0">
                  <c:v>f(imag9)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2'!$B$32:$Q$32</c:f>
              <c:numCache>
                <c:formatCode>General</c:formatCode>
                <c:ptCount val="16"/>
                <c:pt idx="0">
                  <c:v>0.17455823786426175</c:v>
                </c:pt>
                <c:pt idx="1">
                  <c:v>0.34375643853090526</c:v>
                </c:pt>
                <c:pt idx="2">
                  <c:v>0.50239915169956662</c:v>
                </c:pt>
                <c:pt idx="3">
                  <c:v>0.64561504701013905</c:v>
                </c:pt>
                <c:pt idx="4">
                  <c:v>0.76900649456243964</c:v>
                </c:pt>
                <c:pt idx="5">
                  <c:v>0.86878459984859546</c:v>
                </c:pt>
                <c:pt idx="6">
                  <c:v>0.94188554667531099</c:v>
                </c:pt>
                <c:pt idx="7">
                  <c:v>0.98606467561564437</c:v>
                </c:pt>
                <c:pt idx="8">
                  <c:v>0.99996540918934851</c:v>
                </c:pt>
                <c:pt idx="9">
                  <c:v>0.98316090733467143</c:v>
                </c:pt>
                <c:pt idx="10">
                  <c:v>0.93616717408631456</c:v>
                </c:pt>
                <c:pt idx="11">
                  <c:v>0.86042721300199265</c:v>
                </c:pt>
                <c:pt idx="12">
                  <c:v>0.75826671786576549</c:v>
                </c:pt>
                <c:pt idx="13">
                  <c:v>0.63282265924262981</c:v>
                </c:pt>
                <c:pt idx="14">
                  <c:v>0.48794695972682361</c:v>
                </c:pt>
                <c:pt idx="15">
                  <c:v>0.32808821566038543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'Part 2'!$A$33</c:f>
              <c:strCache>
                <c:ptCount val="1"/>
                <c:pt idx="0">
                  <c:v>f(imag10)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2'!$B$33:$Q$33</c:f>
              <c:numCache>
                <c:formatCode>General</c:formatCode>
                <c:ptCount val="16"/>
                <c:pt idx="0">
                  <c:v>0.50234657280163297</c:v>
                </c:pt>
                <c:pt idx="1">
                  <c:v>0.86872436900592231</c:v>
                </c:pt>
                <c:pt idx="2">
                  <c:v>0.99996690989180781</c:v>
                </c:pt>
                <c:pt idx="3">
                  <c:v>0.86055113491115842</c:v>
                </c:pt>
                <c:pt idx="4">
                  <c:v>0.48821233159020833</c:v>
                </c:pt>
                <c:pt idx="5">
                  <c:v>-1.6269571813702331E-2</c:v>
                </c:pt>
                <c:pt idx="6">
                  <c:v>-0.51634783459370281</c:v>
                </c:pt>
                <c:pt idx="7">
                  <c:v>-0.87666763743867793</c:v>
                </c:pt>
                <c:pt idx="8">
                  <c:v>-0.99970220216560068</c:v>
                </c:pt>
                <c:pt idx="9">
                  <c:v>-0.85215009874419156</c:v>
                </c:pt>
                <c:pt idx="10">
                  <c:v>-0.47394885252608449</c:v>
                </c:pt>
                <c:pt idx="11">
                  <c:v>3.253483680353015E-2</c:v>
                </c:pt>
                <c:pt idx="12">
                  <c:v>0.53021241060159374</c:v>
                </c:pt>
                <c:pt idx="13">
                  <c:v>0.88437883749531565</c:v>
                </c:pt>
                <c:pt idx="14">
                  <c:v>0.99917285678568268</c:v>
                </c:pt>
                <c:pt idx="15">
                  <c:v>0.8435234843977899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'Part 2'!$A$34</c:f>
              <c:strCache>
                <c:ptCount val="1"/>
                <c:pt idx="0">
                  <c:v>f(imag11)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2'!$B$34:$Q$34</c:f>
              <c:numCache>
                <c:formatCode>General</c:formatCode>
                <c:ptCount val="16"/>
                <c:pt idx="0">
                  <c:v>0.76881211325882748</c:v>
                </c:pt>
                <c:pt idx="1">
                  <c:v>0.98327184214081365</c:v>
                </c:pt>
                <c:pt idx="2">
                  <c:v>0.488742884735203</c:v>
                </c:pt>
                <c:pt idx="3">
                  <c:v>-0.35819439042146034</c:v>
                </c:pt>
                <c:pt idx="4">
                  <c:v>-0.94685540929117851</c:v>
                </c:pt>
                <c:pt idx="5">
                  <c:v>-0.8527858302053406</c:v>
                </c:pt>
                <c:pt idx="6">
                  <c:v>-0.14381457334382897</c:v>
                </c:pt>
                <c:pt idx="7">
                  <c:v>0.6688542583430287</c:v>
                </c:pt>
                <c:pt idx="8">
                  <c:v>0.99924537026113491</c:v>
                </c:pt>
                <c:pt idx="9">
                  <c:v>0.60913007491964333</c:v>
                </c:pt>
                <c:pt idx="10">
                  <c:v>-0.22019878587417541</c:v>
                </c:pt>
                <c:pt idx="11">
                  <c:v>-0.89075319465160219</c:v>
                </c:pt>
                <c:pt idx="12">
                  <c:v>-0.9190295372662447</c:v>
                </c:pt>
                <c:pt idx="13">
                  <c:v>-0.28463914179221228</c:v>
                </c:pt>
                <c:pt idx="14">
                  <c:v>0.55499045870767461</c:v>
                </c:pt>
                <c:pt idx="15">
                  <c:v>0.99444389290486168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'Part 2'!$A$35</c:f>
              <c:strCache>
                <c:ptCount val="1"/>
                <c:pt idx="0">
                  <c:v>f(imag12)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2'!$B$35:$Q$35</c:f>
              <c:numCache>
                <c:formatCode>General</c:formatCode>
                <c:ptCount val="16"/>
                <c:pt idx="0">
                  <c:v>0.94159926396413862</c:v>
                </c:pt>
                <c:pt idx="1">
                  <c:v>0.6341398793895755</c:v>
                </c:pt>
                <c:pt idx="2">
                  <c:v>-0.51452439037169351</c:v>
                </c:pt>
                <c:pt idx="3">
                  <c:v>-0.98065717962583032</c:v>
                </c:pt>
                <c:pt idx="4">
                  <c:v>-0.14591986591664691</c:v>
                </c:pt>
                <c:pt idx="5">
                  <c:v>0.88238436897880557</c:v>
                </c:pt>
                <c:pt idx="6">
                  <c:v>0.74018022564094621</c:v>
                </c:pt>
                <c:pt idx="7">
                  <c:v>-0.38389438817910465</c:v>
                </c:pt>
                <c:pt idx="8">
                  <c:v>-0.9987219963655084</c:v>
                </c:pt>
                <c:pt idx="9">
                  <c:v>-0.28871599986709945</c:v>
                </c:pt>
                <c:pt idx="10">
                  <c:v>0.8042801182328001</c:v>
                </c:pt>
                <c:pt idx="11">
                  <c:v>0.83037540497789664</c:v>
                </c:pt>
                <c:pt idx="12">
                  <c:v>-0.24504629200414346</c:v>
                </c:pt>
                <c:pt idx="13">
                  <c:v>-0.99540699750714456</c:v>
                </c:pt>
                <c:pt idx="14">
                  <c:v>-0.4253315401590278</c:v>
                </c:pt>
                <c:pt idx="15">
                  <c:v>0.70895850301543661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'Part 2'!$A$36</c:f>
              <c:strCache>
                <c:ptCount val="1"/>
                <c:pt idx="0">
                  <c:v>f(imag13)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2'!$B$36:$Q$36</c:f>
              <c:numCache>
                <c:formatCode>General</c:formatCode>
                <c:ptCount val="16"/>
                <c:pt idx="0">
                  <c:v>0.99997891496205638</c:v>
                </c:pt>
                <c:pt idx="1">
                  <c:v>-1.2987355855695383E-2</c:v>
                </c:pt>
                <c:pt idx="2">
                  <c:v>-0.99981023999341578</c:v>
                </c:pt>
                <c:pt idx="3">
                  <c:v>2.5972521023358331E-2</c:v>
                </c:pt>
                <c:pt idx="4">
                  <c:v>0.99947291850797959</c:v>
                </c:pt>
                <c:pt idx="5">
                  <c:v>-3.8953305184478058E-2</c:v>
                </c:pt>
                <c:pt idx="6">
                  <c:v>-0.9989670074046384</c:v>
                </c:pt>
                <c:pt idx="7">
                  <c:v>5.1927518759527086E-2</c:v>
                </c:pt>
                <c:pt idx="8">
                  <c:v>0.9982925920197312</c:v>
                </c:pt>
                <c:pt idx="9">
                  <c:v>-6.4892973277291127E-2</c:v>
                </c:pt>
                <c:pt idx="10">
                  <c:v>-0.99744978611264956</c:v>
                </c:pt>
                <c:pt idx="11">
                  <c:v>7.7847481744026406E-2</c:v>
                </c:pt>
                <c:pt idx="12">
                  <c:v>0.99643873184665166</c:v>
                </c:pt>
                <c:pt idx="13">
                  <c:v>-9.0788859012351231E-2</c:v>
                </c:pt>
                <c:pt idx="14">
                  <c:v>-0.99525959976488254</c:v>
                </c:pt>
                <c:pt idx="15">
                  <c:v>0.10371492214982336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'Part 2'!$A$37</c:f>
              <c:strCache>
                <c:ptCount val="1"/>
                <c:pt idx="0">
                  <c:v>f(imag14)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2'!$B$37:$Q$37</c:f>
              <c:numCache>
                <c:formatCode>General</c:formatCode>
                <c:ptCount val="16"/>
                <c:pt idx="0">
                  <c:v>0.93733715252301664</c:v>
                </c:pt>
                <c:pt idx="1">
                  <c:v>-0.65318092478012268</c:v>
                </c:pt>
                <c:pt idx="2">
                  <c:v>-0.48216974627199827</c:v>
                </c:pt>
                <c:pt idx="3">
                  <c:v>0.98917964191537189</c:v>
                </c:pt>
                <c:pt idx="4">
                  <c:v>-0.20713748063223725</c:v>
                </c:pt>
                <c:pt idx="5">
                  <c:v>-0.84483643436000233</c:v>
                </c:pt>
                <c:pt idx="6">
                  <c:v>0.79585952370697544</c:v>
                </c:pt>
                <c:pt idx="7">
                  <c:v>0.29024382241589669</c:v>
                </c:pt>
                <c:pt idx="8">
                  <c:v>-0.99811516654268051</c:v>
                </c:pt>
                <c:pt idx="9">
                  <c:v>0.40529010127908388</c:v>
                </c:pt>
                <c:pt idx="10">
                  <c:v>0.71568982743696163</c:v>
                </c:pt>
                <c:pt idx="11">
                  <c:v>-0.9040166716307515</c:v>
                </c:pt>
                <c:pt idx="12">
                  <c:v>-8.5728191964583228E-2</c:v>
                </c:pt>
                <c:pt idx="13">
                  <c:v>0.96375613630088752</c:v>
                </c:pt>
                <c:pt idx="14">
                  <c:v>-0.58586273204509354</c:v>
                </c:pt>
                <c:pt idx="15">
                  <c:v>-0.55549923526865563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'Part 2'!$A$38</c:f>
              <c:strCache>
                <c:ptCount val="1"/>
                <c:pt idx="0">
                  <c:v>f(imag15)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2'!$B$38:$Q$38</c:f>
              <c:numCache>
                <c:formatCode>General</c:formatCode>
                <c:ptCount val="16"/>
                <c:pt idx="0">
                  <c:v>0.76186024104267791</c:v>
                </c:pt>
                <c:pt idx="1">
                  <c:v>-0.98697689925300713</c:v>
                </c:pt>
                <c:pt idx="2">
                  <c:v>0.51675143493335263</c:v>
                </c:pt>
                <c:pt idx="3">
                  <c:v>0.3175342620613763</c:v>
                </c:pt>
                <c:pt idx="4">
                  <c:v>-0.9281116352596126</c:v>
                </c:pt>
                <c:pt idx="5">
                  <c:v>0.88481847218224752</c:v>
                </c:pt>
                <c:pt idx="6">
                  <c:v>-0.21815554739456003</c:v>
                </c:pt>
                <c:pt idx="7">
                  <c:v>-0.60220169534710943</c:v>
                </c:pt>
                <c:pt idx="8">
                  <c:v>0.99829753404706556</c:v>
                </c:pt>
                <c:pt idx="9">
                  <c:v>-0.69107566919579699</c:v>
                </c:pt>
                <c:pt idx="10">
                  <c:v>-0.10302083579256749</c:v>
                </c:pt>
                <c:pt idx="11">
                  <c:v>0.82453739825235517</c:v>
                </c:pt>
                <c:pt idx="12">
                  <c:v>-0.9651532475950767</c:v>
                </c:pt>
                <c:pt idx="13">
                  <c:v>0.42580211062089657</c:v>
                </c:pt>
                <c:pt idx="14">
                  <c:v>0.4135339030013282</c:v>
                </c:pt>
                <c:pt idx="15">
                  <c:v>-0.96152820227473379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'Part 2'!$A$39</c:f>
              <c:strCache>
                <c:ptCount val="1"/>
                <c:pt idx="0">
                  <c:v>f(imag16)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'Part 2'!$B$23:$Q$23</c:f>
              <c:strCache>
                <c:ptCount val="16"/>
                <c:pt idx="0">
                  <c:v>sin(1*d*sin(θn))</c:v>
                </c:pt>
                <c:pt idx="1">
                  <c:v>sin(2*d*sin(θn))</c:v>
                </c:pt>
                <c:pt idx="2">
                  <c:v>sin(3*d*sin(θn))</c:v>
                </c:pt>
                <c:pt idx="3">
                  <c:v>sin(4*d*sin(θn))</c:v>
                </c:pt>
                <c:pt idx="4">
                  <c:v>sin(5*d*sin(θn))</c:v>
                </c:pt>
                <c:pt idx="5">
                  <c:v>sin(6*d*sin(θn))</c:v>
                </c:pt>
                <c:pt idx="6">
                  <c:v>sin(7*d*sin(θn))</c:v>
                </c:pt>
                <c:pt idx="7">
                  <c:v>sin(8*d*sin(θn))</c:v>
                </c:pt>
                <c:pt idx="8">
                  <c:v>sin(9*d*sin(θn))</c:v>
                </c:pt>
                <c:pt idx="9">
                  <c:v>sin(10*d*sin(θn))</c:v>
                </c:pt>
                <c:pt idx="10">
                  <c:v>sin(11*d*sin(θn))</c:v>
                </c:pt>
                <c:pt idx="11">
                  <c:v>sin(12*d*sin(θn))</c:v>
                </c:pt>
                <c:pt idx="12">
                  <c:v>sin(13*d*sin(θn))</c:v>
                </c:pt>
                <c:pt idx="13">
                  <c:v>sin(14*d*sin(θn))</c:v>
                </c:pt>
                <c:pt idx="14">
                  <c:v>sin(15*d*sin(θn))</c:v>
                </c:pt>
                <c:pt idx="15">
                  <c:v>sin(16*d*sin(θn))</c:v>
                </c:pt>
              </c:strCache>
            </c:strRef>
          </c:xVal>
          <c:yVal>
            <c:numRef>
              <c:f>'Part 2'!$B$39:$Q$39</c:f>
              <c:numCache>
                <c:formatCode>General</c:formatCode>
                <c:ptCount val="16"/>
                <c:pt idx="0">
                  <c:v>0.49535331405474586</c:v>
                </c:pt>
                <c:pt idx="1">
                  <c:v>-0.86061852495897873</c:v>
                </c:pt>
                <c:pt idx="2">
                  <c:v>0.99987085117757279</c:v>
                </c:pt>
                <c:pt idx="3">
                  <c:v>-0.87654029214105134</c:v>
                </c:pt>
                <c:pt idx="4">
                  <c:v>0.52301552484084357</c:v>
                </c:pt>
                <c:pt idx="5">
                  <c:v>-3.2138093059835095E-2</c:v>
                </c:pt>
                <c:pt idx="6">
                  <c:v>-0.46717934193989674</c:v>
                </c:pt>
                <c:pt idx="7">
                  <c:v>0.84380763224290789</c:v>
                </c:pt>
                <c:pt idx="8">
                  <c:v>-0.99883786074255021</c:v>
                </c:pt>
                <c:pt idx="9">
                  <c:v>0.89155648463152459</c:v>
                </c:pt>
                <c:pt idx="10">
                  <c:v>-0.55013739580816556</c:v>
                </c:pt>
                <c:pt idx="11">
                  <c:v>6.4242983488858901E-2</c:v>
                </c:pt>
                <c:pt idx="12">
                  <c:v>0.43852271569917906</c:v>
                </c:pt>
                <c:pt idx="13">
                  <c:v>-0.82612498172723225</c:v>
                </c:pt>
                <c:pt idx="14">
                  <c:v>0.99677294707957664</c:v>
                </c:pt>
                <c:pt idx="15">
                  <c:v>-0.90565158884362751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553216"/>
        <c:axId val="237292240"/>
      </c:scatterChart>
      <c:valAx>
        <c:axId val="23755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2240"/>
        <c:crosses val="autoZero"/>
        <c:crossBetween val="midCat"/>
      </c:valAx>
      <c:valAx>
        <c:axId val="23729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53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Amplitude vs</a:t>
            </a:r>
            <a:r>
              <a:rPr lang="en-US" baseline="0" dirty="0"/>
              <a:t> Angle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Amplitude vs Angle</c:v>
          </c:tx>
          <c:xVal>
            <c:numRef>
              <c:f>'Part 2'!$Y$63:$Y$78</c:f>
              <c:numCache>
                <c:formatCode>General</c:formatCode>
                <c:ptCount val="16"/>
                <c:pt idx="0">
                  <c:v>-8</c:v>
                </c:pt>
                <c:pt idx="1">
                  <c:v>-6.933333333333346</c:v>
                </c:pt>
                <c:pt idx="2">
                  <c:v>-5.8666666666666671</c:v>
                </c:pt>
                <c:pt idx="3">
                  <c:v>-4.8000000000000007</c:v>
                </c:pt>
                <c:pt idx="4">
                  <c:v>-3.7333333333333352</c:v>
                </c:pt>
                <c:pt idx="5">
                  <c:v>-2.6666666666666679</c:v>
                </c:pt>
                <c:pt idx="6">
                  <c:v>-1.6000000000000021</c:v>
                </c:pt>
                <c:pt idx="7">
                  <c:v>-0.53333333333333455</c:v>
                </c:pt>
                <c:pt idx="8">
                  <c:v>0.5333333333333321</c:v>
                </c:pt>
                <c:pt idx="9">
                  <c:v>1.5999999999999968</c:v>
                </c:pt>
                <c:pt idx="10">
                  <c:v>2.6666666666666647</c:v>
                </c:pt>
                <c:pt idx="11">
                  <c:v>3.7333333333333316</c:v>
                </c:pt>
                <c:pt idx="12">
                  <c:v>4.799999999999998</c:v>
                </c:pt>
                <c:pt idx="13">
                  <c:v>5.8666666666666654</c:v>
                </c:pt>
                <c:pt idx="14">
                  <c:v>6.9333333333333442</c:v>
                </c:pt>
                <c:pt idx="15">
                  <c:v>7.9999999999999973</c:v>
                </c:pt>
              </c:numCache>
            </c:numRef>
          </c:xVal>
          <c:yVal>
            <c:numRef>
              <c:f>'Part 2'!$X$63:$X$78</c:f>
              <c:numCache>
                <c:formatCode>General</c:formatCode>
                <c:ptCount val="16"/>
                <c:pt idx="0">
                  <c:v>11.002681009947011</c:v>
                </c:pt>
                <c:pt idx="1">
                  <c:v>12.543755377453373</c:v>
                </c:pt>
                <c:pt idx="2">
                  <c:v>13.889503294257871</c:v>
                </c:pt>
                <c:pt idx="3">
                  <c:v>22.19388738546203</c:v>
                </c:pt>
                <c:pt idx="4">
                  <c:v>15.744104124531914</c:v>
                </c:pt>
                <c:pt idx="5">
                  <c:v>21.293485373783426</c:v>
                </c:pt>
                <c:pt idx="6">
                  <c:v>16.631089827271978</c:v>
                </c:pt>
                <c:pt idx="7">
                  <c:v>20.838985452456726</c:v>
                </c:pt>
                <c:pt idx="8">
                  <c:v>16.718018569328006</c:v>
                </c:pt>
                <c:pt idx="9">
                  <c:v>16.47464884945045</c:v>
                </c:pt>
                <c:pt idx="10">
                  <c:v>21.504863464562231</c:v>
                </c:pt>
                <c:pt idx="11">
                  <c:v>15.35781260331337</c:v>
                </c:pt>
                <c:pt idx="12">
                  <c:v>14.435189596169637</c:v>
                </c:pt>
                <c:pt idx="13">
                  <c:v>22.875097042924029</c:v>
                </c:pt>
                <c:pt idx="14">
                  <c:v>11.771994301853255</c:v>
                </c:pt>
                <c:pt idx="15">
                  <c:v>10.243468853751605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294480"/>
        <c:axId val="237295040"/>
      </c:scatterChart>
      <c:valAx>
        <c:axId val="237294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Angle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7295040"/>
        <c:crosses val="autoZero"/>
        <c:crossBetween val="midCat"/>
      </c:valAx>
      <c:valAx>
        <c:axId val="237295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Ampltude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729448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pPr/>
              <a:t>11/21/2014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pPr/>
              <a:t>11/21/2014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051D-E240-453A-B34D-11C8E288FAD0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520B-B0D2-400D-B423-94DAEEEFFEB0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B38A0831-C318-4703-A9C9-3BD1A80692D9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186C-9F46-40BF-899C-ED2BBB687231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770-C5F7-4DBE-8110-FAD67BC5371B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60B8-988E-4B12-900A-98002CBF5478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9655-2D2F-4AD3-A09E-8EDC2F685DF3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7ECD-A8E7-4586-B281-CB93E255365F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89C4-BE44-4448-B642-D779C0EAF03E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0610-4C72-4EF8-B17D-E90FEE471E00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C070-6A26-4970-8352-4B0BDF8470EA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A65A-B1B3-43D9-BEDD-01734423EF25}" type="datetime1">
              <a:rPr lang="en-US" smtClean="0"/>
              <a:pPr/>
              <a:t>11/21/2014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50.png"/><Relationship Id="rId4" Type="http://schemas.openxmlformats.org/officeDocument/2006/relationships/image" Target="../media/image3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51.png"/><Relationship Id="rId4" Type="http://schemas.openxmlformats.org/officeDocument/2006/relationships/image" Target="../media/image39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</a:t>
            </a:r>
            <a:r>
              <a:rPr lang="en-US" dirty="0" smtClean="0"/>
              <a:t>Synthetic Aperture Radar </a:t>
            </a:r>
            <a:r>
              <a:rPr lang="en-US" dirty="0"/>
              <a:t>Imager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Team </a:t>
            </a:r>
            <a:r>
              <a:rPr lang="en-US" sz="2800" dirty="0" smtClean="0"/>
              <a:t>E#11/M#27 - Milestone #3</a:t>
            </a:r>
            <a:endParaRPr lang="en-US" sz="2800" dirty="0"/>
          </a:p>
          <a:p>
            <a:r>
              <a:rPr lang="en-US" sz="2800" dirty="0" smtClean="0"/>
              <a:t>System Level Design</a:t>
            </a:r>
            <a:endParaRPr lang="en-US" sz="28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99" y="1736625"/>
            <a:ext cx="4844495" cy="84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94" y="160723"/>
            <a:ext cx="3888321" cy="11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Transmit Signal </a:t>
            </a:r>
            <a:r>
              <a:rPr lang="en-US" sz="6000" dirty="0"/>
              <a:t>C</a:t>
            </a:r>
            <a:r>
              <a:rPr lang="en-US" sz="6000" dirty="0" smtClean="0"/>
              <a:t>hain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11200" dirty="0" smtClean="0"/>
              <a:t>Role:</a:t>
            </a:r>
          </a:p>
          <a:p>
            <a:r>
              <a:rPr lang="en-US" sz="8600" dirty="0"/>
              <a:t>Generate radio frequency sinusoidal waveform </a:t>
            </a:r>
          </a:p>
          <a:p>
            <a:pPr lvl="1"/>
            <a:r>
              <a:rPr lang="en-US" sz="7400" dirty="0"/>
              <a:t>Target operating frequency: 10 GHz (X Band)</a:t>
            </a:r>
          </a:p>
          <a:p>
            <a:pPr lvl="1"/>
            <a:r>
              <a:rPr lang="en-US" sz="7400" dirty="0"/>
              <a:t>Maximum Power: </a:t>
            </a:r>
            <a:r>
              <a:rPr lang="en-US" sz="7400" dirty="0" smtClean="0"/>
              <a:t>10W/m</a:t>
            </a:r>
            <a:r>
              <a:rPr lang="en-US" sz="7400" baseline="30000" dirty="0" smtClean="0"/>
              <a:t>2</a:t>
            </a:r>
            <a:r>
              <a:rPr lang="en-US" sz="7400" dirty="0" smtClean="0"/>
              <a:t> </a:t>
            </a:r>
            <a:r>
              <a:rPr lang="en-US" sz="7400" dirty="0"/>
              <a:t>(FCC Regulations</a:t>
            </a:r>
            <a:r>
              <a:rPr lang="en-US" sz="7400" dirty="0" smtClean="0"/>
              <a:t>)</a:t>
            </a:r>
            <a:endParaRPr lang="en-US" sz="7400" dirty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11100" dirty="0"/>
              <a:t>Key Components:</a:t>
            </a:r>
          </a:p>
          <a:p>
            <a:r>
              <a:rPr lang="en-US" sz="7400" dirty="0"/>
              <a:t>Voltage Controlled Oscillator </a:t>
            </a:r>
          </a:p>
          <a:p>
            <a:r>
              <a:rPr lang="en-US" sz="7400" dirty="0"/>
              <a:t>Power Amplifier</a:t>
            </a:r>
          </a:p>
          <a:p>
            <a:r>
              <a:rPr lang="en-US" sz="7400" dirty="0"/>
              <a:t>Frequency Multiplier</a:t>
            </a:r>
          </a:p>
          <a:p>
            <a:r>
              <a:rPr lang="en-US" sz="7400" dirty="0"/>
              <a:t>Signal Attenuators</a:t>
            </a:r>
          </a:p>
          <a:p>
            <a:r>
              <a:rPr lang="en-US" sz="7400" dirty="0"/>
              <a:t>SPDT Switch</a:t>
            </a:r>
          </a:p>
          <a:p>
            <a:r>
              <a:rPr lang="en-US" sz="7400" dirty="0"/>
              <a:t>SP4T Switch</a:t>
            </a:r>
          </a:p>
          <a:p>
            <a:r>
              <a:rPr lang="en-US" sz="7400" dirty="0"/>
              <a:t>Transmit Antennas </a:t>
            </a:r>
          </a:p>
          <a:p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6725"/>
            <a:ext cx="9629775" cy="1362075"/>
          </a:xfrm>
        </p:spPr>
        <p:txBody>
          <a:bodyPr/>
          <a:lstStyle/>
          <a:p>
            <a:r>
              <a:rPr lang="en-US" dirty="0" smtClean="0"/>
              <a:t>Transmit Signal </a:t>
            </a:r>
            <a:r>
              <a:rPr lang="en-US" dirty="0"/>
              <a:t>Chain - </a:t>
            </a:r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37911"/>
              </p:ext>
            </p:extLst>
          </p:nvPr>
        </p:nvGraphicFramePr>
        <p:xfrm>
          <a:off x="232229" y="1030179"/>
          <a:ext cx="11713027" cy="52184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94857"/>
                <a:gridCol w="1364343"/>
                <a:gridCol w="1698171"/>
                <a:gridCol w="1277257"/>
                <a:gridCol w="1494525"/>
                <a:gridCol w="1576753"/>
                <a:gridCol w="1907121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Component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Input Power (dBm)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Input Power (mW)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Gain (dB)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Output Power (dBm)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Output Power (mW)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P1db Compression (dBm)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VCO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Wideband Amplifier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SPDT Switch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Fixed Attenuator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X2 Frequency Multiplier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Variable Attenuator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Band Pass Filter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Power Amplifier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Isolator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SP4T Switch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281684" y="145144"/>
            <a:ext cx="9628632" cy="1362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accent2"/>
                </a:solidFill>
              </a:rPr>
              <a:t>Transmit Path Chain</a:t>
            </a:r>
            <a:endParaRPr lang="en-US" sz="6000" b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Receive Signal Chain</a:t>
            </a:r>
            <a:endParaRPr lang="en-US" sz="6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846" y="2374900"/>
            <a:ext cx="10315259" cy="351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2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Receive Signal Chain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600" dirty="0" smtClean="0"/>
              <a:t>Role:</a:t>
            </a:r>
          </a:p>
          <a:p>
            <a:r>
              <a:rPr lang="en-US" sz="3000" dirty="0" smtClean="0"/>
              <a:t>Receive the reflected radio frequency signal scatterings from target</a:t>
            </a:r>
          </a:p>
          <a:p>
            <a:r>
              <a:rPr lang="en-US" sz="3000" dirty="0" smtClean="0"/>
              <a:t>Convert the phase and amplitude of the received RF signals into digital voltages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62111" y="2194559"/>
            <a:ext cx="4493424" cy="43658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600" dirty="0"/>
              <a:t>Key Components:</a:t>
            </a:r>
          </a:p>
          <a:p>
            <a:r>
              <a:rPr lang="en-US" sz="3000" dirty="0"/>
              <a:t>Receive Antennas</a:t>
            </a:r>
          </a:p>
          <a:p>
            <a:r>
              <a:rPr lang="en-US" sz="3000" dirty="0"/>
              <a:t>SP16T Switch</a:t>
            </a:r>
          </a:p>
          <a:p>
            <a:r>
              <a:rPr lang="en-US" sz="3000" dirty="0"/>
              <a:t>Signal Attenuator</a:t>
            </a:r>
          </a:p>
          <a:p>
            <a:r>
              <a:rPr lang="en-US" sz="3000" dirty="0"/>
              <a:t>Low Noise Amplifier</a:t>
            </a:r>
          </a:p>
          <a:p>
            <a:r>
              <a:rPr lang="en-US" sz="3000" dirty="0"/>
              <a:t>IQ Demodulator</a:t>
            </a:r>
          </a:p>
          <a:p>
            <a:r>
              <a:rPr lang="en-US" sz="3000" dirty="0"/>
              <a:t>Level Shift Circuit</a:t>
            </a:r>
          </a:p>
          <a:p>
            <a:r>
              <a:rPr lang="en-US" sz="3000" dirty="0"/>
              <a:t>Analog to Digital Converters</a:t>
            </a:r>
          </a:p>
          <a:p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10099040" cy="1362113"/>
          </a:xfrm>
        </p:spPr>
        <p:txBody>
          <a:bodyPr>
            <a:noAutofit/>
          </a:bodyPr>
          <a:lstStyle/>
          <a:p>
            <a:r>
              <a:rPr lang="en-US" sz="5400" dirty="0" smtClean="0"/>
              <a:t>Receive Signal </a:t>
            </a:r>
            <a:r>
              <a:rPr lang="en-US" sz="5400" dirty="0"/>
              <a:t>Chain </a:t>
            </a:r>
            <a:r>
              <a:rPr lang="en-US" sz="5400" dirty="0" smtClean="0"/>
              <a:t>– </a:t>
            </a:r>
            <a:br>
              <a:rPr lang="en-US" sz="5400" dirty="0" smtClean="0"/>
            </a:br>
            <a:r>
              <a:rPr lang="en-US" sz="5400" dirty="0" smtClean="0"/>
              <a:t>Calculation </a:t>
            </a:r>
            <a:r>
              <a:rPr lang="en-US" sz="5400" dirty="0"/>
              <a:t>Equations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280160" y="2057400"/>
                <a:ext cx="9628632" cy="41195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Input Power</a:t>
                </a:r>
              </a:p>
              <a:p>
                <a:pPr lvl="1"/>
                <a:r>
                  <a:rPr lang="en-US" dirty="0" smtClean="0"/>
                  <a:t>Calculated using radar range equation</a:t>
                </a:r>
              </a:p>
              <a:p>
                <a:r>
                  <a:rPr lang="en-US" b="1" dirty="0" smtClean="0"/>
                  <a:t>Noise Figure</a:t>
                </a:r>
              </a:p>
              <a:p>
                <a:pPr lvl="1"/>
                <a:r>
                  <a:rPr lang="en-US" dirty="0" smtClean="0"/>
                  <a:t>For active components noise figure is provided on the data sheets</a:t>
                </a:r>
              </a:p>
              <a:p>
                <a:pPr lvl="1"/>
                <a:r>
                  <a:rPr lang="en-US" dirty="0" smtClean="0"/>
                  <a:t>For passive components noise figure</a:t>
                </a:r>
              </a:p>
              <a:p>
                <a:pPr lvl="2"/>
                <a:r>
                  <a:rPr lang="en-US" dirty="0" smtClean="0"/>
                  <a:t>NF (dB) = Gain (dB)</a:t>
                </a:r>
              </a:p>
              <a:p>
                <a:pPr lvl="1"/>
                <a:r>
                  <a:rPr lang="en-US" dirty="0" smtClean="0"/>
                  <a:t>Noise Figure Cascaded </a:t>
                </a:r>
              </a:p>
              <a:p>
                <a:pPr lvl="2"/>
                <a:r>
                  <a:rPr lang="en-US" dirty="0"/>
                  <a:t>nf</a:t>
                </a:r>
                <a:r>
                  <a:rPr lang="en-US" baseline="-25000" dirty="0"/>
                  <a:t>N </a:t>
                </a:r>
                <a:r>
                  <a:rPr lang="en-US" dirty="0"/>
                  <a:t>(magnitude) = nf</a:t>
                </a:r>
                <a:r>
                  <a:rPr lang="en-US" baseline="-25000" dirty="0"/>
                  <a:t>1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𝑔𝑎𝑖𝑛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𝑔𝑎𝑖𝑛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𝑔𝑎𝑖𝑛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+ </a:t>
                </a:r>
                <a:r>
                  <a:rPr lang="en-US" dirty="0"/>
                  <a:t>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𝑔𝑎𝑖𝑛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∗…∗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𝑔𝑎𝑖𝑛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Noise Temperature </a:t>
                </a:r>
              </a:p>
              <a:p>
                <a:pPr lvl="2"/>
                <a:r>
                  <a:rPr lang="en-US" dirty="0" smtClean="0"/>
                  <a:t>nt (°K)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Noise Temperature Cascade </a:t>
                </a:r>
              </a:p>
              <a:p>
                <a:pPr lvl="2"/>
                <a:r>
                  <a:rPr lang="en-US" dirty="0" smtClean="0"/>
                  <a:t>nt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(°K) </a:t>
                </a:r>
                <a:r>
                  <a:rPr lang="en-US" dirty="0" smtClean="0"/>
                  <a:t>=nt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𝑔𝑎𝑖𝑛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𝑔𝑎𝑖𝑛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𝑔𝑎𝑖𝑛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+ 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𝑔𝑎𝑖𝑛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∗…∗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𝑔𝑎𝑖𝑛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280160" y="2057400"/>
                <a:ext cx="9628632" cy="4119563"/>
              </a:xfrm>
              <a:blipFill rotWithShape="1">
                <a:blip r:embed="rId3"/>
                <a:stretch>
                  <a:fillRect l="-506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6725"/>
            <a:ext cx="9629775" cy="1362075"/>
          </a:xfrm>
        </p:spPr>
        <p:txBody>
          <a:bodyPr/>
          <a:lstStyle/>
          <a:p>
            <a:r>
              <a:rPr lang="en-US" dirty="0" smtClean="0"/>
              <a:t>Receive Signal </a:t>
            </a:r>
            <a:r>
              <a:rPr lang="en-US" dirty="0"/>
              <a:t>Chain - </a:t>
            </a:r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14414"/>
              </p:ext>
            </p:extLst>
          </p:nvPr>
        </p:nvGraphicFramePr>
        <p:xfrm>
          <a:off x="188686" y="290281"/>
          <a:ext cx="11393715" cy="31853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3753"/>
                <a:gridCol w="1764406"/>
                <a:gridCol w="1724698"/>
                <a:gridCol w="2033768"/>
                <a:gridCol w="1756434"/>
                <a:gridCol w="2010656"/>
              </a:tblGrid>
              <a:tr h="3773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SP16T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Band Pass Filter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Pin (dBM)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-46.29482719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-46.4948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-51.1948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-51.3948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-54.3948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Pin (mW)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2.34702E-05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2.24E-05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7.59E-06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7.25E-06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3.64E-06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Gain (dB)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-4.7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Gain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0.954992586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0.338844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0.954993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0.501187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0.954993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Pout (dBM)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-46.49482719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-51.1948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-51.3948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-54.3948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-54.5948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Pout (mW)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2.24139E-05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7.59E-06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7.25E-06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3.64E-06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3.47E-06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NF (dB)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NF 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1.047128548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2.951209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1.047129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1.995262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1.047129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NF (</a:t>
                      </a:r>
                      <a:r>
                        <a:rPr lang="en-US" sz="1600" u="none" strike="noStrike" dirty="0" smtClean="0"/>
                        <a:t>cascaded)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1.047128548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3.090295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3.235937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6.456542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6.76083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Noise Temp (K)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13.66727893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565.8507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13.66728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288.6261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13.66728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9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Noise Temp cascade (K)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79.07179131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300.7824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320.9303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992.4848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1085.565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37154"/>
              </p:ext>
            </p:extLst>
          </p:nvPr>
        </p:nvGraphicFramePr>
        <p:xfrm>
          <a:off x="174170" y="3623661"/>
          <a:ext cx="11393715" cy="320408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5391"/>
                <a:gridCol w="1908819"/>
                <a:gridCol w="1116736"/>
                <a:gridCol w="1584556"/>
                <a:gridCol w="1765648"/>
                <a:gridCol w="1312918"/>
                <a:gridCol w="1599647"/>
              </a:tblGrid>
              <a:tr h="464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Low Noise Amplifier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Variable Attenuator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Noise Amplifier 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Cable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RF-IQ</a:t>
                      </a:r>
                      <a:r>
                        <a:rPr lang="en-US" sz="1600" baseline="0" dirty="0" smtClean="0"/>
                        <a:t> Demodulator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Pin (dBM)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-54.5948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-16.5948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-16.7948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-25.7948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12.20517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12.00517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4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Pin (mW)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3.47E-06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0.021904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0.020918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0.002633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16.61565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15.86782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4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Gain (dB)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4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Gain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6309.573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0.954993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0.125893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6309.573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0.954993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0.199526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4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Pout (dBM)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-16.5948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-16.7948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-25.7948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12.20517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12.00517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5.005173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4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Pout (mW)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0.021904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0.020918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0.002633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16.61565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15.86782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3.166046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4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NF (dB)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4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NF 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1.659587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1.047129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7.943282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1.659587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1.047129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5.011872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4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NF (</a:t>
                      </a:r>
                      <a:r>
                        <a:rPr lang="en-US" sz="1600" u="none" strike="noStrike" dirty="0" smtClean="0"/>
                        <a:t>cascaded)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11.22018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11.22024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11.22803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11.22984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11.22845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11.2642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4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Noise Temp (K)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191.2802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13.66728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2013.552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191.2802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13.66728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1163.443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4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Noise Temp cascade (K)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3550.754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3550.798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3557.694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3559.304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3558.066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3589.879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IQ Demodulator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426" y="1828456"/>
            <a:ext cx="7404100" cy="47910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5804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IQ Demodulator 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3200" dirty="0" smtClean="0"/>
                  <a:t>Role: </a:t>
                </a:r>
              </a:p>
              <a:p>
                <a:r>
                  <a:rPr lang="en-US" sz="2800" dirty="0" smtClean="0"/>
                  <a:t>Convert the phase and amplitude of the input RF signal to DC voltages</a:t>
                </a:r>
              </a:p>
              <a:p>
                <a:pPr lvl="1"/>
                <a:r>
                  <a:rPr lang="en-US" dirty="0" smtClean="0"/>
                  <a:t>Amplitude </a:t>
                </a:r>
                <a:r>
                  <a:rPr lang="en-US" dirty="0"/>
                  <a:t>A(t)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Phase angle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ϕ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392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5367" y="2194560"/>
                <a:ext cx="5413776" cy="39867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Output Voltage Range Calculation:</a:t>
                </a:r>
              </a:p>
              <a:p>
                <a:pPr lvl="1"/>
                <a:r>
                  <a:rPr lang="en-US" dirty="0"/>
                  <a:t>I/Q differential output Impedance: 100</a:t>
                </a:r>
                <a:r>
                  <a:rPr lang="el-GR" dirty="0"/>
                  <a:t>Ω</a:t>
                </a:r>
                <a:endParaRPr lang="en-US" dirty="0"/>
              </a:p>
              <a:p>
                <a:pPr lvl="1"/>
                <a:r>
                  <a:rPr lang="en-US" dirty="0"/>
                  <a:t>I and Q output power: 0.003166 W = 3.166 mW</a:t>
                </a:r>
              </a:p>
              <a:p>
                <a:pPr lvl="1"/>
                <a:r>
                  <a:rPr lang="en-US" dirty="0"/>
                  <a:t>V</a:t>
                </a:r>
                <a:r>
                  <a:rPr lang="en-US" baseline="-25000" dirty="0"/>
                  <a:t>rms -max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𝑃𝑜𝑢𝑡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𝑍𝑜𝑢𝑡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(V) = 0.39787 V  = 397.87 mV </a:t>
                </a:r>
              </a:p>
              <a:p>
                <a:pPr>
                  <a:buNone/>
                </a:pPr>
                <a:r>
                  <a:rPr lang="en-US" sz="2400" dirty="0"/>
                  <a:t>I/Q DC offset:</a:t>
                </a:r>
              </a:p>
              <a:p>
                <a:r>
                  <a:rPr lang="en-US" sz="2000" dirty="0"/>
                  <a:t>+/- </a:t>
                </a:r>
                <a:r>
                  <a:rPr lang="en-US" sz="2000" dirty="0" smtClean="0"/>
                  <a:t>4mV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5367" y="2194560"/>
                <a:ext cx="5413776" cy="3986784"/>
              </a:xfrm>
              <a:blipFill rotWithShape="0">
                <a:blip r:embed="rId3"/>
                <a:stretch>
                  <a:fillRect l="-2252" t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80130"/>
              </p:ext>
            </p:extLst>
          </p:nvPr>
        </p:nvGraphicFramePr>
        <p:xfrm>
          <a:off x="879246" y="993114"/>
          <a:ext cx="10433507" cy="53745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90501"/>
                <a:gridCol w="1490501"/>
                <a:gridCol w="1490501"/>
                <a:gridCol w="1490501"/>
                <a:gridCol w="1490501"/>
                <a:gridCol w="1490501"/>
                <a:gridCol w="1490501"/>
              </a:tblGrid>
              <a:tr h="796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Components 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Input Power (dBm)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Input Power (mW)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Gain (dB)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Output Power (dBm)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Output Power (mW)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P1db Compression (dBm)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98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VCO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ctr"/>
                </a:tc>
              </a:tr>
              <a:tr h="298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Cable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ctr"/>
                </a:tc>
              </a:tr>
              <a:tr h="530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Wideband Amplifier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151.36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24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ctr"/>
                </a:tc>
              </a:tr>
              <a:tr h="298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Cable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151.36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144.54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ctr"/>
                </a:tc>
              </a:tr>
              <a:tr h="298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SPDT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144.54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91.20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27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84" marR="76884" marT="0" marB="0" anchor="ctr"/>
                </a:tc>
              </a:tr>
              <a:tr h="298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Cable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91.20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87.10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-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98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Fixed Attenuator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87.10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-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98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Cable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8.32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-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530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X2 Frequency Multiplier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3.98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25.12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-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98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Cable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25.12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23.99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-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98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Fixed  Attenuator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23.99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4.79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37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98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Cable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4.79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-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530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LO IQ Demodulator 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3C4743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-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81684" y="0"/>
            <a:ext cx="9628632" cy="1362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chemeClr val="accent2"/>
                </a:solidFill>
              </a:rPr>
              <a:t>IQ Demodulator 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Level Shift Circuit</a:t>
            </a:r>
            <a:endParaRPr lang="en-US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746966" y="2031657"/>
            <a:ext cx="8695020" cy="4584685"/>
            <a:chOff x="762000" y="1676400"/>
            <a:chExt cx="7437720" cy="497258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1676400"/>
              <a:ext cx="7437720" cy="4504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62000" y="6248400"/>
              <a:ext cx="7391400" cy="400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Captured using NI Muiltisim v12</a:t>
              </a:r>
            </a:p>
          </p:txBody>
        </p:sp>
      </p:grp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4915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Agenda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80160" y="1828456"/>
            <a:ext cx="9628632" cy="48930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dirty="0" smtClean="0"/>
              <a:t>Team &amp; Project Overview</a:t>
            </a:r>
          </a:p>
          <a:p>
            <a:pPr marL="0" indent="0" algn="ctr">
              <a:buNone/>
            </a:pPr>
            <a:r>
              <a:rPr lang="en-US" sz="3200" dirty="0" smtClean="0"/>
              <a:t>Electrical System</a:t>
            </a:r>
          </a:p>
          <a:p>
            <a:pPr marL="0" indent="0" algn="ctr">
              <a:buNone/>
            </a:pPr>
            <a:r>
              <a:rPr lang="en-US" sz="3200" dirty="0" smtClean="0"/>
              <a:t>FPGA Programming</a:t>
            </a:r>
          </a:p>
          <a:p>
            <a:pPr marL="0" indent="0" algn="ctr">
              <a:buNone/>
            </a:pPr>
            <a:r>
              <a:rPr lang="en-US" sz="3200" dirty="0" smtClean="0"/>
              <a:t>Antenna Design</a:t>
            </a:r>
          </a:p>
          <a:p>
            <a:pPr marL="0" indent="0" algn="ctr">
              <a:buNone/>
            </a:pPr>
            <a:r>
              <a:rPr lang="en-US" sz="3200" dirty="0" smtClean="0"/>
              <a:t>Antenna Structural Design</a:t>
            </a:r>
          </a:p>
          <a:p>
            <a:pPr marL="0" indent="0" algn="ctr">
              <a:buNone/>
            </a:pPr>
            <a:r>
              <a:rPr lang="en-US" sz="3200" dirty="0" smtClean="0"/>
              <a:t>Power Supply and Signal Processing</a:t>
            </a:r>
          </a:p>
          <a:p>
            <a:pPr marL="0" indent="0" algn="ctr">
              <a:buNone/>
            </a:pPr>
            <a:r>
              <a:rPr lang="en-US" sz="3200" dirty="0" smtClean="0"/>
              <a:t>Detailed Schedule</a:t>
            </a:r>
          </a:p>
          <a:p>
            <a:pPr marL="0" indent="0" algn="ctr">
              <a:buNone/>
            </a:pPr>
            <a:r>
              <a:rPr lang="en-US" sz="3200" dirty="0" smtClean="0"/>
              <a:t>Detailed Budget</a:t>
            </a:r>
          </a:p>
          <a:p>
            <a:pPr marL="0" indent="0" algn="ctr">
              <a:buNone/>
            </a:pPr>
            <a:r>
              <a:rPr lang="en-US" sz="3200" dirty="0" smtClean="0"/>
              <a:t>Detailed Risk Assessment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Level Shift Circuit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Role: </a:t>
            </a:r>
          </a:p>
          <a:p>
            <a:r>
              <a:rPr lang="en-US" sz="2400" dirty="0"/>
              <a:t>Allows the A/D converter to account for negative output voltages from IQ </a:t>
            </a:r>
            <a:r>
              <a:rPr lang="en-US" sz="2400" dirty="0" smtClean="0"/>
              <a:t>demodulator</a:t>
            </a:r>
          </a:p>
          <a:p>
            <a:r>
              <a:rPr lang="en-US" sz="2400" dirty="0" smtClean="0"/>
              <a:t>Shift </a:t>
            </a:r>
            <a:r>
              <a:rPr lang="en-US" sz="2400" dirty="0"/>
              <a:t>the input voltage range from +/-400 mV to 0-3.3 V</a:t>
            </a:r>
          </a:p>
          <a:p>
            <a:pPr lvl="1"/>
            <a:r>
              <a:rPr lang="en-US" dirty="0"/>
              <a:t>Amplifies the input voltages </a:t>
            </a:r>
            <a:endParaRPr lang="en-US" sz="1600" dirty="0"/>
          </a:p>
          <a:p>
            <a:pPr lvl="1"/>
            <a:r>
              <a:rPr lang="en-US" dirty="0"/>
              <a:t>Centers the output voltage at </a:t>
            </a:r>
            <a:r>
              <a:rPr lang="en-US" dirty="0" smtClean="0"/>
              <a:t>1.6V</a:t>
            </a:r>
          </a:p>
          <a:p>
            <a:r>
              <a:rPr lang="en-US" dirty="0" smtClean="0"/>
              <a:t>Need one for both I and Q outputs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5367" y="2194560"/>
                <a:ext cx="5326689" cy="3986784"/>
              </a:xfrm>
            </p:spPr>
            <p:txBody>
              <a:bodyPr/>
              <a:lstStyle/>
              <a:p>
                <a:r>
                  <a:rPr lang="en-US" sz="2400" dirty="0" smtClean="0"/>
                  <a:t>Desired </a:t>
                </a:r>
                <a:r>
                  <a:rPr lang="en-US" sz="2400" dirty="0"/>
                  <a:t>Gain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𝑣𝑜𝑢𝑡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𝑣𝑖𝑛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3.3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/>
                  <a:t> = 4.125</a:t>
                </a:r>
              </a:p>
              <a:p>
                <a:pPr lvl="1"/>
                <a:r>
                  <a:rPr lang="en-US" dirty="0"/>
                  <a:t>Gain Equation 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sz="2400" dirty="0"/>
                  <a:t>Desired Offset Voltage: 1.6 V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𝑂𝑓𝑓𝑠𝑒𝑡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5367" y="2194560"/>
                <a:ext cx="5326689" cy="3986784"/>
              </a:xfrm>
              <a:blipFill rotWithShape="0">
                <a:blip r:embed="rId2"/>
                <a:stretch>
                  <a:fillRect l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Radar Range Equation – </a:t>
            </a:r>
            <a:br>
              <a:rPr lang="en-US" sz="6000" dirty="0" smtClean="0"/>
            </a:br>
            <a:r>
              <a:rPr lang="en-US" sz="6000" dirty="0" smtClean="0"/>
              <a:t>Received Power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410789" y="2180046"/>
                <a:ext cx="5033554" cy="398678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r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(mW) = 10*log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) (dBm)</a:t>
                </a:r>
              </a:p>
              <a:p>
                <a:pPr lvl="1"/>
                <a:r>
                  <a:rPr lang="en-US" sz="2400" dirty="0"/>
                  <a:t>D</a:t>
                </a:r>
                <a:r>
                  <a:rPr lang="en-US" sz="2400" baseline="-25000" dirty="0"/>
                  <a:t>c</a:t>
                </a:r>
                <a:r>
                  <a:rPr lang="en-US" sz="2400" dirty="0"/>
                  <a:t>: Duty Cycle = 30%</a:t>
                </a:r>
              </a:p>
              <a:p>
                <a:pPr lvl="1"/>
                <a:r>
                  <a:rPr lang="en-US" sz="2400" dirty="0"/>
                  <a:t>P</a:t>
                </a:r>
                <a:r>
                  <a:rPr lang="en-US" sz="2400" baseline="-25000" dirty="0"/>
                  <a:t>t</a:t>
                </a:r>
                <a:r>
                  <a:rPr lang="en-US" sz="2400" dirty="0"/>
                  <a:t>: Transmit Power = 24.5 dBm = 281.8 </a:t>
                </a:r>
                <a:r>
                  <a:rPr lang="en-US" sz="2400" dirty="0" smtClean="0"/>
                  <a:t>mW</a:t>
                </a:r>
              </a:p>
              <a:p>
                <a:pPr lvl="1"/>
                <a:r>
                  <a:rPr lang="en-US" sz="2400" dirty="0"/>
                  <a:t>G</a:t>
                </a:r>
                <a:r>
                  <a:rPr lang="en-US" sz="2400" baseline="-25000" dirty="0"/>
                  <a:t>t</a:t>
                </a:r>
                <a:r>
                  <a:rPr lang="en-US" sz="2400" dirty="0"/>
                  <a:t>: Transmit Antenna Gain = 17 dB = 50.1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10789" y="2180046"/>
                <a:ext cx="5033554" cy="3986784"/>
              </a:xfrm>
              <a:blipFill rotWithShape="1">
                <a:blip r:embed="rId2"/>
                <a:stretch>
                  <a:fillRect l="-1574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502402" y="2194560"/>
                <a:ext cx="5109028" cy="3986784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2400" dirty="0" smtClean="0"/>
                  <a:t>G</a:t>
                </a:r>
                <a:r>
                  <a:rPr lang="en-US" sz="2400" baseline="-25000" dirty="0" smtClean="0"/>
                  <a:t>r</a:t>
                </a:r>
                <a:r>
                  <a:rPr lang="en-US" sz="2400" dirty="0"/>
                  <a:t>: Receive Antenna Gain =E*D = D (dB) – E (dB) =17.54 dB</a:t>
                </a:r>
              </a:p>
              <a:p>
                <a:pPr lvl="2"/>
                <a:r>
                  <a:rPr lang="en-US" dirty="0"/>
                  <a:t> </a:t>
                </a:r>
                <a:r>
                  <a:rPr lang="en-US" dirty="0" smtClean="0"/>
                  <a:t>Efficiency </a:t>
                </a:r>
                <a:r>
                  <a:rPr lang="en-US" dirty="0"/>
                  <a:t>(E): 50% = 3 dB</a:t>
                </a:r>
              </a:p>
              <a:p>
                <a:pPr lvl="2"/>
                <a:r>
                  <a:rPr lang="en-US" dirty="0"/>
                  <a:t>Directivity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𝐴𝑟𝑒𝑎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= 113.2 = 20.54 dB</a:t>
                </a:r>
              </a:p>
              <a:p>
                <a:pPr lvl="1"/>
                <a:r>
                  <a:rPr lang="el-GR" sz="2400" dirty="0"/>
                  <a:t>σ</a:t>
                </a:r>
                <a:r>
                  <a:rPr lang="en-US" sz="2400" dirty="0"/>
                  <a:t>: Radar Cross Section (trihedral)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aseline="-25000" dirty="0"/>
                  <a:t>max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 = 10*log(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 (dBsm)</a:t>
                </a:r>
              </a:p>
              <a:p>
                <a:pPr lvl="2"/>
                <a:r>
                  <a:rPr lang="en-US" i="1" dirty="0">
                    <a:latin typeface="Cambria Math" panose="02040503050406030204" pitchFamily="18" charset="0"/>
                  </a:rPr>
                  <a:t>L = 0.05 m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aseline="-25000" dirty="0"/>
                  <a:t>max </a:t>
                </a:r>
                <a:r>
                  <a:rPr lang="en-US" dirty="0"/>
                  <a:t>= -5.54 dBsm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502402" y="2194560"/>
                <a:ext cx="5109028" cy="3986784"/>
              </a:xfrm>
              <a:blipFill rotWithShape="1">
                <a:blip r:embed="rId3"/>
                <a:stretch>
                  <a:fillRect t="-1223" r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Radar </a:t>
            </a:r>
            <a:r>
              <a:rPr lang="en-US" sz="6000" dirty="0" smtClean="0"/>
              <a:t>Range Equation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80160" y="2002063"/>
                <a:ext cx="9628632" cy="398621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Signal to Noise Ratio:</a:t>
                </a:r>
              </a:p>
              <a:p>
                <a:r>
                  <a:rPr lang="en-US" sz="2600" dirty="0"/>
                  <a:t>Measure of the ability of the radar to detect a target at a given range</a:t>
                </a:r>
                <a:endParaRPr lang="en-US" sz="3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𝑅𝑒𝑐𝑒𝑖𝑣𝑒𝑑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𝑃𝑜𝑤𝑒𝑟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𝑅𝑒𝑐𝑒𝑖𝑣𝑒𝑟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Noise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Power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at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Receiver</m:t>
                        </m:r>
                      </m:den>
                    </m:f>
                  </m:oMath>
                </a14:m>
                <a:r>
                  <a:rPr lang="en-US" sz="2600" dirty="0"/>
                  <a:t> = </a:t>
                </a:r>
                <a:r>
                  <a:rPr lang="en-US" sz="2600" dirty="0" smtClean="0"/>
                  <a:t>32.8 </a:t>
                </a:r>
                <a:r>
                  <a:rPr lang="en-US" sz="2600" dirty="0"/>
                  <a:t>dB</a:t>
                </a:r>
              </a:p>
              <a:p>
                <a:pPr lvl="1"/>
                <a:r>
                  <a:rPr lang="en-US" sz="2400" dirty="0"/>
                  <a:t>N (dBm) = N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 (</a:t>
                </a:r>
                <a:r>
                  <a:rPr lang="en-US" sz="2400" dirty="0" smtClean="0"/>
                  <a:t>dBm/Hz</a:t>
                </a:r>
                <a:r>
                  <a:rPr lang="en-US" sz="2400" dirty="0"/>
                  <a:t>) + G</a:t>
                </a:r>
                <a:r>
                  <a:rPr lang="en-US" sz="2400" baseline="-25000" dirty="0"/>
                  <a:t>Rx</a:t>
                </a:r>
                <a:r>
                  <a:rPr lang="en-US" sz="2400" dirty="0"/>
                  <a:t> (dB) + NF (dB) + B­­</a:t>
                </a:r>
                <a:r>
                  <a:rPr lang="en-US" sz="2400" baseline="-25000" dirty="0"/>
                  <a:t>L</a:t>
                </a:r>
                <a:r>
                  <a:rPr lang="en-US" sz="2400" dirty="0"/>
                  <a:t> (dB)</a:t>
                </a:r>
              </a:p>
              <a:p>
                <a:pPr lvl="2"/>
                <a:r>
                  <a:rPr lang="en-US" sz="2200" dirty="0"/>
                  <a:t>-</a:t>
                </a:r>
                <a:r>
                  <a:rPr lang="en-US" sz="2000" dirty="0" smtClean="0"/>
                  <a:t>27.8 </a:t>
                </a:r>
                <a:r>
                  <a:rPr lang="en-US" sz="2000" dirty="0"/>
                  <a:t>dBm = </a:t>
                </a:r>
                <a:r>
                  <a:rPr lang="en-US" sz="2000" dirty="0" smtClean="0"/>
                  <a:t>0.00166 </a:t>
                </a:r>
                <a:r>
                  <a:rPr lang="en-US" sz="2000" dirty="0"/>
                  <a:t>mW</a:t>
                </a:r>
              </a:p>
              <a:p>
                <a:pPr lvl="2"/>
                <a:r>
                  <a:rPr lang="en-US" dirty="0"/>
                  <a:t>N</a:t>
                </a:r>
                <a:r>
                  <a:rPr lang="en-US" baseline="-25000" dirty="0"/>
                  <a:t>n: </a:t>
                </a:r>
                <a:r>
                  <a:rPr lang="en-US" dirty="0"/>
                  <a:t>Thermal noise due to nature = -</a:t>
                </a:r>
                <a:r>
                  <a:rPr lang="en-US" dirty="0" smtClean="0"/>
                  <a:t>174dBm/Hz</a:t>
                </a:r>
                <a:endParaRPr lang="en-US" dirty="0"/>
              </a:p>
              <a:p>
                <a:pPr lvl="2"/>
                <a:r>
                  <a:rPr lang="en-US" dirty="0"/>
                  <a:t>G</a:t>
                </a:r>
                <a:r>
                  <a:rPr lang="en-US" baseline="-25000" dirty="0"/>
                  <a:t>Rx</a:t>
                </a:r>
                <a:r>
                  <a:rPr lang="en-US" dirty="0"/>
                  <a:t>: Gain of the receive signal chain = 51.3 (</a:t>
                </a:r>
                <a:r>
                  <a:rPr lang="en-US" dirty="0" smtClean="0"/>
                  <a:t>dB)</a:t>
                </a:r>
                <a:endParaRPr lang="en-US" dirty="0"/>
              </a:p>
              <a:p>
                <a:pPr lvl="2"/>
                <a:r>
                  <a:rPr lang="en-US" dirty="0"/>
                  <a:t>NF: Noise figure of the receive chain (cascaded model) = </a:t>
                </a:r>
                <a:r>
                  <a:rPr lang="en-US" dirty="0" smtClean="0"/>
                  <a:t>10.5 </a:t>
                </a:r>
                <a:r>
                  <a:rPr lang="en-US" dirty="0"/>
                  <a:t>(dB)</a:t>
                </a:r>
              </a:p>
              <a:p>
                <a:pPr lvl="2"/>
                <a:r>
                  <a:rPr lang="en-US" dirty="0"/>
                  <a:t>B</a:t>
                </a:r>
                <a:r>
                  <a:rPr lang="en-US" baseline="-25000" dirty="0"/>
                  <a:t>L</a:t>
                </a:r>
                <a:r>
                  <a:rPr lang="en-US" dirty="0"/>
                  <a:t>: Limiting bandwidth of receiver = 275 MHz =84.4 dBm</a:t>
                </a:r>
              </a:p>
              <a:p>
                <a:pPr lvl="1"/>
                <a:r>
                  <a:rPr lang="en-US" sz="2400" dirty="0"/>
                  <a:t>S: Signal power at output of IQ demodulator = 5dBm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0" y="2002063"/>
                <a:ext cx="9628632" cy="3986213"/>
              </a:xfrm>
              <a:blipFill rotWithShape="0">
                <a:blip r:embed="rId2"/>
                <a:stretch>
                  <a:fillRect l="-1456" t="-3058" r="-1013" b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Programming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 Programmer: Patrick de la Llana</a:t>
            </a:r>
          </a:p>
          <a:p>
            <a:r>
              <a:rPr lang="en-US" dirty="0" smtClean="0"/>
              <a:t>Electrical &amp; Computer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will be covered?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Quick Summary of which components have contact with FPGA board</a:t>
            </a:r>
          </a:p>
          <a:p>
            <a:r>
              <a:rPr lang="en-US" sz="4000" dirty="0" smtClean="0"/>
              <a:t>Timing Diagram</a:t>
            </a:r>
          </a:p>
          <a:p>
            <a:r>
              <a:rPr lang="en-US" sz="4000" dirty="0" smtClean="0"/>
              <a:t>Coding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</p:spTree>
    <p:extLst>
      <p:ext uri="{BB962C8B-B14F-4D97-AF65-F5344CB8AC3E}">
        <p14:creationId xmlns:p14="http://schemas.microsoft.com/office/powerpoint/2010/main" val="4693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Hardware Design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  <p:pic>
        <p:nvPicPr>
          <p:cNvPr id="9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1973943"/>
            <a:ext cx="7649029" cy="436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3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RF Controlling Signals in </a:t>
            </a:r>
            <a:br>
              <a:rPr lang="en-US" sz="5400" dirty="0" smtClean="0"/>
            </a:br>
            <a:r>
              <a:rPr lang="en-US" sz="5400" dirty="0" smtClean="0"/>
              <a:t>Timing Diagram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800" dirty="0" smtClean="0"/>
              <a:t>Signals used:</a:t>
            </a:r>
          </a:p>
          <a:p>
            <a:pPr lvl="1"/>
            <a:r>
              <a:rPr lang="en-US" sz="2400" dirty="0" smtClean="0"/>
              <a:t>Clk </a:t>
            </a:r>
          </a:p>
          <a:p>
            <a:pPr lvl="2"/>
            <a:r>
              <a:rPr lang="en-US" sz="2000" dirty="0" smtClean="0"/>
              <a:t>100MHz.  10 </a:t>
            </a:r>
            <a:r>
              <a:rPr lang="en-US" sz="2000" dirty="0"/>
              <a:t>ns rising edge to rising edge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Allows for fast switching time.</a:t>
            </a:r>
          </a:p>
          <a:p>
            <a:pPr lvl="1"/>
            <a:r>
              <a:rPr lang="en-US" sz="2400" dirty="0" smtClean="0"/>
              <a:t>Pulse </a:t>
            </a:r>
          </a:p>
          <a:p>
            <a:pPr lvl="2"/>
            <a:r>
              <a:rPr lang="en-US" sz="2000" dirty="0"/>
              <a:t>70 ns.  20 ns on and 50 ns off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40 ns for signal.  10 ns for delay, switching, and settling.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SPDT </a:t>
            </a:r>
          </a:p>
          <a:p>
            <a:pPr lvl="2"/>
            <a:r>
              <a:rPr lang="en-US" sz="2000" dirty="0" smtClean="0"/>
              <a:t>Logic 1 is transmit mode.  </a:t>
            </a:r>
          </a:p>
          <a:p>
            <a:pPr lvl="2"/>
            <a:r>
              <a:rPr lang="en-US" sz="2000" dirty="0" smtClean="0"/>
              <a:t>Logic 0 is receive mode.</a:t>
            </a:r>
          </a:p>
          <a:p>
            <a:pPr lvl="1"/>
            <a:r>
              <a:rPr lang="en-US" sz="2400" dirty="0" smtClean="0"/>
              <a:t>SP4T </a:t>
            </a:r>
          </a:p>
          <a:p>
            <a:pPr lvl="2"/>
            <a:r>
              <a:rPr lang="en-US" sz="2000" dirty="0" smtClean="0"/>
              <a:t>20 ns on.  </a:t>
            </a:r>
          </a:p>
          <a:p>
            <a:pPr lvl="1"/>
            <a:r>
              <a:rPr lang="en-US" sz="2400" dirty="0" smtClean="0"/>
              <a:t>SP16T</a:t>
            </a:r>
          </a:p>
          <a:p>
            <a:pPr lvl="2"/>
            <a:r>
              <a:rPr lang="en-US" sz="2000" dirty="0" smtClean="0"/>
              <a:t>Inherent small delay of </a:t>
            </a:r>
            <a:r>
              <a:rPr lang="en-US" sz="2000" dirty="0" smtClean="0"/>
              <a:t>0.25 </a:t>
            </a:r>
            <a:r>
              <a:rPr lang="en-US" sz="2000" dirty="0" smtClean="0"/>
              <a:t>ns per receiver.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Timing Diagram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94" y="1846944"/>
            <a:ext cx="910324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466343"/>
            <a:ext cx="10798629" cy="1362113"/>
          </a:xfrm>
        </p:spPr>
        <p:txBody>
          <a:bodyPr>
            <a:noAutofit/>
          </a:bodyPr>
          <a:lstStyle/>
          <a:p>
            <a:r>
              <a:rPr lang="en-US" sz="6000" dirty="0" smtClean="0"/>
              <a:t>Pins </a:t>
            </a:r>
            <a:r>
              <a:rPr lang="en-US" sz="6000" dirty="0"/>
              <a:t>F</a:t>
            </a:r>
            <a:r>
              <a:rPr lang="en-US" sz="6000" dirty="0" smtClean="0"/>
              <a:t>or Signals in Timing Diagram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834888"/>
              </p:ext>
            </p:extLst>
          </p:nvPr>
        </p:nvGraphicFramePr>
        <p:xfrm>
          <a:off x="3252107" y="2126411"/>
          <a:ext cx="4496646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2742281"/>
                <a:gridCol w="1754365"/>
              </a:tblGrid>
              <a:tr h="36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Signal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Clock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V10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Pulse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V16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SPDT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U15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SP4T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V15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SP16T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M11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Coding Sequence Explanation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031092"/>
            <a:ext cx="9628632" cy="39862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1) Code will be written to generate pulses for SPDT,SP4T, SP16T switches.</a:t>
            </a:r>
          </a:p>
          <a:p>
            <a:pPr lvl="1"/>
            <a:r>
              <a:rPr lang="en-US" sz="2800" dirty="0" smtClean="0"/>
              <a:t>Purpose: Control timing.</a:t>
            </a:r>
          </a:p>
          <a:p>
            <a:r>
              <a:rPr lang="en-US" sz="2800" dirty="0" smtClean="0"/>
              <a:t>1a)Code will be written to  push button on board that will send out the pulse.  </a:t>
            </a:r>
          </a:p>
          <a:p>
            <a:pPr lvl="1"/>
            <a:r>
              <a:rPr lang="en-US" sz="2800" dirty="0" smtClean="0"/>
              <a:t>Purpose: Check functionality of </a:t>
            </a:r>
            <a:r>
              <a:rPr lang="en-US" sz="2800" dirty="0" smtClean="0"/>
              <a:t>code</a:t>
            </a:r>
            <a:endParaRPr lang="en-US" sz="28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37264"/>
              </p:ext>
            </p:extLst>
          </p:nvPr>
        </p:nvGraphicFramePr>
        <p:xfrm>
          <a:off x="2481944" y="5138058"/>
          <a:ext cx="6705599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3496036"/>
                <a:gridCol w="2347012"/>
                <a:gridCol w="86255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Switch/Button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Manually control pulse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BTNL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Project Manager – Jasmine Vanderhorst</a:t>
            </a:r>
          </a:p>
          <a:p>
            <a:r>
              <a:rPr lang="en-US" sz="2800" dirty="0" smtClean="0"/>
              <a:t>Industrial Engineering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Coding Sequence Explanation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2) Code will be written to convert Analog voltage to Digital voltage.  This will be done by taking voltages from shift level circuit and storing in a 12 bit word.</a:t>
            </a:r>
          </a:p>
          <a:p>
            <a:pPr lvl="1"/>
            <a:r>
              <a:rPr lang="en-US" sz="2800" dirty="0" smtClean="0"/>
              <a:t>Purpose: Gathering of Data from IQ Demodulator.</a:t>
            </a:r>
          </a:p>
          <a:p>
            <a:r>
              <a:rPr lang="en-US" sz="2800" dirty="0" smtClean="0"/>
              <a:t>3) Voltage is displayed on 7 segment display.</a:t>
            </a:r>
          </a:p>
          <a:p>
            <a:pPr lvl="1"/>
            <a:r>
              <a:rPr lang="en-US" sz="2800" dirty="0" smtClean="0"/>
              <a:t>Purpose: To verify the operation for the Analog to Digital Conversion</a:t>
            </a:r>
            <a:endParaRPr lang="en-US" sz="2800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Pins for 7 segment display </a:t>
            </a:r>
            <a:endParaRPr lang="en-US" sz="6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044287"/>
              </p:ext>
            </p:extLst>
          </p:nvPr>
        </p:nvGraphicFramePr>
        <p:xfrm>
          <a:off x="2932308" y="1896375"/>
          <a:ext cx="6274805" cy="4599000"/>
        </p:xfrm>
        <a:graphic>
          <a:graphicData uri="http://schemas.openxmlformats.org/drawingml/2006/table">
            <a:tbl>
              <a:tblPr firstRow="1" firstCol="1" bandRow="1"/>
              <a:tblGrid>
                <a:gridCol w="3474213"/>
                <a:gridCol w="2181632"/>
                <a:gridCol w="618960"/>
              </a:tblGrid>
              <a:tr h="303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Switch/Button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PIN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CB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CD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CF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CG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DP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AN3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AN2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AN1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Analog Digital Voltage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segment display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AN0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15" marR="86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0583" y="646567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Coding Sequence Explanation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4) Storing of data that is the result of the Analog to Digital Conversion on the FPGA.</a:t>
            </a:r>
          </a:p>
          <a:p>
            <a:pPr lvl="1"/>
            <a:r>
              <a:rPr lang="en-US" sz="2800" dirty="0"/>
              <a:t>Purpose: Allows for data to be worked on for signal processing of information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4a)Intermediary step to have code written for signal processing of data in VHDL.   </a:t>
            </a:r>
            <a:endParaRPr lang="en-US" sz="2800" dirty="0"/>
          </a:p>
          <a:p>
            <a:pPr lvl="1"/>
            <a:r>
              <a:rPr lang="en-US" sz="2800" dirty="0" smtClean="0"/>
              <a:t>Purpose:  This step would only be done if using software for signal processing is not possible.</a:t>
            </a:r>
          </a:p>
          <a:p>
            <a:pPr lvl="1"/>
            <a:endParaRPr lang="en-US" sz="2800" dirty="0" smtClean="0"/>
          </a:p>
          <a:p>
            <a:endParaRPr lang="en-US" sz="2800" dirty="0"/>
          </a:p>
          <a:p>
            <a:pPr lvl="1"/>
            <a:endParaRPr lang="en-US" sz="2800" dirty="0" smtClean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8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Coding Sequence Explanation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5)Code will be written that receives signal processing from PC and outputs it to VGA display.  </a:t>
            </a:r>
          </a:p>
          <a:p>
            <a:pPr lvl="1"/>
            <a:r>
              <a:rPr lang="en-US" sz="2800" dirty="0" smtClean="0"/>
              <a:t>Slider switches : Generate digital word that is proportional to what pixels get activated.</a:t>
            </a:r>
          </a:p>
          <a:p>
            <a:pPr lvl="1"/>
            <a:r>
              <a:rPr lang="en-US" sz="2800" dirty="0" smtClean="0"/>
              <a:t>Purpose: Show the functionality of the PC in regards to how the signal processing results come out.</a:t>
            </a:r>
          </a:p>
          <a:p>
            <a:pPr lvl="1"/>
            <a:r>
              <a:rPr lang="en-US" sz="2800" dirty="0" smtClean="0"/>
              <a:t>FPGA connected to PC via USB port</a:t>
            </a:r>
            <a:endParaRPr lang="en-US" sz="2800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Pins for Slider Switches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245025"/>
              </p:ext>
            </p:extLst>
          </p:nvPr>
        </p:nvGraphicFramePr>
        <p:xfrm>
          <a:off x="2128823" y="2093682"/>
          <a:ext cx="7508664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4361240"/>
                <a:gridCol w="2280844"/>
                <a:gridCol w="866580"/>
              </a:tblGrid>
              <a:tr h="35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Switch/Button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Generate digital word for VGA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Generate digital word for VGA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Generate digital word for VGA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Generate digital word for VGA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Generate digital word for VGA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Generate digital word for VGA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Generate digital word for VGA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Generate digital word for VGA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Coding Sequence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58" y="1843314"/>
            <a:ext cx="6386286" cy="46155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Patrick Delallana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Design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Antenna Engineer: Matt Cammuse</a:t>
            </a:r>
          </a:p>
          <a:p>
            <a:r>
              <a:rPr lang="en-US" dirty="0" smtClean="0"/>
              <a:t>Electrical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Antenna Hardware - Antennas</a:t>
            </a:r>
            <a:endParaRPr lang="en-US" sz="60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178584"/>
              </p:ext>
            </p:extLst>
          </p:nvPr>
        </p:nvGraphicFramePr>
        <p:xfrm>
          <a:off x="6952342" y="1900989"/>
          <a:ext cx="4417194" cy="311962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08530"/>
                <a:gridCol w="1908664"/>
              </a:tblGrid>
              <a:tr h="19614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Horn Antenna Specifications Data Sheet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Center Frequency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10.525 GHz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Frequency Range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 – 12.4 GHz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Nominal Gain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 dBi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H-Plane (Azimuth) Beamwidth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25°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E-Plane (Elevation) Beamwidth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25°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Scene Extent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9’ x 9’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RF Connection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UG-39/U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$20.00 per antenna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Cammuse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1588" y="1900989"/>
            <a:ext cx="5861097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/>
              <a:t>MA86551 X- Band Horn Antennas</a:t>
            </a:r>
            <a:endParaRPr lang="en-US" sz="3200" b="1" u="sng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84445"/>
              </p:ext>
            </p:extLst>
          </p:nvPr>
        </p:nvGraphicFramePr>
        <p:xfrm>
          <a:off x="2058735" y="4722972"/>
          <a:ext cx="3606801" cy="171754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03967"/>
                <a:gridCol w="1502834"/>
              </a:tblGrid>
              <a:tr h="21348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MA86551 Horn Antenna Dimensions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Length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 in.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Width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 in.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Height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3.688 in.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Waveguide Entry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1.280 in.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Flange Size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1.625 in.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3115" y="2485764"/>
            <a:ext cx="4398042" cy="2116555"/>
          </a:xfrm>
          <a:prstGeom prst="rect">
            <a:avLst/>
          </a:prstGeom>
        </p:spPr>
      </p:pic>
      <p:pic>
        <p:nvPicPr>
          <p:cNvPr id="16" name="Picture 15" descr="horn antenna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7" b="43784"/>
          <a:stretch/>
        </p:blipFill>
        <p:spPr bwMode="auto">
          <a:xfrm>
            <a:off x="7968349" y="5106838"/>
            <a:ext cx="2090051" cy="1606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61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0160" y="466343"/>
            <a:ext cx="10519954" cy="1362113"/>
          </a:xfrm>
        </p:spPr>
        <p:txBody>
          <a:bodyPr>
            <a:noAutofit/>
          </a:bodyPr>
          <a:lstStyle/>
          <a:p>
            <a:r>
              <a:rPr lang="en-US" sz="6000" dirty="0" smtClean="0"/>
              <a:t>Antenna Hardware – Iso-Adapter </a:t>
            </a:r>
            <a:endParaRPr lang="en-US" sz="4800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Cammuse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23474" y="1900989"/>
            <a:ext cx="957713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/>
              <a:t>WR90 Waveguide Iso-Adapter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407788"/>
              </p:ext>
            </p:extLst>
          </p:nvPr>
        </p:nvGraphicFramePr>
        <p:xfrm>
          <a:off x="2441073" y="2647041"/>
          <a:ext cx="4946698" cy="126187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48499"/>
                <a:gridCol w="2698199"/>
              </a:tblGrid>
              <a:tr h="23235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WR90 Waveguide Isolator X-Band Data Sheet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Frequency Range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8.2 – 12.4 GHz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RF Connection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WR90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79.95 per Iso-Adapter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14" y="2672905"/>
            <a:ext cx="2398486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11200" y="3987355"/>
            <a:ext cx="7837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Prevents unwanted transmission leakage through transmit antennas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Coaxial input and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TestParts.com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7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Antenna Design Principle</a:t>
            </a:r>
            <a:endParaRPr lang="en-US" sz="6000" dirty="0"/>
          </a:p>
        </p:txBody>
      </p:sp>
      <p:pic>
        <p:nvPicPr>
          <p:cNvPr id="8" name="Content Placeholder 7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r="5036"/>
          <a:stretch>
            <a:fillRect/>
          </a:stretch>
        </p:blipFill>
        <p:spPr bwMode="auto">
          <a:xfrm>
            <a:off x="7120965" y="2068714"/>
            <a:ext cx="4803826" cy="4155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91135" y="2116950"/>
            <a:ext cx="6319265" cy="4167736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T-shaped design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2 Linear antenna arrays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Azimuth = horizontal array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Elevation = vertical array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2-D image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Each antenna covers one dimension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Propagation pattern covers scene extent of 30’’ x 30’’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Cammuse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Team Overview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80076" y="2182858"/>
            <a:ext cx="3509554" cy="4087223"/>
          </a:xfrm>
        </p:spPr>
        <p:txBody>
          <a:bodyPr>
            <a:normAutofit/>
          </a:bodyPr>
          <a:lstStyle/>
          <a:p>
            <a:r>
              <a:rPr lang="en-US" b="1" dirty="0" smtClean="0"/>
              <a:t>Electrical Engineers</a:t>
            </a:r>
          </a:p>
          <a:p>
            <a:pPr lvl="1"/>
            <a:r>
              <a:rPr lang="en-US" dirty="0" smtClean="0"/>
              <a:t>Matthew Cammuse</a:t>
            </a:r>
          </a:p>
          <a:p>
            <a:pPr lvl="1"/>
            <a:r>
              <a:rPr lang="en-US" dirty="0" smtClean="0"/>
              <a:t>Joshua Cushion</a:t>
            </a:r>
          </a:p>
          <a:p>
            <a:pPr lvl="1"/>
            <a:r>
              <a:rPr lang="en-US" dirty="0" smtClean="0"/>
              <a:t>Patrick Delallana</a:t>
            </a:r>
          </a:p>
          <a:p>
            <a:pPr lvl="1"/>
            <a:r>
              <a:rPr lang="en-US" dirty="0" smtClean="0"/>
              <a:t>Julia Kim</a:t>
            </a:r>
          </a:p>
          <a:p>
            <a:r>
              <a:rPr lang="en-US" b="1" dirty="0" smtClean="0"/>
              <a:t>Responsibilities</a:t>
            </a:r>
          </a:p>
          <a:p>
            <a:pPr lvl="1"/>
            <a:r>
              <a:rPr lang="en-US" dirty="0" smtClean="0"/>
              <a:t>Radio Frequency</a:t>
            </a:r>
          </a:p>
          <a:p>
            <a:pPr lvl="1"/>
            <a:r>
              <a:rPr lang="en-US" dirty="0" smtClean="0"/>
              <a:t>Signal Processing</a:t>
            </a:r>
          </a:p>
          <a:p>
            <a:pPr lvl="1"/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Antenna Design</a:t>
            </a:r>
          </a:p>
          <a:p>
            <a:pPr lvl="1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69258" y="2189445"/>
            <a:ext cx="3570461" cy="3994367"/>
          </a:xfrm>
        </p:spPr>
        <p:txBody>
          <a:bodyPr>
            <a:normAutofit/>
          </a:bodyPr>
          <a:lstStyle/>
          <a:p>
            <a:r>
              <a:rPr lang="en-US" b="1" dirty="0" smtClean="0"/>
              <a:t>Industrial Engineers</a:t>
            </a:r>
          </a:p>
          <a:p>
            <a:pPr lvl="1"/>
            <a:r>
              <a:rPr lang="en-US" dirty="0" smtClean="0"/>
              <a:t>Jasmine Vanderhorst</a:t>
            </a:r>
          </a:p>
          <a:p>
            <a:pPr lvl="1"/>
            <a:r>
              <a:rPr lang="en-US" dirty="0" smtClean="0"/>
              <a:t>Benjamin Mock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Responsibilities</a:t>
            </a:r>
          </a:p>
          <a:p>
            <a:pPr lvl="1"/>
            <a:r>
              <a:rPr lang="en-US" dirty="0" smtClean="0"/>
              <a:t>Project Management</a:t>
            </a:r>
          </a:p>
          <a:p>
            <a:pPr lvl="1"/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Budget &amp; Purchasing</a:t>
            </a:r>
          </a:p>
          <a:p>
            <a:pPr lvl="1"/>
            <a:r>
              <a:rPr lang="en-US" dirty="0" smtClean="0"/>
              <a:t>Risk Assessment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8090372" y="2182858"/>
            <a:ext cx="3509554" cy="399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Mechanical Engineers</a:t>
            </a:r>
          </a:p>
          <a:p>
            <a:pPr lvl="1"/>
            <a:r>
              <a:rPr lang="en-US" dirty="0" smtClean="0"/>
              <a:t>Malcolm Harmon</a:t>
            </a:r>
          </a:p>
          <a:p>
            <a:pPr lvl="1"/>
            <a:r>
              <a:rPr lang="en-US" dirty="0" smtClean="0"/>
              <a:t>Mark Poindexter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Responsibilities</a:t>
            </a:r>
          </a:p>
          <a:p>
            <a:pPr lvl="1"/>
            <a:r>
              <a:rPr lang="en-US" dirty="0" smtClean="0"/>
              <a:t>Component Box Design</a:t>
            </a:r>
          </a:p>
          <a:p>
            <a:pPr lvl="1"/>
            <a:r>
              <a:rPr lang="en-US" dirty="0" smtClean="0"/>
              <a:t>Component Layout Design</a:t>
            </a:r>
          </a:p>
          <a:p>
            <a:pPr lvl="1"/>
            <a:r>
              <a:rPr lang="en-US" dirty="0" smtClean="0"/>
              <a:t>Antenna Structure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Antenna Spacing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04" y="2190749"/>
            <a:ext cx="4472796" cy="39862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Distances between antennas</a:t>
            </a:r>
          </a:p>
          <a:p>
            <a:r>
              <a:rPr lang="en-US" sz="3200" dirty="0" smtClean="0"/>
              <a:t>Transmit – Receive</a:t>
            </a:r>
          </a:p>
          <a:p>
            <a:pPr lvl="1"/>
            <a:r>
              <a:rPr lang="en-US" sz="3200" dirty="0" smtClean="0"/>
              <a:t>3</a:t>
            </a:r>
            <a:r>
              <a:rPr lang="el-GR" sz="3200" dirty="0" smtClean="0">
                <a:latin typeface="Calibri"/>
              </a:rPr>
              <a:t>λ</a:t>
            </a:r>
            <a:r>
              <a:rPr lang="en-US" sz="3200" dirty="0" smtClean="0">
                <a:latin typeface="Calibri"/>
              </a:rPr>
              <a:t> = 3.54 in.</a:t>
            </a:r>
          </a:p>
          <a:p>
            <a:r>
              <a:rPr lang="en-US" sz="3200" dirty="0" smtClean="0">
                <a:latin typeface="Calibri"/>
              </a:rPr>
              <a:t>Receive – Receive</a:t>
            </a:r>
          </a:p>
          <a:p>
            <a:pPr lvl="1"/>
            <a:r>
              <a:rPr lang="en-US" sz="3200" dirty="0" smtClean="0"/>
              <a:t>6</a:t>
            </a:r>
            <a:r>
              <a:rPr lang="el-GR" sz="3200" dirty="0" smtClean="0"/>
              <a:t>λ</a:t>
            </a:r>
            <a:r>
              <a:rPr lang="en-US" sz="3200" dirty="0" smtClean="0"/>
              <a:t> = 7.09 in.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5543"/>
            <a:ext cx="5312229" cy="4136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Matthew Cammuse</a:t>
            </a:r>
          </a:p>
        </p:txBody>
      </p:sp>
    </p:spTree>
    <p:extLst>
      <p:ext uri="{BB962C8B-B14F-4D97-AF65-F5344CB8AC3E}">
        <p14:creationId xmlns:p14="http://schemas.microsoft.com/office/powerpoint/2010/main" val="39250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Phase Centers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001" y="2125862"/>
            <a:ext cx="6821714" cy="3986213"/>
          </a:xfrm>
        </p:spPr>
        <p:txBody>
          <a:bodyPr>
            <a:noAutofit/>
          </a:bodyPr>
          <a:lstStyle/>
          <a:p>
            <a:r>
              <a:rPr lang="en-US" sz="2400" dirty="0" smtClean="0"/>
              <a:t>16 Phase centers per antenna array</a:t>
            </a:r>
          </a:p>
          <a:p>
            <a:pPr lvl="1"/>
            <a:r>
              <a:rPr lang="en-US" sz="2400" dirty="0" smtClean="0"/>
              <a:t>8 per transmit antenna</a:t>
            </a:r>
          </a:p>
          <a:p>
            <a:pPr lvl="1"/>
            <a:r>
              <a:rPr lang="en-US" sz="2400" dirty="0" smtClean="0"/>
              <a:t>Creates 16 columns of scene extent</a:t>
            </a:r>
          </a:p>
          <a:p>
            <a:r>
              <a:rPr lang="en-US" sz="2400" dirty="0" smtClean="0"/>
              <a:t>32 total phase centers</a:t>
            </a:r>
          </a:p>
          <a:p>
            <a:r>
              <a:rPr lang="en-US" sz="2400" dirty="0" smtClean="0"/>
              <a:t>Maximum </a:t>
            </a:r>
            <a:r>
              <a:rPr lang="en-US" sz="2400" dirty="0"/>
              <a:t>absorbance point of a reflected signal </a:t>
            </a:r>
            <a:endParaRPr lang="en-US" sz="2400" dirty="0" smtClean="0"/>
          </a:p>
          <a:p>
            <a:r>
              <a:rPr lang="en-US" sz="2400" dirty="0" smtClean="0"/>
              <a:t>Located </a:t>
            </a:r>
            <a:r>
              <a:rPr lang="en-US" sz="2400" dirty="0"/>
              <a:t>between one transmit and one receive horn </a:t>
            </a:r>
            <a:r>
              <a:rPr lang="en-US" sz="2400" dirty="0" smtClean="0"/>
              <a:t>antenna</a:t>
            </a:r>
          </a:p>
          <a:p>
            <a:r>
              <a:rPr lang="en-US" sz="2400" dirty="0" smtClean="0"/>
              <a:t>3</a:t>
            </a:r>
            <a:r>
              <a:rPr lang="el-GR" sz="2400" dirty="0" smtClean="0"/>
              <a:t>λ</a:t>
            </a:r>
            <a:r>
              <a:rPr lang="en-US" sz="2400" dirty="0" smtClean="0"/>
              <a:t> spacing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29" y="2125862"/>
            <a:ext cx="4259714" cy="3955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Matthew Cammuse</a:t>
            </a:r>
          </a:p>
        </p:txBody>
      </p:sp>
    </p:spTree>
    <p:extLst>
      <p:ext uri="{BB962C8B-B14F-4D97-AF65-F5344CB8AC3E}">
        <p14:creationId xmlns:p14="http://schemas.microsoft.com/office/powerpoint/2010/main" val="311761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10337980" cy="1362113"/>
          </a:xfrm>
        </p:spPr>
        <p:txBody>
          <a:bodyPr>
            <a:noAutofit/>
          </a:bodyPr>
          <a:lstStyle/>
          <a:p>
            <a:r>
              <a:rPr lang="en-US" sz="4800" dirty="0" smtClean="0"/>
              <a:t>Linear </a:t>
            </a:r>
            <a:r>
              <a:rPr lang="en-US" sz="4800" dirty="0"/>
              <a:t>Antenna Array Radiation </a:t>
            </a:r>
            <a:r>
              <a:rPr lang="en-US" sz="4800" dirty="0" smtClean="0"/>
              <a:t>Patterns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51634166"/>
                  </p:ext>
                </p:extLst>
              </p:nvPr>
            </p:nvGraphicFramePr>
            <p:xfrm>
              <a:off x="843430" y="2641600"/>
              <a:ext cx="2832100" cy="742950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2832100"/>
                  </a:tblGrid>
                  <a:tr h="7429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𝐸𝐹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unc>
                                      <m:func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rad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51634166"/>
                  </p:ext>
                </p:extLst>
              </p:nvPr>
            </p:nvGraphicFramePr>
            <p:xfrm>
              <a:off x="843430" y="2641600"/>
              <a:ext cx="2832100" cy="742950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2832100"/>
                  </a:tblGrid>
                  <a:tr h="742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b="-8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940" y="2641600"/>
            <a:ext cx="7061200" cy="34417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8"/>
          <p:cNvSpPr txBox="1"/>
          <p:nvPr/>
        </p:nvSpPr>
        <p:spPr>
          <a:xfrm>
            <a:off x="4086293" y="1953567"/>
            <a:ext cx="2741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Element Factor</a:t>
            </a:r>
            <a:endParaRPr lang="en-US" sz="3200" b="1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36746"/>
              </p:ext>
            </p:extLst>
          </p:nvPr>
        </p:nvGraphicFramePr>
        <p:xfrm>
          <a:off x="207034" y="3738335"/>
          <a:ext cx="4057817" cy="9814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7432"/>
                <a:gridCol w="898884"/>
                <a:gridCol w="1091501"/>
              </a:tblGrid>
              <a:tr h="31577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Element Factor Variables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Variable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Value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Zenith Angle Range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θ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0-240°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Matthew Cammuse</a:t>
            </a:r>
          </a:p>
        </p:txBody>
      </p:sp>
    </p:spTree>
    <p:extLst>
      <p:ext uri="{BB962C8B-B14F-4D97-AF65-F5344CB8AC3E}">
        <p14:creationId xmlns:p14="http://schemas.microsoft.com/office/powerpoint/2010/main" val="41936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10113554" cy="1362113"/>
          </a:xfrm>
        </p:spPr>
        <p:txBody>
          <a:bodyPr>
            <a:noAutofit/>
          </a:bodyPr>
          <a:lstStyle/>
          <a:p>
            <a:r>
              <a:rPr lang="en-US" sz="4800" dirty="0" smtClean="0"/>
              <a:t>Linear </a:t>
            </a:r>
            <a:r>
              <a:rPr lang="en-US" sz="4800" dirty="0"/>
              <a:t>Antenna Array Radiation </a:t>
            </a:r>
            <a:r>
              <a:rPr lang="en-US" sz="4800" dirty="0" smtClean="0"/>
              <a:t>Patterns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1845212"/>
                  </p:ext>
                </p:extLst>
              </p:nvPr>
            </p:nvGraphicFramePr>
            <p:xfrm>
              <a:off x="735852" y="2859143"/>
              <a:ext cx="3984065" cy="127215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3984065"/>
                  </a:tblGrid>
                  <a:tr h="127215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800" b="1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𝑨𝑭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𝑵</m:t>
                                    </m:r>
                                  </m:sub>
                                </m:sSub>
                                <m:r>
                                  <a:rPr lang="en-US" sz="18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b="1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1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800" b="1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𝑵</m:t>
                                        </m:r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sz="1800" b="1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1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𝐬𝐢𝐧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1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800" b="1" i="1" kern="12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800" b="1" i="1" kern="12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  <m:t>𝑵𝒌𝒅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800" b="1" i="1" kern="12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  <m:t>𝟐</m:t>
                                                </m:r>
                                              </m:den>
                                            </m:f>
                                            <m:func>
                                              <m:funcPr>
                                                <m:ctrlPr>
                                                  <a:rPr lang="en-US" sz="1800" b="1" i="1" kern="12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a:rPr lang="en-US" sz="1800" b="1" i="1" kern="120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  <m:t>𝒔𝒊𝒏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800" b="1" i="1" kern="120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  <a:cs typeface="Times New Roman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800" b="1" i="1" kern="120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  <a:ea typeface="Times New Roman"/>
                                                        <a:cs typeface="Times New Roman"/>
                                                      </a:rPr>
                                                      <m:t>𝜽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1800" b="1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sz="1800" b="1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𝒔𝒊𝒏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800" b="1" i="1" kern="12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  <a:cs typeface="Times New Roma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sz="1800" b="1" i="1" kern="120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  <a:cs typeface="Times New Roman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800" b="1" i="1" kern="120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  <a:ea typeface="Times New Roman"/>
                                                        <a:cs typeface="Times New Roman"/>
                                                      </a:rPr>
                                                      <m:t>𝒌𝒅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800" b="1" i="1" kern="120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  <a:ea typeface="Times New Roman"/>
                                                        <a:cs typeface="Times New Roman"/>
                                                      </a:rPr>
                                                      <m:t>𝟐</m:t>
                                                    </m:r>
                                                  </m:den>
                                                </m:f>
                                                <m:func>
                                                  <m:funcPr>
                                                    <m:ctrlPr>
                                                      <a:rPr lang="en-US" sz="1800" b="1" i="1" kern="120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  <a:cs typeface="Times New Roman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a:rPr lang="en-US" sz="1800" b="1" i="1" kern="1200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  <a:cs typeface="Times New Roman"/>
                                                      </a:rPr>
                                                      <m:t>𝒔𝒊𝒏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sz="1800" b="1" i="1" kern="120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/>
                                                            <a:cs typeface="Times New Roman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1800" b="1" i="1" kern="120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effectLst/>
                                                            <a:latin typeface="Cambria Math"/>
                                                            <a:ea typeface="Times New Roman"/>
                                                            <a:cs typeface="Times New Roman"/>
                                                          </a:rPr>
                                                          <m:t>𝜽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200" b="1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1845212"/>
                  </p:ext>
                </p:extLst>
              </p:nvPr>
            </p:nvGraphicFramePr>
            <p:xfrm>
              <a:off x="735852" y="2859143"/>
              <a:ext cx="3984065" cy="127215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3984065"/>
                  </a:tblGrid>
                  <a:tr h="12721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86293" y="1953567"/>
            <a:ext cx="225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Array Factor</a:t>
            </a:r>
            <a:endParaRPr lang="en-US" sz="3200" b="1" u="sng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35" y="2859142"/>
            <a:ext cx="6669741" cy="3097905"/>
          </a:xfrm>
          <a:prstGeom prst="rect">
            <a:avLst/>
          </a:prstGeom>
          <a:noFill/>
          <a:ln>
            <a:noFill/>
          </a:ln>
          <a:extLst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445566"/>
                  </p:ext>
                </p:extLst>
              </p:nvPr>
            </p:nvGraphicFramePr>
            <p:xfrm>
              <a:off x="726141" y="4235822"/>
              <a:ext cx="3772105" cy="2304782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921864"/>
                    <a:gridCol w="835593"/>
                    <a:gridCol w="1014648"/>
                  </a:tblGrid>
                  <a:tr h="301348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sng" dirty="0">
                              <a:effectLst/>
                            </a:rPr>
                            <a:t>Array Factor Variables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6371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Description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Variable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Value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371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Antenna Spacing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3λ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389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No. of Elements/Phase Centers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N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16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371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Wavelength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λ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0.03 m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467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k-constant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oMath>
                          </a14:m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k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209.44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371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Zenith Angle Range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θ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0-90°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445566"/>
                  </p:ext>
                </p:extLst>
              </p:nvPr>
            </p:nvGraphicFramePr>
            <p:xfrm>
              <a:off x="726141" y="4235822"/>
              <a:ext cx="3772105" cy="2304782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921864"/>
                    <a:gridCol w="835593"/>
                    <a:gridCol w="1014648"/>
                  </a:tblGrid>
                  <a:tr h="301348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sng" dirty="0">
                              <a:effectLst/>
                            </a:rPr>
                            <a:t>Array Factor Variables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6371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Description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Variable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Value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371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Antenna Spacing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3λ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389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No. of Elements/Phase Centers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N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16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371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Wavelength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λ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0.03 m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46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17" t="-410448" r="-97143" b="-85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k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209.44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371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Zenith Angle Range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θ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0-90°</a:t>
                          </a:r>
                          <a:endParaRPr lang="en-US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Matthew Cammuse</a:t>
            </a:r>
          </a:p>
        </p:txBody>
      </p:sp>
    </p:spTree>
    <p:extLst>
      <p:ext uri="{BB962C8B-B14F-4D97-AF65-F5344CB8AC3E}">
        <p14:creationId xmlns:p14="http://schemas.microsoft.com/office/powerpoint/2010/main" val="31336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Linear </a:t>
            </a:r>
            <a:r>
              <a:rPr lang="en-US" sz="4400" dirty="0"/>
              <a:t>Antenna Array Radiation </a:t>
            </a:r>
            <a:r>
              <a:rPr lang="en-US" sz="4400" dirty="0" smtClean="0"/>
              <a:t>Patterns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77103" y="1953567"/>
            <a:ext cx="4093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Total Radiation </a:t>
            </a:r>
            <a:r>
              <a:rPr lang="en-US" sz="3200" b="1" u="sng" dirty="0" smtClean="0"/>
              <a:t>Pattern</a:t>
            </a:r>
            <a:endParaRPr lang="en-US" sz="3200" b="1" u="sng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45" y="2751433"/>
            <a:ext cx="6266330" cy="3041687"/>
          </a:xfrm>
          <a:prstGeom prst="rect">
            <a:avLst/>
          </a:prstGeom>
          <a:noFill/>
          <a:ln>
            <a:noFill/>
          </a:ln>
          <a:extLst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66297023"/>
                  </p:ext>
                </p:extLst>
              </p:nvPr>
            </p:nvGraphicFramePr>
            <p:xfrm>
              <a:off x="174811" y="2609255"/>
              <a:ext cx="5365377" cy="103733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5365377"/>
                  </a:tblGrid>
                  <a:tr h="69659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57200" algn="l"/>
                              <a:tab pos="1828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TAP</m:t>
                                </m:r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EF</m:t>
                                </m:r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AF</m:t>
                                </m:r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AF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b="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600" b="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600" b="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Nkd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600" b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func>
                                              <m:funcPr>
                                                <m:ctrlPr>
                                                  <a:rPr lang="en-US" sz="1600" b="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600" b="0" i="0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600" b="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600" b="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θ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1600" b="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600" b="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sz="1600" b="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600" b="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kd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600" b="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  <m:func>
                                                  <m:funcPr>
                                                    <m:ctrlPr>
                                                      <a:rPr lang="en-US" sz="1600" b="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600" b="0" i="0" smtClean="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sin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sz="1600" b="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US" sz="1600" b="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θ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unc>
                                      <m:funcPr>
                                        <m:ctrlPr>
                                          <a:rPr lang="en-US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rad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66297023"/>
                  </p:ext>
                </p:extLst>
              </p:nvPr>
            </p:nvGraphicFramePr>
            <p:xfrm>
              <a:off x="174811" y="2609255"/>
              <a:ext cx="5365377" cy="103733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5365377"/>
                  </a:tblGrid>
                  <a:tr h="1037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b="-5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235847"/>
                  </p:ext>
                </p:extLst>
              </p:nvPr>
            </p:nvGraphicFramePr>
            <p:xfrm>
              <a:off x="1017916" y="3857810"/>
              <a:ext cx="4052692" cy="2431034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2064821"/>
                    <a:gridCol w="897748"/>
                    <a:gridCol w="1090123"/>
                  </a:tblGrid>
                  <a:tr h="291052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u="sng" dirty="0">
                              <a:effectLst/>
                            </a:rPr>
                            <a:t>Total Radiation Pattern Variables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83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Description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Variable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Value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835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Antenna Spacing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d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3λ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030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No. of Elements/Phase Centers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16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835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Wavelength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 smtClean="0">
                              <a:effectLst/>
                            </a:rPr>
                            <a:t>λ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0.03 m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503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k-constant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oMath>
                          </a14:m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d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209.44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835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Zenith Angle Range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 smtClean="0">
                              <a:effectLst/>
                            </a:rPr>
                            <a:t>θ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0-90°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235847"/>
                  </p:ext>
                </p:extLst>
              </p:nvPr>
            </p:nvGraphicFramePr>
            <p:xfrm>
              <a:off x="1017916" y="3857810"/>
              <a:ext cx="4052692" cy="2431034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2064821"/>
                    <a:gridCol w="897748"/>
                    <a:gridCol w="1090123"/>
                  </a:tblGrid>
                  <a:tr h="350520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u="sng" dirty="0">
                              <a:effectLst/>
                            </a:rPr>
                            <a:t>Total Radiation Pattern Variables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Description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Variable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Value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Antenna Spacing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d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3λ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083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No. of Elements/Phase Centers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16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Wavelength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 smtClean="0">
                              <a:effectLst/>
                            </a:rPr>
                            <a:t>λ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0.03 m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80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95" t="-448485" r="-97050" b="-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d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209.44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Zenith Angle Range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600" dirty="0" smtClean="0">
                              <a:effectLst/>
                            </a:rPr>
                            <a:t>θ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0-90°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Matthew Cammuse</a:t>
            </a:r>
          </a:p>
        </p:txBody>
      </p:sp>
    </p:spTree>
    <p:extLst>
      <p:ext uri="{BB962C8B-B14F-4D97-AF65-F5344CB8AC3E}">
        <p14:creationId xmlns:p14="http://schemas.microsoft.com/office/powerpoint/2010/main" val="36869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Structural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Antenna Structure Engineers: </a:t>
            </a:r>
          </a:p>
          <a:p>
            <a:r>
              <a:rPr lang="en-US" dirty="0" smtClean="0"/>
              <a:t>Mark Poindexter &amp; Malcolm Harmon</a:t>
            </a:r>
          </a:p>
          <a:p>
            <a:r>
              <a:rPr lang="en-US" dirty="0" smtClean="0"/>
              <a:t>Mechanical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Antenna Structure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79" y="798490"/>
            <a:ext cx="5567366" cy="591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335" y="2070123"/>
            <a:ext cx="752026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 Quadrant Panels  - Aluminum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 Quadrant Dividers - Aluminum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16 - </a:t>
            </a:r>
            <a:r>
              <a:rPr lang="en-US" sz="2800" dirty="0" smtClean="0"/>
              <a:t>½ inch x 1 inch Hex Cap Screws -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Stainless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 Back Plate Horn Covers - Aluminum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24 - </a:t>
            </a:r>
            <a:r>
              <a:rPr lang="en-US" sz="2800" dirty="0" smtClean="0"/>
              <a:t>½ inch x 2 inch Hex Bolts and Nuts -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Stainless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20 Horn Antennas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40 </a:t>
            </a:r>
            <a:r>
              <a:rPr lang="en-US" sz="2800" dirty="0" smtClean="0"/>
              <a:t>- 1 </a:t>
            </a:r>
            <a:r>
              <a:rPr lang="en-US" sz="2800" dirty="0" smtClean="0"/>
              <a:t>inch x 3 inch Custom bolts - Stainless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80 </a:t>
            </a:r>
            <a:r>
              <a:rPr lang="en-US" sz="2800" dirty="0" smtClean="0"/>
              <a:t>- 1 </a:t>
            </a:r>
            <a:r>
              <a:rPr lang="en-US" sz="2800" dirty="0" smtClean="0"/>
              <a:t>inch Nuts for Custom Bolts - Stainless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86933" y="6444476"/>
            <a:ext cx="1224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Mark Poindexter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9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Antenna Structure Continued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129"/>
            <a:ext cx="3305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06" y="3042557"/>
            <a:ext cx="3619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4" y="2271711"/>
            <a:ext cx="5031347" cy="24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6933" y="6444476"/>
            <a:ext cx="1224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Mark Poindexter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70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Antenna Structure Continued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image0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4885" y="2010445"/>
            <a:ext cx="5981873" cy="4235809"/>
          </a:xfrm>
          <a:prstGeom prst="rect">
            <a:avLst/>
          </a:prstGeom>
          <a:ln/>
        </p:spPr>
      </p:pic>
      <p:sp>
        <p:nvSpPr>
          <p:cNvPr id="6" name="TextBox 5"/>
          <p:cNvSpPr txBox="1"/>
          <p:nvPr/>
        </p:nvSpPr>
        <p:spPr>
          <a:xfrm>
            <a:off x="638208" y="2226639"/>
            <a:ext cx="430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Industrial Velcro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5037" y="2885853"/>
            <a:ext cx="4767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2 in x 2 in holds 175 lbs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1 in Diameter Circle holds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35 lbs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Maximum Horn Weight using Velcro is 70 lbs.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6933" y="6444476"/>
            <a:ext cx="1224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Mark Poindexter</a:t>
            </a:r>
            <a:endParaRPr lang="en-US" sz="1200" dirty="0"/>
          </a:p>
        </p:txBody>
      </p:sp>
      <p:sp>
        <p:nvSpPr>
          <p:cNvPr id="3" name="Oval 2"/>
          <p:cNvSpPr/>
          <p:nvPr/>
        </p:nvSpPr>
        <p:spPr>
          <a:xfrm>
            <a:off x="8334104" y="3623310"/>
            <a:ext cx="605790" cy="5943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Antenna Structure Stand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" y="1473916"/>
            <a:ext cx="7191375" cy="241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7630" y="6356350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Malcolm Harmon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691448" y="2794480"/>
            <a:ext cx="50406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Supports the weight of the Antenna Structure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Three legged stand to provide more support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Male component that increases rigidity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2" y="4742538"/>
            <a:ext cx="3228110" cy="1205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249" y="3554730"/>
            <a:ext cx="1022374" cy="2375616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 rot="16200000">
            <a:off x="4786438" y="5517171"/>
            <a:ext cx="73241" cy="86218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1966" y="5974071"/>
            <a:ext cx="862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24 in.</a:t>
            </a:r>
            <a:endParaRPr lang="en-US" sz="1600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4789267" y="3423787"/>
            <a:ext cx="67582" cy="21816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90355" y="3194313"/>
            <a:ext cx="538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in.</a:t>
            </a:r>
            <a:endParaRPr lang="en-US" sz="1600" dirty="0"/>
          </a:p>
        </p:txBody>
      </p:sp>
      <p:sp>
        <p:nvSpPr>
          <p:cNvPr id="15" name="Right Brace 14"/>
          <p:cNvSpPr/>
          <p:nvPr/>
        </p:nvSpPr>
        <p:spPr>
          <a:xfrm rot="16200000">
            <a:off x="1815017" y="3087205"/>
            <a:ext cx="163731" cy="31469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5400000">
            <a:off x="1548229" y="4421004"/>
            <a:ext cx="697303" cy="277301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64753" y="4148642"/>
            <a:ext cx="126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72 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64753" y="6143348"/>
            <a:ext cx="126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64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10412487" cy="1362113"/>
          </a:xfrm>
        </p:spPr>
        <p:txBody>
          <a:bodyPr>
            <a:noAutofit/>
          </a:bodyPr>
          <a:lstStyle/>
          <a:p>
            <a:r>
              <a:rPr lang="en-US" sz="6000" dirty="0" smtClean="0"/>
              <a:t>Project Goal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177" y="2121541"/>
            <a:ext cx="10534469" cy="3941724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Objective</a:t>
            </a:r>
            <a:r>
              <a:rPr lang="en-US" sz="2800" dirty="0" smtClean="0"/>
              <a:t>: To create a radar system with 20 stationary antennas using commercial-off-the-shelf (COTS) components. 4 antennas will transmit high frequency signals and 16 antennas will receive the signals reflected from the target.</a:t>
            </a:r>
            <a:endParaRPr lang="en-US" sz="1100" dirty="0" smtClean="0"/>
          </a:p>
          <a:p>
            <a:r>
              <a:rPr lang="en-US" sz="2800" b="1" u="sng" dirty="0" smtClean="0"/>
              <a:t>Desired</a:t>
            </a:r>
            <a:r>
              <a:rPr lang="en-US" sz="2800" u="sng" dirty="0" smtClean="0"/>
              <a:t> </a:t>
            </a:r>
            <a:r>
              <a:rPr lang="en-US" sz="2800" b="1" u="sng" dirty="0" smtClean="0"/>
              <a:t>Outcome</a:t>
            </a:r>
            <a:r>
              <a:rPr lang="en-US" sz="2800" dirty="0" smtClean="0"/>
              <a:t>: Detect a metal object from at least 20 feet away and have pixels illuminate on a screen indicating a metal object is present at a certain area in the scene extent.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6350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Electrical Component Box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89" y="1571574"/>
            <a:ext cx="5980970" cy="4784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6933" y="6444476"/>
            <a:ext cx="1273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Malcolm Harmon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779404" y="2024787"/>
            <a:ext cx="40576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Plexiglas </a:t>
            </a:r>
            <a:r>
              <a:rPr lang="en-US" sz="2800" dirty="0" smtClean="0"/>
              <a:t>Used for Lid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2-in-1 Lid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Wood Interior for </a:t>
            </a:r>
            <a:r>
              <a:rPr lang="en-US" sz="2800" dirty="0" smtClean="0"/>
              <a:t>easy </a:t>
            </a:r>
            <a:r>
              <a:rPr lang="en-US" sz="2800" dirty="0" smtClean="0"/>
              <a:t>Component Attachment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Various Slots to Provide Flow for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rot="1101817">
            <a:off x="5746343" y="2993349"/>
            <a:ext cx="145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 in.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58980" y="5320766"/>
            <a:ext cx="93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9.75 in.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458738" y="3376777"/>
            <a:ext cx="2867906" cy="2849722"/>
            <a:chOff x="4774899" y="3651509"/>
            <a:chExt cx="2867906" cy="28497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4899" y="3989070"/>
              <a:ext cx="2764422" cy="2367280"/>
            </a:xfrm>
            <a:prstGeom prst="rect">
              <a:avLst/>
            </a:prstGeom>
          </p:spPr>
        </p:pic>
        <p:sp>
          <p:nvSpPr>
            <p:cNvPr id="3" name="Right Brace 2"/>
            <p:cNvSpPr/>
            <p:nvPr/>
          </p:nvSpPr>
          <p:spPr>
            <a:xfrm rot="16885066">
              <a:off x="5926561" y="3386447"/>
              <a:ext cx="1147760" cy="1677883"/>
            </a:xfrm>
            <a:prstGeom prst="rightBrac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 rot="200103">
              <a:off x="7229966" y="5011629"/>
              <a:ext cx="412839" cy="112249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 rot="4484787">
              <a:off x="7013713" y="5995455"/>
              <a:ext cx="263608" cy="74794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29356" y="6179079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8.75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Antenna Structure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" y="827259"/>
            <a:ext cx="4994910" cy="6030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83" y="1828456"/>
            <a:ext cx="2834662" cy="2163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232" y="4287508"/>
            <a:ext cx="2734613" cy="2068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0145" y="1940828"/>
            <a:ext cx="405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SIDE VIEW – COMPONENT BOX ATTACHTMENT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Slot for Component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Sturdy Support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010145" y="3992192"/>
            <a:ext cx="402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SIDE VIEW – STUCTURE STAND ATTACHMENT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Pin and Slot Joint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Rectangular fit for rigidity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Removable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97630" y="6356350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Malcolm Harmon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14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Power Supply and </a:t>
            </a:r>
            <a:r>
              <a:rPr lang="en-US" sz="5400" dirty="0" smtClean="0"/>
              <a:t>Signal Processing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Signal Processing Engineer – Julia Kim</a:t>
            </a:r>
          </a:p>
          <a:p>
            <a:r>
              <a:rPr lang="en-US" dirty="0"/>
              <a:t>Electrical </a:t>
            </a:r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Power Supply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46663124"/>
                  </p:ext>
                </p:extLst>
              </p:nvPr>
            </p:nvGraphicFramePr>
            <p:xfrm>
              <a:off x="394930" y="2158984"/>
              <a:ext cx="7879976" cy="3562404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138081"/>
                    <a:gridCol w="1331259"/>
                    <a:gridCol w="1600200"/>
                    <a:gridCol w="1290918"/>
                    <a:gridCol w="1519518"/>
                  </a:tblGrid>
                  <a:tr h="3339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Part Name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𝒔𝒖𝒑𝒑𝒍𝒚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𝑽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𝒔𝒖𝒑𝒑𝒍𝒚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𝒎𝑨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𝒔𝒖𝒑𝒑𝒍𝒚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𝑽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𝒔𝒖𝒑𝒑𝒍𝒚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𝒎𝑨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9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VCO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9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FPGA Board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9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A-to-D Converter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9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SPDT Switch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9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SP4T Switch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160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50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9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SP16T Switch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550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9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IQ Demodulator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110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40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9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Frequency Multiplier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9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Wideband Amplifier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400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9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Low Noise Amplifier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250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9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Power Amplifier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900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Content Placeholder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46663124"/>
                  </p:ext>
                </p:extLst>
              </p:nvPr>
            </p:nvGraphicFramePr>
            <p:xfrm>
              <a:off x="394930" y="2158984"/>
              <a:ext cx="7879976" cy="340314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138081"/>
                    <a:gridCol w="1331259"/>
                    <a:gridCol w="1600200"/>
                    <a:gridCol w="1290918"/>
                    <a:gridCol w="1519518"/>
                  </a:tblGrid>
                  <a:tr h="3339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Part Name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60731" t="-12727" r="-332420" b="-9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17939" t="-12727" r="-177863" b="-9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92925" t="-12727" r="-119811" b="-9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18000" t="-12727" r="-1600" b="-958182"/>
                          </a:stretch>
                        </a:blipFill>
                      </a:tcPr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VCO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3.3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FPGA Board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200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A-to-D Converter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SPDT Switch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SP4T Switch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160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50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SP16T Switch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550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200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IQ Demodulator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110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40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Frequency Multiplier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Wideband Amplifier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400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Low Noise Amplifier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250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Power Amplifier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900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5636" y="5635990"/>
            <a:ext cx="459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Voltage and Current for each Component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2093" y="2229736"/>
            <a:ext cx="35935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Power supply can be shared by placing </a:t>
            </a:r>
            <a:r>
              <a:rPr lang="en-US" sz="2400" dirty="0" smtClean="0"/>
              <a:t>the input voltage in parallel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components that have positive and negative voltages, a power supply with differential output</a:t>
            </a:r>
          </a:p>
        </p:txBody>
      </p:sp>
    </p:spTree>
    <p:extLst>
      <p:ext uri="{BB962C8B-B14F-4D97-AF65-F5344CB8AC3E}">
        <p14:creationId xmlns:p14="http://schemas.microsoft.com/office/powerpoint/2010/main" val="15158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Signal Processing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7" y="2055813"/>
            <a:ext cx="5932171" cy="39862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85844" y="6042026"/>
            <a:ext cx="508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Sixteen Phase Centers from each Tx/Rx Pair to Scene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657123" y="2037068"/>
                <a:ext cx="5096928" cy="39862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500"/>
                  </a:spcBef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Variable d is distance between phase centers</a:t>
                </a:r>
              </a:p>
              <a:p>
                <a:r>
                  <a:rPr lang="en-US" dirty="0" smtClean="0"/>
                  <a:t>θ is the angle from a line with origin at center of array that is 90° to antenna ray to a line from origin at the center of the array to a point elsewhere in the scene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represents the 16 θs that go to 16 points in the scene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23" y="2037068"/>
                <a:ext cx="5096928" cy="398621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316" t="-1070" r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4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Fourier Transform Example – </a:t>
            </a:r>
            <a:br>
              <a:rPr lang="en-US" sz="6000" dirty="0" smtClean="0"/>
            </a:br>
            <a:r>
              <a:rPr lang="en-US" sz="6000" dirty="0" smtClean="0"/>
              <a:t>16 Phase Centers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6715549"/>
                  </p:ext>
                </p:extLst>
              </p:nvPr>
            </p:nvGraphicFramePr>
            <p:xfrm>
              <a:off x="798426" y="1918750"/>
              <a:ext cx="2225855" cy="4435674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98641"/>
                    <a:gridCol w="913607"/>
                    <a:gridCol w="913607"/>
                  </a:tblGrid>
                  <a:tr h="25596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Degrees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Radians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-8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-0.13963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-6.93333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-0.12101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-5.86667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-0.10239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-4.8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-0.08378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-3.73333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-0.06516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-2.66667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-0.04654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-1.6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-0.02793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-0.53333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-0.00931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0.533333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0.009308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1.6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0.027925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2.666667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0.046542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3.733333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0.065159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4.8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0.083776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5.866667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0.102393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6.933333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0.121009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55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8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0.139626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536715549"/>
                  </p:ext>
                </p:extLst>
              </p:nvPr>
            </p:nvGraphicFramePr>
            <p:xfrm>
              <a:off x="798426" y="1918750"/>
              <a:ext cx="2225855" cy="4430713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98641"/>
                    <a:gridCol w="913607"/>
                    <a:gridCol w="913607"/>
                  </a:tblGrid>
                  <a:tr h="25596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Degrees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Radians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113953" r="-462121" b="-15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-8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-0.13963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213953" r="-462121" b="-14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-6.93333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-0.12101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313953" r="-462121" b="-13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-5.86667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-0.10239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413953" r="-462121" b="-12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-4.8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-0.08378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526190" r="-462121" b="-11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-3.73333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-0.06516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611628" r="-462121" b="-104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-2.66667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-0.04654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711628" r="-462121" b="-94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-1.6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-0.02793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811628" r="-462121" b="-84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-0.53333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-0.00931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911628" r="-462121" b="-74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0.533333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0.009308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1011628" r="-462121" b="-64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1.6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0.027925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1111628" r="-462121" b="-54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2.666667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0.046542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1211628" r="-462121" b="-44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3.733333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0.065159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1342857" r="-462121" b="-35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4.8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0.083776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1409302" r="-462121" b="-24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5.866667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0.102393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1509302" r="-462121" b="-14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6.933333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0.121009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7" marR="44847" marT="0" marB="0" anchor="b">
                        <a:blipFill rotWithShape="0">
                          <a:blip r:embed="rId2"/>
                          <a:stretch>
                            <a:fillRect l="-1515" t="-1609302" r="-462121" b="-4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8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0.139626</a:t>
                          </a:r>
                          <a:endParaRPr lang="en-US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847" marR="44847" marT="0" marB="0" anchor="b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52968"/>
              </p:ext>
            </p:extLst>
          </p:nvPr>
        </p:nvGraphicFramePr>
        <p:xfrm>
          <a:off x="3226772" y="1920676"/>
          <a:ext cx="8087254" cy="44356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39939"/>
                <a:gridCol w="1332548"/>
                <a:gridCol w="1332548"/>
                <a:gridCol w="1332548"/>
                <a:gridCol w="1332548"/>
                <a:gridCol w="684575"/>
                <a:gridCol w="1332548"/>
              </a:tblGrid>
              <a:tr h="2563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1*d*sin(θn)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2*d*sin(θn)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3*d*sin(θn)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4*d*sin(θn)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16*d*sin(θn)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f(θ1)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-2.623351149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-5.246702299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-7.870053448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-10.4934046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-41.97361839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f(θ2)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-2.27541248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-4.550824961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-6.826237441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-9.101649922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-36.40659969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f(θ3)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-1.926685206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-3.853370412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-5.780055619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-7.706740825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-30.8269633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f(θ4)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-1.577290187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-3.154580375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-4.731870562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-6.309160749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-25.236643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f(θ5)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-1.227348516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-2.454697032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-3.682045548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-4.909394064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-19.63757626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f(θ6)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-0.876981474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-1.753962948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-2.630944422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-3.507925896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-14.03170358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f(θ7)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-0.526310491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-1.052620981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-1.578931472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-2.105241962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-8.420967849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f(θ8)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-0.1754571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-0.3509142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-0.5263713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-0.7018284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-2.8073136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f(θ9)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0.1754571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0.3509142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0.5263713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0.7018284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2.8073136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f(θ10)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0.526310491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1.052620981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1.578931472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2.105241962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8.420967849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f(θ11)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0.876981474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1.753962948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2.630944422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3.507925896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14.03170358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f(θ12)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1.227348516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2.454697032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3.682045548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4.909394064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19.63757626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f(θ13)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1.577290187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3.154580375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4.731870562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6.309160749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25.236643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f(θ14)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1.926685206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3.853370412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5.780055619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7.706740825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30.8269633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f(θ15)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2.27541248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4.550824961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6.826237441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9.101649922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36.40659969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f(θ16)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2.623351149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5.246702299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7.870053448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10.4934046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41.97361839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7385" y="6356350"/>
            <a:ext cx="254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Values for Sixteen Angles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21129" y="6352143"/>
            <a:ext cx="371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Basis Functions for the Sixteen Angles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</p:spTree>
    <p:extLst>
      <p:ext uri="{BB962C8B-B14F-4D97-AF65-F5344CB8AC3E}">
        <p14:creationId xmlns:p14="http://schemas.microsoft.com/office/powerpoint/2010/main" val="17516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Fourier Transform Example – </a:t>
            </a:r>
            <a:br>
              <a:rPr lang="en-US" sz="6000" dirty="0" smtClean="0"/>
            </a:br>
            <a:r>
              <a:rPr lang="en-US" sz="6000" dirty="0" smtClean="0"/>
              <a:t>16 Phase Centers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427673"/>
              </p:ext>
            </p:extLst>
          </p:nvPr>
        </p:nvGraphicFramePr>
        <p:xfrm>
          <a:off x="1673145" y="1912845"/>
          <a:ext cx="8842662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</p:spTree>
    <p:extLst>
      <p:ext uri="{BB962C8B-B14F-4D97-AF65-F5344CB8AC3E}">
        <p14:creationId xmlns:p14="http://schemas.microsoft.com/office/powerpoint/2010/main" val="193825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09635024"/>
                  </p:ext>
                </p:extLst>
              </p:nvPr>
            </p:nvGraphicFramePr>
            <p:xfrm>
              <a:off x="154012" y="1955119"/>
              <a:ext cx="10181824" cy="2054479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072409"/>
                    <a:gridCol w="1723157"/>
                    <a:gridCol w="1789475"/>
                    <a:gridCol w="1723157"/>
                    <a:gridCol w="1723157"/>
                    <a:gridCol w="311425"/>
                    <a:gridCol w="1839044"/>
                  </a:tblGrid>
                  <a:tr h="13467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cos(1*d*sin(θn))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cos(2*d*sin(θn))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cos(3*d*sin(θn))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cos(4*d*sin(θn))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cos(16*d*sin(θn))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635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f(real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-0.868691599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0.509250189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-0.016071122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-0.481328491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-0.42402264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635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f(real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-0.64774144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-0.160862054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0.856135477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-0.948246799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0.274706236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635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f(real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-0.348423682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-0.757201875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0.876077814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0.146709359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0.831517047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635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f(real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-0.006493815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-0.999915661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0.019480349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0.999662657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0.994607066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635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635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f(real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-0.868691599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0.509250189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-0.016071122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-0.481328491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-0.42402264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809635024"/>
                  </p:ext>
                </p:extLst>
              </p:nvPr>
            </p:nvGraphicFramePr>
            <p:xfrm>
              <a:off x="154012" y="1955119"/>
              <a:ext cx="10181824" cy="2054479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072409"/>
                    <a:gridCol w="1723157"/>
                    <a:gridCol w="1789475"/>
                    <a:gridCol w="1723157"/>
                    <a:gridCol w="1723157"/>
                    <a:gridCol w="311425"/>
                    <a:gridCol w="1839044"/>
                  </a:tblGrid>
                  <a:tr h="29349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cos(1*d*sin(</a:t>
                          </a:r>
                          <a:r>
                            <a:rPr lang="en-US" sz="1800" dirty="0" err="1">
                              <a:effectLst/>
                            </a:rPr>
                            <a:t>θn</a:t>
                          </a:r>
                          <a:r>
                            <a:rPr lang="en-US" sz="1800" dirty="0">
                              <a:effectLst/>
                            </a:rPr>
                            <a:t>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cos(2*d*sin(</a:t>
                          </a:r>
                          <a:r>
                            <a:rPr lang="en-US" sz="1800" dirty="0" err="1">
                              <a:effectLst/>
                            </a:rPr>
                            <a:t>θn</a:t>
                          </a:r>
                          <a:r>
                            <a:rPr lang="en-US" sz="1800" dirty="0">
                              <a:effectLst/>
                            </a:rPr>
                            <a:t>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cos(3*d*sin(</a:t>
                          </a:r>
                          <a:r>
                            <a:rPr lang="en-US" sz="1800" dirty="0" err="1">
                              <a:effectLst/>
                            </a:rPr>
                            <a:t>θn</a:t>
                          </a:r>
                          <a:r>
                            <a:rPr lang="en-US" sz="1800" dirty="0">
                              <a:effectLst/>
                            </a:rPr>
                            <a:t>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cos(4*d*sin(θn))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cos(16*d*sin(</a:t>
                          </a:r>
                          <a:r>
                            <a:rPr lang="en-US" sz="1800" dirty="0" err="1">
                              <a:effectLst/>
                            </a:rPr>
                            <a:t>θn</a:t>
                          </a:r>
                          <a:r>
                            <a:rPr lang="en-US" sz="1800" dirty="0">
                              <a:effectLst/>
                            </a:rPr>
                            <a:t>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175" marR="46175" marT="0" marB="0" anchor="ctr">
                        <a:blipFill rotWithShape="0">
                          <a:blip r:embed="rId2"/>
                          <a:stretch>
                            <a:fillRect l="-568" t="-120408" r="-851705" b="-5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-0.868691599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0.509250189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-0.016071122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-0.481328491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-0.42402264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175" marR="46175" marT="0" marB="0" anchor="ctr">
                        <a:blipFill rotWithShape="0">
                          <a:blip r:embed="rId2"/>
                          <a:stretch>
                            <a:fillRect l="-568" t="-225000" r="-851705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-0.64774144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-0.160862054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0.856135477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-0.948246799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0.274706236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175" marR="46175" marT="0" marB="0" anchor="ctr">
                        <a:blipFill rotWithShape="0">
                          <a:blip r:embed="rId2"/>
                          <a:stretch>
                            <a:fillRect l="-568" t="-325000" r="-851705" b="-3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-0.348423682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-0.757201875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0.876077814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0.146709359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0.831517047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175" marR="46175" marT="0" marB="0" anchor="ctr">
                        <a:blipFill rotWithShape="0">
                          <a:blip r:embed="rId2"/>
                          <a:stretch>
                            <a:fillRect l="-568" t="-425000" r="-851705" b="-2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-0.006493815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-0.999915661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0.019480349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0.999662657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0.994607066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175" marR="46175" marT="0" marB="0" anchor="ctr">
                        <a:blipFill rotWithShape="0">
                          <a:blip r:embed="rId2"/>
                          <a:stretch>
                            <a:fillRect l="-568" t="-627083" r="-851705" b="-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-0.868691599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0.509250189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-0.016071122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-0.481328491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-0.42402264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6175" marR="46175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1496770"/>
                  </p:ext>
                </p:extLst>
              </p:nvPr>
            </p:nvGraphicFramePr>
            <p:xfrm>
              <a:off x="133439" y="4293633"/>
              <a:ext cx="10231189" cy="2054479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203008"/>
                    <a:gridCol w="1714247"/>
                    <a:gridCol w="1714247"/>
                    <a:gridCol w="1714247"/>
                    <a:gridCol w="1714247"/>
                    <a:gridCol w="341059"/>
                    <a:gridCol w="1830134"/>
                  </a:tblGrid>
                  <a:tr h="2077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sin(1*d*sin(θn))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sin(2*d*sin(θn))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sin(3*d*sin(θn))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sin(4*d*sin(θn))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sin(16*d*sin(θn))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</a:t>
                          </a:r>
                          <a:r>
                            <a:rPr lang="en-US" sz="1800" dirty="0" err="1">
                              <a:effectLst/>
                            </a:rPr>
                            <a:t>imag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-0.495353314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0.860618525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-0.999870851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0.876540292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0.905651589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f(imag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-0.761860241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0.986976899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-0.516751435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-0.317534262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0.961528202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f(imag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-0.937337153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0.653180925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0.482169746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-0.989179642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0.555499235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f(imag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-0.999978915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0.012987356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0.99981024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-0.025972521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-0.103714922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23326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1159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f(imag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0.495353314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-0.860618525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0.999870851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-0.876540292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-0.905651589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391496770"/>
                  </p:ext>
                </p:extLst>
              </p:nvPr>
            </p:nvGraphicFramePr>
            <p:xfrm>
              <a:off x="133439" y="4293633"/>
              <a:ext cx="10231189" cy="2054479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203008"/>
                    <a:gridCol w="1714247"/>
                    <a:gridCol w="1714247"/>
                    <a:gridCol w="1714247"/>
                    <a:gridCol w="1714247"/>
                    <a:gridCol w="341059"/>
                    <a:gridCol w="1830134"/>
                  </a:tblGrid>
                  <a:tr h="29349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sin(1*d*sin(</a:t>
                          </a:r>
                          <a:r>
                            <a:rPr lang="en-US" sz="1800" dirty="0" err="1">
                              <a:effectLst/>
                            </a:rPr>
                            <a:t>θn</a:t>
                          </a:r>
                          <a:r>
                            <a:rPr lang="en-US" sz="1800" dirty="0">
                              <a:effectLst/>
                            </a:rPr>
                            <a:t>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sin(2*d*sin(</a:t>
                          </a:r>
                          <a:r>
                            <a:rPr lang="en-US" sz="1800" dirty="0" err="1">
                              <a:effectLst/>
                            </a:rPr>
                            <a:t>θn</a:t>
                          </a:r>
                          <a:r>
                            <a:rPr lang="en-US" sz="1800" dirty="0">
                              <a:effectLst/>
                            </a:rPr>
                            <a:t>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sin(3*d*sin(</a:t>
                          </a:r>
                          <a:r>
                            <a:rPr lang="en-US" sz="1800" dirty="0" err="1">
                              <a:effectLst/>
                            </a:rPr>
                            <a:t>θn</a:t>
                          </a:r>
                          <a:r>
                            <a:rPr lang="en-US" sz="1800" dirty="0">
                              <a:effectLst/>
                            </a:rPr>
                            <a:t>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sin(4*d*sin(</a:t>
                          </a:r>
                          <a:r>
                            <a:rPr lang="en-US" sz="1800" dirty="0" err="1">
                              <a:effectLst/>
                            </a:rPr>
                            <a:t>θn</a:t>
                          </a:r>
                          <a:r>
                            <a:rPr lang="en-US" sz="1800" dirty="0">
                              <a:effectLst/>
                            </a:rPr>
                            <a:t>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sin(16*d*sin(</a:t>
                          </a:r>
                          <a:r>
                            <a:rPr lang="en-US" sz="1800" dirty="0" err="1">
                              <a:effectLst/>
                            </a:rPr>
                            <a:t>θn</a:t>
                          </a:r>
                          <a:r>
                            <a:rPr lang="en-US" sz="1800" dirty="0">
                              <a:effectLst/>
                            </a:rPr>
                            <a:t>))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b">
                        <a:blipFill rotWithShape="0">
                          <a:blip r:embed="rId3"/>
                          <a:stretch>
                            <a:fillRect l="-505" t="-122449" r="-750505" b="-5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-0.495353314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0.860618525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-0.999870851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0.876540292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0.905651589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b">
                        <a:blipFill rotWithShape="0">
                          <a:blip r:embed="rId3"/>
                          <a:stretch>
                            <a:fillRect l="-505" t="-227083" r="-750505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-0.761860241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0.986976899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-0.516751435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-0.317534262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0.961528202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b">
                        <a:blipFill rotWithShape="0">
                          <a:blip r:embed="rId3"/>
                          <a:stretch>
                            <a:fillRect l="-505" t="-327083" r="-750505" b="-3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-0.937337153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0.653180925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0.482169746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-0.989179642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0.555499235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b">
                        <a:blipFill rotWithShape="0">
                          <a:blip r:embed="rId3"/>
                          <a:stretch>
                            <a:fillRect l="-505" t="-427083" r="-750505" b="-2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-0.999978915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0.012987356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0.99981024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-0.025972521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-0.103714922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b">
                        <a:blipFill rotWithShape="0">
                          <a:blip r:embed="rId3"/>
                          <a:stretch>
                            <a:fillRect l="-505" t="-629167" r="-750505" b="-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0.495353314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-0.860618525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0.999870851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-0.876540292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-0.905651589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b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1281684" y="495914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Fourier </a:t>
            </a:r>
            <a:r>
              <a:rPr lang="en-US" sz="6000" dirty="0" smtClean="0"/>
              <a:t>Transform Example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10454796" y="2267885"/>
            <a:ext cx="1582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Real Part of Basis Functions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54796" y="4623053"/>
            <a:ext cx="1582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Imaginary </a:t>
            </a:r>
            <a:r>
              <a:rPr lang="en-US" sz="2000" dirty="0"/>
              <a:t>Part of Basis Functions</a:t>
            </a:r>
          </a:p>
        </p:txBody>
      </p:sp>
    </p:spTree>
    <p:extLst>
      <p:ext uri="{BB962C8B-B14F-4D97-AF65-F5344CB8AC3E}">
        <p14:creationId xmlns:p14="http://schemas.microsoft.com/office/powerpoint/2010/main" val="263198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Signal Processing Example</a:t>
            </a:r>
            <a:endParaRPr lang="en-US" sz="6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9190932"/>
              </p:ext>
            </p:extLst>
          </p:nvPr>
        </p:nvGraphicFramePr>
        <p:xfrm>
          <a:off x="493312" y="1828456"/>
          <a:ext cx="5589432" cy="411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99742724"/>
              </p:ext>
            </p:extLst>
          </p:nvPr>
        </p:nvGraphicFramePr>
        <p:xfrm>
          <a:off x="6117464" y="1828456"/>
          <a:ext cx="5589432" cy="411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5924282"/>
            <a:ext cx="274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Part of </a:t>
            </a:r>
            <a:r>
              <a:rPr lang="en-US" dirty="0" smtClean="0"/>
              <a:t>Basis </a:t>
            </a:r>
            <a:r>
              <a:rPr lang="en-US" dirty="0"/>
              <a:t>Functions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0806" y="5924282"/>
            <a:ext cx="328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Imaginary Part </a:t>
            </a:r>
            <a:r>
              <a:rPr lang="en-US" dirty="0"/>
              <a:t>of </a:t>
            </a:r>
            <a:r>
              <a:rPr lang="en-US" dirty="0" smtClean="0"/>
              <a:t>Basis </a:t>
            </a:r>
            <a:r>
              <a:rPr lang="en-US" dirty="0"/>
              <a:t>Functions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Fourier Transform Example </a:t>
            </a:r>
            <a:r>
              <a:rPr lang="en-US" sz="6000" dirty="0" smtClean="0"/>
              <a:t>– </a:t>
            </a:r>
            <a:br>
              <a:rPr lang="en-US" sz="6000" dirty="0" smtClean="0"/>
            </a:br>
            <a:r>
              <a:rPr lang="en-US" sz="6000" dirty="0" smtClean="0"/>
              <a:t>IQ Demodulator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70188193"/>
                  </p:ext>
                </p:extLst>
              </p:nvPr>
            </p:nvGraphicFramePr>
            <p:xfrm>
              <a:off x="2609651" y="1911913"/>
              <a:ext cx="6440104" cy="2054479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816546"/>
                    <a:gridCol w="1062672"/>
                    <a:gridCol w="1016635"/>
                    <a:gridCol w="1062672"/>
                    <a:gridCol w="1062672"/>
                    <a:gridCol w="356235"/>
                    <a:gridCol w="1062672"/>
                  </a:tblGrid>
                  <a:tr h="20002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1.908679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-1.18235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0.015338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0.042741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1.092013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1.908679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-1.18235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0.015338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0.042741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1.092013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1.908679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-1.18235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0.015338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0.042741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1.092013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1.908679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-1.18235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0.015338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0.042741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1.092013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1.908679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-1.18235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0.015338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0.042741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1.092013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70188193"/>
                  </p:ext>
                </p:extLst>
              </p:nvPr>
            </p:nvGraphicFramePr>
            <p:xfrm>
              <a:off x="2609651" y="1911913"/>
              <a:ext cx="6440104" cy="1953133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816546"/>
                    <a:gridCol w="1062672"/>
                    <a:gridCol w="1016635"/>
                    <a:gridCol w="1062672"/>
                    <a:gridCol w="1062672"/>
                    <a:gridCol w="356235"/>
                    <a:gridCol w="1062672"/>
                  </a:tblGrid>
                  <a:tr h="27901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0">
                          <a:blip r:embed="rId2"/>
                          <a:stretch>
                            <a:fillRect l="-746" t="-123913" r="-691791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1.908679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-1.18235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0.015338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0.042741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1.092013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0">
                          <a:blip r:embed="rId2"/>
                          <a:stretch>
                            <a:fillRect l="-746" t="-223913" r="-691791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1.908679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-1.18235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0.015338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0.042741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1.092013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0">
                          <a:blip r:embed="rId2"/>
                          <a:stretch>
                            <a:fillRect l="-746" t="-323913" r="-691791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1.908679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-1.18235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0.015338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0.042741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1.092013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0">
                          <a:blip r:embed="rId2"/>
                          <a:stretch>
                            <a:fillRect l="-746" t="-423913" r="-691791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1.908679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-1.18235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0.015338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0.042741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1.092013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0">
                          <a:blip r:embed="rId2"/>
                          <a:stretch>
                            <a:fillRect l="-746" t="-623913" r="-691791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1.908679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-1.18235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0.015338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0.042741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1.092013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659544"/>
                <a:ext cx="11093824" cy="95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6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8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1∗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59544"/>
                <a:ext cx="11093824" cy="95263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5612177"/>
                <a:ext cx="1051560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0.006493815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0.639474733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0.984646851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0.639474733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0.348423682</m:t>
                          </m:r>
                        </m:e>
                      </m:d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12177"/>
                <a:ext cx="10515600" cy="40498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7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025707" y="3983173"/>
                <a:ext cx="52779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“I” data </a:t>
                </a:r>
                <a:r>
                  <a:rPr lang="en-US" sz="2000" dirty="0"/>
                  <a:t>with Energy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707" y="3983173"/>
                <a:ext cx="5277920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15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31432" y="5999321"/>
                <a:ext cx="232608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1.908679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432" y="5999321"/>
                <a:ext cx="2326086" cy="38151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System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Frequency Components Engineer: Joshua Cushion</a:t>
            </a:r>
          </a:p>
          <a:p>
            <a:r>
              <a:rPr lang="en-US" dirty="0" smtClean="0"/>
              <a:t>Electrical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Fourier Transform Example </a:t>
            </a:r>
            <a:r>
              <a:rPr lang="en-US" sz="6000" dirty="0" smtClean="0"/>
              <a:t>– </a:t>
            </a:r>
            <a:br>
              <a:rPr lang="en-US" sz="6000" dirty="0" smtClean="0"/>
            </a:br>
            <a:r>
              <a:rPr lang="en-US" sz="6000" dirty="0" smtClean="0"/>
              <a:t>IQ Demodulator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9835380"/>
                  </p:ext>
                </p:extLst>
              </p:nvPr>
            </p:nvGraphicFramePr>
            <p:xfrm>
              <a:off x="2524134" y="1828456"/>
              <a:ext cx="6400800" cy="219270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025722"/>
                    <a:gridCol w="890653"/>
                    <a:gridCol w="1006541"/>
                    <a:gridCol w="1052579"/>
                    <a:gridCol w="1052579"/>
                    <a:gridCol w="346141"/>
                    <a:gridCol w="1026585"/>
                  </a:tblGrid>
                  <a:tr h="18130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f(Q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-0.2372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-0.98395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0.015241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0.317592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-0.9873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f(Q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-0.2372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-0.98395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0.015241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0.317592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-0.9873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f(Q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-0.2372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-0.98395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0.015241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0.317592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-0.9873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f(Q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-0.2372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-0.98395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0.015241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0.317592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-0.9873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f(Q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-0.2372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-0.98395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0.015241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0.317592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-0.9873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649835380"/>
                  </p:ext>
                </p:extLst>
              </p:nvPr>
            </p:nvGraphicFramePr>
            <p:xfrm>
              <a:off x="2524134" y="1828456"/>
              <a:ext cx="6400800" cy="212031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025722"/>
                    <a:gridCol w="890653"/>
                    <a:gridCol w="1006541"/>
                    <a:gridCol w="1052579"/>
                    <a:gridCol w="1052579"/>
                    <a:gridCol w="346141"/>
                    <a:gridCol w="1026585"/>
                  </a:tblGrid>
                  <a:tr h="27901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b">
                        <a:blipFill rotWithShape="0">
                          <a:blip r:embed="rId2"/>
                          <a:stretch>
                            <a:fillRect l="-595" t="-123913" r="-527976" b="-6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-0.2372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-0.98395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0.015241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0.317592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-0.9873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b">
                        <a:blipFill rotWithShape="0">
                          <a:blip r:embed="rId2"/>
                          <a:stretch>
                            <a:fillRect l="-595" t="-223913" r="-527976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-0.2372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-0.98395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0.015241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0.317592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-0.9873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b">
                        <a:blipFill rotWithShape="0">
                          <a:blip r:embed="rId2"/>
                          <a:stretch>
                            <a:fillRect l="-595" t="-323913" r="-527976" b="-4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-0.2372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-0.98395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0.015241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0.317592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-0.9873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b">
                        <a:blipFill rotWithShape="0">
                          <a:blip r:embed="rId2"/>
                          <a:stretch>
                            <a:fillRect l="-595" t="-423913" r="-527976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-0.2372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-0.98395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0.015241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0.317592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-0.9873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b">
                        <a:blipFill rotWithShape="0">
                          <a:blip r:embed="rId2"/>
                          <a:stretch>
                            <a:fillRect l="-595" t="-500000" r="-527976" b="-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-0.2372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-0.98395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0.015241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0.317592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-0.9873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337657"/>
                <a:ext cx="10515600" cy="96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6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8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37657"/>
                <a:ext cx="10515600" cy="96116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5401643"/>
                <a:ext cx="1051560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0.999978915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0.768812113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0.174558238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0.768812113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0.937337153</m:t>
                          </m:r>
                        </m:e>
                      </m:d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01643"/>
                <a:ext cx="10515600" cy="40498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74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43159" y="4035829"/>
                <a:ext cx="4869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“Q” </a:t>
                </a:r>
                <a:r>
                  <a:rPr lang="en-US" dirty="0"/>
                  <a:t>data with Energy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59" y="4035829"/>
                <a:ext cx="486960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66620" y="5909451"/>
                <a:ext cx="225876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0.2372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620" y="5909451"/>
                <a:ext cx="2258760" cy="38151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Fourier Transform Example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2689963"/>
                  </p:ext>
                </p:extLst>
              </p:nvPr>
            </p:nvGraphicFramePr>
            <p:xfrm>
              <a:off x="1208635" y="1876183"/>
              <a:ext cx="9836072" cy="219270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31445"/>
                    <a:gridCol w="1470091"/>
                    <a:gridCol w="1470091"/>
                    <a:gridCol w="1470091"/>
                    <a:gridCol w="1470091"/>
                    <a:gridCol w="854172"/>
                    <a:gridCol w="1470091"/>
                  </a:tblGrid>
                  <a:tr h="18130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</a:t>
                          </a:r>
                          <a:r>
                            <a:rPr lang="en-US" sz="1800" dirty="0" err="1">
                              <a:effectLst/>
                            </a:rPr>
                            <a:t>realcomp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-1.54055545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-1.448916014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-0.015485876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0.2578098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-1.357190177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f(realcomp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-1.055617118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-0.780941168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0.00525562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-0.141375358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-0.649336309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f(realcomp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-0.44269253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0.252577955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0.0207864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-0.307885113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0.359581669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f(realcomp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0.224800392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1.169468327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0.015537244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0.034477891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1.188521783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f(realcomp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-1.775551063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0.244695195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0.014992871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-0.298954699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0.431113749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32689963"/>
                  </p:ext>
                </p:extLst>
              </p:nvPr>
            </p:nvGraphicFramePr>
            <p:xfrm>
              <a:off x="1208635" y="1876183"/>
              <a:ext cx="9836072" cy="212031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31445"/>
                    <a:gridCol w="1470091"/>
                    <a:gridCol w="1470091"/>
                    <a:gridCol w="1470091"/>
                    <a:gridCol w="1470091"/>
                    <a:gridCol w="854172"/>
                    <a:gridCol w="1470091"/>
                  </a:tblGrid>
                  <a:tr h="27901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16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b">
                        <a:blipFill rotWithShape="0">
                          <a:blip r:embed="rId2"/>
                          <a:stretch>
                            <a:fillRect l="-373" t="-123913" r="-503731" b="-6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-1.54055545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-1.448916014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-0.015485876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0.2578098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-1.357190177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b">
                        <a:blipFill rotWithShape="0">
                          <a:blip r:embed="rId2"/>
                          <a:stretch>
                            <a:fillRect l="-373" t="-223913" r="-503731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-1.055617118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-0.780941168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0.00525562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-0.141375358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-0.649336309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b">
                        <a:blipFill rotWithShape="0">
                          <a:blip r:embed="rId2"/>
                          <a:stretch>
                            <a:fillRect l="-373" t="-323913" r="-503731" b="-4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-0.44269253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0.252577955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0.0207864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-0.307885113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0.359581669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b">
                        <a:blipFill rotWithShape="0">
                          <a:blip r:embed="rId2"/>
                          <a:stretch>
                            <a:fillRect l="-373" t="-423913" r="-503731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0.224800392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1.169468327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0.015537244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0.034477891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1.188521783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b">
                        <a:blipFill rotWithShape="0">
                          <a:blip r:embed="rId2"/>
                          <a:stretch>
                            <a:fillRect l="-373" t="-500000" r="-503731" b="-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-1.775551063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0.244695195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0.014992871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-0.298954699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0.431113749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b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6888" y="4571998"/>
                <a:ext cx="4958217" cy="41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𝑟𝑒𝑎𝑙𝑐𝑜𝑚𝑝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888" y="4571998"/>
                <a:ext cx="4958217" cy="41190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4186" y="5074059"/>
                <a:ext cx="7383623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𝑟𝑒𝑎𝑙𝑐𝑜𝑚𝑝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𝑟𝑒𝑎𝑙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𝑖𝑚𝑎𝑔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86" y="5074059"/>
                <a:ext cx="7383623" cy="50687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3210" y="5671082"/>
                <a:ext cx="10065576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𝑟𝑒𝑎𝑙𝑐𝑜𝑚𝑝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0.868691599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1.908679</m:t>
                              </m:r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0.495353314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0.2372</m:t>
                              </m:r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1.54055545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10" y="5671082"/>
                <a:ext cx="10065576" cy="40498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79634" y="4110333"/>
            <a:ext cx="35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Real Part after Complex Multiply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Fourier Transform Example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86233278"/>
                  </p:ext>
                </p:extLst>
              </p:nvPr>
            </p:nvGraphicFramePr>
            <p:xfrm>
              <a:off x="1430628" y="1838504"/>
              <a:ext cx="9427355" cy="219270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730759"/>
                    <a:gridCol w="1470091"/>
                    <a:gridCol w="1470091"/>
                    <a:gridCol w="1470091"/>
                    <a:gridCol w="1470091"/>
                    <a:gridCol w="346141"/>
                    <a:gridCol w="1470091"/>
                  </a:tblGrid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16 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</a:t>
                          </a:r>
                          <a:r>
                            <a:rPr lang="en-US" sz="1800" dirty="0" err="1">
                              <a:effectLst/>
                            </a:rPr>
                            <a:t>imagcomp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1.151524027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0.516472965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0.015091307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-0.190330301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-0.570344702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f(imagcomp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1.607790776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1.32522935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0.020974707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-0.287583943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-1.321219366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f(imagcomp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1.871721668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1.517335268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0.00595697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0.088872233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-1.427571111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1813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f(imagcomp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1.910178909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0.999222582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-0.015038416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0.318595027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-0.868719878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f(imagcomp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-0.739416732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-1.518626419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-0.015581197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-0.115401926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1.407621821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986233278"/>
                  </p:ext>
                </p:extLst>
              </p:nvPr>
            </p:nvGraphicFramePr>
            <p:xfrm>
              <a:off x="1430628" y="1838504"/>
              <a:ext cx="9427355" cy="212031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730759"/>
                    <a:gridCol w="1470091"/>
                    <a:gridCol w="1470091"/>
                    <a:gridCol w="1470091"/>
                    <a:gridCol w="1470091"/>
                    <a:gridCol w="346141"/>
                    <a:gridCol w="1470091"/>
                  </a:tblGrid>
                  <a:tr h="2790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16 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ctr">
                        <a:blipFill rotWithShape="0">
                          <a:blip r:embed="rId2"/>
                          <a:stretch>
                            <a:fillRect l="-352" t="-123913" r="-446479" b="-5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1.151524027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0.516472965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0.015091307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-0.190330301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-0.570344702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ctr">
                        <a:blipFill rotWithShape="0">
                          <a:blip r:embed="rId2"/>
                          <a:stretch>
                            <a:fillRect l="-352" t="-223913" r="-446479" b="-4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1.607790776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1.32522935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0.020974707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-0.287583943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-1.321219366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ctr">
                        <a:blipFill rotWithShape="0">
                          <a:blip r:embed="rId2"/>
                          <a:stretch>
                            <a:fillRect l="-352" t="-323913" r="-446479" b="-3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1.871721668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1.517335268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0.00595697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0.088872233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-1.427571111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ctr">
                        <a:blipFill rotWithShape="0">
                          <a:blip r:embed="rId2"/>
                          <a:stretch>
                            <a:fillRect l="-352" t="-423913" r="-446479" b="-2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1.910178909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0.999222582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-0.015038416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0.318595027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-0.868719878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  <a:tr h="362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33" marR="63533" marT="0" marB="0" anchor="ctr">
                        <a:blipFill rotWithShape="0">
                          <a:blip r:embed="rId2"/>
                          <a:stretch>
                            <a:fillRect l="-352" t="-500000" r="-446479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-0.739416732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-1.518626419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-0.015581197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-0.115401926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…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1.407621821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533" marR="63533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80925" y="4765614"/>
                <a:ext cx="5230150" cy="41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𝑖𝑚𝑎𝑔𝑐𝑜𝑚𝑝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925" y="4765614"/>
                <a:ext cx="5230150" cy="41190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62359" y="5280121"/>
                <a:ext cx="786728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𝑖𝑚𝑎𝑔𝑐𝑜𝑚𝑝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𝑖𝑚𝑎𝑔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359" y="5280121"/>
                <a:ext cx="7867282" cy="50687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5889590"/>
                <a:ext cx="10499990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𝑖𝑚𝑎𝑔𝑐𝑜𝑚𝑝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0.495353314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1.908679</m:t>
                              </m:r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0.868691599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0.2372</m:t>
                              </m:r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=1.151524027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89590"/>
                <a:ext cx="10499990" cy="40498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10318" y="4024900"/>
            <a:ext cx="415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Imaginary Part </a:t>
            </a:r>
            <a:r>
              <a:rPr lang="en-US" sz="2000" dirty="0"/>
              <a:t>after Complex Multiply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Fourier Transform Example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65750244"/>
                  </p:ext>
                </p:extLst>
              </p:nvPr>
            </p:nvGraphicFramePr>
            <p:xfrm>
              <a:off x="2269314" y="2188080"/>
              <a:ext cx="3162111" cy="2218309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933768"/>
                    <a:gridCol w="1001459"/>
                    <a:gridCol w="1226884"/>
                  </a:tblGrid>
                  <a:tr h="3481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Sum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Amplitude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-3.33835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11.14456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-3.88689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15.10794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-4.55195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20.72023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12.7253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161.9332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3481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3481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f(re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-3.12353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9.756424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65750244"/>
                  </p:ext>
                </p:extLst>
              </p:nvPr>
            </p:nvGraphicFramePr>
            <p:xfrm>
              <a:off x="2269314" y="2188080"/>
              <a:ext cx="3162111" cy="216039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933768"/>
                    <a:gridCol w="1001459"/>
                    <a:gridCol w="1226884"/>
                  </a:tblGrid>
                  <a:tr h="3481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Sum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Amplitude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ctr">
                        <a:blipFill rotWithShape="0">
                          <a:blip r:embed="rId2"/>
                          <a:stretch>
                            <a:fillRect l="-654" t="-134783" r="-242484" b="-5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-3.33835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11.14456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ctr">
                        <a:blipFill rotWithShape="0">
                          <a:blip r:embed="rId2"/>
                          <a:stretch>
                            <a:fillRect l="-654" t="-234783" r="-242484" b="-4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-3.88689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15.10794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ctr">
                        <a:blipFill rotWithShape="0">
                          <a:blip r:embed="rId2"/>
                          <a:stretch>
                            <a:fillRect l="-654" t="-334783" r="-242484" b="-3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-4.55195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20.72023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ctr">
                        <a:blipFill rotWithShape="0">
                          <a:blip r:embed="rId2"/>
                          <a:stretch>
                            <a:fillRect l="-654" t="-434783" r="-242484" b="-2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12.7253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161.9332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3481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3481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ctr">
                        <a:blipFill rotWithShape="0">
                          <a:blip r:embed="rId2"/>
                          <a:stretch>
                            <a:fillRect l="-654" t="-533333" r="-242484" b="-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-3.12353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9.756424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0884096"/>
                  </p:ext>
                </p:extLst>
              </p:nvPr>
            </p:nvGraphicFramePr>
            <p:xfrm>
              <a:off x="6680776" y="2163650"/>
              <a:ext cx="3256726" cy="221698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982345"/>
                    <a:gridCol w="1047497"/>
                    <a:gridCol w="1226884"/>
                  </a:tblGrid>
                  <a:tr h="34677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Sum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Amplitude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</a:t>
                          </a:r>
                          <a:r>
                            <a:rPr lang="en-US" sz="1800" dirty="0" err="1">
                              <a:effectLst/>
                            </a:rPr>
                            <a:t>im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1.205185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1.452472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1.689652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2.854924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1.941031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3.767601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1740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1.94733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3.792094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3481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3481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f(im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-0.90565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0.820196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730884096"/>
                  </p:ext>
                </p:extLst>
              </p:nvPr>
            </p:nvGraphicFramePr>
            <p:xfrm>
              <a:off x="6680776" y="2163650"/>
              <a:ext cx="3256726" cy="215906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982345"/>
                    <a:gridCol w="1047497"/>
                    <a:gridCol w="1226884"/>
                  </a:tblGrid>
                  <a:tr h="34677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Sum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Amplitude 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ctr">
                        <a:blipFill rotWithShape="0">
                          <a:blip r:embed="rId3"/>
                          <a:stretch>
                            <a:fillRect l="-617" t="-136957" r="-233333" b="-5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1.205185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1.452472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ctr">
                        <a:blipFill rotWithShape="0">
                          <a:blip r:embed="rId3"/>
                          <a:stretch>
                            <a:fillRect l="-617" t="-236957" r="-233333" b="-4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1.689652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2.854924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ctr">
                        <a:blipFill rotWithShape="0">
                          <a:blip r:embed="rId3"/>
                          <a:stretch>
                            <a:fillRect l="-617" t="-336957" r="-233333" b="-3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1.941031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3.767601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279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ctr">
                        <a:blipFill rotWithShape="0">
                          <a:blip r:embed="rId3"/>
                          <a:stretch>
                            <a:fillRect l="-617" t="-436957" r="-233333" b="-2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1.94733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3.792094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3481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…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  <a:tr h="3481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92" marR="60992" marT="0" marB="0" anchor="ctr">
                        <a:blipFill rotWithShape="0">
                          <a:blip r:embed="rId3"/>
                          <a:stretch>
                            <a:fillRect l="-617" t="-535088" r="-233333" b="-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-0.90565</a:t>
                          </a:r>
                          <a:endParaRPr lang="en-US" sz="18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0.820196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0992" marR="60992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205570" y="4610636"/>
            <a:ext cx="3356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Amplitude for the Real Part of </a:t>
            </a:r>
            <a:endParaRPr lang="en-US" sz="2000" dirty="0" smtClean="0"/>
          </a:p>
          <a:p>
            <a:pPr algn="ctr"/>
            <a:r>
              <a:rPr lang="en-US" sz="2000" dirty="0" smtClean="0"/>
              <a:t>the </a:t>
            </a:r>
            <a:r>
              <a:rPr lang="en-US" sz="2000" dirty="0"/>
              <a:t>Sixteen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8578" y="4610636"/>
            <a:ext cx="394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Amplitude for the </a:t>
            </a:r>
            <a:r>
              <a:rPr lang="en-US" sz="2000" dirty="0" smtClean="0"/>
              <a:t>Imaginary Part </a:t>
            </a:r>
            <a:r>
              <a:rPr lang="en-US" sz="2000" dirty="0"/>
              <a:t>of </a:t>
            </a:r>
            <a:endParaRPr lang="en-US" sz="2000" dirty="0" smtClean="0"/>
          </a:p>
          <a:p>
            <a:pPr algn="ctr"/>
            <a:r>
              <a:rPr lang="en-US" sz="2000" dirty="0" smtClean="0"/>
              <a:t>the </a:t>
            </a:r>
            <a:r>
              <a:rPr lang="en-US" sz="2000" dirty="0"/>
              <a:t>Sixteen Functions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84013" y="5375233"/>
                <a:ext cx="11020926" cy="1027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500"/>
                  </a:spcBef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=20×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log</m:t>
                    </m:r>
                    <m:r>
                      <a:rPr lang="en-US">
                        <a:latin typeface="Cambria Math"/>
                      </a:rPr>
                      <m:t>⁡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𝑟𝑒𝑎𝑙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θn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𝑖𝑚𝑎𝑔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θn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1/2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is used to then calculate the amplitude for each angle.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3" y="5375233"/>
                <a:ext cx="11020926" cy="102744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Fourier Transform Example</a:t>
            </a:r>
            <a:endParaRPr lang="en-US" sz="6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1178339"/>
              </p:ext>
            </p:extLst>
          </p:nvPr>
        </p:nvGraphicFramePr>
        <p:xfrm>
          <a:off x="4378187" y="1899567"/>
          <a:ext cx="6782430" cy="424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01727"/>
              </p:ext>
            </p:extLst>
          </p:nvPr>
        </p:nvGraphicFramePr>
        <p:xfrm>
          <a:off x="1280160" y="1926696"/>
          <a:ext cx="2131695" cy="44356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73810"/>
                <a:gridCol w="857885"/>
              </a:tblGrid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Amplitude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Theta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11.00268101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12.54375538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-6.9333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13.88950329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-5.8667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22.19388739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-4.8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15.74410412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-3.7333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21.29348537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-2.6667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16.63108983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20.83898545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-0.5333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16.71801857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0.53333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16.47464885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21.50486346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2.66667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15.3578126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3.73333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14.4351896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22.87509704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5.86667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11.7719943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6.93333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10.24346885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49" y="6364588"/>
            <a:ext cx="409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Corresponding Amplitudes for each Angle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3983" y="6143223"/>
            <a:ext cx="262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Amplitude vs Angle Graph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Julia Kim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br>
              <a:rPr lang="en-US" dirty="0" smtClean="0"/>
            </a:br>
            <a:r>
              <a:rPr lang="en-US" dirty="0" smtClean="0"/>
              <a:t>Detailed Schedule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Project Manager: Jasmine Vanderhorst</a:t>
            </a:r>
          </a:p>
          <a:p>
            <a:r>
              <a:rPr lang="en-US" sz="2800" dirty="0" smtClean="0"/>
              <a:t>Industrial Engineer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60" y="391646"/>
            <a:ext cx="3443268" cy="29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Schedule - Critical Tasks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2800" y="1930400"/>
            <a:ext cx="10682514" cy="4354285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Component Ordering Delayed</a:t>
            </a:r>
          </a:p>
          <a:p>
            <a:pPr lvl="1"/>
            <a:r>
              <a:rPr lang="en-US" sz="2400" dirty="0" smtClean="0"/>
              <a:t>Vendors Still Pending Approval</a:t>
            </a:r>
          </a:p>
          <a:p>
            <a:pPr lvl="1"/>
            <a:r>
              <a:rPr lang="en-US" sz="2400" dirty="0" smtClean="0"/>
              <a:t>Additional parts need to be considered</a:t>
            </a:r>
          </a:p>
          <a:p>
            <a:pPr lvl="1"/>
            <a:r>
              <a:rPr lang="en-US" sz="2400" dirty="0" smtClean="0"/>
              <a:t>Sponsor wants to do a final review session before any parts are ordered from both the mechanical and electrical disciplines</a:t>
            </a:r>
            <a:endParaRPr lang="en-US" sz="2400" dirty="0"/>
          </a:p>
          <a:p>
            <a:r>
              <a:rPr lang="en-US" sz="2400" dirty="0" smtClean="0"/>
              <a:t>Securing Testing and Storage Facility</a:t>
            </a:r>
          </a:p>
          <a:p>
            <a:pPr lvl="1"/>
            <a:r>
              <a:rPr lang="en-US" sz="2400" dirty="0" smtClean="0"/>
              <a:t>Still considering viable options for testing</a:t>
            </a:r>
          </a:p>
          <a:p>
            <a:pPr lvl="1"/>
            <a:r>
              <a:rPr lang="en-US" sz="2400" dirty="0" smtClean="0"/>
              <a:t>Secure storage space (based on size) once all parts and equipment finalized</a:t>
            </a:r>
            <a:endParaRPr lang="en-US" sz="2400" dirty="0"/>
          </a:p>
          <a:p>
            <a:r>
              <a:rPr lang="en-US" sz="2400" dirty="0" smtClean="0"/>
              <a:t>Determine Next 2 milestones timelines and  schedule at least 2 more visits to Tallahassee for Pete, per his request.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</a:p>
        </p:txBody>
      </p:sp>
    </p:spTree>
    <p:extLst>
      <p:ext uri="{BB962C8B-B14F-4D97-AF65-F5344CB8AC3E}">
        <p14:creationId xmlns:p14="http://schemas.microsoft.com/office/powerpoint/2010/main" val="10918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Pending Scheduled Items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Cabling Design</a:t>
            </a:r>
          </a:p>
          <a:p>
            <a:r>
              <a:rPr lang="en-US" sz="3200" dirty="0" smtClean="0"/>
              <a:t>Interface Control Document</a:t>
            </a:r>
          </a:p>
          <a:p>
            <a:r>
              <a:rPr lang="en-US" sz="3200" dirty="0" smtClean="0"/>
              <a:t>Mechanical Stress &amp; Strain Analysis</a:t>
            </a:r>
          </a:p>
          <a:p>
            <a:r>
              <a:rPr lang="en-US" sz="3200" dirty="0" smtClean="0"/>
              <a:t>System Calibration Calculations</a:t>
            </a:r>
          </a:p>
          <a:p>
            <a:r>
              <a:rPr lang="en-US" sz="3200" dirty="0" smtClean="0"/>
              <a:t>Component Layout Integrated Design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</a:p>
        </p:txBody>
      </p:sp>
    </p:spTree>
    <p:extLst>
      <p:ext uri="{BB962C8B-B14F-4D97-AF65-F5344CB8AC3E}">
        <p14:creationId xmlns:p14="http://schemas.microsoft.com/office/powerpoint/2010/main" val="39461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Detailed 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5" y="4589463"/>
            <a:ext cx="6936481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Co-Lead Engineer &amp; Treasurer – </a:t>
            </a:r>
          </a:p>
          <a:p>
            <a:r>
              <a:rPr lang="en-US" sz="2800" dirty="0" smtClean="0"/>
              <a:t>Benjamin Mock</a:t>
            </a:r>
          </a:p>
          <a:p>
            <a:r>
              <a:rPr lang="en-US" sz="2800" dirty="0" smtClean="0"/>
              <a:t>Industrial Engineer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Budget Assessment</a:t>
            </a:r>
            <a:endParaRPr lang="en-US" sz="6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476124"/>
              </p:ext>
            </p:extLst>
          </p:nvPr>
        </p:nvGraphicFramePr>
        <p:xfrm>
          <a:off x="1280160" y="2035474"/>
          <a:ext cx="9629268" cy="38814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7317"/>
                <a:gridCol w="2407317"/>
                <a:gridCol w="2407317"/>
                <a:gridCol w="2407317"/>
              </a:tblGrid>
              <a:tr h="7451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Manufacturer /Distributer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Quantity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Cost ($)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1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VCO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Hittite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1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Frequency Multiplier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Hittite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1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SPDT Swith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Hittite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19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Subtotal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28718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Radio Frequency Analysis	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Electrical System</a:t>
            </a:r>
          </a:p>
          <a:p>
            <a:pPr lvl="1"/>
            <a:r>
              <a:rPr lang="en-US" sz="3000" dirty="0" smtClean="0"/>
              <a:t>Transmit Signal Chain</a:t>
            </a:r>
          </a:p>
          <a:p>
            <a:pPr lvl="1"/>
            <a:r>
              <a:rPr lang="en-US" sz="3000" dirty="0" smtClean="0"/>
              <a:t>Receive Signal Chain</a:t>
            </a:r>
          </a:p>
          <a:p>
            <a:pPr lvl="1"/>
            <a:r>
              <a:rPr lang="en-US" sz="3000" dirty="0" smtClean="0"/>
              <a:t>IQ Demodulator </a:t>
            </a:r>
          </a:p>
          <a:p>
            <a:pPr lvl="1"/>
            <a:r>
              <a:rPr lang="en-US" sz="3000" dirty="0" smtClean="0"/>
              <a:t>Level Shift Circuit</a:t>
            </a:r>
          </a:p>
          <a:p>
            <a:pPr lvl="1"/>
            <a:r>
              <a:rPr lang="en-US" sz="3000" dirty="0" smtClean="0"/>
              <a:t>Radar Range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</p:spTree>
    <p:extLst>
      <p:ext uri="{BB962C8B-B14F-4D97-AF65-F5344CB8AC3E}">
        <p14:creationId xmlns:p14="http://schemas.microsoft.com/office/powerpoint/2010/main" val="27372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Budget Assessment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973909"/>
              </p:ext>
            </p:extLst>
          </p:nvPr>
        </p:nvGraphicFramePr>
        <p:xfrm>
          <a:off x="1279014" y="1920646"/>
          <a:ext cx="10099228" cy="41723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4807"/>
                <a:gridCol w="2524807"/>
                <a:gridCol w="2524807"/>
                <a:gridCol w="2524807"/>
              </a:tblGrid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Component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Manufacturer /Distributer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Quantity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 Cost ($)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Power </a:t>
                      </a:r>
                      <a:r>
                        <a:rPr lang="en-US" sz="2000" baseline="0" dirty="0" smtClean="0"/>
                        <a:t>Amplifier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Fairview Microwave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 Noise Amplifier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Fairview Microwave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Variable Attenuator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Fairview Microwave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Fixed Attenuator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Fairview Microwave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Subtotal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8200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21539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Budget Assessment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840506"/>
              </p:ext>
            </p:extLst>
          </p:nvPr>
        </p:nvGraphicFramePr>
        <p:xfrm>
          <a:off x="1280160" y="2000968"/>
          <a:ext cx="9629268" cy="43934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7317"/>
                <a:gridCol w="2407317"/>
                <a:gridCol w="2407317"/>
                <a:gridCol w="2407317"/>
              </a:tblGrid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Manufacturer</a:t>
                      </a:r>
                      <a:r>
                        <a:rPr lang="en-US" sz="2400" baseline="0" dirty="0" smtClean="0"/>
                        <a:t> /Distributer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Quantity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Cost ($)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SP4T Switch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RF Lambda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Isolator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RF Lambda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Subtotal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1650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A-D Converter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Digilent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FPGA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Digilent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Subtotal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22657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Budget Assessment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939370"/>
              </p:ext>
            </p:extLst>
          </p:nvPr>
        </p:nvGraphicFramePr>
        <p:xfrm>
          <a:off x="1280160" y="2044099"/>
          <a:ext cx="9629776" cy="38693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7444"/>
                <a:gridCol w="2407444"/>
                <a:gridCol w="2407444"/>
                <a:gridCol w="2407444"/>
              </a:tblGrid>
              <a:tr h="9673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Manufacturer /Distributer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Quantity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Cost($)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3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Aluminum</a:t>
                      </a:r>
                      <a:r>
                        <a:rPr lang="en-US" sz="2400" baseline="0" dirty="0" smtClean="0"/>
                        <a:t> Frame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Bettinger Welding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3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Absorbing Foam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dB Engineering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Rolls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3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Field Strength Meter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Digi-Field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27282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Budget Assessment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790000"/>
              </p:ext>
            </p:extLst>
          </p:nvPr>
        </p:nvGraphicFramePr>
        <p:xfrm>
          <a:off x="1279522" y="1992343"/>
          <a:ext cx="9960696" cy="41723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0174"/>
                <a:gridCol w="2490174"/>
                <a:gridCol w="2490174"/>
                <a:gridCol w="2490174"/>
              </a:tblGrid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Component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Manufacturer /Distributer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Quantity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 Cost ($)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Wideband Amplifier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Mini-Circuits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Antenna Horns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Advanced Receiver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SP16T Switch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Universal Microwave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IQ Demodulator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Polyphase Microwave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Band Pass</a:t>
                      </a:r>
                      <a:r>
                        <a:rPr lang="en-US" sz="2000" baseline="0" dirty="0" smtClean="0"/>
                        <a:t> Filter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Marki Microwave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32446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Risk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3" y="4589463"/>
            <a:ext cx="6848347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Co-Lead Engineer &amp; Treasurer – </a:t>
            </a:r>
          </a:p>
          <a:p>
            <a:r>
              <a:rPr lang="en-US" sz="2800" dirty="0" smtClean="0"/>
              <a:t>Benjamin Mock</a:t>
            </a:r>
          </a:p>
          <a:p>
            <a:r>
              <a:rPr lang="en-US" sz="2800" dirty="0" smtClean="0"/>
              <a:t>Industrial Engineer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Structural Risks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944346"/>
              </p:ext>
            </p:extLst>
          </p:nvPr>
        </p:nvGraphicFramePr>
        <p:xfrm>
          <a:off x="1020224" y="1975090"/>
          <a:ext cx="10401150" cy="40309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78416"/>
                <a:gridCol w="7522734"/>
              </a:tblGrid>
              <a:tr h="7810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Quadrant Stress Increased by</a:t>
                      </a:r>
                      <a:r>
                        <a:rPr lang="en-US" sz="2400" baseline="0" dirty="0" smtClean="0"/>
                        <a:t> Antenna Horns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 weight of the 5 horns will have increasing deflection in the quadrant’s arms, horns could</a:t>
                      </a:r>
                      <a:r>
                        <a:rPr lang="en-US" sz="2400" baseline="0" dirty="0" smtClean="0"/>
                        <a:t> lose alignment.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Very Low, with aluminum yield strength</a:t>
                      </a:r>
                      <a:r>
                        <a:rPr lang="en-US" sz="2400" baseline="0" dirty="0" smtClean="0"/>
                        <a:t> of 275 MPa.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Consequence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Weight might cause progressive</a:t>
                      </a:r>
                      <a:r>
                        <a:rPr lang="en-US" sz="2400" baseline="0" dirty="0" smtClean="0"/>
                        <a:t> bending in the material of the quadrant.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Strategy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Determine the yield</a:t>
                      </a:r>
                      <a:r>
                        <a:rPr lang="en-US" sz="2400" baseline="0" dirty="0" smtClean="0"/>
                        <a:t> strength of the material to ensure its capability within the system.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31047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Structural Risks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205830"/>
              </p:ext>
            </p:extLst>
          </p:nvPr>
        </p:nvGraphicFramePr>
        <p:xfrm>
          <a:off x="1279016" y="1925938"/>
          <a:ext cx="9629776" cy="44386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4946"/>
                <a:gridCol w="6964830"/>
              </a:tblGrid>
              <a:tr h="7810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Unaligned Structure</a:t>
                      </a:r>
                      <a:r>
                        <a:rPr lang="en-US" sz="2400" baseline="0" dirty="0" smtClean="0"/>
                        <a:t> Stand can Increase Redirect Signal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</a:t>
                      </a:r>
                      <a:r>
                        <a:rPr lang="en-US" sz="2400" baseline="0" dirty="0" smtClean="0"/>
                        <a:t> stand that supports the structure must provide stability so the precise alignment can be achieved.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Moderate, Bettinger has ensured quality fabrication of the joint piece.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Consequence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Misalignment can</a:t>
                      </a:r>
                      <a:r>
                        <a:rPr lang="en-US" sz="2400" baseline="0" dirty="0" smtClean="0"/>
                        <a:t> account for inability to process signal as appropriately intended.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Strategy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Assess</a:t>
                      </a:r>
                      <a:r>
                        <a:rPr lang="en-US" sz="2400" baseline="0" dirty="0" smtClean="0"/>
                        <a:t> all errors before fabrication, have square O-rings ready if necessary to adjust alignment after fabrication.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27868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Electrical System Risks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752875"/>
              </p:ext>
            </p:extLst>
          </p:nvPr>
        </p:nvGraphicFramePr>
        <p:xfrm>
          <a:off x="1279016" y="1975090"/>
          <a:ext cx="9629776" cy="40728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4946"/>
                <a:gridCol w="6964830"/>
              </a:tblGrid>
              <a:tr h="7810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</a:t>
                      </a:r>
                      <a:r>
                        <a:rPr lang="en-US" sz="2400" baseline="0" dirty="0" smtClean="0"/>
                        <a:t> Failure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If the maximum value</a:t>
                      </a:r>
                      <a:r>
                        <a:rPr lang="en-US" sz="2400" baseline="0" dirty="0" smtClean="0"/>
                        <a:t> for a component’s input or output voltage is exceeded the component may fail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Low, the design process accounted for component</a:t>
                      </a:r>
                      <a:r>
                        <a:rPr lang="en-US" sz="2400" baseline="0" dirty="0" smtClean="0"/>
                        <a:t> tolerance and power was calculated for the system.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Consequence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High, if components</a:t>
                      </a:r>
                      <a:r>
                        <a:rPr lang="en-US" sz="2400" baseline="0" dirty="0" smtClean="0"/>
                        <a:t> become stressed then the RADAR will fail to operate successfully.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Strategy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Maximum thresholds</a:t>
                      </a:r>
                      <a:r>
                        <a:rPr lang="en-US" sz="2400" baseline="0" dirty="0" smtClean="0"/>
                        <a:t> were taken into consideration when designing the system.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17422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Electrical System Risks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876303"/>
              </p:ext>
            </p:extLst>
          </p:nvPr>
        </p:nvGraphicFramePr>
        <p:xfrm>
          <a:off x="1086928" y="1917065"/>
          <a:ext cx="10420710" cy="44386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3829"/>
                <a:gridCol w="7536881"/>
              </a:tblGrid>
              <a:tr h="7810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Software Development Risk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Software may be inadequate</a:t>
                      </a:r>
                      <a:r>
                        <a:rPr lang="en-US" sz="2400" baseline="0" dirty="0" smtClean="0"/>
                        <a:t> relative to the scope of the project, including the FPGA pulse generation, control timing, and signal processing.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Moderate, FPGA</a:t>
                      </a:r>
                      <a:r>
                        <a:rPr lang="en-US" sz="2400" baseline="0" dirty="0" smtClean="0"/>
                        <a:t> does </a:t>
                      </a:r>
                      <a:r>
                        <a:rPr lang="en-US" sz="2400" baseline="0" dirty="0" smtClean="0"/>
                        <a:t>not </a:t>
                      </a:r>
                      <a:r>
                        <a:rPr lang="en-US" sz="2400" baseline="0" dirty="0" smtClean="0"/>
                        <a:t>come with image processing software.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Consequence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High, if pulse generatio</a:t>
                      </a:r>
                      <a:r>
                        <a:rPr lang="en-US" sz="2400" baseline="0" dirty="0" smtClean="0"/>
                        <a:t>n and timing are not properly made then the RADAR will not display the appropriate image.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Strategy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Test</a:t>
                      </a:r>
                      <a:r>
                        <a:rPr lang="en-US" sz="2400" baseline="0" dirty="0" smtClean="0"/>
                        <a:t> equipment can be used </a:t>
                      </a:r>
                      <a:r>
                        <a:rPr lang="en-US" sz="2400" baseline="0" dirty="0" smtClean="0"/>
                        <a:t>instead of signal processing software.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8146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Electrical System Risks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260006"/>
              </p:ext>
            </p:extLst>
          </p:nvPr>
        </p:nvGraphicFramePr>
        <p:xfrm>
          <a:off x="1279016" y="1931957"/>
          <a:ext cx="9629776" cy="4130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4946"/>
                <a:gridCol w="6964830"/>
              </a:tblGrid>
              <a:tr h="7810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Interface Outside</a:t>
                      </a:r>
                      <a:r>
                        <a:rPr lang="en-US" sz="2000" baseline="0" dirty="0" smtClean="0"/>
                        <a:t> of Scene Extent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Antenna </a:t>
                      </a:r>
                      <a:r>
                        <a:rPr lang="en-US" sz="2000" dirty="0" smtClean="0"/>
                        <a:t>propagates </a:t>
                      </a:r>
                      <a:r>
                        <a:rPr lang="en-US" sz="2000" dirty="0" smtClean="0"/>
                        <a:t>weaker</a:t>
                      </a:r>
                      <a:r>
                        <a:rPr lang="en-US" sz="2000" baseline="0" dirty="0" smtClean="0"/>
                        <a:t> grating lobes in addition to the main lobes. These lobes will need to be absorbed to prevent invalid detection of metal.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Probability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Moderate, the beamwidth for the</a:t>
                      </a:r>
                      <a:r>
                        <a:rPr lang="en-US" sz="2000" baseline="0" dirty="0" smtClean="0"/>
                        <a:t> horns is fairly large.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Consequence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High, the displayed image</a:t>
                      </a:r>
                      <a:r>
                        <a:rPr lang="en-US" sz="2000" baseline="0" dirty="0" smtClean="0"/>
                        <a:t> will not accurately what is in the scene extent if the grating lobes are not absorbed.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Strategy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RF Absorbing</a:t>
                      </a:r>
                      <a:r>
                        <a:rPr lang="en-US" sz="2000" baseline="0" dirty="0" smtClean="0"/>
                        <a:t> Materials will be placed around the testing facility to ensure that only the scene extent is reflecting signals.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17560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r="533"/>
          <a:stretch>
            <a:fillRect/>
          </a:stretch>
        </p:blipFill>
        <p:spPr>
          <a:xfrm>
            <a:off x="1602777" y="1828456"/>
            <a:ext cx="8733592" cy="470138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Electrical System</a:t>
            </a:r>
            <a:endParaRPr lang="en-US" sz="6000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5169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Electrical System Risks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001973"/>
              </p:ext>
            </p:extLst>
          </p:nvPr>
        </p:nvGraphicFramePr>
        <p:xfrm>
          <a:off x="1280160" y="1949210"/>
          <a:ext cx="9629776" cy="40728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4946"/>
                <a:gridCol w="6964830"/>
              </a:tblGrid>
              <a:tr h="7810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Phase Center Amount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Each array contains 16 phase centers, 32 total for the RADAR.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Low, spacing will need</a:t>
                      </a:r>
                      <a:r>
                        <a:rPr lang="en-US" sz="2400" baseline="0" dirty="0" smtClean="0"/>
                        <a:t> to be precise for appropriate use.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Consequence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Severe, non-properly aligned antenna will not properly generate the 16 phase centers.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Strategy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Utilizing a laser to ensure that the antennas are aligned</a:t>
                      </a:r>
                      <a:r>
                        <a:rPr lang="en-US" sz="2400" baseline="0" dirty="0" smtClean="0"/>
                        <a:t> correctly.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2579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Electrical System Risks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409500"/>
              </p:ext>
            </p:extLst>
          </p:nvPr>
        </p:nvGraphicFramePr>
        <p:xfrm>
          <a:off x="1279016" y="1966464"/>
          <a:ext cx="9629776" cy="40728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4946"/>
                <a:gridCol w="6964830"/>
              </a:tblGrid>
              <a:tr h="7810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Signal Processing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 </a:t>
                      </a:r>
                      <a:r>
                        <a:rPr lang="en-US" sz="2400" dirty="0" smtClean="0"/>
                        <a:t>data from the I-Channel </a:t>
                      </a:r>
                      <a:r>
                        <a:rPr lang="en-US" sz="2400" dirty="0" smtClean="0"/>
                        <a:t>and the Q-Channel</a:t>
                      </a:r>
                      <a:r>
                        <a:rPr lang="en-US" sz="2400" baseline="0" dirty="0" smtClean="0"/>
                        <a:t> may not be collected from the IQ demodulator.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Low, the FPGA will be programmed to receive such information.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Consequence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Minor, the alternate will be to generate this data via programming.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Strategy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Voltmeter can be attached</a:t>
                      </a:r>
                      <a:r>
                        <a:rPr lang="en-US" sz="2400" baseline="0" dirty="0" smtClean="0"/>
                        <a:t> to the channels of the demodulator to generate this data manually.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34218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Schedule Risks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833398"/>
              </p:ext>
            </p:extLst>
          </p:nvPr>
        </p:nvGraphicFramePr>
        <p:xfrm>
          <a:off x="1280160" y="1957837"/>
          <a:ext cx="9629776" cy="43967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4946"/>
                <a:gridCol w="6964830"/>
              </a:tblGrid>
              <a:tr h="7810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Schedule</a:t>
                      </a:r>
                      <a:r>
                        <a:rPr lang="en-US" sz="2400" baseline="0" dirty="0" smtClean="0"/>
                        <a:t> Risks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Facilities</a:t>
                      </a:r>
                      <a:r>
                        <a:rPr lang="en-US" sz="2400" baseline="0" dirty="0" smtClean="0"/>
                        <a:t> procurement is still undetermined.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Low, CAPS has responded with potential availability.</a:t>
                      </a:r>
                      <a:r>
                        <a:rPr lang="en-US" sz="2400" baseline="0" dirty="0" smtClean="0"/>
                        <a:t> Will know by early next week. Physics Department still pending.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Consequence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High, without appropriate testing facilities the</a:t>
                      </a:r>
                      <a:r>
                        <a:rPr lang="en-US" sz="2400" baseline="0" dirty="0" smtClean="0"/>
                        <a:t> scope can not be measured.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Strategy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Continue persistent contact with all facilities to ensure</a:t>
                      </a:r>
                      <a:r>
                        <a:rPr lang="en-US" sz="2400" baseline="0" dirty="0" smtClean="0"/>
                        <a:t> that the location is secure and available.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6542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Budget Risks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393148"/>
              </p:ext>
            </p:extLst>
          </p:nvPr>
        </p:nvGraphicFramePr>
        <p:xfrm>
          <a:off x="1279015" y="1949211"/>
          <a:ext cx="10219995" cy="43548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28283"/>
                <a:gridCol w="7391712"/>
              </a:tblGrid>
              <a:tr h="7810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Purchase Order Risk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Orders must exceed $100 for use of purchase orders.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Probability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Low, for components</a:t>
                      </a:r>
                      <a:r>
                        <a:rPr lang="en-US" sz="2000" baseline="0" dirty="0" smtClean="0"/>
                        <a:t> less than $100 the team must supply the fund to purchase the item. Majority of components far exceed this threshold.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Consequence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Moderate, depends on funds available to</a:t>
                      </a:r>
                      <a:r>
                        <a:rPr lang="en-US" sz="2000" baseline="0" dirty="0" smtClean="0"/>
                        <a:t> Project Manager.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Strategy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Team will pool money </a:t>
                      </a:r>
                      <a:r>
                        <a:rPr lang="en-US" sz="2000" dirty="0" smtClean="0"/>
                        <a:t>if </a:t>
                      </a:r>
                      <a:r>
                        <a:rPr lang="en-US" sz="2000" dirty="0" smtClean="0"/>
                        <a:t>necessary to purchase</a:t>
                      </a:r>
                      <a:r>
                        <a:rPr lang="en-US" sz="2000" baseline="0" dirty="0" smtClean="0"/>
                        <a:t> components. Orders will be placed to ensure that purchase orders can be placed wherever possible.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Benjamin Mock</a:t>
            </a:r>
          </a:p>
        </p:txBody>
      </p:sp>
    </p:spTree>
    <p:extLst>
      <p:ext uri="{BB962C8B-B14F-4D97-AF65-F5344CB8AC3E}">
        <p14:creationId xmlns:p14="http://schemas.microsoft.com/office/powerpoint/2010/main" val="31773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/>
              <a:t>&amp;</a:t>
            </a:r>
            <a:r>
              <a:rPr lang="en-US" dirty="0" smtClean="0"/>
              <a:t> Comments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175199" y="4478574"/>
            <a:ext cx="8500062" cy="86532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THANK YOU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85" y="2298700"/>
            <a:ext cx="11387181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Transmit Signal Chain</a:t>
            </a:r>
            <a:endParaRPr lang="en-US" sz="6000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4409</Words>
  <Application>Microsoft Office PowerPoint</Application>
  <PresentationFormat>Widescreen</PresentationFormat>
  <Paragraphs>1893</Paragraphs>
  <Slides>84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Calibri</vt:lpstr>
      <vt:lpstr>Cambria Math</vt:lpstr>
      <vt:lpstr>Times New Roman</vt:lpstr>
      <vt:lpstr>Wingdings</vt:lpstr>
      <vt:lpstr>Education 16x9</vt:lpstr>
      <vt:lpstr>Electronic Synthetic Aperture Radar Imager</vt:lpstr>
      <vt:lpstr>Agenda</vt:lpstr>
      <vt:lpstr>Project Overview</vt:lpstr>
      <vt:lpstr>Team Overview</vt:lpstr>
      <vt:lpstr>Project Goal</vt:lpstr>
      <vt:lpstr>Electrical System </vt:lpstr>
      <vt:lpstr>Radio Frequency Analysis </vt:lpstr>
      <vt:lpstr>Electrical System</vt:lpstr>
      <vt:lpstr>Transmit Signal Chain</vt:lpstr>
      <vt:lpstr>Transmit Signal Chain</vt:lpstr>
      <vt:lpstr>Transmit Signal Chain - Data</vt:lpstr>
      <vt:lpstr>Receive Signal Chain</vt:lpstr>
      <vt:lpstr>Receive Signal Chain</vt:lpstr>
      <vt:lpstr>Receive Signal Chain –  Calculation Equations </vt:lpstr>
      <vt:lpstr>Receive Signal Chain - Data</vt:lpstr>
      <vt:lpstr>IQ Demodulator </vt:lpstr>
      <vt:lpstr>IQ Demodulator </vt:lpstr>
      <vt:lpstr>PowerPoint Presentation</vt:lpstr>
      <vt:lpstr>Level Shift Circuit</vt:lpstr>
      <vt:lpstr>Level Shift Circuit</vt:lpstr>
      <vt:lpstr>Radar Range Equation –  Received Power</vt:lpstr>
      <vt:lpstr>Radar Range Equation</vt:lpstr>
      <vt:lpstr>FPGA Programming </vt:lpstr>
      <vt:lpstr>What will be covered?</vt:lpstr>
      <vt:lpstr>Hardware Design</vt:lpstr>
      <vt:lpstr>RF Controlling Signals in  Timing Diagram</vt:lpstr>
      <vt:lpstr>Timing Diagram</vt:lpstr>
      <vt:lpstr>Pins For Signals in Timing Diagram</vt:lpstr>
      <vt:lpstr>Coding Sequence Explanation</vt:lpstr>
      <vt:lpstr>Coding Sequence Explanation</vt:lpstr>
      <vt:lpstr>Pins for 7 segment display </vt:lpstr>
      <vt:lpstr>Coding Sequence Explanation</vt:lpstr>
      <vt:lpstr>Coding Sequence Explanation</vt:lpstr>
      <vt:lpstr>Pins for Slider Switches</vt:lpstr>
      <vt:lpstr>Coding Sequence</vt:lpstr>
      <vt:lpstr>Antenna Design  </vt:lpstr>
      <vt:lpstr>Antenna Hardware - Antennas</vt:lpstr>
      <vt:lpstr>Antenna Hardware – Iso-Adapter </vt:lpstr>
      <vt:lpstr>Antenna Design Principle</vt:lpstr>
      <vt:lpstr>Antenna Spacing</vt:lpstr>
      <vt:lpstr>Phase Centers</vt:lpstr>
      <vt:lpstr>Linear Antenna Array Radiation Patterns</vt:lpstr>
      <vt:lpstr>Linear Antenna Array Radiation Patterns</vt:lpstr>
      <vt:lpstr>Linear Antenna Array Radiation Patterns</vt:lpstr>
      <vt:lpstr>Antenna Structural Design</vt:lpstr>
      <vt:lpstr>Antenna Structure</vt:lpstr>
      <vt:lpstr>Antenna Structure Continued</vt:lpstr>
      <vt:lpstr>Antenna Structure Continued</vt:lpstr>
      <vt:lpstr>Antenna Structure Stand</vt:lpstr>
      <vt:lpstr>Electrical Component Box</vt:lpstr>
      <vt:lpstr>Antenna Structure</vt:lpstr>
      <vt:lpstr>Power Supply and Signal Processing</vt:lpstr>
      <vt:lpstr>Power Supply</vt:lpstr>
      <vt:lpstr>Signal Processing</vt:lpstr>
      <vt:lpstr>Fourier Transform Example –  16 Phase Centers</vt:lpstr>
      <vt:lpstr>Fourier Transform Example –  16 Phase Centers</vt:lpstr>
      <vt:lpstr>PowerPoint Presentation</vt:lpstr>
      <vt:lpstr>Signal Processing Example</vt:lpstr>
      <vt:lpstr>Fourier Transform Example –  IQ Demodulator</vt:lpstr>
      <vt:lpstr>Fourier Transform Example –  IQ Demodulator</vt:lpstr>
      <vt:lpstr>Fourier Transform Example</vt:lpstr>
      <vt:lpstr>Fourier Transform Example</vt:lpstr>
      <vt:lpstr>Fourier Transform Example</vt:lpstr>
      <vt:lpstr>Fourier Transform Example</vt:lpstr>
      <vt:lpstr>Complete  Detailed Schedule</vt:lpstr>
      <vt:lpstr>Schedule - Critical Tasks</vt:lpstr>
      <vt:lpstr>Pending Scheduled Items</vt:lpstr>
      <vt:lpstr>Complete Detailed Budget</vt:lpstr>
      <vt:lpstr>Budget Assessment</vt:lpstr>
      <vt:lpstr>Budget Assessment</vt:lpstr>
      <vt:lpstr>Budget Assessment</vt:lpstr>
      <vt:lpstr>Budget Assessment</vt:lpstr>
      <vt:lpstr>Budget Assessment</vt:lpstr>
      <vt:lpstr>Detailed Risk Assessment</vt:lpstr>
      <vt:lpstr>Structural Risks</vt:lpstr>
      <vt:lpstr>Structural Risks</vt:lpstr>
      <vt:lpstr>Electrical System Risks</vt:lpstr>
      <vt:lpstr>Electrical System Risks</vt:lpstr>
      <vt:lpstr>Electrical System Risks</vt:lpstr>
      <vt:lpstr>Electrical System Risks</vt:lpstr>
      <vt:lpstr>Electrical System Risks</vt:lpstr>
      <vt:lpstr>Schedule Risks</vt:lpstr>
      <vt:lpstr>Budget Risks</vt:lpstr>
      <vt:lpstr>Questions &amp;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2014-10-12T23:05:12Z</dcterms:created>
  <dcterms:modified xsi:type="dcterms:W3CDTF">2014-11-21T15:19:14Z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