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70"/>
  </p:notesMasterIdLst>
  <p:handoutMasterIdLst>
    <p:handoutMasterId r:id="rId71"/>
  </p:handoutMasterIdLst>
  <p:sldIdLst>
    <p:sldId id="258" r:id="rId3"/>
    <p:sldId id="260" r:id="rId4"/>
    <p:sldId id="282" r:id="rId5"/>
    <p:sldId id="291" r:id="rId6"/>
    <p:sldId id="294" r:id="rId7"/>
    <p:sldId id="261" r:id="rId8"/>
    <p:sldId id="292" r:id="rId9"/>
    <p:sldId id="304" r:id="rId10"/>
    <p:sldId id="262" r:id="rId11"/>
    <p:sldId id="270" r:id="rId12"/>
    <p:sldId id="281" r:id="rId13"/>
    <p:sldId id="271" r:id="rId14"/>
    <p:sldId id="283" r:id="rId15"/>
    <p:sldId id="309" r:id="rId16"/>
    <p:sldId id="311" r:id="rId17"/>
    <p:sldId id="305" r:id="rId18"/>
    <p:sldId id="306" r:id="rId19"/>
    <p:sldId id="333" r:id="rId20"/>
    <p:sldId id="307" r:id="rId21"/>
    <p:sldId id="335" r:id="rId22"/>
    <p:sldId id="318" r:id="rId23"/>
    <p:sldId id="321" r:id="rId24"/>
    <p:sldId id="329" r:id="rId25"/>
    <p:sldId id="330" r:id="rId26"/>
    <p:sldId id="331" r:id="rId27"/>
    <p:sldId id="332" r:id="rId28"/>
    <p:sldId id="313" r:id="rId29"/>
    <p:sldId id="322" r:id="rId30"/>
    <p:sldId id="323" r:id="rId31"/>
    <p:sldId id="324" r:id="rId32"/>
    <p:sldId id="325" r:id="rId33"/>
    <p:sldId id="310" r:id="rId34"/>
    <p:sldId id="336" r:id="rId35"/>
    <p:sldId id="337" r:id="rId36"/>
    <p:sldId id="338" r:id="rId37"/>
    <p:sldId id="339" r:id="rId38"/>
    <p:sldId id="340" r:id="rId39"/>
    <p:sldId id="341" r:id="rId40"/>
    <p:sldId id="342" r:id="rId41"/>
    <p:sldId id="312" r:id="rId42"/>
    <p:sldId id="343" r:id="rId43"/>
    <p:sldId id="344" r:id="rId44"/>
    <p:sldId id="345" r:id="rId45"/>
    <p:sldId id="346" r:id="rId46"/>
    <p:sldId id="347" r:id="rId47"/>
    <p:sldId id="348" r:id="rId48"/>
    <p:sldId id="349" r:id="rId49"/>
    <p:sldId id="269" r:id="rId50"/>
    <p:sldId id="280" r:id="rId51"/>
    <p:sldId id="299" r:id="rId52"/>
    <p:sldId id="300" r:id="rId53"/>
    <p:sldId id="301" r:id="rId54"/>
    <p:sldId id="302" r:id="rId55"/>
    <p:sldId id="303" r:id="rId56"/>
    <p:sldId id="272" r:id="rId57"/>
    <p:sldId id="350" r:id="rId58"/>
    <p:sldId id="351" r:id="rId59"/>
    <p:sldId id="352" r:id="rId60"/>
    <p:sldId id="354" r:id="rId61"/>
    <p:sldId id="355" r:id="rId62"/>
    <p:sldId id="356" r:id="rId63"/>
    <p:sldId id="357" r:id="rId64"/>
    <p:sldId id="358" r:id="rId65"/>
    <p:sldId id="273" r:id="rId66"/>
    <p:sldId id="359" r:id="rId67"/>
    <p:sldId id="360" r:id="rId68"/>
    <p:sldId id="288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6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pPr/>
              <a:t>11/10/2014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pPr/>
              <a:t>11/10/2014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81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051D-E240-453A-B34D-11C8E288FAD0}" type="datetime1">
              <a:rPr lang="en-US" smtClean="0"/>
              <a:pPr/>
              <a:t>11/10/2014</a:t>
            </a:fld>
            <a:endParaRPr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520B-B0D2-400D-B423-94DAEEEFFEB0}" type="datetime1">
              <a:rPr lang="en-US" smtClean="0"/>
              <a:pPr/>
              <a:t>11/10/2014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B38A0831-C318-4703-A9C9-3BD1A80692D9}" type="datetime1">
              <a:rPr lang="en-US" smtClean="0"/>
              <a:pPr/>
              <a:t>11/10/2014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186C-9F46-40BF-899C-ED2BBB687231}" type="datetime1">
              <a:rPr lang="en-US" smtClean="0"/>
              <a:pPr/>
              <a:t>11/10/2014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E770-C5F7-4DBE-8110-FAD67BC5371B}" type="datetime1">
              <a:rPr lang="en-US" smtClean="0"/>
              <a:pPr/>
              <a:t>11/10/2014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60B8-988E-4B12-900A-98002CBF5478}" type="datetime1">
              <a:rPr lang="en-US" smtClean="0"/>
              <a:pPr/>
              <a:t>11/10/2014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9655-2D2F-4AD3-A09E-8EDC2F685DF3}" type="datetime1">
              <a:rPr lang="en-US" smtClean="0"/>
              <a:pPr/>
              <a:t>11/10/2014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7ECD-A8E7-4586-B281-CB93E255365F}" type="datetime1">
              <a:rPr lang="en-US" smtClean="0"/>
              <a:pPr/>
              <a:t>11/10/2014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89C4-BE44-4448-B642-D779C0EAF03E}" type="datetime1">
              <a:rPr lang="en-US" smtClean="0"/>
              <a:pPr/>
              <a:t>11/10/2014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896" y="2465294"/>
            <a:ext cx="5389895" cy="43927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0610-4C72-4EF8-B17D-E90FEE471E00}" type="datetime1">
              <a:rPr lang="en-US" smtClean="0"/>
              <a:pPr/>
              <a:t>11/10/2014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C070-6A26-4970-8352-4B0BDF8470EA}" type="datetime1">
              <a:rPr lang="en-US" smtClean="0"/>
              <a:pPr/>
              <a:t>11/10/2014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FA65A-B1B3-43D9-BEDD-01734423EF25}" type="datetime1">
              <a:rPr lang="en-US" smtClean="0"/>
              <a:pPr/>
              <a:t>11/10/2014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Electronic </a:t>
            </a:r>
            <a:r>
              <a:rPr lang="en-US" dirty="0" smtClean="0"/>
              <a:t>Synthetic Aperture Radar </a:t>
            </a:r>
            <a:r>
              <a:rPr lang="en-US" dirty="0"/>
              <a:t>Imager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Team </a:t>
            </a:r>
            <a:r>
              <a:rPr lang="en-US" sz="2800" dirty="0" smtClean="0"/>
              <a:t>E#11/M#27 - Milestone #2</a:t>
            </a:r>
            <a:endParaRPr lang="en-US" sz="2800" dirty="0"/>
          </a:p>
          <a:p>
            <a:r>
              <a:rPr lang="en-US" sz="2800" dirty="0" smtClean="0"/>
              <a:t>Project Proposal and Statement of Work</a:t>
            </a:r>
            <a:endParaRPr lang="en-US" sz="2800" dirty="0"/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199" y="1736625"/>
            <a:ext cx="4844495" cy="84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694" y="160723"/>
            <a:ext cx="3888321" cy="111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Team Qualifications (cont’d.)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1866152"/>
            <a:ext cx="10607040" cy="4672760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/>
              <a:t>Asst PM &amp; </a:t>
            </a:r>
            <a:r>
              <a:rPr lang="en-US" sz="3200" b="1" dirty="0"/>
              <a:t>Antenna Structure – </a:t>
            </a:r>
            <a:r>
              <a:rPr lang="en-US" sz="3200" dirty="0"/>
              <a:t>Malcolm </a:t>
            </a:r>
            <a:r>
              <a:rPr lang="en-US" sz="3200" dirty="0" smtClean="0"/>
              <a:t>Harmon (ME)</a:t>
            </a:r>
            <a:endParaRPr lang="en-US" sz="3200" dirty="0"/>
          </a:p>
          <a:p>
            <a:pPr lvl="1"/>
            <a:r>
              <a:rPr lang="en-US" sz="3000" u="sng" dirty="0" smtClean="0"/>
              <a:t>Courses</a:t>
            </a:r>
            <a:r>
              <a:rPr lang="en-US" sz="3000" dirty="0" smtClean="0"/>
              <a:t>: Mechanics &amp; Materials, 3 year Certification in AutoCAD</a:t>
            </a:r>
          </a:p>
          <a:p>
            <a:pPr lvl="1"/>
            <a:r>
              <a:rPr lang="en-US" sz="3000" u="sng" dirty="0" smtClean="0"/>
              <a:t>Experience</a:t>
            </a:r>
            <a:r>
              <a:rPr lang="en-US" sz="3000" dirty="0" smtClean="0"/>
              <a:t>: 3-Dimensional Software Experience, Building Manager</a:t>
            </a:r>
            <a:endParaRPr lang="en-US" sz="1500" dirty="0"/>
          </a:p>
          <a:p>
            <a:r>
              <a:rPr lang="en-US" sz="3200" b="1" dirty="0"/>
              <a:t>Lead Engineer &amp; Programmer </a:t>
            </a:r>
            <a:r>
              <a:rPr lang="en-US" sz="3200" dirty="0"/>
              <a:t>– Patrick </a:t>
            </a:r>
            <a:r>
              <a:rPr lang="en-US" sz="3200" dirty="0" smtClean="0"/>
              <a:t>De la </a:t>
            </a:r>
            <a:r>
              <a:rPr lang="en-US" sz="3200" dirty="0" err="1" smtClean="0"/>
              <a:t>Llana</a:t>
            </a:r>
            <a:r>
              <a:rPr lang="en-US" sz="3200" dirty="0" smtClean="0"/>
              <a:t> (ECE)</a:t>
            </a:r>
            <a:endParaRPr lang="en-US" sz="3200" dirty="0"/>
          </a:p>
          <a:p>
            <a:pPr lvl="1"/>
            <a:r>
              <a:rPr lang="en-US" sz="3000" u="sng" dirty="0" smtClean="0"/>
              <a:t>Courses</a:t>
            </a:r>
            <a:r>
              <a:rPr lang="en-US" sz="3000" dirty="0" smtClean="0"/>
              <a:t>: </a:t>
            </a:r>
            <a:r>
              <a:rPr lang="en-US" sz="3000" dirty="0"/>
              <a:t>Digital </a:t>
            </a:r>
            <a:r>
              <a:rPr lang="en-US" sz="3000" dirty="0" smtClean="0"/>
              <a:t>Logic, </a:t>
            </a:r>
            <a:r>
              <a:rPr lang="en-US" sz="3000" dirty="0"/>
              <a:t>Data Structures, Control Systems, Digital </a:t>
            </a:r>
            <a:r>
              <a:rPr lang="en-US" sz="3000" dirty="0" smtClean="0"/>
              <a:t>Communications, </a:t>
            </a:r>
            <a:r>
              <a:rPr lang="en-US" sz="3000" dirty="0"/>
              <a:t>and </a:t>
            </a:r>
            <a:r>
              <a:rPr lang="en-US" sz="3000" dirty="0" smtClean="0"/>
              <a:t>Microprocessors</a:t>
            </a:r>
          </a:p>
          <a:p>
            <a:pPr lvl="1"/>
            <a:r>
              <a:rPr lang="en-US" sz="3000" u="sng" dirty="0" smtClean="0"/>
              <a:t>Experience</a:t>
            </a:r>
            <a:r>
              <a:rPr lang="en-US" sz="3000" dirty="0" smtClean="0"/>
              <a:t>: </a:t>
            </a:r>
            <a:r>
              <a:rPr lang="en-US" sz="3000" dirty="0"/>
              <a:t>CAPS (Center for Advanced Power Systems) </a:t>
            </a:r>
            <a:r>
              <a:rPr lang="en-US" sz="3000" dirty="0" smtClean="0"/>
              <a:t>research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56350"/>
            <a:ext cx="5687786" cy="365125"/>
          </a:xfrm>
        </p:spPr>
        <p:txBody>
          <a:bodyPr/>
          <a:lstStyle/>
          <a:p>
            <a:r>
              <a:rPr lang="en-US" dirty="0" smtClean="0"/>
              <a:t>Jasmine Vanderhorst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23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Team Qualifications (cont’d.)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1873925"/>
            <a:ext cx="10607040" cy="4482425"/>
          </a:xfrm>
        </p:spPr>
        <p:txBody>
          <a:bodyPr>
            <a:normAutofit lnSpcReduction="10000"/>
          </a:bodyPr>
          <a:lstStyle/>
          <a:p>
            <a:r>
              <a:rPr lang="en-US" sz="3000" b="1" dirty="0" smtClean="0"/>
              <a:t>Co-Lead Industrial Engineer &amp; Treasurer</a:t>
            </a:r>
            <a:r>
              <a:rPr lang="en-US" sz="3000" dirty="0" smtClean="0"/>
              <a:t>– Benjamin Mock (IE)</a:t>
            </a:r>
          </a:p>
          <a:p>
            <a:pPr lvl="1"/>
            <a:r>
              <a:rPr lang="en-US" sz="2800" u="sng" dirty="0" smtClean="0"/>
              <a:t>Courses</a:t>
            </a:r>
            <a:r>
              <a:rPr lang="en-US" sz="2800" dirty="0" smtClean="0"/>
              <a:t>: Manuf. Process, Engineering </a:t>
            </a:r>
            <a:r>
              <a:rPr lang="en-US" sz="2800" dirty="0"/>
              <a:t>Materials, Engineering </a:t>
            </a:r>
            <a:r>
              <a:rPr lang="en-US" sz="2800" dirty="0" smtClean="0"/>
              <a:t>Management, Human Factors, </a:t>
            </a:r>
            <a:r>
              <a:rPr lang="en-US" sz="2800" dirty="0"/>
              <a:t>and </a:t>
            </a:r>
            <a:r>
              <a:rPr lang="en-US" sz="2800" dirty="0" smtClean="0"/>
              <a:t>Ergonomics</a:t>
            </a:r>
          </a:p>
          <a:p>
            <a:pPr lvl="1"/>
            <a:r>
              <a:rPr lang="en-US" sz="2800" u="sng" dirty="0" smtClean="0"/>
              <a:t>Experience</a:t>
            </a:r>
            <a:r>
              <a:rPr lang="en-US" sz="2800" dirty="0" smtClean="0"/>
              <a:t>: Treasurer of 2 organizations, Southeast District Parliamentarian for 1 organization, time management, risk forecasting, and technical writing.</a:t>
            </a:r>
          </a:p>
          <a:p>
            <a:r>
              <a:rPr lang="en-US" sz="3000" b="1" dirty="0" smtClean="0"/>
              <a:t>Co-Lead Electrical &amp; RF Engineer – </a:t>
            </a:r>
            <a:r>
              <a:rPr lang="en-US" sz="3000" dirty="0" smtClean="0"/>
              <a:t>Joshua Cushion (EE)</a:t>
            </a:r>
            <a:endParaRPr lang="en-US" sz="3000" dirty="0"/>
          </a:p>
          <a:p>
            <a:pPr lvl="1"/>
            <a:r>
              <a:rPr lang="en-US" sz="2800" u="sng" dirty="0" smtClean="0"/>
              <a:t>Courses</a:t>
            </a:r>
            <a:r>
              <a:rPr lang="en-US" sz="2800" dirty="0" smtClean="0"/>
              <a:t>: Electronics I &amp; II Labs, Power Electronics</a:t>
            </a:r>
          </a:p>
          <a:p>
            <a:pPr lvl="1"/>
            <a:r>
              <a:rPr lang="en-US" sz="2800" u="sng" dirty="0" smtClean="0"/>
              <a:t>Experience</a:t>
            </a:r>
            <a:r>
              <a:rPr lang="en-US" sz="2800" dirty="0" smtClean="0"/>
              <a:t>: 3 Internships – Digital &amp; Analog Circuit Design &amp; Analysis</a:t>
            </a:r>
            <a:endParaRPr lang="en-US" sz="2800" u="sng" dirty="0"/>
          </a:p>
          <a:p>
            <a:pPr lvl="1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56350"/>
            <a:ext cx="5687786" cy="365125"/>
          </a:xfrm>
        </p:spPr>
        <p:txBody>
          <a:bodyPr/>
          <a:lstStyle/>
          <a:p>
            <a:r>
              <a:rPr lang="en-US" dirty="0" smtClean="0"/>
              <a:t>Jasmine Vanderhorst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95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Team Qualifications (cont’d.)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1873925"/>
            <a:ext cx="10640090" cy="4482425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dirty="0" smtClean="0"/>
              <a:t>Signal Processing Engineer &amp; Document Control </a:t>
            </a:r>
            <a:r>
              <a:rPr lang="en-US" sz="3000" dirty="0" smtClean="0"/>
              <a:t>– Julia Kim (EE)</a:t>
            </a:r>
          </a:p>
          <a:p>
            <a:pPr lvl="1"/>
            <a:r>
              <a:rPr lang="en-US" sz="2800" u="sng" dirty="0" smtClean="0"/>
              <a:t>Courses</a:t>
            </a:r>
            <a:r>
              <a:rPr lang="en-US" sz="2800" dirty="0" smtClean="0"/>
              <a:t>: Power Electronics, Fundamentals of Power Systems, and Power Systems I, Signals &amp; Systems</a:t>
            </a:r>
          </a:p>
          <a:p>
            <a:pPr lvl="1"/>
            <a:r>
              <a:rPr lang="en-US" sz="2800" u="sng" dirty="0" smtClean="0"/>
              <a:t>Experience</a:t>
            </a:r>
            <a:r>
              <a:rPr lang="en-US" sz="2800" dirty="0" smtClean="0"/>
              <a:t>: Lab work in Advanced Circuits and Electronics</a:t>
            </a:r>
            <a:endParaRPr lang="en-US" sz="3000" dirty="0" smtClean="0"/>
          </a:p>
          <a:p>
            <a:r>
              <a:rPr lang="en-US" sz="3000" b="1" dirty="0" smtClean="0"/>
              <a:t>Co-Lead Mechanical Engineer &amp; Antenna Structure </a:t>
            </a:r>
            <a:r>
              <a:rPr lang="en-US" sz="3000" dirty="0" smtClean="0"/>
              <a:t>– Mark Poindexter (ME)</a:t>
            </a:r>
          </a:p>
          <a:p>
            <a:pPr lvl="1"/>
            <a:r>
              <a:rPr lang="en-US" sz="2800" u="sng" dirty="0" smtClean="0"/>
              <a:t>Courses</a:t>
            </a:r>
            <a:r>
              <a:rPr lang="en-US" sz="2800" dirty="0" smtClean="0"/>
              <a:t>: </a:t>
            </a:r>
            <a:r>
              <a:rPr lang="en-US" sz="2800" dirty="0"/>
              <a:t>ME </a:t>
            </a:r>
            <a:r>
              <a:rPr lang="en-US" sz="2800" dirty="0" smtClean="0"/>
              <a:t>Tools &amp; </a:t>
            </a:r>
            <a:r>
              <a:rPr lang="en-US" sz="2800" dirty="0"/>
              <a:t>Lab, Mechanical Systems </a:t>
            </a:r>
            <a:r>
              <a:rPr lang="en-US" sz="2800" dirty="0" smtClean="0"/>
              <a:t>I &amp; II, </a:t>
            </a:r>
            <a:r>
              <a:rPr lang="en-US" sz="2800" dirty="0"/>
              <a:t>and Dynamic Systems </a:t>
            </a:r>
            <a:r>
              <a:rPr lang="en-US" sz="2800" dirty="0" smtClean="0"/>
              <a:t>II</a:t>
            </a:r>
          </a:p>
          <a:p>
            <a:pPr lvl="1"/>
            <a:r>
              <a:rPr lang="en-US" sz="2800" u="sng" dirty="0" smtClean="0"/>
              <a:t>Experience</a:t>
            </a:r>
            <a:r>
              <a:rPr lang="en-US" sz="2800" dirty="0" smtClean="0"/>
              <a:t>:  designing with Pro E Software, work with small &amp; large machines and automotive repairs</a:t>
            </a:r>
            <a:endParaRPr lang="en-US" sz="2800" u="sng" dirty="0" smtClean="0"/>
          </a:p>
          <a:p>
            <a:pPr marL="457200" lvl="1" indent="0">
              <a:buNone/>
            </a:pP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56350"/>
            <a:ext cx="5687786" cy="365125"/>
          </a:xfrm>
        </p:spPr>
        <p:txBody>
          <a:bodyPr/>
          <a:lstStyle/>
          <a:p>
            <a:r>
              <a:rPr lang="en-US" dirty="0" smtClean="0"/>
              <a:t>Jasmine Vanderhorst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30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System Breakdown 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RF Engineer: Joshua Cushion</a:t>
            </a:r>
          </a:p>
          <a:p>
            <a:r>
              <a:rPr lang="en-US" sz="2800" dirty="0" smtClean="0"/>
              <a:t>Electrical Engineering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6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Project Subsystems	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Electrical System</a:t>
            </a:r>
          </a:p>
          <a:p>
            <a:pPr lvl="1"/>
            <a:r>
              <a:rPr lang="en-US" sz="3200" dirty="0" smtClean="0"/>
              <a:t>Radio Frequency Circuit Components</a:t>
            </a:r>
          </a:p>
          <a:p>
            <a:pPr lvl="1"/>
            <a:r>
              <a:rPr lang="en-US" sz="3200" dirty="0" smtClean="0"/>
              <a:t>Power </a:t>
            </a:r>
            <a:r>
              <a:rPr lang="en-US" sz="3200" dirty="0"/>
              <a:t>Supply </a:t>
            </a:r>
            <a:r>
              <a:rPr lang="en-US" sz="3200" dirty="0" smtClean="0"/>
              <a:t>Printed Circuit Board (PCB)</a:t>
            </a:r>
            <a:endParaRPr lang="en-US" sz="3200" dirty="0"/>
          </a:p>
          <a:p>
            <a:pPr lvl="1"/>
            <a:r>
              <a:rPr lang="en-US" sz="3200" dirty="0" smtClean="0"/>
              <a:t>Field Programmable Gate Array (FPGA) Board</a:t>
            </a:r>
          </a:p>
          <a:p>
            <a:r>
              <a:rPr lang="en-US" sz="3400" dirty="0" smtClean="0"/>
              <a:t>Antenna Design</a:t>
            </a:r>
          </a:p>
          <a:p>
            <a:r>
              <a:rPr lang="en-US" sz="3200" dirty="0" smtClean="0"/>
              <a:t>Mechanical Structure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Joshua Cushion</a:t>
            </a:r>
          </a:p>
        </p:txBody>
      </p:sp>
    </p:spTree>
    <p:extLst>
      <p:ext uri="{BB962C8B-B14F-4D97-AF65-F5344CB8AC3E}">
        <p14:creationId xmlns:p14="http://schemas.microsoft.com/office/powerpoint/2010/main" val="273725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System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RF Engineer: Joshua Cushion</a:t>
            </a:r>
          </a:p>
          <a:p>
            <a:r>
              <a:rPr lang="en-US" dirty="0" smtClean="0"/>
              <a:t>Electrical Engineering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Joshua Cushion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55788" y="466725"/>
            <a:ext cx="10336212" cy="1362075"/>
          </a:xfrm>
        </p:spPr>
        <p:txBody>
          <a:bodyPr>
            <a:noAutofit/>
          </a:bodyPr>
          <a:lstStyle/>
          <a:p>
            <a:r>
              <a:rPr lang="en-US" sz="6000" dirty="0" smtClean="0"/>
              <a:t>Block Diagram – Simple Model</a:t>
            </a:r>
            <a:endParaRPr lang="en-US" sz="60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Footer Placeholder 10"/>
          <p:cNvSpPr txBox="1">
            <a:spLocks/>
          </p:cNvSpPr>
          <p:nvPr/>
        </p:nvSpPr>
        <p:spPr>
          <a:xfrm>
            <a:off x="3404507" y="65087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Joshua Cushion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048000" y="6021859"/>
            <a:ext cx="716692" cy="6996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06144" y="3274540"/>
            <a:ext cx="945077" cy="11986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80160" y="466343"/>
            <a:ext cx="9628632" cy="13621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tx1"/>
                </a:solidFill>
              </a:rPr>
              <a:t>Simple Model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4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Joshua Cushion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98588" y="466725"/>
            <a:ext cx="10793412" cy="1362075"/>
          </a:xfrm>
        </p:spPr>
        <p:txBody>
          <a:bodyPr>
            <a:noAutofit/>
          </a:bodyPr>
          <a:lstStyle/>
          <a:p>
            <a:r>
              <a:rPr lang="en-US" sz="6000" dirty="0" smtClean="0"/>
              <a:t>Block Diagram – Advanced Model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217641" cy="6858000"/>
          </a:xfrm>
          <a:prstGeom prst="rect">
            <a:avLst/>
          </a:prstGeom>
        </p:spPr>
      </p:pic>
      <p:sp>
        <p:nvSpPr>
          <p:cNvPr id="7" name="Footer Placeholder 10"/>
          <p:cNvSpPr txBox="1">
            <a:spLocks/>
          </p:cNvSpPr>
          <p:nvPr/>
        </p:nvSpPr>
        <p:spPr>
          <a:xfrm>
            <a:off x="3404507" y="65087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Joshua Cushion</a:t>
            </a:r>
            <a:endParaRPr lang="en-US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2948" y="186256"/>
            <a:ext cx="9628632" cy="13621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tx1"/>
                </a:solidFill>
              </a:rPr>
              <a:t>Advanced Model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8622" y="2573895"/>
            <a:ext cx="2397077" cy="14518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65766" y="4020704"/>
            <a:ext cx="1365663" cy="1881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23210" y="1684852"/>
            <a:ext cx="1104405" cy="5926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3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66343"/>
            <a:ext cx="11483788" cy="1362113"/>
          </a:xfrm>
        </p:spPr>
        <p:txBody>
          <a:bodyPr>
            <a:noAutofit/>
          </a:bodyPr>
          <a:lstStyle/>
          <a:p>
            <a:r>
              <a:rPr lang="en-US" sz="5500" dirty="0" smtClean="0"/>
              <a:t>Concept Generation – Electrical System </a:t>
            </a:r>
            <a:endParaRPr lang="en-US" sz="55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Advanced Model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15153" y="2743194"/>
            <a:ext cx="6051176" cy="3751735"/>
          </a:xfrm>
        </p:spPr>
        <p:txBody>
          <a:bodyPr>
            <a:noAutofit/>
          </a:bodyPr>
          <a:lstStyle/>
          <a:p>
            <a:r>
              <a:rPr lang="en-US" sz="2000" dirty="0" smtClean="0"/>
              <a:t>Advantages :</a:t>
            </a:r>
          </a:p>
          <a:p>
            <a:pPr lvl="1"/>
            <a:r>
              <a:rPr lang="en-US" dirty="0" smtClean="0"/>
              <a:t>Does not include test equipment</a:t>
            </a:r>
          </a:p>
          <a:p>
            <a:pPr lvl="1"/>
            <a:r>
              <a:rPr lang="en-US" dirty="0" smtClean="0"/>
              <a:t>Image processing is done while system is running </a:t>
            </a:r>
          </a:p>
          <a:p>
            <a:r>
              <a:rPr lang="en-US" sz="2000" dirty="0" smtClean="0"/>
              <a:t>Disadvantages:</a:t>
            </a:r>
          </a:p>
          <a:p>
            <a:pPr lvl="1"/>
            <a:r>
              <a:rPr lang="en-US" dirty="0"/>
              <a:t>Heavy dependence on the FPGA</a:t>
            </a:r>
          </a:p>
          <a:p>
            <a:pPr lvl="2"/>
            <a:r>
              <a:rPr lang="en-US" sz="2000" dirty="0" smtClean="0"/>
              <a:t>More FPGA programming tasks</a:t>
            </a:r>
          </a:p>
          <a:p>
            <a:pPr lvl="1"/>
            <a:r>
              <a:rPr lang="en-US" dirty="0" smtClean="0"/>
              <a:t>High risk of timing issues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Simple Model 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5495006" cy="3751735"/>
          </a:xfrm>
        </p:spPr>
        <p:txBody>
          <a:bodyPr>
            <a:noAutofit/>
          </a:bodyPr>
          <a:lstStyle/>
          <a:p>
            <a:r>
              <a:rPr lang="en-US" sz="2000" dirty="0"/>
              <a:t>Advantages :</a:t>
            </a:r>
          </a:p>
          <a:p>
            <a:pPr lvl="1"/>
            <a:r>
              <a:rPr lang="en-US" dirty="0" smtClean="0"/>
              <a:t>Very little dependence </a:t>
            </a:r>
            <a:r>
              <a:rPr lang="en-US" dirty="0"/>
              <a:t>on the FPGA</a:t>
            </a:r>
          </a:p>
          <a:p>
            <a:pPr lvl="2"/>
            <a:r>
              <a:rPr lang="en-US" sz="2000" dirty="0" smtClean="0"/>
              <a:t>Less FPGA </a:t>
            </a:r>
            <a:r>
              <a:rPr lang="en-US" sz="2000" dirty="0"/>
              <a:t>programming </a:t>
            </a:r>
            <a:r>
              <a:rPr lang="en-US" sz="2000" dirty="0" smtClean="0"/>
              <a:t>tasks</a:t>
            </a:r>
          </a:p>
          <a:p>
            <a:pPr lvl="1"/>
            <a:r>
              <a:rPr lang="en-US" dirty="0" smtClean="0"/>
              <a:t>More reliable switching time for switches </a:t>
            </a:r>
            <a:endParaRPr lang="en-US" dirty="0"/>
          </a:p>
          <a:p>
            <a:r>
              <a:rPr lang="en-US" sz="2000" dirty="0" smtClean="0"/>
              <a:t>Disadvantages</a:t>
            </a:r>
            <a:r>
              <a:rPr lang="en-US" sz="2000" dirty="0"/>
              <a:t>:</a:t>
            </a:r>
          </a:p>
          <a:p>
            <a:pPr lvl="1"/>
            <a:r>
              <a:rPr lang="en-US" dirty="0" smtClean="0"/>
              <a:t>Requires test equipment</a:t>
            </a:r>
          </a:p>
          <a:p>
            <a:pPr lvl="2"/>
            <a:r>
              <a:rPr lang="en-US" sz="2000" dirty="0" smtClean="0"/>
              <a:t>Oscilloscope</a:t>
            </a:r>
          </a:p>
          <a:p>
            <a:pPr lvl="2"/>
            <a:r>
              <a:rPr lang="en-US" sz="2000" dirty="0" smtClean="0"/>
              <a:t>Waveform generator</a:t>
            </a:r>
            <a:endParaRPr lang="en-US" sz="2000" dirty="0"/>
          </a:p>
          <a:p>
            <a:pPr lvl="1"/>
            <a:r>
              <a:rPr lang="en-US" dirty="0"/>
              <a:t>Image processing </a:t>
            </a:r>
            <a:r>
              <a:rPr lang="en-US" dirty="0" smtClean="0"/>
              <a:t>is done after a complete cycle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Joshua Cushion</a:t>
            </a:r>
          </a:p>
        </p:txBody>
      </p:sp>
    </p:spTree>
    <p:extLst>
      <p:ext uri="{BB962C8B-B14F-4D97-AF65-F5344CB8AC3E}">
        <p14:creationId xmlns:p14="http://schemas.microsoft.com/office/powerpoint/2010/main" val="116639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Major Circuit Components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29" y="2190749"/>
            <a:ext cx="7570695" cy="3986213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Voltage Controlled Oscillator (VCO)</a:t>
            </a:r>
          </a:p>
          <a:p>
            <a:pPr lvl="1"/>
            <a:r>
              <a:rPr lang="en-US" sz="2400" dirty="0" smtClean="0"/>
              <a:t>Creates the high frequency transmit signal</a:t>
            </a:r>
          </a:p>
          <a:p>
            <a:pPr lvl="1"/>
            <a:r>
              <a:rPr lang="en-US" sz="2400" dirty="0" smtClean="0"/>
              <a:t>Specifications:</a:t>
            </a:r>
          </a:p>
          <a:p>
            <a:pPr lvl="2"/>
            <a:r>
              <a:rPr lang="en-US" sz="2100" dirty="0" smtClean="0"/>
              <a:t>Operating frequency: 5 – 10 GHz </a:t>
            </a:r>
          </a:p>
          <a:p>
            <a:pPr lvl="2"/>
            <a:r>
              <a:rPr lang="en-US" sz="2100" dirty="0" smtClean="0"/>
              <a:t>Output power: +20 </a:t>
            </a:r>
            <a:r>
              <a:rPr lang="en-US" sz="2100" dirty="0" err="1" smtClean="0"/>
              <a:t>dBm</a:t>
            </a:r>
            <a:endParaRPr lang="en-US" sz="2100" dirty="0" smtClean="0"/>
          </a:p>
          <a:p>
            <a:pPr lvl="2"/>
            <a:r>
              <a:rPr lang="en-US" sz="2100" dirty="0" smtClean="0"/>
              <a:t>Input Voltage: 8 - 15 V</a:t>
            </a:r>
          </a:p>
          <a:p>
            <a:r>
              <a:rPr lang="en-US" sz="2800" dirty="0" smtClean="0"/>
              <a:t>IQ Demodulator</a:t>
            </a:r>
          </a:p>
          <a:p>
            <a:pPr lvl="1"/>
            <a:r>
              <a:rPr lang="en-US" sz="2400" dirty="0" smtClean="0"/>
              <a:t>Represents the phase and amplitude 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of the RF input as a output voltage</a:t>
            </a:r>
          </a:p>
          <a:p>
            <a:pPr lvl="1"/>
            <a:r>
              <a:rPr lang="en-US" sz="2400" dirty="0" smtClean="0"/>
              <a:t>Specifications</a:t>
            </a:r>
            <a:endParaRPr lang="en-US" sz="2400" dirty="0"/>
          </a:p>
          <a:p>
            <a:pPr lvl="2"/>
            <a:r>
              <a:rPr lang="en-US" sz="2100" dirty="0" smtClean="0"/>
              <a:t>LO/RF frequency: 6 – 10 GHz</a:t>
            </a:r>
            <a:endParaRPr lang="en-US" sz="2100" dirty="0"/>
          </a:p>
          <a:p>
            <a:pPr lvl="2"/>
            <a:r>
              <a:rPr lang="en-US" sz="2100" dirty="0" smtClean="0"/>
              <a:t>DC offset: (-8) – (+8) mV</a:t>
            </a:r>
          </a:p>
          <a:p>
            <a:pPr lvl="2"/>
            <a:r>
              <a:rPr lang="en-US" sz="2100" dirty="0" smtClean="0"/>
              <a:t>Input voltage: ±5 V</a:t>
            </a: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241848" y="4032567"/>
            <a:ext cx="2208848" cy="2106174"/>
            <a:chOff x="5131752" y="2197101"/>
            <a:chExt cx="2208848" cy="2106174"/>
          </a:xfrm>
        </p:grpSpPr>
        <p:pic>
          <p:nvPicPr>
            <p:cNvPr id="5" name="Picture 4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1752" y="2197101"/>
              <a:ext cx="2208848" cy="1921510"/>
            </a:xfrm>
            <a:prstGeom prst="rect">
              <a:avLst/>
            </a:prstGeom>
          </p:spPr>
        </p:pic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5131752" y="4118610"/>
              <a:ext cx="2208848" cy="1846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i="1" dirty="0" smtClean="0">
                  <a:solidFill>
                    <a:srgbClr val="44546A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IQ Demodulator:AD60100B</a:t>
              </a:r>
              <a:endParaRPr lang="en-US" sz="9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906469" y="2007844"/>
            <a:ext cx="2798573" cy="1907129"/>
            <a:chOff x="8110218" y="2007844"/>
            <a:chExt cx="2798573" cy="1907129"/>
          </a:xfrm>
        </p:grpSpPr>
        <p:pic>
          <p:nvPicPr>
            <p:cNvPr id="8" name="Picture 7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0218" y="2007844"/>
              <a:ext cx="2798573" cy="1845335"/>
            </a:xfrm>
            <a:prstGeom prst="rect">
              <a:avLst/>
            </a:prstGeom>
          </p:spPr>
        </p:pic>
        <p:sp>
          <p:nvSpPr>
            <p:cNvPr id="9" name="Text Box 49"/>
            <p:cNvSpPr txBox="1"/>
            <p:nvPr/>
          </p:nvSpPr>
          <p:spPr>
            <a:xfrm>
              <a:off x="8110219" y="3730307"/>
              <a:ext cx="2798572" cy="184666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i="1" dirty="0" smtClean="0">
                  <a:solidFill>
                    <a:srgbClr val="44546A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VCO: </a:t>
              </a:r>
              <a:r>
                <a:rPr lang="en-US" sz="1200" i="1" dirty="0">
                  <a:solidFill>
                    <a:srgbClr val="44546A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HMC-C029</a:t>
              </a:r>
              <a:endParaRPr lang="en-US" sz="9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Joshua Cushion</a:t>
            </a:r>
          </a:p>
        </p:txBody>
      </p:sp>
    </p:spTree>
    <p:extLst>
      <p:ext uri="{BB962C8B-B14F-4D97-AF65-F5344CB8AC3E}">
        <p14:creationId xmlns:p14="http://schemas.microsoft.com/office/powerpoint/2010/main" val="389782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Agenda</a:t>
            </a:r>
            <a:endParaRPr lang="en-US" sz="6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80160" y="1828456"/>
            <a:ext cx="9628632" cy="4893019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Project Overview</a:t>
            </a:r>
          </a:p>
          <a:p>
            <a:r>
              <a:rPr lang="en-US" sz="3200" dirty="0" smtClean="0"/>
              <a:t>Team Qualifications</a:t>
            </a:r>
          </a:p>
          <a:p>
            <a:r>
              <a:rPr lang="en-US" sz="3200" dirty="0" smtClean="0"/>
              <a:t>System Breakdown</a:t>
            </a:r>
          </a:p>
          <a:p>
            <a:pPr lvl="1"/>
            <a:r>
              <a:rPr lang="en-US" sz="3000" dirty="0" smtClean="0"/>
              <a:t>Electrical System</a:t>
            </a:r>
          </a:p>
          <a:p>
            <a:pPr lvl="2"/>
            <a:r>
              <a:rPr lang="en-US" sz="2800" dirty="0" smtClean="0"/>
              <a:t>Power Supply &amp; Distribution</a:t>
            </a:r>
          </a:p>
          <a:p>
            <a:pPr lvl="2"/>
            <a:r>
              <a:rPr lang="en-US" sz="2800" dirty="0" smtClean="0"/>
              <a:t>FPGA Programming</a:t>
            </a:r>
          </a:p>
          <a:p>
            <a:pPr lvl="1"/>
            <a:r>
              <a:rPr lang="en-US" sz="3000" dirty="0" smtClean="0"/>
              <a:t>Antenna Design</a:t>
            </a:r>
          </a:p>
          <a:p>
            <a:pPr lvl="1"/>
            <a:r>
              <a:rPr lang="en-US" sz="3000" dirty="0" smtClean="0"/>
              <a:t>Mechanical Design</a:t>
            </a:r>
          </a:p>
          <a:p>
            <a:r>
              <a:rPr lang="en-US" sz="3200" dirty="0" smtClean="0"/>
              <a:t>Detailed Schedule</a:t>
            </a:r>
          </a:p>
          <a:p>
            <a:r>
              <a:rPr lang="en-US" sz="3200" dirty="0" smtClean="0"/>
              <a:t>Detailed Budget</a:t>
            </a:r>
          </a:p>
          <a:p>
            <a:r>
              <a:rPr lang="en-US" sz="3200" dirty="0" smtClean="0"/>
              <a:t>Detailed Risk Assessment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56350"/>
            <a:ext cx="5687786" cy="365125"/>
          </a:xfrm>
        </p:spPr>
        <p:txBody>
          <a:bodyPr/>
          <a:lstStyle/>
          <a:p>
            <a:r>
              <a:rPr lang="en-US" dirty="0" smtClean="0"/>
              <a:t>Jasmine Vanderhorst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Major </a:t>
            </a:r>
            <a:r>
              <a:rPr lang="en-US" sz="6000" dirty="0"/>
              <a:t>Circuit Components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2190749"/>
            <a:ext cx="4986991" cy="3986213"/>
          </a:xfrm>
        </p:spPr>
        <p:txBody>
          <a:bodyPr/>
          <a:lstStyle/>
          <a:p>
            <a:r>
              <a:rPr lang="en-US" dirty="0"/>
              <a:t>Switches</a:t>
            </a:r>
          </a:p>
          <a:p>
            <a:pPr lvl="1"/>
            <a:r>
              <a:rPr lang="en-US" dirty="0"/>
              <a:t>Single Pole Double Throw (SPDT)</a:t>
            </a:r>
          </a:p>
          <a:p>
            <a:pPr lvl="1"/>
            <a:r>
              <a:rPr lang="en-US" dirty="0"/>
              <a:t>Single Pole Four Throw (SP4T)</a:t>
            </a:r>
          </a:p>
          <a:p>
            <a:pPr lvl="1"/>
            <a:r>
              <a:rPr lang="en-US" dirty="0"/>
              <a:t>Single Pole 16 Throw (SP16T</a:t>
            </a:r>
            <a:r>
              <a:rPr lang="en-US" dirty="0" smtClean="0"/>
              <a:t>)</a:t>
            </a:r>
          </a:p>
          <a:p>
            <a:r>
              <a:rPr lang="en-US" dirty="0" smtClean="0"/>
              <a:t>Specifications</a:t>
            </a:r>
          </a:p>
          <a:p>
            <a:pPr lvl="1"/>
            <a:r>
              <a:rPr lang="en-US" dirty="0" smtClean="0"/>
              <a:t>Operating frequency</a:t>
            </a:r>
          </a:p>
          <a:p>
            <a:pPr lvl="1"/>
            <a:r>
              <a:rPr lang="en-US" dirty="0" smtClean="0"/>
              <a:t>Switching times</a:t>
            </a:r>
          </a:p>
          <a:p>
            <a:pPr lvl="1"/>
            <a:r>
              <a:rPr lang="en-US" dirty="0" smtClean="0"/>
              <a:t>Output power</a:t>
            </a:r>
          </a:p>
          <a:p>
            <a:pPr lvl="1"/>
            <a:r>
              <a:rPr lang="en-US" dirty="0" smtClean="0"/>
              <a:t>Supply Voltage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9453513" y="2190749"/>
            <a:ext cx="1968898" cy="1574996"/>
            <a:chOff x="5229225" y="2597761"/>
            <a:chExt cx="1968898" cy="1574996"/>
          </a:xfrm>
        </p:grpSpPr>
        <p:pic>
          <p:nvPicPr>
            <p:cNvPr id="5" name="Picture 4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29225" y="2597761"/>
              <a:ext cx="1968898" cy="139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21"/>
            <p:cNvSpPr txBox="1">
              <a:spLocks noChangeArrowheads="1"/>
            </p:cNvSpPr>
            <p:nvPr/>
          </p:nvSpPr>
          <p:spPr bwMode="auto">
            <a:xfrm>
              <a:off x="5229226" y="3991610"/>
              <a:ext cx="1963254" cy="1811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i="1" dirty="0" smtClean="0">
                  <a:solidFill>
                    <a:srgbClr val="44546A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SP4T: </a:t>
              </a:r>
              <a:r>
                <a:rPr lang="en-US" sz="1200" i="1" dirty="0">
                  <a:solidFill>
                    <a:srgbClr val="44546A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HMC-C071</a:t>
              </a:r>
              <a:endParaRPr lang="en-US" sz="9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603123" y="4673288"/>
            <a:ext cx="3700780" cy="1584642"/>
            <a:chOff x="4452620" y="2552700"/>
            <a:chExt cx="3700780" cy="1584642"/>
          </a:xfrm>
        </p:grpSpPr>
        <p:pic>
          <p:nvPicPr>
            <p:cNvPr id="11" name="Picture 10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52620" y="2552700"/>
              <a:ext cx="3700780" cy="1319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23"/>
            <p:cNvSpPr txBox="1">
              <a:spLocks noChangeArrowheads="1"/>
            </p:cNvSpPr>
            <p:nvPr/>
          </p:nvSpPr>
          <p:spPr bwMode="auto">
            <a:xfrm>
              <a:off x="4452620" y="3872547"/>
              <a:ext cx="3700780" cy="2647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i="1" dirty="0" smtClean="0">
                  <a:solidFill>
                    <a:srgbClr val="44546A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SP16T: </a:t>
              </a:r>
              <a:r>
                <a:rPr lang="en-US" sz="1200" i="1" dirty="0">
                  <a:solidFill>
                    <a:srgbClr val="44546A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SWL01016S</a:t>
              </a:r>
              <a:endParaRPr lang="en-US" sz="9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717933" y="2744540"/>
            <a:ext cx="2187139" cy="1815453"/>
            <a:chOff x="5191125" y="2356180"/>
            <a:chExt cx="2187139" cy="1815453"/>
          </a:xfrm>
        </p:grpSpPr>
        <p:pic>
          <p:nvPicPr>
            <p:cNvPr id="14" name="Picture 13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91125" y="2356180"/>
              <a:ext cx="2187139" cy="1564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5191125" y="3920808"/>
              <a:ext cx="2187139" cy="250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i="1" dirty="0" smtClean="0">
                  <a:solidFill>
                    <a:srgbClr val="44546A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SPDT</a:t>
              </a:r>
              <a:r>
                <a:rPr lang="en-US" sz="1200" i="1" dirty="0" smtClean="0">
                  <a:solidFill>
                    <a:srgbClr val="44546A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1200" i="1" dirty="0">
                  <a:solidFill>
                    <a:srgbClr val="44546A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HMC-C058</a:t>
              </a:r>
              <a:endParaRPr lang="en-US" sz="9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Joshua Cushion</a:t>
            </a:r>
          </a:p>
        </p:txBody>
      </p:sp>
    </p:spTree>
    <p:extLst>
      <p:ext uri="{BB962C8B-B14F-4D97-AF65-F5344CB8AC3E}">
        <p14:creationId xmlns:p14="http://schemas.microsoft.com/office/powerpoint/2010/main" val="96502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82818"/>
            <a:ext cx="10786946" cy="1362113"/>
          </a:xfrm>
        </p:spPr>
        <p:txBody>
          <a:bodyPr>
            <a:noAutofit/>
          </a:bodyPr>
          <a:lstStyle/>
          <a:p>
            <a:r>
              <a:rPr lang="en-US" sz="5400" dirty="0" smtClean="0"/>
              <a:t>Major Task: Radar Range Equation Parameters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000" dirty="0" smtClean="0"/>
                  <a:t>Radar Range Equation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en-US" sz="3000" dirty="0" smtClean="0"/>
              </a:p>
              <a:p>
                <a:r>
                  <a:rPr lang="en-US" sz="3200" dirty="0" smtClean="0"/>
                  <a:t>Radar’s ability to detect a target at a certain range from the radar</a:t>
                </a:r>
              </a:p>
              <a:p>
                <a:r>
                  <a:rPr lang="en-US" sz="3000" dirty="0" smtClean="0"/>
                  <a:t>Determine the signal power and noise power</a:t>
                </a:r>
              </a:p>
              <a:p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 cstate="print"/>
                <a:stretch>
                  <a:fillRect l="-1392" t="-1835" r="-1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56350"/>
            <a:ext cx="5687786" cy="365125"/>
          </a:xfrm>
        </p:spPr>
        <p:txBody>
          <a:bodyPr/>
          <a:lstStyle/>
          <a:p>
            <a:r>
              <a:rPr lang="en-US" dirty="0" smtClean="0"/>
              <a:t>Joshua Cushion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5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Signal to Noise Ratio </a:t>
            </a:r>
            <a:endParaRPr lang="en-US" sz="6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Signal Power 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t</m:t>
                        </m:r>
                        <m:r>
                          <m:rPr>
                            <m:nor/>
                          </m:rPr>
                          <a:rPr lang="en-US" dirty="0"/>
                          <m:t>G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 smtClean="0"/>
                          <m:t>A</m:t>
                        </m:r>
                        <m:r>
                          <m:rPr>
                            <m:nor/>
                          </m:rPr>
                          <a:rPr lang="en-US" baseline="-25000" dirty="0" smtClean="0"/>
                          <m:t>e</m:t>
                        </m:r>
                        <m:r>
                          <m:rPr>
                            <m:nor/>
                          </m:rPr>
                          <a:rPr lang="el-GR" dirty="0" smtClean="0"/>
                          <m:t>σ</m:t>
                        </m:r>
                        <m:r>
                          <m:rPr>
                            <m:nor/>
                          </m:rPr>
                          <a:rPr lang="en-US" dirty="0" smtClean="0"/>
                          <m:t> 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Peak Transmit </a:t>
                </a:r>
                <a:r>
                  <a:rPr lang="en-US" dirty="0"/>
                  <a:t>Power (P</a:t>
                </a:r>
                <a:r>
                  <a:rPr lang="en-US" baseline="-25000" dirty="0"/>
                  <a:t>t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r>
                  <a:rPr lang="en-US" dirty="0"/>
                  <a:t>Transmit </a:t>
                </a:r>
                <a:r>
                  <a:rPr lang="en-US" dirty="0" smtClean="0"/>
                  <a:t>Path Gain </a:t>
                </a:r>
                <a:r>
                  <a:rPr lang="en-US" dirty="0"/>
                  <a:t>(G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Calculate for entire chain </a:t>
                </a:r>
              </a:p>
              <a:p>
                <a:r>
                  <a:rPr lang="en-US" dirty="0" smtClean="0"/>
                  <a:t>Effective Area of Receive Antenna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 l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Noise Power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 = </a:t>
                </a:r>
                <a:r>
                  <a:rPr lang="en-US" dirty="0" err="1"/>
                  <a:t>kT</a:t>
                </a:r>
                <a:r>
                  <a:rPr lang="en-US" baseline="-25000" dirty="0" err="1"/>
                  <a:t>S</a:t>
                </a:r>
                <a:r>
                  <a:rPr lang="en-US" dirty="0" err="1"/>
                  <a:t>B</a:t>
                </a:r>
                <a:r>
                  <a:rPr lang="en-US" baseline="-25000" dirty="0" err="1"/>
                  <a:t>n</a:t>
                </a:r>
                <a:endParaRPr lang="en-US" dirty="0"/>
              </a:p>
              <a:p>
                <a:r>
                  <a:rPr lang="en-US" dirty="0" smtClean="0"/>
                  <a:t>Cascaded model of TX and RX paths</a:t>
                </a:r>
              </a:p>
              <a:p>
                <a:r>
                  <a:rPr lang="en-US" dirty="0" smtClean="0"/>
                  <a:t>System </a:t>
                </a:r>
                <a:r>
                  <a:rPr lang="en-US" dirty="0"/>
                  <a:t>Noise Temperature (T</a:t>
                </a:r>
                <a:r>
                  <a:rPr lang="en-US" baseline="-25000" dirty="0"/>
                  <a:t>S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T</a:t>
                </a:r>
                <a:r>
                  <a:rPr lang="en-US" baseline="-25000" dirty="0"/>
                  <a:t>S</a:t>
                </a:r>
                <a:r>
                  <a:rPr lang="en-US" dirty="0"/>
                  <a:t> = T</a:t>
                </a:r>
                <a:r>
                  <a:rPr lang="en-US" baseline="-25000" dirty="0"/>
                  <a:t>1</a:t>
                </a:r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+…</a:t>
                </a:r>
              </a:p>
              <a:p>
                <a:r>
                  <a:rPr lang="en-US" dirty="0"/>
                  <a:t>Gain (G) /Loss (L)</a:t>
                </a:r>
              </a:p>
              <a:p>
                <a:pPr lvl="1"/>
                <a:r>
                  <a:rPr lang="en-US" dirty="0"/>
                  <a:t>Check component </a:t>
                </a:r>
                <a:r>
                  <a:rPr lang="en-US" dirty="0" smtClean="0"/>
                  <a:t>datasheets</a:t>
                </a:r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 rotWithShape="0">
                <a:blip r:embed="rId3"/>
                <a:stretch>
                  <a:fillRect l="-1493" t="-1243" r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Joshua Cushion</a:t>
            </a:r>
          </a:p>
        </p:txBody>
      </p:sp>
    </p:spTree>
    <p:extLst>
      <p:ext uri="{BB962C8B-B14F-4D97-AF65-F5344CB8AC3E}">
        <p14:creationId xmlns:p14="http://schemas.microsoft.com/office/powerpoint/2010/main" val="224075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Power Supply and Distribution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Signal Processing Engineer – Julia Kim</a:t>
            </a:r>
          </a:p>
          <a:p>
            <a:r>
              <a:rPr lang="en-US" dirty="0"/>
              <a:t>Electrical </a:t>
            </a:r>
            <a:r>
              <a:rPr lang="en-US" dirty="0" smtClean="0"/>
              <a:t>Engineering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Concept Generation	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1949825"/>
            <a:ext cx="9628632" cy="4406526"/>
          </a:xfrm>
        </p:spPr>
        <p:txBody>
          <a:bodyPr>
            <a:normAutofit lnSpcReduction="10000"/>
          </a:bodyPr>
          <a:lstStyle/>
          <a:p>
            <a:r>
              <a:rPr lang="en-US" sz="3200" u="sng" dirty="0" smtClean="0"/>
              <a:t>Goal</a:t>
            </a:r>
            <a:r>
              <a:rPr lang="en-US" sz="3200" dirty="0" smtClean="0"/>
              <a:t>: To efficiently supply and distribute power to the components in the electrical system</a:t>
            </a:r>
          </a:p>
          <a:p>
            <a:r>
              <a:rPr lang="en-US" sz="3200" dirty="0" smtClean="0"/>
              <a:t>One main power supply input</a:t>
            </a:r>
          </a:p>
          <a:p>
            <a:r>
              <a:rPr lang="en-US" sz="3200" u="sng" dirty="0" smtClean="0"/>
              <a:t>Options</a:t>
            </a:r>
            <a:r>
              <a:rPr lang="en-US" sz="3200" dirty="0" smtClean="0"/>
              <a:t>:</a:t>
            </a:r>
          </a:p>
          <a:p>
            <a:pPr lvl="1"/>
            <a:r>
              <a:rPr lang="en-US" sz="3200" dirty="0" smtClean="0"/>
              <a:t>Solder less bread board with Through-Hole </a:t>
            </a:r>
            <a:r>
              <a:rPr lang="en-US" sz="3200" dirty="0"/>
              <a:t>T</a:t>
            </a:r>
            <a:r>
              <a:rPr lang="en-US" sz="3200" dirty="0" smtClean="0"/>
              <a:t>echnology (THT) components</a:t>
            </a:r>
          </a:p>
          <a:p>
            <a:pPr lvl="1"/>
            <a:r>
              <a:rPr lang="en-US" sz="3200" dirty="0" smtClean="0"/>
              <a:t>Design </a:t>
            </a:r>
            <a:r>
              <a:rPr lang="en-US" sz="3200" dirty="0"/>
              <a:t>a </a:t>
            </a:r>
            <a:r>
              <a:rPr lang="en-US" sz="3200" dirty="0" smtClean="0"/>
              <a:t>printed circuit board </a:t>
            </a:r>
            <a:r>
              <a:rPr lang="en-US" sz="3200" dirty="0"/>
              <a:t>(PCB</a:t>
            </a:r>
            <a:r>
              <a:rPr lang="en-US" sz="3200" dirty="0" smtClean="0"/>
              <a:t>) with soldered 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56350"/>
            <a:ext cx="5687786" cy="365125"/>
          </a:xfrm>
        </p:spPr>
        <p:txBody>
          <a:bodyPr/>
          <a:lstStyle/>
          <a:p>
            <a:r>
              <a:rPr lang="en-US" dirty="0" smtClean="0"/>
              <a:t>Julia 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45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Proposed Design		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2003612"/>
            <a:ext cx="9628632" cy="4464423"/>
          </a:xfrm>
        </p:spPr>
        <p:txBody>
          <a:bodyPr>
            <a:noAutofit/>
          </a:bodyPr>
          <a:lstStyle/>
          <a:p>
            <a:r>
              <a:rPr lang="en-US" sz="3200" dirty="0" smtClean="0"/>
              <a:t>Printed </a:t>
            </a:r>
            <a:r>
              <a:rPr lang="en-US" sz="3200" dirty="0"/>
              <a:t>C</a:t>
            </a:r>
            <a:r>
              <a:rPr lang="en-US" sz="3200" dirty="0" smtClean="0"/>
              <a:t>ircuit </a:t>
            </a:r>
            <a:r>
              <a:rPr lang="en-US" sz="3200" dirty="0"/>
              <a:t>B</a:t>
            </a:r>
            <a:r>
              <a:rPr lang="en-US" sz="3200" dirty="0" smtClean="0"/>
              <a:t>oard (PCB)</a:t>
            </a:r>
          </a:p>
          <a:p>
            <a:r>
              <a:rPr lang="en-US" sz="3200" dirty="0" smtClean="0"/>
              <a:t>Requirements</a:t>
            </a:r>
          </a:p>
          <a:p>
            <a:pPr lvl="1"/>
            <a:r>
              <a:rPr lang="en-US" sz="3200" dirty="0" smtClean="0"/>
              <a:t>Accept input from a main power supply</a:t>
            </a:r>
            <a:endParaRPr lang="en-US" sz="3200" dirty="0"/>
          </a:p>
          <a:p>
            <a:pPr lvl="1"/>
            <a:r>
              <a:rPr lang="en-US" sz="3200" dirty="0" smtClean="0"/>
              <a:t>13 output connections, one for each component</a:t>
            </a:r>
          </a:p>
          <a:p>
            <a:pPr lvl="1"/>
            <a:r>
              <a:rPr lang="en-US" sz="3200" dirty="0" smtClean="0"/>
              <a:t>Supply the required input voltage and current for each component</a:t>
            </a:r>
          </a:p>
          <a:p>
            <a:pPr lvl="1"/>
            <a:r>
              <a:rPr lang="en-US" sz="3200" dirty="0" smtClean="0"/>
              <a:t>Operate within the specified temperature range for each component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56350"/>
            <a:ext cx="5687786" cy="365125"/>
          </a:xfrm>
        </p:spPr>
        <p:txBody>
          <a:bodyPr/>
          <a:lstStyle/>
          <a:p>
            <a:r>
              <a:rPr lang="en-US" dirty="0" smtClean="0"/>
              <a:t>Julia 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89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Statement of Work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2084295"/>
            <a:ext cx="6182958" cy="4092668"/>
          </a:xfrm>
        </p:spPr>
        <p:txBody>
          <a:bodyPr>
            <a:noAutofit/>
          </a:bodyPr>
          <a:lstStyle/>
          <a:p>
            <a:r>
              <a:rPr lang="en-US" sz="3200" dirty="0" smtClean="0"/>
              <a:t>Tasks:</a:t>
            </a:r>
          </a:p>
          <a:p>
            <a:pPr lvl="1"/>
            <a:r>
              <a:rPr lang="en-US" sz="3200" dirty="0" smtClean="0"/>
              <a:t>Gather info for each component:</a:t>
            </a:r>
          </a:p>
          <a:p>
            <a:pPr lvl="2"/>
            <a:r>
              <a:rPr lang="en-US" sz="3200" dirty="0" smtClean="0"/>
              <a:t>Max, min, typical </a:t>
            </a:r>
          </a:p>
          <a:p>
            <a:pPr lvl="3"/>
            <a:r>
              <a:rPr lang="en-US" sz="3200" dirty="0" smtClean="0"/>
              <a:t>Input voltage</a:t>
            </a:r>
          </a:p>
          <a:p>
            <a:pPr lvl="3"/>
            <a:r>
              <a:rPr lang="en-US" sz="3200" dirty="0" smtClean="0"/>
              <a:t>Input current </a:t>
            </a:r>
          </a:p>
          <a:p>
            <a:pPr lvl="3"/>
            <a:r>
              <a:rPr lang="en-US" sz="3200" dirty="0" smtClean="0"/>
              <a:t>Input power</a:t>
            </a:r>
          </a:p>
          <a:p>
            <a:pPr lvl="3"/>
            <a:r>
              <a:rPr lang="en-US" sz="3200" dirty="0" smtClean="0"/>
              <a:t>Operating temperatures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6" name="Picture 2" descr="http://www.expresspcb.com/GSpecs/PhotoProductionPCB_LF_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262" y="2588997"/>
            <a:ext cx="3246530" cy="318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56350"/>
            <a:ext cx="5687786" cy="365125"/>
          </a:xfrm>
        </p:spPr>
        <p:txBody>
          <a:bodyPr/>
          <a:lstStyle/>
          <a:p>
            <a:r>
              <a:rPr lang="en-US" dirty="0" smtClean="0"/>
              <a:t>Julia 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69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Programming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Lead Programmer: Patrick de la </a:t>
            </a:r>
            <a:r>
              <a:rPr lang="en-US" dirty="0" err="1" smtClean="0"/>
              <a:t>Llana</a:t>
            </a:r>
            <a:endParaRPr lang="en-US" dirty="0" smtClean="0"/>
          </a:p>
          <a:p>
            <a:r>
              <a:rPr lang="en-US" dirty="0" smtClean="0"/>
              <a:t>Electrical &amp; Computer Engineering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6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59" y="466343"/>
            <a:ext cx="9733829" cy="1362113"/>
          </a:xfrm>
        </p:spPr>
        <p:txBody>
          <a:bodyPr>
            <a:noAutofit/>
          </a:bodyPr>
          <a:lstStyle/>
          <a:p>
            <a:r>
              <a:rPr lang="en-US" sz="5600" dirty="0" smtClean="0"/>
              <a:t>Concept Generation &amp; Selection:  FPGA</a:t>
            </a:r>
            <a:endParaRPr lang="en-US" sz="5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Digilent</a:t>
            </a:r>
            <a:r>
              <a:rPr lang="en-US" sz="3200" dirty="0" smtClean="0"/>
              <a:t> </a:t>
            </a:r>
            <a:r>
              <a:rPr lang="en-US" sz="3200" dirty="0" err="1" smtClean="0"/>
              <a:t>Nexys</a:t>
            </a:r>
            <a:r>
              <a:rPr lang="en-US" sz="3200" dirty="0" smtClean="0"/>
              <a:t> 3</a:t>
            </a:r>
          </a:p>
          <a:p>
            <a:pPr lvl="1"/>
            <a:r>
              <a:rPr lang="en-US" sz="3000" dirty="0" smtClean="0"/>
              <a:t>Newer version of </a:t>
            </a:r>
            <a:r>
              <a:rPr lang="en-US" sz="3000" dirty="0" err="1" smtClean="0"/>
              <a:t>Nexys</a:t>
            </a:r>
            <a:r>
              <a:rPr lang="en-US" sz="3000" dirty="0" smtClean="0"/>
              <a:t> 2</a:t>
            </a:r>
          </a:p>
          <a:p>
            <a:r>
              <a:rPr lang="en-US" sz="3200" dirty="0" smtClean="0"/>
              <a:t>Specifications:</a:t>
            </a:r>
          </a:p>
          <a:p>
            <a:pPr lvl="1"/>
            <a:r>
              <a:rPr lang="en-US" sz="3200" dirty="0" smtClean="0"/>
              <a:t>USB port</a:t>
            </a:r>
          </a:p>
          <a:p>
            <a:pPr lvl="1"/>
            <a:r>
              <a:rPr lang="en-US" sz="3200" dirty="0" smtClean="0"/>
              <a:t>8-bit VGA Display</a:t>
            </a:r>
          </a:p>
          <a:p>
            <a:pPr lvl="1"/>
            <a:r>
              <a:rPr lang="en-US" sz="3200" dirty="0" smtClean="0"/>
              <a:t>100MHz clock</a:t>
            </a:r>
          </a:p>
          <a:p>
            <a:pPr lvl="1"/>
            <a:r>
              <a:rPr lang="en-US" sz="3200" dirty="0" err="1" smtClean="0"/>
              <a:t>Pmod</a:t>
            </a:r>
            <a:r>
              <a:rPr lang="en-US" sz="3200" dirty="0" smtClean="0"/>
              <a:t> capability</a:t>
            </a:r>
            <a:endParaRPr lang="en-US" sz="3200" dirty="0"/>
          </a:p>
        </p:txBody>
      </p:sp>
      <p:pic>
        <p:nvPicPr>
          <p:cNvPr id="4" name="Picture 3" descr="http://www.digilentinc.com/Data/Products/NEXYS3/NEXYS3-obl-4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996" y="2386806"/>
            <a:ext cx="3810000" cy="3228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Patrick de la </a:t>
            </a:r>
            <a:r>
              <a:rPr lang="en-US" dirty="0" err="1" smtClean="0"/>
              <a:t>Llana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77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FPGA:  Needs &amp; Wants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2103415"/>
            <a:ext cx="9628632" cy="4261173"/>
          </a:xfrm>
        </p:spPr>
        <p:txBody>
          <a:bodyPr>
            <a:noAutofit/>
          </a:bodyPr>
          <a:lstStyle/>
          <a:p>
            <a:r>
              <a:rPr lang="en-US" sz="2800" dirty="0" smtClean="0"/>
              <a:t>100 MHz clock</a:t>
            </a:r>
          </a:p>
          <a:p>
            <a:pPr lvl="1"/>
            <a:r>
              <a:rPr lang="en-US" sz="2800" dirty="0" smtClean="0"/>
              <a:t>Switching edge needs to be 10ns</a:t>
            </a:r>
          </a:p>
          <a:p>
            <a:r>
              <a:rPr lang="en-US" sz="2800" dirty="0" err="1" smtClean="0"/>
              <a:t>Pmod</a:t>
            </a:r>
            <a:r>
              <a:rPr lang="en-US" sz="2800" dirty="0" smtClean="0"/>
              <a:t> Capability</a:t>
            </a:r>
          </a:p>
          <a:p>
            <a:pPr lvl="1"/>
            <a:r>
              <a:rPr lang="en-US" sz="2800" dirty="0" smtClean="0"/>
              <a:t>For the purpose of plug in A/D and D/A converters.</a:t>
            </a:r>
            <a:endParaRPr lang="en-US" sz="2800" dirty="0"/>
          </a:p>
          <a:p>
            <a:r>
              <a:rPr lang="en-US" sz="2800" dirty="0" smtClean="0"/>
              <a:t>USB port</a:t>
            </a:r>
          </a:p>
          <a:p>
            <a:pPr lvl="1"/>
            <a:r>
              <a:rPr lang="en-US" sz="2800" dirty="0" smtClean="0"/>
              <a:t>Desired for simplicity.  </a:t>
            </a:r>
            <a:endParaRPr lang="en-US" sz="2800" dirty="0"/>
          </a:p>
          <a:p>
            <a:r>
              <a:rPr lang="en-US" sz="2800" dirty="0" smtClean="0"/>
              <a:t>VGA port</a:t>
            </a:r>
          </a:p>
          <a:p>
            <a:pPr lvl="1"/>
            <a:r>
              <a:rPr lang="en-US" sz="2800" dirty="0" smtClean="0"/>
              <a:t>VGA display of image.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Patrick de la </a:t>
            </a:r>
            <a:r>
              <a:rPr lang="en-US" dirty="0" err="1" smtClean="0"/>
              <a:t>Llana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902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Signal Processing Engineer – Julia Kim</a:t>
            </a:r>
          </a:p>
          <a:p>
            <a:r>
              <a:rPr lang="en-US" sz="2800" dirty="0" smtClean="0"/>
              <a:t>Electrical Engineering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6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Tasks of FPGA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1927138"/>
            <a:ext cx="9628632" cy="4556040"/>
          </a:xfrm>
        </p:spPr>
        <p:txBody>
          <a:bodyPr>
            <a:noAutofit/>
          </a:bodyPr>
          <a:lstStyle/>
          <a:p>
            <a:r>
              <a:rPr lang="en-US" sz="2400" dirty="0" smtClean="0"/>
              <a:t>Generate Signal</a:t>
            </a:r>
          </a:p>
          <a:p>
            <a:r>
              <a:rPr lang="en-US" sz="2400" dirty="0" smtClean="0"/>
              <a:t>Control Timing</a:t>
            </a:r>
          </a:p>
          <a:p>
            <a:pPr lvl="1"/>
            <a:r>
              <a:rPr lang="en-US" sz="2400" dirty="0" smtClean="0"/>
              <a:t>SPDT -  Transmit and Receive Modes</a:t>
            </a:r>
          </a:p>
          <a:p>
            <a:pPr lvl="1"/>
            <a:r>
              <a:rPr lang="en-US" sz="2400" dirty="0" smtClean="0"/>
              <a:t>SP4T – Transmit Antennas.</a:t>
            </a:r>
          </a:p>
          <a:p>
            <a:pPr lvl="1"/>
            <a:r>
              <a:rPr lang="en-US" sz="2400" dirty="0" smtClean="0"/>
              <a:t>SP16T – Receive Antennas</a:t>
            </a:r>
          </a:p>
          <a:p>
            <a:r>
              <a:rPr lang="en-US" sz="2400" dirty="0" smtClean="0"/>
              <a:t>Store Data</a:t>
            </a:r>
          </a:p>
          <a:p>
            <a:pPr lvl="1"/>
            <a:r>
              <a:rPr lang="en-US" sz="2400" dirty="0" smtClean="0"/>
              <a:t>Voltages and phases from the IQ demodulator into data.</a:t>
            </a:r>
          </a:p>
          <a:p>
            <a:r>
              <a:rPr lang="en-US" sz="2400" dirty="0" smtClean="0"/>
              <a:t>Image processing</a:t>
            </a:r>
          </a:p>
          <a:p>
            <a:pPr lvl="1"/>
            <a:r>
              <a:rPr lang="en-US" sz="2400" dirty="0" smtClean="0"/>
              <a:t>16 point Fast Fourier transform</a:t>
            </a:r>
          </a:p>
          <a:p>
            <a:pPr lvl="1"/>
            <a:r>
              <a:rPr lang="en-US" sz="2400" dirty="0" smtClean="0"/>
              <a:t>End result a 1-Dimensional display of pixels divided into 16 columns.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Patrick de la </a:t>
            </a:r>
            <a:r>
              <a:rPr lang="en-US" dirty="0" err="1" smtClean="0"/>
              <a:t>Llana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470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Major Goals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2001279"/>
            <a:ext cx="9628632" cy="4363309"/>
          </a:xfrm>
        </p:spPr>
        <p:txBody>
          <a:bodyPr>
            <a:noAutofit/>
          </a:bodyPr>
          <a:lstStyle/>
          <a:p>
            <a:r>
              <a:rPr lang="en-US" sz="3200" dirty="0" smtClean="0"/>
              <a:t>Create Timing </a:t>
            </a:r>
            <a:r>
              <a:rPr lang="en-US" sz="3200" dirty="0"/>
              <a:t>D</a:t>
            </a:r>
            <a:r>
              <a:rPr lang="en-US" sz="3200" dirty="0" smtClean="0"/>
              <a:t>iagram</a:t>
            </a:r>
          </a:p>
          <a:p>
            <a:pPr lvl="1"/>
            <a:r>
              <a:rPr lang="en-US" sz="3200" dirty="0" smtClean="0"/>
              <a:t>Sequential mapping of signals to match timing.</a:t>
            </a:r>
          </a:p>
          <a:p>
            <a:r>
              <a:rPr lang="en-US" sz="3200" dirty="0" smtClean="0"/>
              <a:t>Interface </a:t>
            </a:r>
            <a:r>
              <a:rPr lang="en-US" sz="3200" dirty="0"/>
              <a:t>C</a:t>
            </a:r>
            <a:r>
              <a:rPr lang="en-US" sz="3200" dirty="0" smtClean="0"/>
              <a:t>ontrol Document</a:t>
            </a:r>
            <a:r>
              <a:rPr lang="en-US" sz="3200" dirty="0"/>
              <a:t> </a:t>
            </a:r>
            <a:r>
              <a:rPr lang="en-US" sz="3200" dirty="0" smtClean="0"/>
              <a:t>(ICD) Chart </a:t>
            </a:r>
          </a:p>
          <a:p>
            <a:pPr lvl="1"/>
            <a:r>
              <a:rPr lang="en-US" sz="3200" dirty="0" smtClean="0"/>
              <a:t>Make sure all interfaces are compatible </a:t>
            </a:r>
          </a:p>
          <a:p>
            <a:pPr lvl="2"/>
            <a:r>
              <a:rPr lang="en-US" sz="3000" dirty="0" smtClean="0"/>
              <a:t>(voltage, cable type, etc.).</a:t>
            </a:r>
          </a:p>
          <a:p>
            <a:r>
              <a:rPr lang="en-US" sz="3200" dirty="0" smtClean="0"/>
              <a:t>Test code when component arrives.</a:t>
            </a:r>
          </a:p>
          <a:p>
            <a:r>
              <a:rPr lang="en-US" sz="3200" dirty="0" smtClean="0"/>
              <a:t>Research more into FPGA and LabVIEW compatibility.</a:t>
            </a:r>
            <a:endParaRPr lang="en-US" sz="3200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Patrick de la </a:t>
            </a:r>
            <a:r>
              <a:rPr lang="en-US" dirty="0" err="1" smtClean="0"/>
              <a:t>Llana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048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Antenna Design	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Antenna Engineer: Matt </a:t>
            </a:r>
            <a:r>
              <a:rPr lang="en-US" dirty="0" err="1" smtClean="0"/>
              <a:t>Cammuse</a:t>
            </a:r>
            <a:endParaRPr lang="en-US" dirty="0" smtClean="0"/>
          </a:p>
          <a:p>
            <a:r>
              <a:rPr lang="en-US" dirty="0" smtClean="0"/>
              <a:t>Electrical Engineering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6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600" dirty="0" smtClean="0"/>
              <a:t>Antenna Instruments &amp; Conditions</a:t>
            </a:r>
            <a:endParaRPr lang="en-US" sz="5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280160" y="1611131"/>
            <a:ext cx="4489704" cy="830695"/>
          </a:xfrm>
        </p:spPr>
        <p:txBody>
          <a:bodyPr/>
          <a:lstStyle/>
          <a:p>
            <a:pPr algn="ctr"/>
            <a:r>
              <a:rPr lang="en-US" sz="3200" dirty="0" smtClean="0"/>
              <a:t>Instruments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280159" y="2441826"/>
            <a:ext cx="4489704" cy="343376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Horn Antenna</a:t>
            </a:r>
          </a:p>
          <a:p>
            <a:pPr lvl="1"/>
            <a:r>
              <a:rPr lang="en-US" sz="2400" dirty="0" smtClean="0"/>
              <a:t>X-Band:  10 GHz</a:t>
            </a:r>
          </a:p>
          <a:p>
            <a:r>
              <a:rPr lang="en-US" sz="2800" dirty="0" smtClean="0"/>
              <a:t>Waveguide-to-Coaxial adapter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419088" y="1611130"/>
            <a:ext cx="4489704" cy="830695"/>
          </a:xfrm>
        </p:spPr>
        <p:txBody>
          <a:bodyPr/>
          <a:lstStyle/>
          <a:p>
            <a:pPr algn="ctr"/>
            <a:r>
              <a:rPr lang="en-US" sz="3200" dirty="0" smtClean="0"/>
              <a:t>Conditions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419088" y="2441825"/>
                <a:ext cx="4489704" cy="3818932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>
                        <a:ea typeface="Cambria Math" panose="02040503050406030204" pitchFamily="18" charset="0"/>
                      </a:rPr>
                      <m:t>Scene</m:t>
                    </m:r>
                    <m:r>
                      <m:rPr>
                        <m:nor/>
                      </m:rPr>
                      <a:rPr lang="en-US" sz="2800" dirty="0" smtClean="0"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 smtClean="0">
                        <a:ea typeface="Cambria Math" panose="02040503050406030204" pitchFamily="18" charset="0"/>
                      </a:rPr>
                      <m:t>Extent</m:t>
                    </m:r>
                    <m:r>
                      <m:rPr>
                        <m:nor/>
                      </m:rPr>
                      <a:rPr lang="en-US" sz="2800" dirty="0" smtClean="0">
                        <a:ea typeface="Cambria Math" panose="02040503050406030204" pitchFamily="18" charset="0"/>
                      </a:rPr>
                      <m:t>:  30 </m:t>
                    </m:r>
                    <m:r>
                      <m:rPr>
                        <m:nor/>
                      </m:rPr>
                      <a:rPr lang="en-US" sz="2800" dirty="0" smtClean="0">
                        <a:ea typeface="Cambria Math" panose="02040503050406030204" pitchFamily="18" charset="0"/>
                      </a:rPr>
                      <m:t>inches</m:t>
                    </m:r>
                    <m:r>
                      <m:rPr>
                        <m:nor/>
                      </m:rPr>
                      <a:rPr lang="en-US" sz="2800" dirty="0" smtClean="0"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 smtClean="0">
                        <a:ea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dirty="0" smtClean="0">
                        <a:ea typeface="Cambria Math" panose="02040503050406030204" pitchFamily="18" charset="0"/>
                      </a:rPr>
                      <m:t> 30 </m:t>
                    </m:r>
                    <m:r>
                      <m:rPr>
                        <m:nor/>
                      </m:rPr>
                      <a:rPr lang="en-US" sz="2800" dirty="0" smtClean="0">
                        <a:ea typeface="Cambria Math" panose="02040503050406030204" pitchFamily="18" charset="0"/>
                      </a:rPr>
                      <m:t>inches</m:t>
                    </m:r>
                  </m:oMath>
                </a14:m>
                <a:endParaRPr lang="en-US" sz="2800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>
                        <a:ea typeface="Cambria Math" panose="02040503050406030204" pitchFamily="18" charset="0"/>
                      </a:rPr>
                      <m:t>Azimuth</m:t>
                    </m:r>
                    <m:r>
                      <m:rPr>
                        <m:nor/>
                      </m:rPr>
                      <a:rPr lang="en-US" sz="2800" dirty="0" smtClean="0"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 smtClean="0">
                        <a:ea typeface="Cambria Math" panose="02040503050406030204" pitchFamily="18" charset="0"/>
                      </a:rPr>
                      <m:t>Beamwidth</m:t>
                    </m:r>
                    <m:r>
                      <m:rPr>
                        <m:nor/>
                      </m:rPr>
                      <a:rPr lang="en-US" sz="2800" dirty="0" smtClean="0">
                        <a:ea typeface="Cambria Math" panose="02040503050406030204" pitchFamily="18" charset="0"/>
                      </a:rPr>
                      <m:t> = 7.06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=8.49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𝑑𝐵𝑖</m:t>
                    </m:r>
                  </m:oMath>
                </a14:m>
                <a:endParaRPr lang="en-US" sz="2800" b="0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Altitude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Beamwidth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8.58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m:rPr>
                        <m:nor/>
                      </m:rPr>
                      <a:rPr lang="en-US" sz="2800" dirty="0" smtClean="0">
                        <a:ea typeface="Cambria Math" panose="02040503050406030204" pitchFamily="18" charset="0"/>
                      </a:rPr>
                      <m:t> = 9.33 </m:t>
                    </m:r>
                    <m:r>
                      <m:rPr>
                        <m:nor/>
                      </m:rPr>
                      <a:rPr lang="en-US" sz="2800" i="1" dirty="0" err="1" smtClean="0">
                        <a:ea typeface="Cambria Math" panose="02040503050406030204" pitchFamily="18" charset="0"/>
                      </a:rPr>
                      <m:t>dBi</m:t>
                    </m:r>
                  </m:oMath>
                </a14:m>
                <a:endParaRPr lang="en-US" sz="2800" i="1" dirty="0" smtClean="0">
                  <a:ea typeface="Cambria Math" panose="02040503050406030204" pitchFamily="18" charset="0"/>
                </a:endParaRPr>
              </a:p>
              <a:p>
                <a:r>
                  <a:rPr lang="en-US" sz="2800" dirty="0" smtClean="0">
                    <a:ea typeface="Cambria Math" panose="02040503050406030204" pitchFamily="18" charset="0"/>
                  </a:rPr>
                  <a:t>Gain = 26 </a:t>
                </a:r>
                <a:r>
                  <a:rPr lang="en-US" sz="2800" dirty="0" err="1" smtClean="0">
                    <a:ea typeface="Cambria Math" panose="02040503050406030204" pitchFamily="18" charset="0"/>
                  </a:rPr>
                  <a:t>dBi</a:t>
                </a:r>
                <a:endParaRPr lang="en-US" sz="280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419088" y="2441825"/>
                <a:ext cx="4489704" cy="3818932"/>
              </a:xfrm>
              <a:blipFill rotWithShape="0">
                <a:blip r:embed="rId2"/>
                <a:stretch>
                  <a:fillRect l="-2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http://openems.de/images/thumb/5/55/Horn_Antenna_RadPattern.png/400px-Horn_Antenna_RadPatter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455" y="4466900"/>
            <a:ext cx="2478352" cy="171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Matthew </a:t>
            </a:r>
            <a:r>
              <a:rPr lang="en-US" dirty="0" err="1" smtClean="0"/>
              <a:t>Cammuse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866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Preferred Horn Antenna</a:t>
            </a:r>
            <a:endParaRPr lang="en-US" sz="6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970088"/>
            <a:ext cx="10515600" cy="4595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		</a:t>
            </a:r>
            <a:r>
              <a:rPr lang="en-US" sz="5500" b="1" dirty="0" smtClean="0"/>
              <a:t>       </a:t>
            </a:r>
            <a:r>
              <a:rPr lang="en-US" sz="8000" b="1" dirty="0" smtClean="0"/>
              <a:t>Company</a:t>
            </a:r>
            <a:r>
              <a:rPr lang="en-US" sz="8000" dirty="0" smtClean="0"/>
              <a:t>:      Advanced Receiver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000" dirty="0" smtClean="0"/>
              <a:t>	             </a:t>
            </a:r>
            <a:r>
              <a:rPr lang="en-US" sz="8000" b="1" dirty="0" smtClean="0"/>
              <a:t>Antenna Type</a:t>
            </a:r>
            <a:r>
              <a:rPr lang="en-US" sz="8000" dirty="0" smtClean="0"/>
              <a:t>:      X-Band Horns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000" dirty="0" smtClean="0"/>
              <a:t>                                    </a:t>
            </a:r>
            <a:r>
              <a:rPr lang="en-US" sz="8000" b="1" dirty="0" smtClean="0"/>
              <a:t>Model No</a:t>
            </a:r>
            <a:r>
              <a:rPr lang="en-US" sz="8000" dirty="0" smtClean="0"/>
              <a:t>:      MA86551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000" dirty="0" smtClean="0"/>
              <a:t>                      </a:t>
            </a:r>
            <a:r>
              <a:rPr lang="en-US" sz="8000" b="1" dirty="0" smtClean="0"/>
              <a:t>Center Frequency</a:t>
            </a:r>
            <a:r>
              <a:rPr lang="en-US" sz="8000" dirty="0" smtClean="0"/>
              <a:t>:      10.525 GHz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000" dirty="0" smtClean="0"/>
              <a:t>                       </a:t>
            </a:r>
            <a:r>
              <a:rPr lang="en-US" sz="8000" b="1" dirty="0" smtClean="0"/>
              <a:t>Frequency Range</a:t>
            </a:r>
            <a:r>
              <a:rPr lang="en-US" sz="8000" dirty="0" smtClean="0"/>
              <a:t>:      8-12.4 GHz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000" dirty="0" smtClean="0"/>
              <a:t>	</a:t>
            </a:r>
            <a:r>
              <a:rPr lang="en-US" sz="8000" b="1" dirty="0" smtClean="0"/>
              <a:t>              Nominal Gain</a:t>
            </a:r>
            <a:r>
              <a:rPr lang="en-US" sz="8000" dirty="0" smtClean="0"/>
              <a:t>:      17 </a:t>
            </a:r>
            <a:r>
              <a:rPr lang="en-US" sz="8000" dirty="0" err="1" smtClean="0"/>
              <a:t>dBi</a:t>
            </a:r>
            <a:endParaRPr lang="en-US" sz="8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000" b="1" dirty="0" smtClean="0"/>
              <a:t>H-Plane (Azimuth) </a:t>
            </a:r>
            <a:r>
              <a:rPr lang="en-US" sz="8000" b="1" dirty="0" err="1" smtClean="0"/>
              <a:t>beamwidth</a:t>
            </a:r>
            <a:r>
              <a:rPr lang="en-US" sz="8000" dirty="0" smtClean="0"/>
              <a:t>:      25°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000" dirty="0" smtClean="0"/>
              <a:t> </a:t>
            </a:r>
            <a:r>
              <a:rPr lang="en-US" sz="8000" b="1" dirty="0" smtClean="0"/>
              <a:t>E-Plane (Altitude) </a:t>
            </a:r>
            <a:r>
              <a:rPr lang="en-US" sz="8000" b="1" dirty="0" err="1" smtClean="0"/>
              <a:t>beamwidth</a:t>
            </a:r>
            <a:r>
              <a:rPr lang="en-US" sz="8000" dirty="0" smtClean="0"/>
              <a:t>:      25°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000" b="1" dirty="0" smtClean="0"/>
              <a:t>                            RF Connection</a:t>
            </a:r>
            <a:r>
              <a:rPr lang="en-US" sz="8000" dirty="0" smtClean="0"/>
              <a:t>:      Mates with UG-39/U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000" dirty="0" smtClean="0"/>
              <a:t>	  	</a:t>
            </a:r>
            <a:r>
              <a:rPr lang="en-US" sz="8000" b="1" dirty="0" smtClean="0"/>
              <a:t>             Price</a:t>
            </a:r>
            <a:r>
              <a:rPr lang="en-US" sz="8000" dirty="0" smtClean="0"/>
              <a:t>:      $20.00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000" dirty="0" smtClean="0"/>
              <a:t>		</a:t>
            </a:r>
            <a:r>
              <a:rPr lang="en-US" sz="8000" b="1" dirty="0" smtClean="0"/>
              <a:t>      Quantity</a:t>
            </a:r>
            <a:r>
              <a:rPr lang="en-US" sz="8000" dirty="0" smtClean="0"/>
              <a:t>:      20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000" dirty="0" smtClean="0"/>
              <a:t>		    </a:t>
            </a:r>
            <a:r>
              <a:rPr lang="en-US" sz="8000" b="1" dirty="0" smtClean="0"/>
              <a:t>Total Cost</a:t>
            </a:r>
            <a:r>
              <a:rPr lang="en-US" sz="8000" dirty="0" smtClean="0"/>
              <a:t>:      $400.00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000" dirty="0" smtClean="0"/>
          </a:p>
        </p:txBody>
      </p:sp>
      <p:pic>
        <p:nvPicPr>
          <p:cNvPr id="5" name="Picture 2" descr="horn antenn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829" y="2147888"/>
            <a:ext cx="3907971" cy="230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70270" y="4784271"/>
            <a:ext cx="4283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Azimuth Range = 106 in. [8.8 ft.]</a:t>
            </a:r>
          </a:p>
          <a:p>
            <a:r>
              <a:rPr lang="en-US" sz="2400" dirty="0" smtClean="0"/>
              <a:t>Altitude Range = 106 in. [8.8 ft.]</a:t>
            </a:r>
          </a:p>
          <a:p>
            <a:r>
              <a:rPr lang="en-US" sz="2400" dirty="0" smtClean="0"/>
              <a:t>Scene Extent ≈ 9 feet x 9 feet</a:t>
            </a: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Matthew </a:t>
            </a:r>
            <a:r>
              <a:rPr lang="en-US" dirty="0" err="1" smtClean="0"/>
              <a:t>Cammuse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087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Alternative Horn Antennas</a:t>
            </a:r>
            <a:endParaRPr lang="en-US" sz="6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2">
              <a:spcBef>
                <a:spcPts val="1000"/>
              </a:spcBef>
            </a:pPr>
            <a:r>
              <a:rPr lang="en-US" sz="2400" dirty="0" smtClean="0"/>
              <a:t>Advanced </a:t>
            </a:r>
            <a:r>
              <a:rPr lang="en-US" sz="2400" dirty="0"/>
              <a:t>Technical Materials:  High Band – Model No. </a:t>
            </a:r>
            <a:r>
              <a:rPr lang="en-US" sz="2400" dirty="0" smtClean="0"/>
              <a:t>90-443-6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Price per horn:  $465.50</a:t>
            </a:r>
          </a:p>
          <a:p>
            <a:pPr lvl="0"/>
            <a:r>
              <a:rPr lang="en-US" sz="2000" dirty="0" smtClean="0"/>
              <a:t>Frequency </a:t>
            </a:r>
            <a:r>
              <a:rPr lang="en-US" sz="2000" dirty="0"/>
              <a:t>Range:  8.20-12.4 GHz</a:t>
            </a:r>
          </a:p>
          <a:p>
            <a:pPr lvl="0"/>
            <a:r>
              <a:rPr lang="en-US" sz="2000" dirty="0"/>
              <a:t>Gain:  24 </a:t>
            </a:r>
            <a:r>
              <a:rPr lang="en-US" sz="2000" dirty="0" err="1"/>
              <a:t>dBi</a:t>
            </a:r>
            <a:endParaRPr lang="en-US" sz="2000" dirty="0"/>
          </a:p>
          <a:p>
            <a:pPr lvl="0"/>
            <a:r>
              <a:rPr lang="en-US" sz="2000" dirty="0"/>
              <a:t>H-Plane (Azimuth) </a:t>
            </a:r>
            <a:r>
              <a:rPr lang="en-US" sz="2000" dirty="0" err="1"/>
              <a:t>beamwidth</a:t>
            </a:r>
            <a:r>
              <a:rPr lang="en-US" sz="2000" dirty="0"/>
              <a:t>:  10.6°</a:t>
            </a:r>
          </a:p>
          <a:p>
            <a:pPr lvl="0"/>
            <a:r>
              <a:rPr lang="en-US" sz="2000" dirty="0"/>
              <a:t>E-Plane (Altitude) </a:t>
            </a:r>
            <a:r>
              <a:rPr lang="en-US" sz="2000" dirty="0" err="1"/>
              <a:t>beamwidth</a:t>
            </a:r>
            <a:r>
              <a:rPr lang="en-US" sz="2000" dirty="0"/>
              <a:t>:  8.8°</a:t>
            </a:r>
          </a:p>
          <a:p>
            <a:pPr lvl="0"/>
            <a:r>
              <a:rPr lang="en-US" sz="2000" dirty="0" smtClean="0"/>
              <a:t>Height</a:t>
            </a:r>
            <a:r>
              <a:rPr lang="en-US" sz="2000" dirty="0"/>
              <a:t>:  7 in.</a:t>
            </a:r>
          </a:p>
          <a:p>
            <a:pPr lvl="0"/>
            <a:r>
              <a:rPr lang="en-US" sz="2000" dirty="0"/>
              <a:t>Width:  10 in.</a:t>
            </a:r>
          </a:p>
          <a:p>
            <a:pPr lvl="0"/>
            <a:r>
              <a:rPr lang="en-US" sz="2000" dirty="0"/>
              <a:t>Length:  20.2 </a:t>
            </a:r>
            <a:r>
              <a:rPr lang="en-US" sz="2000" dirty="0" smtClean="0"/>
              <a:t>in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marL="0" lvl="2">
              <a:spcBef>
                <a:spcPts val="1000"/>
              </a:spcBef>
            </a:pPr>
            <a:r>
              <a:rPr lang="en-US" sz="2400" dirty="0" smtClean="0"/>
              <a:t>Advanced Technical Materials:  High Band – Model No. 75-443-6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200" dirty="0" smtClean="0"/>
              <a:t>Price per horn: $522.50</a:t>
            </a:r>
          </a:p>
          <a:p>
            <a:pPr lvl="0"/>
            <a:r>
              <a:rPr lang="en-US" sz="2200" dirty="0" smtClean="0"/>
              <a:t>Frequency </a:t>
            </a:r>
            <a:r>
              <a:rPr lang="en-US" sz="2200" dirty="0"/>
              <a:t>Range:  10-15 GHz</a:t>
            </a:r>
          </a:p>
          <a:p>
            <a:pPr lvl="0"/>
            <a:r>
              <a:rPr lang="en-US" sz="2200" dirty="0"/>
              <a:t>Gain:  24 </a:t>
            </a:r>
            <a:r>
              <a:rPr lang="en-US" sz="2200" dirty="0" err="1"/>
              <a:t>dBi</a:t>
            </a:r>
            <a:endParaRPr lang="en-US" sz="2200" dirty="0"/>
          </a:p>
          <a:p>
            <a:pPr lvl="0"/>
            <a:r>
              <a:rPr lang="en-US" sz="2200" dirty="0"/>
              <a:t>H-Plane (Azimuth) </a:t>
            </a:r>
            <a:r>
              <a:rPr lang="en-US" sz="2200" dirty="0" err="1"/>
              <a:t>beamwidth</a:t>
            </a:r>
            <a:r>
              <a:rPr lang="en-US" sz="2200" dirty="0"/>
              <a:t>:  10.5°</a:t>
            </a:r>
          </a:p>
          <a:p>
            <a:pPr lvl="0"/>
            <a:r>
              <a:rPr lang="en-US" sz="2200" dirty="0"/>
              <a:t>E-Plane (Altitude) </a:t>
            </a:r>
            <a:r>
              <a:rPr lang="en-US" sz="2200" dirty="0" err="1"/>
              <a:t>beamwidth</a:t>
            </a:r>
            <a:r>
              <a:rPr lang="en-US" sz="2200" dirty="0"/>
              <a:t>:  8.9°</a:t>
            </a:r>
          </a:p>
          <a:p>
            <a:pPr lvl="0"/>
            <a:r>
              <a:rPr lang="en-US" sz="2200" dirty="0" smtClean="0"/>
              <a:t>Height</a:t>
            </a:r>
            <a:r>
              <a:rPr lang="en-US" sz="2200" dirty="0"/>
              <a:t>:  5.73 in.</a:t>
            </a:r>
          </a:p>
          <a:p>
            <a:pPr lvl="0"/>
            <a:r>
              <a:rPr lang="en-US" sz="2200" dirty="0"/>
              <a:t>Width:  8.07 in.</a:t>
            </a:r>
          </a:p>
          <a:p>
            <a:pPr lvl="0"/>
            <a:r>
              <a:rPr lang="en-US" sz="2200" dirty="0"/>
              <a:t>Length:  17 in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pic>
        <p:nvPicPr>
          <p:cNvPr id="10" name="Picture 9" descr="http://www.atmmicrowave.com/WG_Horn_Famil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700" y="4902200"/>
            <a:ext cx="1843088" cy="16684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Matthew </a:t>
            </a:r>
            <a:r>
              <a:rPr lang="en-US" dirty="0" err="1" smtClean="0"/>
              <a:t>Cammuse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237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Waveguide-to-Coaxial Adapter</a:t>
            </a:r>
            <a:endParaRPr lang="en-US" sz="6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lvl="2">
              <a:spcBef>
                <a:spcPts val="1000"/>
              </a:spcBef>
            </a:pPr>
            <a:r>
              <a:rPr lang="en-US" sz="2400" dirty="0" smtClean="0"/>
              <a:t>WR90 </a:t>
            </a:r>
            <a:r>
              <a:rPr lang="en-US" sz="2400" dirty="0"/>
              <a:t>Waveguide Isolator X-Band 8.2 to 12.4 GHz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200" dirty="0" smtClean="0"/>
              <a:t>Frequency </a:t>
            </a:r>
            <a:r>
              <a:rPr lang="en-US" sz="2200" dirty="0"/>
              <a:t>Range:  8.2-12.4 GHz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Price:  $</a:t>
            </a:r>
            <a:r>
              <a:rPr lang="en-US" sz="2200" dirty="0" smtClean="0"/>
              <a:t>79.95</a:t>
            </a:r>
          </a:p>
          <a:p>
            <a:pPr>
              <a:spcBef>
                <a:spcPts val="600"/>
              </a:spcBef>
            </a:pPr>
            <a:r>
              <a:rPr lang="en-US" sz="2200" dirty="0" smtClean="0"/>
              <a:t>Configured with Isolator</a:t>
            </a:r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/>
              <a:t>Reduces leakage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500536" y="1804067"/>
            <a:ext cx="4489704" cy="1183400"/>
          </a:xfrm>
        </p:spPr>
        <p:txBody>
          <a:bodyPr>
            <a:noAutofit/>
          </a:bodyPr>
          <a:lstStyle/>
          <a:p>
            <a:pPr marL="0" lvl="2" algn="ctr">
              <a:spcBef>
                <a:spcPts val="1000"/>
              </a:spcBef>
            </a:pPr>
            <a:r>
              <a:rPr lang="en-US" sz="2400" dirty="0"/>
              <a:t> </a:t>
            </a:r>
            <a:r>
              <a:rPr lang="en-US" sz="2400" dirty="0" err="1"/>
              <a:t>Flann</a:t>
            </a:r>
            <a:r>
              <a:rPr lang="en-US" sz="2400" dirty="0"/>
              <a:t> 16094-NF | WR90 to N-Female Waveguide Adapter </a:t>
            </a:r>
            <a:r>
              <a:rPr lang="en-US" sz="2400" dirty="0" smtClean="0"/>
              <a:t>X-Band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419574" y="2930813"/>
            <a:ext cx="4489704" cy="3433769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</a:pPr>
            <a:r>
              <a:rPr lang="en-US" sz="2000" dirty="0"/>
              <a:t>Frequency Range:  8.2-12.4 GHz</a:t>
            </a:r>
          </a:p>
          <a:p>
            <a:pPr lvl="0">
              <a:spcBef>
                <a:spcPts val="600"/>
              </a:spcBef>
            </a:pPr>
            <a:r>
              <a:rPr lang="en-US" sz="2000" dirty="0"/>
              <a:t>Square Non-Choke Flange</a:t>
            </a:r>
          </a:p>
          <a:p>
            <a:pPr lvl="0">
              <a:spcBef>
                <a:spcPts val="600"/>
              </a:spcBef>
            </a:pPr>
            <a:r>
              <a:rPr lang="en-US" sz="2000" dirty="0"/>
              <a:t>Price:  $129.95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1954" y="4201298"/>
            <a:ext cx="1661591" cy="2304664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10" name="TextBox 9"/>
          <p:cNvSpPr txBox="1"/>
          <p:nvPr/>
        </p:nvSpPr>
        <p:spPr>
          <a:xfrm>
            <a:off x="6500536" y="4123145"/>
            <a:ext cx="5183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sz="2400" dirty="0"/>
              <a:t> </a:t>
            </a:r>
            <a:r>
              <a:rPr lang="en-US" sz="2400" b="1" dirty="0"/>
              <a:t>Omega Laboratories Model 108 - WR90 to N-Female Waveguide </a:t>
            </a:r>
            <a:r>
              <a:rPr lang="en-US" sz="2400" b="1" dirty="0" smtClean="0"/>
              <a:t>Adapter</a:t>
            </a:r>
            <a:endParaRPr lang="en-US" sz="2400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6434270" y="5021980"/>
            <a:ext cx="5345112" cy="1274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Frequency Range:  8-12.4 GHz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Square Non-Choke Flange</a:t>
            </a:r>
          </a:p>
          <a:p>
            <a:pPr lvl="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Price:  $</a:t>
            </a:r>
            <a:r>
              <a:rPr lang="en-US" sz="2000" dirty="0" smtClean="0"/>
              <a:t>129.95</a:t>
            </a:r>
            <a:endParaRPr lang="en-US" sz="2000" dirty="0"/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Matthew </a:t>
            </a:r>
            <a:r>
              <a:rPr lang="en-US" dirty="0" err="1" smtClean="0"/>
              <a:t>Cammuse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014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Overall Structure</a:t>
            </a:r>
            <a:endParaRPr lang="en-US" sz="6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80160" y="2016082"/>
            <a:ext cx="9628632" cy="3986213"/>
          </a:xfrm>
        </p:spPr>
        <p:txBody>
          <a:bodyPr>
            <a:noAutofit/>
          </a:bodyPr>
          <a:lstStyle/>
          <a:p>
            <a:r>
              <a:rPr lang="en-US" sz="2800" dirty="0" smtClean="0"/>
              <a:t>Linear Antenna Apertures (2)</a:t>
            </a:r>
          </a:p>
          <a:p>
            <a:pPr lvl="1"/>
            <a:r>
              <a:rPr lang="en-US" sz="2800" dirty="0" smtClean="0"/>
              <a:t>Transmit – 4</a:t>
            </a:r>
          </a:p>
          <a:p>
            <a:pPr lvl="1"/>
            <a:r>
              <a:rPr lang="en-US" sz="2800" dirty="0" smtClean="0"/>
              <a:t>Receive – 16</a:t>
            </a:r>
          </a:p>
          <a:p>
            <a:r>
              <a:rPr lang="en-US" sz="2800" dirty="0" smtClean="0"/>
              <a:t>T-shape design</a:t>
            </a:r>
          </a:p>
          <a:p>
            <a:pPr lvl="1"/>
            <a:r>
              <a:rPr lang="en-US" sz="2800" dirty="0" smtClean="0"/>
              <a:t>Apertures crossing</a:t>
            </a:r>
          </a:p>
          <a:p>
            <a:r>
              <a:rPr lang="en-US" sz="2800" dirty="0" smtClean="0"/>
              <a:t>Vertical Aperture </a:t>
            </a:r>
            <a:r>
              <a:rPr lang="en-US" sz="2800" dirty="0" smtClean="0">
                <a:sym typeface="Wingdings" panose="05000000000000000000" pitchFamily="2" charset="2"/>
              </a:rPr>
              <a:t> Altitude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Horizontal Aperture  Azimuth</a:t>
            </a:r>
            <a:endParaRPr lang="en-US" sz="2800" dirty="0" smtClean="0"/>
          </a:p>
          <a:p>
            <a:r>
              <a:rPr lang="en-US" sz="2800" dirty="0" smtClean="0"/>
              <a:t>32 Phase Centers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800" dirty="0"/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577" y="2127613"/>
            <a:ext cx="4616223" cy="4049349"/>
          </a:xfrm>
          <a:prstGeom prst="rect">
            <a:avLst/>
          </a:prstGeom>
          <a:noFill/>
        </p:spPr>
      </p:pic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Matthew </a:t>
            </a:r>
            <a:r>
              <a:rPr lang="en-US" dirty="0" err="1" smtClean="0"/>
              <a:t>Cammuse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772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Antenna Design - Aperture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5498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Transmits Antennas (</a:t>
            </a:r>
            <a:r>
              <a:rPr lang="en-US" dirty="0" err="1" smtClean="0"/>
              <a:t>Tx</a:t>
            </a:r>
            <a:r>
              <a:rPr lang="en-US" dirty="0" smtClean="0"/>
              <a:t>) – 2</a:t>
            </a:r>
          </a:p>
          <a:p>
            <a:pPr lvl="1"/>
            <a:r>
              <a:rPr lang="en-US" dirty="0" smtClean="0"/>
              <a:t>Location:  Ends of array</a:t>
            </a:r>
          </a:p>
          <a:p>
            <a:r>
              <a:rPr lang="en-US" dirty="0" smtClean="0"/>
              <a:t>Receive Antennas (Rx) – 8</a:t>
            </a:r>
          </a:p>
          <a:p>
            <a:pPr lvl="1"/>
            <a:r>
              <a:rPr lang="en-US" dirty="0" smtClean="0"/>
              <a:t>Location:  Between transmit antennas</a:t>
            </a:r>
          </a:p>
          <a:p>
            <a:r>
              <a:rPr lang="en-US" dirty="0" smtClean="0"/>
              <a:t>16 Phase Centers</a:t>
            </a:r>
          </a:p>
          <a:p>
            <a:pPr lvl="1"/>
            <a:r>
              <a:rPr lang="en-US" dirty="0" smtClean="0"/>
              <a:t>Midpoint between </a:t>
            </a:r>
            <a:r>
              <a:rPr lang="en-US" dirty="0" err="1" smtClean="0"/>
              <a:t>Tx</a:t>
            </a:r>
            <a:r>
              <a:rPr lang="en-US" dirty="0" smtClean="0"/>
              <a:t> and Rx</a:t>
            </a:r>
          </a:p>
          <a:p>
            <a:r>
              <a:rPr lang="en-US" dirty="0" smtClean="0"/>
              <a:t>Antenna Spacing</a:t>
            </a:r>
          </a:p>
          <a:p>
            <a:pPr lvl="1"/>
            <a:r>
              <a:rPr lang="en-US" dirty="0" smtClean="0"/>
              <a:t>Transmit-to-Receive Spacing = 7.09 in</a:t>
            </a:r>
          </a:p>
          <a:p>
            <a:pPr lvl="1"/>
            <a:r>
              <a:rPr lang="en-US" dirty="0" smtClean="0"/>
              <a:t>Receive-to-Transmit Spacing = 3.54 in</a:t>
            </a:r>
          </a:p>
          <a:p>
            <a:pPr lvl="1"/>
            <a:r>
              <a:rPr lang="en-US" dirty="0" smtClean="0"/>
              <a:t>Prevents grating lobes</a:t>
            </a:r>
          </a:p>
          <a:p>
            <a:pPr lvl="1"/>
            <a:r>
              <a:rPr lang="en-US" dirty="0" smtClean="0"/>
              <a:t>Array Factor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8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7475" y="1825625"/>
            <a:ext cx="4886325" cy="4448175"/>
          </a:xfrm>
          <a:prstGeom prst="rect">
            <a:avLst/>
          </a:prstGeom>
        </p:spPr>
      </p:pic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Matthew </a:t>
            </a:r>
            <a:r>
              <a:rPr lang="en-US" dirty="0" err="1" smtClean="0"/>
              <a:t>Cammuse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003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Major Tasks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Calculate required </a:t>
            </a:r>
            <a:r>
              <a:rPr lang="en-US" sz="3200" dirty="0" err="1" smtClean="0"/>
              <a:t>Beamwidth</a:t>
            </a:r>
            <a:r>
              <a:rPr lang="en-US" sz="3200" dirty="0" smtClean="0"/>
              <a:t> and Gain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Find capable instruments</a:t>
            </a:r>
          </a:p>
          <a:p>
            <a:pPr lvl="1"/>
            <a:r>
              <a:rPr lang="en-US" sz="3200" dirty="0" smtClean="0"/>
              <a:t>Horn antennas</a:t>
            </a:r>
          </a:p>
          <a:p>
            <a:pPr lvl="1"/>
            <a:r>
              <a:rPr lang="en-US" sz="3200" dirty="0" smtClean="0"/>
              <a:t>Waveguide-to-coaxial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Determine spacing between antennas</a:t>
            </a:r>
            <a:endParaRPr lang="en-US" sz="3200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Matthew </a:t>
            </a:r>
            <a:r>
              <a:rPr lang="en-US" dirty="0" err="1" smtClean="0"/>
              <a:t>Cammuse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903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59" y="466343"/>
            <a:ext cx="10412487" cy="1362113"/>
          </a:xfrm>
        </p:spPr>
        <p:txBody>
          <a:bodyPr>
            <a:noAutofit/>
          </a:bodyPr>
          <a:lstStyle/>
          <a:p>
            <a:r>
              <a:rPr lang="en-US" sz="6000" dirty="0" smtClean="0"/>
              <a:t>Problem Statement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Problem: To create a physical schematic of a radar system with SAR theory using commercial-off-the-shelf (COTS) components.</a:t>
            </a:r>
          </a:p>
          <a:p>
            <a:r>
              <a:rPr lang="en-US" sz="3200" dirty="0" smtClean="0"/>
              <a:t>Theoretically, an SAR Imager requires a mobile transmission and receiving antenna to capture a greater range and/or clearer image of what is being targeted.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56350"/>
            <a:ext cx="5687786" cy="365125"/>
          </a:xfrm>
        </p:spPr>
        <p:txBody>
          <a:bodyPr/>
          <a:lstStyle/>
          <a:p>
            <a:r>
              <a:rPr lang="en-US" dirty="0" smtClean="0"/>
              <a:t>Julia 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45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Design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Antenna Structure Engineers: </a:t>
            </a:r>
          </a:p>
          <a:p>
            <a:r>
              <a:rPr lang="en-US" dirty="0" smtClean="0"/>
              <a:t>Mark Poindexter &amp; Malcolm Harmon</a:t>
            </a:r>
          </a:p>
          <a:p>
            <a:r>
              <a:rPr lang="en-US" dirty="0" smtClean="0"/>
              <a:t>Mechanical Engineering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6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Structure – Design 1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1828456"/>
            <a:ext cx="9628632" cy="398621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800" dirty="0" smtClean="0"/>
              <a:t>Horn Alignment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T Configuration</a:t>
            </a:r>
          </a:p>
          <a:p>
            <a:pPr>
              <a:spcBef>
                <a:spcPts val="600"/>
              </a:spcBef>
            </a:pPr>
            <a:r>
              <a:rPr lang="en-US" sz="2800" dirty="0" smtClean="0"/>
              <a:t>Horn Placement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Adjustability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Electrical </a:t>
            </a:r>
            <a:r>
              <a:rPr lang="en-US" sz="2800" dirty="0" smtClean="0"/>
              <a:t>Components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Detachable Box </a:t>
            </a:r>
          </a:p>
          <a:p>
            <a:pPr>
              <a:spcBef>
                <a:spcPts val="600"/>
              </a:spcBef>
            </a:pPr>
            <a:r>
              <a:rPr lang="en-US" sz="2800" dirty="0" smtClean="0"/>
              <a:t>Material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Aluminum Based Metal</a:t>
            </a:r>
          </a:p>
          <a:p>
            <a:pPr>
              <a:spcBef>
                <a:spcPts val="600"/>
              </a:spcBef>
            </a:pPr>
            <a:r>
              <a:rPr lang="en-US" sz="2800" dirty="0" smtClean="0"/>
              <a:t>Stand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Saw Horse</a:t>
            </a:r>
            <a:endParaRPr lang="en-US" sz="2400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41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988257" y="1828456"/>
            <a:ext cx="4753921" cy="5029544"/>
            <a:chOff x="5749360" y="1828456"/>
            <a:chExt cx="4753921" cy="5029544"/>
          </a:xfrm>
        </p:grpSpPr>
        <p:pic>
          <p:nvPicPr>
            <p:cNvPr id="5" name="Picture 4"/>
            <p:cNvPicPr/>
            <p:nvPr/>
          </p:nvPicPr>
          <p:blipFill>
            <a:blip r:embed="rId2" cstate="print">
              <a:clrChange>
                <a:clrFrom>
                  <a:srgbClr val="FBFBFC"/>
                </a:clrFrom>
                <a:clrTo>
                  <a:srgbClr val="FBFB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49360" y="1828456"/>
              <a:ext cx="3668078" cy="5029544"/>
            </a:xfrm>
            <a:prstGeom prst="rect">
              <a:avLst/>
            </a:prstGeom>
          </p:spPr>
        </p:pic>
        <p:pic>
          <p:nvPicPr>
            <p:cNvPr id="6" name="Picture 5"/>
            <p:cNvPicPr/>
            <p:nvPr/>
          </p:nvPicPr>
          <p:blipFill>
            <a:blip r:embed="rId3" cstate="print">
              <a:clrChange>
                <a:clrFrom>
                  <a:srgbClr val="FBFBFC"/>
                </a:clrFrom>
                <a:clrTo>
                  <a:srgbClr val="FBFB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935466" y="1828456"/>
              <a:ext cx="1567815" cy="5029544"/>
            </a:xfrm>
            <a:prstGeom prst="rect">
              <a:avLst/>
            </a:prstGeom>
          </p:spPr>
        </p:pic>
      </p:grp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Mark Poindexter</a:t>
            </a:r>
          </a:p>
        </p:txBody>
      </p:sp>
    </p:spTree>
    <p:extLst>
      <p:ext uri="{BB962C8B-B14F-4D97-AF65-F5344CB8AC3E}">
        <p14:creationId xmlns:p14="http://schemas.microsoft.com/office/powerpoint/2010/main" val="409274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 cstate="print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</a:blip>
          <a:srcRect l="43750" t="23838" r="22596" b="11258"/>
          <a:stretch/>
        </p:blipFill>
        <p:spPr bwMode="auto">
          <a:xfrm>
            <a:off x="7099400" y="1836694"/>
            <a:ext cx="2498144" cy="41439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</a:blip>
          <a:srcRect l="46314" t="26242" r="22276" b="12661"/>
          <a:stretch/>
        </p:blipFill>
        <p:spPr bwMode="auto">
          <a:xfrm>
            <a:off x="9628632" y="1828456"/>
            <a:ext cx="2258540" cy="41439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Structure – Design </a:t>
            </a:r>
            <a:r>
              <a:rPr lang="en-US" sz="6000" dirty="0" smtClean="0"/>
              <a:t>2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1824615"/>
            <a:ext cx="9628632" cy="398621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800" dirty="0"/>
              <a:t>Horn </a:t>
            </a:r>
            <a:r>
              <a:rPr lang="en-US" sz="2800" dirty="0" smtClean="0"/>
              <a:t>Alignment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Cylindrical Web Configuration</a:t>
            </a:r>
          </a:p>
          <a:p>
            <a:pPr>
              <a:spcBef>
                <a:spcPts val="600"/>
              </a:spcBef>
            </a:pPr>
            <a:r>
              <a:rPr lang="en-US" sz="2800" dirty="0" smtClean="0"/>
              <a:t>Horn Placement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Adjustability</a:t>
            </a:r>
            <a:endParaRPr lang="en-US" sz="2400" dirty="0"/>
          </a:p>
          <a:p>
            <a:pPr>
              <a:spcBef>
                <a:spcPts val="600"/>
              </a:spcBef>
            </a:pPr>
            <a:r>
              <a:rPr lang="en-US" sz="2800" dirty="0"/>
              <a:t>Electrical </a:t>
            </a:r>
            <a:r>
              <a:rPr lang="en-US" sz="2800" dirty="0" smtClean="0"/>
              <a:t>Components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Detachable Horn Cover </a:t>
            </a:r>
            <a:endParaRPr lang="en-US" sz="2400" dirty="0"/>
          </a:p>
          <a:p>
            <a:pPr>
              <a:spcBef>
                <a:spcPts val="600"/>
              </a:spcBef>
            </a:pPr>
            <a:r>
              <a:rPr lang="en-US" sz="2800" dirty="0" smtClean="0"/>
              <a:t>Material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Galvanized Steel </a:t>
            </a:r>
            <a:r>
              <a:rPr lang="en-US" sz="2400" dirty="0"/>
              <a:t>Based Metal</a:t>
            </a:r>
          </a:p>
          <a:p>
            <a:pPr>
              <a:spcBef>
                <a:spcPts val="600"/>
              </a:spcBef>
            </a:pPr>
            <a:r>
              <a:rPr lang="en-US" sz="2800" dirty="0" smtClean="0"/>
              <a:t>Stand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Tripod</a:t>
            </a:r>
            <a:endParaRPr lang="en-US" sz="24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Mark Poindexter</a:t>
            </a:r>
          </a:p>
        </p:txBody>
      </p:sp>
    </p:spTree>
    <p:extLst>
      <p:ext uri="{BB962C8B-B14F-4D97-AF65-F5344CB8AC3E}">
        <p14:creationId xmlns:p14="http://schemas.microsoft.com/office/powerpoint/2010/main" val="429264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2792078"/>
              </p:ext>
            </p:extLst>
          </p:nvPr>
        </p:nvGraphicFramePr>
        <p:xfrm>
          <a:off x="1015492" y="3879215"/>
          <a:ext cx="9893300" cy="2194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98800"/>
                <a:gridCol w="3467100"/>
                <a:gridCol w="3327400"/>
              </a:tblGrid>
              <a:tr h="358414">
                <a:tc>
                  <a:txBody>
                    <a:bodyPr/>
                    <a:lstStyle/>
                    <a:p>
                      <a:r>
                        <a:rPr lang="en-US" dirty="0" smtClean="0"/>
                        <a:t>Scale:</a:t>
                      </a:r>
                      <a:r>
                        <a:rPr lang="en-US" baseline="0" dirty="0" smtClean="0"/>
                        <a:t> 1 - 5 (Constructability)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 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 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798">
                <a:tc>
                  <a:txBody>
                    <a:bodyPr/>
                    <a:lstStyle/>
                    <a:p>
                      <a:r>
                        <a:rPr lang="en-US" dirty="0" smtClean="0"/>
                        <a:t>Phase Centers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798">
                <a:tc>
                  <a:txBody>
                    <a:bodyPr/>
                    <a:lstStyle/>
                    <a:p>
                      <a:r>
                        <a:rPr lang="en-US" dirty="0" smtClean="0"/>
                        <a:t>Horn Adjustability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798">
                <a:tc>
                  <a:txBody>
                    <a:bodyPr/>
                    <a:lstStyle/>
                    <a:p>
                      <a:r>
                        <a:rPr lang="en-US" dirty="0" smtClean="0"/>
                        <a:t>Horn Coverage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798"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Electrical</a:t>
                      </a:r>
                      <a:r>
                        <a:rPr lang="en-US" baseline="0" dirty="0" smtClean="0"/>
                        <a:t> Components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798"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Structure</a:t>
                      </a:r>
                      <a:r>
                        <a:rPr lang="en-US" baseline="0" dirty="0" smtClean="0"/>
                        <a:t> Mounting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2" cstate="print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6496" y="0"/>
            <a:ext cx="2933700" cy="37846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 cstate="print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</a:blip>
          <a:srcRect l="43750" t="23838" r="22596" b="11258"/>
          <a:stretch/>
        </p:blipFill>
        <p:spPr bwMode="auto">
          <a:xfrm>
            <a:off x="8100860" y="0"/>
            <a:ext cx="2807932" cy="3784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4391" y="642766"/>
            <a:ext cx="39421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2"/>
                </a:solidFill>
                <a:latin typeface="+mj-lt"/>
              </a:rPr>
              <a:t>Comparison</a:t>
            </a:r>
            <a:endParaRPr lang="en-US" sz="7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Mark Poindexter</a:t>
            </a:r>
          </a:p>
        </p:txBody>
      </p:sp>
    </p:spTree>
    <p:extLst>
      <p:ext uri="{BB962C8B-B14F-4D97-AF65-F5344CB8AC3E}">
        <p14:creationId xmlns:p14="http://schemas.microsoft.com/office/powerpoint/2010/main" val="208388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Material Selection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44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931002"/>
              </p:ext>
            </p:extLst>
          </p:nvPr>
        </p:nvGraphicFramePr>
        <p:xfrm>
          <a:off x="469899" y="2475030"/>
          <a:ext cx="11239501" cy="341629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286001"/>
                <a:gridCol w="1625600"/>
                <a:gridCol w="2273300"/>
                <a:gridCol w="1892300"/>
                <a:gridCol w="1625600"/>
                <a:gridCol w="1536700"/>
              </a:tblGrid>
              <a:tr h="6928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Scale </a:t>
                      </a:r>
                      <a:r>
                        <a:rPr lang="en-US" sz="2400" dirty="0" smtClean="0">
                          <a:effectLst/>
                        </a:rPr>
                        <a:t>1-4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Weight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Overall Strength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Machinability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Cost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Total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Aluminum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Galvanized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dirty="0" smtClean="0">
                          <a:effectLst/>
                        </a:rPr>
                        <a:t>Steel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ABS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11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PLA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4</a:t>
                      </a: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13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Malcolm Harmon</a:t>
            </a:r>
          </a:p>
        </p:txBody>
      </p:sp>
    </p:spTree>
    <p:extLst>
      <p:ext uri="{BB962C8B-B14F-4D97-AF65-F5344CB8AC3E}">
        <p14:creationId xmlns:p14="http://schemas.microsoft.com/office/powerpoint/2010/main" val="84950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50524"/>
            <a:ext cx="9420791" cy="1362113"/>
          </a:xfrm>
        </p:spPr>
        <p:txBody>
          <a:bodyPr>
            <a:noAutofit/>
          </a:bodyPr>
          <a:lstStyle/>
          <a:p>
            <a:r>
              <a:rPr lang="en-US" sz="5600" dirty="0" smtClean="0"/>
              <a:t>Synthetic Aperture Radar – </a:t>
            </a:r>
            <a:br>
              <a:rPr lang="en-US" sz="5600" dirty="0" smtClean="0"/>
            </a:br>
            <a:r>
              <a:rPr lang="en-US" sz="5600" dirty="0" smtClean="0"/>
              <a:t>Final </a:t>
            </a:r>
            <a:r>
              <a:rPr lang="en-US" sz="5600" dirty="0"/>
              <a:t>D</a:t>
            </a:r>
            <a:r>
              <a:rPr lang="en-US" sz="5600" dirty="0" smtClean="0"/>
              <a:t>esign</a:t>
            </a:r>
            <a:endParaRPr lang="en-US" sz="5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49950" y="1824279"/>
            <a:ext cx="3048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Choosing the Features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80160" y="2055112"/>
            <a:ext cx="9849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Parts Retained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771327"/>
              </p:ext>
            </p:extLst>
          </p:nvPr>
        </p:nvGraphicFramePr>
        <p:xfrm>
          <a:off x="1337310" y="2451906"/>
          <a:ext cx="8149590" cy="10109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74795"/>
                <a:gridCol w="40747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 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 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Horn Placement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Component Box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Horn</a:t>
                      </a:r>
                      <a:r>
                        <a:rPr lang="en-US" baseline="0" dirty="0" smtClean="0"/>
                        <a:t> Shield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Back Plate Cover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80160" y="3503371"/>
            <a:ext cx="20955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Blended Parts 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743615"/>
              </p:ext>
            </p:extLst>
          </p:nvPr>
        </p:nvGraphicFramePr>
        <p:xfrm>
          <a:off x="1341120" y="3893896"/>
          <a:ext cx="8128000" cy="10109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Final Design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Wall Mount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Design</a:t>
                      </a:r>
                      <a:r>
                        <a:rPr lang="en-US" baseline="0" dirty="0" smtClean="0"/>
                        <a:t> Stand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83970" y="5054600"/>
            <a:ext cx="171069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Features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324263"/>
              </p:ext>
            </p:extLst>
          </p:nvPr>
        </p:nvGraphicFramePr>
        <p:xfrm>
          <a:off x="1375410" y="5435600"/>
          <a:ext cx="8128000" cy="741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Final Design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ABS Plastic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Malcolm Harmon</a:t>
            </a:r>
          </a:p>
        </p:txBody>
      </p:sp>
    </p:spTree>
    <p:extLst>
      <p:ext uri="{BB962C8B-B14F-4D97-AF65-F5344CB8AC3E}">
        <p14:creationId xmlns:p14="http://schemas.microsoft.com/office/powerpoint/2010/main" val="194101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814" y="774357"/>
            <a:ext cx="9628632" cy="860978"/>
          </a:xfrm>
        </p:spPr>
        <p:txBody>
          <a:bodyPr>
            <a:noAutofit/>
          </a:bodyPr>
          <a:lstStyle/>
          <a:p>
            <a:r>
              <a:rPr lang="en-US" sz="6000" dirty="0" smtClean="0"/>
              <a:t>Retain Parts</a:t>
            </a:r>
            <a:endParaRPr lang="en-US" sz="6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</a:blip>
          <a:srcRect l="30313" t="24088" r="28542" b="25000"/>
          <a:stretch/>
        </p:blipFill>
        <p:spPr>
          <a:xfrm>
            <a:off x="2263539" y="2705516"/>
            <a:ext cx="3433490" cy="33987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</a:blip>
          <a:srcRect l="44584" t="23178" r="25729" b="12109"/>
          <a:stretch/>
        </p:blipFill>
        <p:spPr>
          <a:xfrm>
            <a:off x="7117492" y="2705516"/>
            <a:ext cx="2505367" cy="359530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207510"/>
              </p:ext>
            </p:extLst>
          </p:nvPr>
        </p:nvGraphicFramePr>
        <p:xfrm>
          <a:off x="1976436" y="1852268"/>
          <a:ext cx="8128000" cy="8229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64000"/>
                <a:gridCol w="4064000"/>
              </a:tblGrid>
              <a:tr h="628053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Horn Placement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Component Box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Horn Shield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Back Plate Cover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Malcolm Harmon</a:t>
            </a:r>
          </a:p>
        </p:txBody>
      </p:sp>
    </p:spTree>
    <p:extLst>
      <p:ext uri="{BB962C8B-B14F-4D97-AF65-F5344CB8AC3E}">
        <p14:creationId xmlns:p14="http://schemas.microsoft.com/office/powerpoint/2010/main" val="197965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80160" y="494270"/>
            <a:ext cx="9628632" cy="964005"/>
          </a:xfrm>
        </p:spPr>
        <p:txBody>
          <a:bodyPr>
            <a:noAutofit/>
          </a:bodyPr>
          <a:lstStyle/>
          <a:p>
            <a:r>
              <a:rPr lang="en-US" sz="6000" dirty="0" smtClean="0"/>
              <a:t>Parts Blended</a:t>
            </a:r>
            <a:endParaRPr lang="en-US" sz="6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565" y="2421580"/>
            <a:ext cx="2305956" cy="37320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4001" y="2421580"/>
            <a:ext cx="1890219" cy="3830939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36042" y="2666168"/>
            <a:ext cx="2921814" cy="33392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</a:blip>
          <a:srcRect l="32187" t="23437" r="16251" b="13541"/>
          <a:stretch/>
        </p:blipFill>
        <p:spPr>
          <a:xfrm rot="16200000">
            <a:off x="3116674" y="2780832"/>
            <a:ext cx="3094174" cy="3025415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321697"/>
              </p:ext>
            </p:extLst>
          </p:nvPr>
        </p:nvGraphicFramePr>
        <p:xfrm>
          <a:off x="1821387" y="1894836"/>
          <a:ext cx="8128000" cy="5181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64000"/>
                <a:gridCol w="4064000"/>
              </a:tblGrid>
              <a:tr h="34283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Wall Mount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Quad Stand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Malcolm Harmon</a:t>
            </a:r>
          </a:p>
        </p:txBody>
      </p:sp>
    </p:spTree>
    <p:extLst>
      <p:ext uri="{BB962C8B-B14F-4D97-AF65-F5344CB8AC3E}">
        <p14:creationId xmlns:p14="http://schemas.microsoft.com/office/powerpoint/2010/main" val="80745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</a:t>
            </a:r>
            <a:br>
              <a:rPr lang="en-US" dirty="0" smtClean="0"/>
            </a:br>
            <a:r>
              <a:rPr lang="en-US" dirty="0" smtClean="0"/>
              <a:t>Detailed Schedule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Project Manager: Jasmine Vanderhorst</a:t>
            </a:r>
          </a:p>
          <a:p>
            <a:r>
              <a:rPr lang="en-US" sz="2800" dirty="0" smtClean="0"/>
              <a:t>Industrial Engineer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560" y="391646"/>
            <a:ext cx="3443268" cy="294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Project Main Tasks</a:t>
            </a:r>
            <a:endParaRPr lang="en-US" sz="6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280160" y="1985048"/>
            <a:ext cx="4541753" cy="4327426"/>
          </a:xfrm>
          <a:ln w="9525">
            <a:noFill/>
          </a:ln>
        </p:spPr>
        <p:txBody>
          <a:bodyPr>
            <a:noAutofit/>
          </a:bodyPr>
          <a:lstStyle/>
          <a:p>
            <a:pPr lvl="0"/>
            <a:r>
              <a:rPr lang="en-US" sz="2300" b="1" dirty="0" smtClean="0"/>
              <a:t>Frequency </a:t>
            </a:r>
            <a:r>
              <a:rPr lang="en-US" sz="2300" b="1" dirty="0"/>
              <a:t>Justification </a:t>
            </a:r>
            <a:endParaRPr lang="en-US" sz="2300" b="1" dirty="0" smtClean="0"/>
          </a:p>
          <a:p>
            <a:pPr lvl="0"/>
            <a:r>
              <a:rPr lang="en-US" sz="2300" b="1" dirty="0" smtClean="0"/>
              <a:t>Antenna </a:t>
            </a:r>
            <a:r>
              <a:rPr lang="en-US" sz="2300" b="1" dirty="0"/>
              <a:t>Design </a:t>
            </a:r>
            <a:endParaRPr lang="en-US" sz="2300" b="1" i="1" dirty="0"/>
          </a:p>
          <a:p>
            <a:pPr lvl="0"/>
            <a:r>
              <a:rPr lang="en-US" sz="2300" b="1" dirty="0" smtClean="0"/>
              <a:t>FPGA </a:t>
            </a:r>
            <a:r>
              <a:rPr lang="en-US" sz="2300" b="1" dirty="0"/>
              <a:t>Programming </a:t>
            </a:r>
            <a:r>
              <a:rPr lang="en-US" sz="2300" b="1" dirty="0" smtClean="0"/>
              <a:t>­</a:t>
            </a:r>
            <a:endParaRPr lang="en-US" sz="2300" dirty="0"/>
          </a:p>
          <a:p>
            <a:pPr lvl="0"/>
            <a:r>
              <a:rPr lang="en-US" sz="2300" b="1" dirty="0" smtClean="0"/>
              <a:t>Trade-Off analysis</a:t>
            </a:r>
            <a:endParaRPr lang="en-US" sz="2300" dirty="0"/>
          </a:p>
          <a:p>
            <a:pPr lvl="0"/>
            <a:r>
              <a:rPr lang="en-US" sz="2300" b="1" dirty="0" smtClean="0"/>
              <a:t>Simulation</a:t>
            </a:r>
            <a:r>
              <a:rPr lang="en-US" sz="2300" b="1" dirty="0"/>
              <a:t>: </a:t>
            </a:r>
            <a:r>
              <a:rPr lang="en-US" sz="2300" b="1" dirty="0" smtClean="0"/>
              <a:t>Timing</a:t>
            </a:r>
          </a:p>
          <a:p>
            <a:pPr lvl="0"/>
            <a:r>
              <a:rPr lang="en-US" sz="2300" b="1" dirty="0" smtClean="0"/>
              <a:t>Radar </a:t>
            </a:r>
            <a:r>
              <a:rPr lang="en-US" sz="2300" b="1" dirty="0"/>
              <a:t>Range Equation</a:t>
            </a:r>
            <a:endParaRPr lang="en-US" sz="2300" dirty="0"/>
          </a:p>
          <a:p>
            <a:pPr lvl="0"/>
            <a:r>
              <a:rPr lang="en-US" sz="2300" b="1" dirty="0" smtClean="0"/>
              <a:t>Transmit </a:t>
            </a:r>
            <a:r>
              <a:rPr lang="en-US" sz="2300" b="1" dirty="0"/>
              <a:t>Path </a:t>
            </a:r>
            <a:endParaRPr lang="en-US" sz="2300" dirty="0"/>
          </a:p>
          <a:p>
            <a:pPr lvl="0"/>
            <a:r>
              <a:rPr lang="en-US" sz="2300" b="1" dirty="0" smtClean="0"/>
              <a:t>Receive </a:t>
            </a:r>
            <a:r>
              <a:rPr lang="en-US" sz="2300" b="1" dirty="0"/>
              <a:t>Path </a:t>
            </a:r>
            <a:endParaRPr lang="en-US" sz="2300" b="1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602927" y="1985048"/>
            <a:ext cx="6251222" cy="4327426"/>
          </a:xfrm>
          <a:ln w="9525">
            <a:noFill/>
          </a:ln>
        </p:spPr>
        <p:txBody>
          <a:bodyPr>
            <a:noAutofit/>
          </a:bodyPr>
          <a:lstStyle/>
          <a:p>
            <a:pPr lvl="0"/>
            <a:r>
              <a:rPr lang="en-US" sz="2300" b="1" dirty="0" smtClean="0"/>
              <a:t>Cabling </a:t>
            </a:r>
            <a:r>
              <a:rPr lang="en-US" sz="2300" b="1" dirty="0"/>
              <a:t>Design</a:t>
            </a:r>
            <a:endParaRPr lang="en-US" sz="2300" dirty="0"/>
          </a:p>
          <a:p>
            <a:r>
              <a:rPr lang="en-US" sz="2300" b="1" dirty="0" smtClean="0"/>
              <a:t>Conceptual </a:t>
            </a:r>
            <a:r>
              <a:rPr lang="en-US" sz="2300" b="1" dirty="0"/>
              <a:t>Mechanical Design </a:t>
            </a:r>
            <a:endParaRPr lang="en-US" sz="2300" b="1" dirty="0" smtClean="0"/>
          </a:p>
          <a:p>
            <a:r>
              <a:rPr lang="en-US" sz="2300" b="1" dirty="0" smtClean="0"/>
              <a:t>Finalize </a:t>
            </a:r>
            <a:r>
              <a:rPr lang="en-US" sz="2300" b="1" dirty="0"/>
              <a:t>Mechanical Design </a:t>
            </a:r>
            <a:endParaRPr lang="en-US" sz="2300" b="1" dirty="0" smtClean="0"/>
          </a:p>
          <a:p>
            <a:r>
              <a:rPr lang="en-US" sz="2300" b="1" dirty="0" smtClean="0"/>
              <a:t>Power </a:t>
            </a:r>
            <a:r>
              <a:rPr lang="en-US" sz="2300" b="1" dirty="0"/>
              <a:t>Budget </a:t>
            </a:r>
            <a:endParaRPr lang="en-US" sz="2300" b="1" dirty="0" smtClean="0"/>
          </a:p>
          <a:p>
            <a:r>
              <a:rPr lang="en-US" sz="2300" b="1" dirty="0" smtClean="0"/>
              <a:t>Testing </a:t>
            </a:r>
          </a:p>
          <a:p>
            <a:r>
              <a:rPr lang="en-US" sz="2300" b="1" dirty="0" smtClean="0"/>
              <a:t>Generate Interface </a:t>
            </a:r>
            <a:r>
              <a:rPr lang="en-US" sz="2300" b="1" dirty="0"/>
              <a:t>Control </a:t>
            </a:r>
            <a:r>
              <a:rPr lang="en-US" sz="2300" b="1" dirty="0" smtClean="0"/>
              <a:t>Document </a:t>
            </a:r>
          </a:p>
          <a:p>
            <a:r>
              <a:rPr lang="en-US" sz="2300" b="1" dirty="0" smtClean="0"/>
              <a:t>System Calibration</a:t>
            </a:r>
            <a:r>
              <a:rPr lang="en-US" sz="2300" b="1" i="1" dirty="0" smtClean="0"/>
              <a:t> </a:t>
            </a:r>
          </a:p>
          <a:p>
            <a:r>
              <a:rPr lang="en-US" sz="2300" b="1" smtClean="0"/>
              <a:t>Generate </a:t>
            </a:r>
            <a:r>
              <a:rPr lang="en-US" sz="2300" b="1" dirty="0"/>
              <a:t>Final Performance Characteristics</a:t>
            </a:r>
            <a:endParaRPr lang="en-US" sz="2300" dirty="0"/>
          </a:p>
          <a:p>
            <a:pPr marL="0" lvl="0" indent="0">
              <a:buNone/>
            </a:pPr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56350"/>
            <a:ext cx="5687786" cy="365125"/>
          </a:xfrm>
        </p:spPr>
        <p:txBody>
          <a:bodyPr/>
          <a:lstStyle/>
          <a:p>
            <a:r>
              <a:rPr lang="en-US" dirty="0" smtClean="0"/>
              <a:t>Jasmine Vanderhorst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57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SAR Imager</a:t>
            </a:r>
            <a:endParaRPr lang="en-US" sz="6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/>
          <a:srcRect l="39844" t="32138" r="24794" b="48671"/>
          <a:stretch/>
        </p:blipFill>
        <p:spPr>
          <a:xfrm>
            <a:off x="4609343" y="2111972"/>
            <a:ext cx="4509257" cy="1958306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330981" cy="371166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SAR carried by the Sandia Twin Otter aircraft.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Data is collected at ranges of 2 – 15 km.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16250" t="61068" r="58021" b="10677"/>
          <a:stretch/>
        </p:blipFill>
        <p:spPr>
          <a:xfrm>
            <a:off x="8279947" y="3467006"/>
            <a:ext cx="3288792" cy="2889344"/>
          </a:xfrm>
          <a:prstGeom prst="rect">
            <a:avLst/>
          </a:prstGeom>
        </p:spPr>
      </p:pic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56350"/>
            <a:ext cx="5687786" cy="365125"/>
          </a:xfrm>
        </p:spPr>
        <p:txBody>
          <a:bodyPr/>
          <a:lstStyle/>
          <a:p>
            <a:r>
              <a:rPr lang="en-US" dirty="0" smtClean="0"/>
              <a:t>Julia 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7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Critical Path – Antenna Design</a:t>
            </a:r>
            <a:endParaRPr lang="en-US" sz="6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246" y="1933232"/>
            <a:ext cx="6203854" cy="44231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5100" y="1933232"/>
            <a:ext cx="5362698" cy="44231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1246" y="4032977"/>
            <a:ext cx="10165795" cy="6051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56350"/>
            <a:ext cx="5687786" cy="365125"/>
          </a:xfrm>
        </p:spPr>
        <p:txBody>
          <a:bodyPr/>
          <a:lstStyle/>
          <a:p>
            <a:r>
              <a:rPr lang="en-US" dirty="0" smtClean="0"/>
              <a:t>Jasmine Vanderhorst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91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59" y="466343"/>
            <a:ext cx="10692766" cy="1362113"/>
          </a:xfrm>
        </p:spPr>
        <p:txBody>
          <a:bodyPr>
            <a:noAutofit/>
          </a:bodyPr>
          <a:lstStyle/>
          <a:p>
            <a:r>
              <a:rPr lang="en-US" sz="6000" dirty="0" smtClean="0"/>
              <a:t>Critical Path – FPGA Programming</a:t>
            </a:r>
            <a:endParaRPr lang="en-US" sz="6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7606" y="1946896"/>
            <a:ext cx="5322799" cy="44094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0404" y="1946896"/>
            <a:ext cx="6180693" cy="44094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3567" y="2597342"/>
            <a:ext cx="10806688" cy="3238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3567" y="4594034"/>
            <a:ext cx="10353675" cy="2754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Jasmine Vanderhorst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69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59" y="466343"/>
            <a:ext cx="10692766" cy="1362113"/>
          </a:xfrm>
        </p:spPr>
        <p:txBody>
          <a:bodyPr>
            <a:noAutofit/>
          </a:bodyPr>
          <a:lstStyle/>
          <a:p>
            <a:r>
              <a:rPr lang="en-US" sz="6000" dirty="0" smtClean="0"/>
              <a:t>Critical Path – Analysis</a:t>
            </a:r>
            <a:endParaRPr lang="en-US" sz="6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" y="2014537"/>
            <a:ext cx="5095875" cy="4339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1175" y="2014536"/>
            <a:ext cx="6247216" cy="433966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5299" y="3038475"/>
            <a:ext cx="10353675" cy="3238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5300" y="3838574"/>
            <a:ext cx="10353675" cy="3905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5298" y="4588840"/>
            <a:ext cx="11343093" cy="2314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95299" y="5124449"/>
            <a:ext cx="10353675" cy="190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299" y="5501029"/>
            <a:ext cx="10413493" cy="1853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95298" y="6046851"/>
            <a:ext cx="11343093" cy="3073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56350"/>
            <a:ext cx="5687786" cy="365125"/>
          </a:xfrm>
        </p:spPr>
        <p:txBody>
          <a:bodyPr/>
          <a:lstStyle/>
          <a:p>
            <a:r>
              <a:rPr lang="en-US" dirty="0" smtClean="0"/>
              <a:t>Jasmine Vanderhorst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74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58" y="506362"/>
            <a:ext cx="11024211" cy="1362113"/>
          </a:xfrm>
        </p:spPr>
        <p:txBody>
          <a:bodyPr>
            <a:noAutofit/>
          </a:bodyPr>
          <a:lstStyle/>
          <a:p>
            <a:r>
              <a:rPr lang="en-US" sz="6000" dirty="0" smtClean="0"/>
              <a:t>Critical Path – Mechanical &amp; Power</a:t>
            </a:r>
            <a:endParaRPr lang="en-US" sz="6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0159" y="1927610"/>
            <a:ext cx="5552444" cy="44284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2604" y="1927610"/>
            <a:ext cx="4657990" cy="442846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80159" y="3203727"/>
            <a:ext cx="10210435" cy="3657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280159" y="5552502"/>
            <a:ext cx="10210435" cy="2313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80158" y="5902125"/>
            <a:ext cx="10210436" cy="3356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56350"/>
            <a:ext cx="5687786" cy="365125"/>
          </a:xfrm>
        </p:spPr>
        <p:txBody>
          <a:bodyPr/>
          <a:lstStyle/>
          <a:p>
            <a:r>
              <a:rPr lang="en-US" dirty="0" smtClean="0"/>
              <a:t>Jasmine Vanderhorst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72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5683" y="1954289"/>
            <a:ext cx="5226551" cy="44020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0159" y="1954289"/>
            <a:ext cx="5375524" cy="44020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59" y="466343"/>
            <a:ext cx="10692766" cy="1362113"/>
          </a:xfrm>
        </p:spPr>
        <p:txBody>
          <a:bodyPr>
            <a:noAutofit/>
          </a:bodyPr>
          <a:lstStyle/>
          <a:p>
            <a:r>
              <a:rPr lang="en-US" sz="6000" dirty="0" smtClean="0"/>
              <a:t>Critical Path – Calibration</a:t>
            </a:r>
            <a:endParaRPr lang="en-US" sz="6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280159" y="2763053"/>
            <a:ext cx="10602075" cy="553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56350"/>
            <a:ext cx="5687786" cy="365125"/>
          </a:xfrm>
        </p:spPr>
        <p:txBody>
          <a:bodyPr/>
          <a:lstStyle/>
          <a:p>
            <a:r>
              <a:rPr lang="en-US" dirty="0" smtClean="0"/>
              <a:t>Jasmine Vanderhorst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65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Detailed Budget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5" y="4589463"/>
            <a:ext cx="6936481" cy="15001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Co-Lead Engineer &amp; Treasurer – </a:t>
            </a:r>
          </a:p>
          <a:p>
            <a:r>
              <a:rPr lang="en-US" sz="2800" dirty="0" smtClean="0"/>
              <a:t>Benjamin Mock</a:t>
            </a:r>
          </a:p>
          <a:p>
            <a:r>
              <a:rPr lang="en-US" sz="2800" dirty="0" smtClean="0"/>
              <a:t>Industrial Engineer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3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Major Component Cost - 1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56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366793"/>
              </p:ext>
            </p:extLst>
          </p:nvPr>
        </p:nvGraphicFramePr>
        <p:xfrm>
          <a:off x="529391" y="1972067"/>
          <a:ext cx="10924675" cy="438428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184935"/>
                <a:gridCol w="2184935"/>
                <a:gridCol w="2151244"/>
                <a:gridCol w="2218626"/>
                <a:gridCol w="2184935"/>
              </a:tblGrid>
              <a:tr h="95651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Component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Distributor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Quantity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Unit</a:t>
                      </a:r>
                      <a:r>
                        <a:rPr lang="en-US" sz="3200" baseline="0" dirty="0" smtClean="0"/>
                        <a:t> Cost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Total Cost</a:t>
                      </a:r>
                      <a:endParaRPr lang="en-US" sz="3200" dirty="0"/>
                    </a:p>
                  </a:txBody>
                  <a:tcPr/>
                </a:tc>
              </a:tr>
              <a:tr h="64708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FPGA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Digilent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$140.00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$140.00</a:t>
                      </a:r>
                      <a:endParaRPr lang="en-US" sz="3200" dirty="0"/>
                    </a:p>
                  </a:txBody>
                  <a:tcPr/>
                </a:tc>
              </a:tr>
              <a:tr h="95745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Antenna Horns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Advanced Receiver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$20.00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$400.00</a:t>
                      </a:r>
                      <a:endParaRPr lang="en-US" sz="3200" dirty="0"/>
                    </a:p>
                  </a:txBody>
                  <a:tcPr/>
                </a:tc>
              </a:tr>
              <a:tr h="64708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VCO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Hittite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$1,100.95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$1,100.95</a:t>
                      </a:r>
                      <a:endParaRPr lang="en-US" sz="3200" dirty="0"/>
                    </a:p>
                  </a:txBody>
                  <a:tcPr/>
                </a:tc>
              </a:tr>
              <a:tr h="95745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Power</a:t>
                      </a:r>
                      <a:r>
                        <a:rPr lang="en-US" sz="3200" baseline="0" dirty="0" smtClean="0"/>
                        <a:t> Amplifier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Fairview Microwave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$2,420.27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$2,420.27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Benjamin  Mock</a:t>
            </a:r>
          </a:p>
        </p:txBody>
      </p:sp>
    </p:spTree>
    <p:extLst>
      <p:ext uri="{BB962C8B-B14F-4D97-AF65-F5344CB8AC3E}">
        <p14:creationId xmlns:p14="http://schemas.microsoft.com/office/powerpoint/2010/main" val="345777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Major Component Cost - 2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57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529391" y="1972067"/>
          <a:ext cx="10924675" cy="423038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184935"/>
                <a:gridCol w="2184935"/>
                <a:gridCol w="2151244"/>
                <a:gridCol w="2218626"/>
                <a:gridCol w="2184935"/>
              </a:tblGrid>
              <a:tr h="91457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Component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Distributor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Quantity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Unit</a:t>
                      </a:r>
                      <a:r>
                        <a:rPr lang="en-US" sz="3200" baseline="0" dirty="0" smtClean="0"/>
                        <a:t> Cost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Total Cost</a:t>
                      </a:r>
                      <a:endParaRPr lang="en-US" sz="3200" dirty="0"/>
                    </a:p>
                  </a:txBody>
                  <a:tcPr/>
                </a:tc>
              </a:tr>
              <a:tr h="10200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Low Noise Amplifier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Fairview Microwave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$1,512.67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$1,512.67</a:t>
                      </a:r>
                      <a:endParaRPr lang="en-US" sz="3200" dirty="0"/>
                    </a:p>
                  </a:txBody>
                  <a:tcPr/>
                </a:tc>
              </a:tr>
              <a:tr h="71480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D/A</a:t>
                      </a:r>
                      <a:r>
                        <a:rPr lang="en-US" sz="3200" baseline="0" dirty="0" smtClean="0"/>
                        <a:t> Conv.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Digilent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$28.99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$28.99</a:t>
                      </a:r>
                      <a:endParaRPr lang="en-US" sz="3200" dirty="0"/>
                    </a:p>
                  </a:txBody>
                  <a:tcPr/>
                </a:tc>
              </a:tr>
              <a:tr h="61871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A/D</a:t>
                      </a:r>
                      <a:r>
                        <a:rPr lang="en-US" sz="3200" baseline="0" dirty="0" smtClean="0"/>
                        <a:t> Conv.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Digilent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$37.00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$37.00</a:t>
                      </a:r>
                      <a:endParaRPr lang="en-US" sz="3200" dirty="0"/>
                    </a:p>
                  </a:txBody>
                  <a:tcPr/>
                </a:tc>
              </a:tr>
              <a:tr h="9154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Freq.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Mult</a:t>
                      </a:r>
                      <a:r>
                        <a:rPr lang="en-US" sz="3200" baseline="0" dirty="0" smtClean="0"/>
                        <a:t>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Mini-Circuit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$41.95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$41.95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Benjamin  Mock</a:t>
            </a:r>
          </a:p>
        </p:txBody>
      </p:sp>
    </p:spTree>
    <p:extLst>
      <p:ext uri="{BB962C8B-B14F-4D97-AF65-F5344CB8AC3E}">
        <p14:creationId xmlns:p14="http://schemas.microsoft.com/office/powerpoint/2010/main" val="78339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Major Component Cost - 3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58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529391" y="1972067"/>
          <a:ext cx="10924675" cy="423730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184935"/>
                <a:gridCol w="2184935"/>
                <a:gridCol w="2151244"/>
                <a:gridCol w="2218626"/>
                <a:gridCol w="2184935"/>
              </a:tblGrid>
              <a:tr h="91457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Component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Distributor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Quantity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Unit</a:t>
                      </a:r>
                      <a:r>
                        <a:rPr lang="en-US" sz="3200" baseline="0" dirty="0" smtClean="0"/>
                        <a:t> Cost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Total Cost</a:t>
                      </a:r>
                      <a:endParaRPr lang="en-US" sz="3200" dirty="0"/>
                    </a:p>
                  </a:txBody>
                  <a:tcPr/>
                </a:tc>
              </a:tr>
              <a:tr h="74689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SPDT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Hittite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$69.95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$69.95</a:t>
                      </a:r>
                      <a:endParaRPr lang="en-US" sz="3200" dirty="0"/>
                    </a:p>
                  </a:txBody>
                  <a:tcPr/>
                </a:tc>
              </a:tr>
              <a:tr h="67376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SP4T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UMCC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$79.95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$79.95</a:t>
                      </a:r>
                      <a:endParaRPr lang="en-US" sz="3200" dirty="0"/>
                    </a:p>
                  </a:txBody>
                  <a:tcPr/>
                </a:tc>
              </a:tr>
              <a:tr h="98659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SP16T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UMCC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$25.95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$25.95</a:t>
                      </a:r>
                      <a:endParaRPr lang="en-US" sz="3200" dirty="0"/>
                    </a:p>
                  </a:txBody>
                  <a:tcPr/>
                </a:tc>
              </a:tr>
              <a:tr h="9154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Var.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Atten</a:t>
                      </a:r>
                      <a:r>
                        <a:rPr lang="en-US" sz="3200" baseline="0" dirty="0" smtClean="0"/>
                        <a:t>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Narda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$6.00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$12.00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Benjamin  Mock</a:t>
            </a:r>
          </a:p>
        </p:txBody>
      </p:sp>
    </p:spTree>
    <p:extLst>
      <p:ext uri="{BB962C8B-B14F-4D97-AF65-F5344CB8AC3E}">
        <p14:creationId xmlns:p14="http://schemas.microsoft.com/office/powerpoint/2010/main" val="63599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Major Component Cost - 5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59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567099" y="2820480"/>
          <a:ext cx="10924675" cy="198137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184935"/>
                <a:gridCol w="2184935"/>
                <a:gridCol w="2151244"/>
                <a:gridCol w="2218626"/>
                <a:gridCol w="2184935"/>
              </a:tblGrid>
              <a:tr h="91457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Component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Distributor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Quantity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Unit</a:t>
                      </a:r>
                      <a:r>
                        <a:rPr lang="en-US" sz="3200" baseline="0" dirty="0" smtClean="0"/>
                        <a:t> Cost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Total Cost</a:t>
                      </a:r>
                      <a:endParaRPr lang="en-US" sz="3200" dirty="0"/>
                    </a:p>
                  </a:txBody>
                  <a:tcPr/>
                </a:tc>
              </a:tr>
              <a:tr h="10200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IQ </a:t>
                      </a:r>
                      <a:r>
                        <a:rPr lang="en-US" sz="3200" dirty="0" err="1" smtClean="0"/>
                        <a:t>Demodul</a:t>
                      </a:r>
                      <a:r>
                        <a:rPr lang="en-US" sz="3200" dirty="0" smtClean="0"/>
                        <a:t>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Polyphase</a:t>
                      </a:r>
                      <a:r>
                        <a:rPr lang="en-US" sz="3200" dirty="0" smtClean="0"/>
                        <a:t> Microwave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$1,512.67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$1,512.67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Benjamin  Mock</a:t>
            </a:r>
          </a:p>
        </p:txBody>
      </p:sp>
    </p:spTree>
    <p:extLst>
      <p:ext uri="{BB962C8B-B14F-4D97-AF65-F5344CB8AC3E}">
        <p14:creationId xmlns:p14="http://schemas.microsoft.com/office/powerpoint/2010/main" val="188263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59" y="466343"/>
            <a:ext cx="10412487" cy="1362113"/>
          </a:xfrm>
        </p:spPr>
        <p:txBody>
          <a:bodyPr>
            <a:noAutofit/>
          </a:bodyPr>
          <a:lstStyle/>
          <a:p>
            <a:r>
              <a:rPr lang="en-US" sz="6000" dirty="0" smtClean="0"/>
              <a:t>Problem Statement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Solution: Team will use multiple stationary antennas that transmit and receive signals.</a:t>
            </a:r>
          </a:p>
          <a:p>
            <a:pPr lvl="1"/>
            <a:r>
              <a:rPr lang="en-US" sz="3000" dirty="0" smtClean="0"/>
              <a:t>ECE will design a stationary schematic of a radar system with 20 antennas. </a:t>
            </a:r>
          </a:p>
          <a:p>
            <a:pPr lvl="1"/>
            <a:r>
              <a:rPr lang="en-US" sz="3000" dirty="0" smtClean="0"/>
              <a:t>ME will design the physical structure for the antennas and the associated horns that go with them. </a:t>
            </a:r>
          </a:p>
          <a:p>
            <a:pPr lvl="1"/>
            <a:r>
              <a:rPr lang="en-US" sz="3000" dirty="0" smtClean="0"/>
              <a:t>IE will manage human factors, risk analysis, project schedule, and overall budget. 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56350"/>
            <a:ext cx="5687786" cy="365125"/>
          </a:xfrm>
        </p:spPr>
        <p:txBody>
          <a:bodyPr/>
          <a:lstStyle/>
          <a:p>
            <a:r>
              <a:rPr lang="en-US" dirty="0" smtClean="0"/>
              <a:t>Julia 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Major Component Cost - 6</a:t>
            </a:r>
            <a:endParaRPr lang="en-US" sz="6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805159"/>
              </p:ext>
            </p:extLst>
          </p:nvPr>
        </p:nvGraphicFramePr>
        <p:xfrm>
          <a:off x="1280160" y="2136998"/>
          <a:ext cx="9629775" cy="359666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09925"/>
                <a:gridCol w="3209925"/>
                <a:gridCol w="3209925"/>
              </a:tblGrid>
              <a:tr h="85345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Component</a:t>
                      </a:r>
                      <a:r>
                        <a:rPr lang="en-US" sz="2800" b="1" baseline="0" dirty="0" smtClean="0"/>
                        <a:t> Subtotal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$9,043.96</a:t>
                      </a:r>
                      <a:endParaRPr lang="en-US" sz="2800" b="1" dirty="0"/>
                    </a:p>
                  </a:txBody>
                  <a:tcPr/>
                </a:tc>
              </a:tr>
              <a:tr h="85345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Overhead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20.00%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$1,808.79</a:t>
                      </a:r>
                      <a:endParaRPr lang="en-US" sz="2800" b="1" dirty="0"/>
                    </a:p>
                  </a:txBody>
                  <a:tcPr/>
                </a:tc>
              </a:tr>
              <a:tr h="85345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Total Expense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$10,852.75</a:t>
                      </a:r>
                      <a:endParaRPr lang="en-US" sz="2800" b="1" dirty="0"/>
                    </a:p>
                  </a:txBody>
                  <a:tcPr/>
                </a:tc>
              </a:tr>
              <a:tr h="853453"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(Risk Mitigation Maximum)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$19,896.71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60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Benjamin  Mock</a:t>
            </a:r>
          </a:p>
        </p:txBody>
      </p:sp>
    </p:spTree>
    <p:extLst>
      <p:ext uri="{BB962C8B-B14F-4D97-AF65-F5344CB8AC3E}">
        <p14:creationId xmlns:p14="http://schemas.microsoft.com/office/powerpoint/2010/main" val="226062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Project Expenses</a:t>
            </a:r>
            <a:endParaRPr lang="en-US" sz="6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80160" y="1926457"/>
            <a:ext cx="4489704" cy="968060"/>
          </a:xfrm>
        </p:spPr>
        <p:txBody>
          <a:bodyPr>
            <a:noAutofit/>
          </a:bodyPr>
          <a:lstStyle/>
          <a:p>
            <a:r>
              <a:rPr lang="en-US" sz="3200" dirty="0" smtClean="0"/>
              <a:t>Primary Tentative Expenses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280160" y="2997444"/>
            <a:ext cx="4489704" cy="3433769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RADAR Absorbing Foam &amp; Support</a:t>
            </a:r>
          </a:p>
          <a:p>
            <a:pPr lvl="1"/>
            <a:r>
              <a:rPr lang="en-US" sz="2800" dirty="0"/>
              <a:t>Cabling</a:t>
            </a:r>
          </a:p>
          <a:p>
            <a:pPr lvl="1"/>
            <a:r>
              <a:rPr lang="en-US" sz="2800" dirty="0" smtClean="0"/>
              <a:t>Mechanical Structure Fabrication</a:t>
            </a:r>
          </a:p>
          <a:p>
            <a:pPr lvl="1"/>
            <a:r>
              <a:rPr lang="en-US" sz="2800" dirty="0" smtClean="0"/>
              <a:t>Trihedral Reflectors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93494" y="1980122"/>
            <a:ext cx="4940891" cy="914395"/>
          </a:xfrm>
        </p:spPr>
        <p:txBody>
          <a:bodyPr>
            <a:noAutofit/>
          </a:bodyPr>
          <a:lstStyle/>
          <a:p>
            <a:r>
              <a:rPr lang="en-US" sz="3200" dirty="0" smtClean="0"/>
              <a:t>Secondary Tentative Expenses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419088" y="2997443"/>
            <a:ext cx="4489704" cy="3433769"/>
          </a:xfrm>
        </p:spPr>
        <p:txBody>
          <a:bodyPr/>
          <a:lstStyle/>
          <a:p>
            <a:pPr marL="228600" lvl="1">
              <a:spcBef>
                <a:spcPts val="1500"/>
              </a:spcBef>
            </a:pPr>
            <a:r>
              <a:rPr lang="en-US" sz="2800" dirty="0"/>
              <a:t>Storage </a:t>
            </a:r>
            <a:r>
              <a:rPr lang="en-US" sz="2800" dirty="0" smtClean="0"/>
              <a:t>Apparatus</a:t>
            </a:r>
          </a:p>
          <a:p>
            <a:pPr marL="228600" lvl="1">
              <a:spcBef>
                <a:spcPts val="1500"/>
              </a:spcBef>
            </a:pPr>
            <a:r>
              <a:rPr lang="en-US" sz="2800" dirty="0"/>
              <a:t>Assembly Tooling</a:t>
            </a:r>
          </a:p>
          <a:p>
            <a:pPr marL="228600" lvl="1">
              <a:spcBef>
                <a:spcPts val="1500"/>
              </a:spcBef>
            </a:pPr>
            <a:r>
              <a:rPr lang="en-US" sz="2800" dirty="0" smtClean="0"/>
              <a:t>3-D Printing Order</a:t>
            </a:r>
          </a:p>
          <a:p>
            <a:pPr marL="228600" lvl="1">
              <a:spcBef>
                <a:spcPts val="1500"/>
              </a:spcBef>
            </a:pPr>
            <a:r>
              <a:rPr lang="en-US" sz="2800" dirty="0" smtClean="0"/>
              <a:t>Overhead</a:t>
            </a:r>
          </a:p>
          <a:p>
            <a:pPr marL="228600" lvl="1">
              <a:spcBef>
                <a:spcPts val="1500"/>
              </a:spcBef>
            </a:pPr>
            <a:r>
              <a:rPr lang="en-US" sz="2800" dirty="0" smtClean="0"/>
              <a:t>Mannequin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61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Benjamin  Mock</a:t>
            </a:r>
          </a:p>
        </p:txBody>
      </p:sp>
    </p:spTree>
    <p:extLst>
      <p:ext uri="{BB962C8B-B14F-4D97-AF65-F5344CB8AC3E}">
        <p14:creationId xmlns:p14="http://schemas.microsoft.com/office/powerpoint/2010/main" val="205522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Personnel Expenses - 1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2200093"/>
            <a:ext cx="9628632" cy="398621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Baseline Assumptions</a:t>
            </a:r>
          </a:p>
          <a:p>
            <a:pPr lvl="1"/>
            <a:r>
              <a:rPr lang="en-US" sz="3200" dirty="0" smtClean="0"/>
              <a:t>Hourly Rate 		</a:t>
            </a:r>
            <a:r>
              <a:rPr lang="en-US" sz="3200" dirty="0" smtClean="0">
                <a:solidFill>
                  <a:srgbClr val="00B050"/>
                </a:solidFill>
              </a:rPr>
              <a:t>$30.00</a:t>
            </a:r>
          </a:p>
          <a:p>
            <a:pPr lvl="1"/>
            <a:r>
              <a:rPr lang="en-US" sz="3200" dirty="0" smtClean="0"/>
              <a:t>Hours/Week	</a:t>
            </a:r>
            <a:r>
              <a:rPr lang="en-US" sz="3200" dirty="0" smtClean="0">
                <a:solidFill>
                  <a:srgbClr val="00B050"/>
                </a:solidFill>
              </a:rPr>
              <a:t>12hrs</a:t>
            </a:r>
          </a:p>
          <a:p>
            <a:pPr lvl="1"/>
            <a:r>
              <a:rPr lang="en-US" sz="3200" dirty="0"/>
              <a:t>Total Weeks		</a:t>
            </a:r>
            <a:r>
              <a:rPr lang="en-US" sz="3200" dirty="0">
                <a:solidFill>
                  <a:srgbClr val="00B050"/>
                </a:solidFill>
              </a:rPr>
              <a:t>30</a:t>
            </a:r>
            <a:r>
              <a:rPr lang="en-US" sz="3200" dirty="0"/>
              <a:t> (2 semesters</a:t>
            </a:r>
            <a:r>
              <a:rPr lang="en-US" sz="3200" dirty="0" smtClean="0"/>
              <a:t>)</a:t>
            </a:r>
          </a:p>
          <a:p>
            <a:pPr lvl="1"/>
            <a:r>
              <a:rPr lang="en-US" sz="3200" dirty="0" smtClean="0"/>
              <a:t>Total Hours		</a:t>
            </a:r>
            <a:r>
              <a:rPr lang="en-US" sz="3200" dirty="0" smtClean="0">
                <a:solidFill>
                  <a:srgbClr val="00B050"/>
                </a:solidFill>
              </a:rPr>
              <a:t>360hrs</a:t>
            </a:r>
          </a:p>
          <a:p>
            <a:pPr lvl="1"/>
            <a:r>
              <a:rPr lang="en-US" sz="3200" dirty="0" smtClean="0"/>
              <a:t>Fringe Benefits	</a:t>
            </a:r>
            <a:r>
              <a:rPr lang="en-US" sz="3200" dirty="0" smtClean="0">
                <a:solidFill>
                  <a:srgbClr val="00B050"/>
                </a:solidFill>
              </a:rPr>
              <a:t>29.00%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62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Benjamin  Mock</a:t>
            </a:r>
          </a:p>
        </p:txBody>
      </p:sp>
    </p:spTree>
    <p:extLst>
      <p:ext uri="{BB962C8B-B14F-4D97-AF65-F5344CB8AC3E}">
        <p14:creationId xmlns:p14="http://schemas.microsoft.com/office/powerpoint/2010/main" val="218202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Project Expense - 2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63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/>
              <a:t>Projected Expense</a:t>
            </a:r>
          </a:p>
          <a:p>
            <a:pPr lvl="1"/>
            <a:r>
              <a:rPr lang="en-US" sz="3200" dirty="0" smtClean="0"/>
              <a:t>Cost per Engineer</a:t>
            </a:r>
          </a:p>
          <a:p>
            <a:pPr lvl="2"/>
            <a:r>
              <a:rPr lang="en-US" sz="3000" dirty="0" smtClean="0">
                <a:solidFill>
                  <a:srgbClr val="00B050"/>
                </a:solidFill>
              </a:rPr>
              <a:t>$10,800.00</a:t>
            </a:r>
          </a:p>
          <a:p>
            <a:pPr lvl="1"/>
            <a:r>
              <a:rPr lang="en-US" sz="3200" dirty="0" smtClean="0"/>
              <a:t>Fringe per Engineer</a:t>
            </a:r>
          </a:p>
          <a:p>
            <a:pPr lvl="2"/>
            <a:r>
              <a:rPr lang="en-US" sz="3000" dirty="0" smtClean="0">
                <a:solidFill>
                  <a:srgbClr val="00B050"/>
                </a:solidFill>
              </a:rPr>
              <a:t>$3,132.00</a:t>
            </a:r>
          </a:p>
          <a:p>
            <a:pPr lvl="1"/>
            <a:r>
              <a:rPr lang="en-US" sz="3200" dirty="0" smtClean="0"/>
              <a:t>Total Cost for Team</a:t>
            </a:r>
          </a:p>
          <a:p>
            <a:pPr lvl="2"/>
            <a:r>
              <a:rPr lang="en-US" sz="3000" dirty="0" smtClean="0">
                <a:solidFill>
                  <a:srgbClr val="00B050"/>
                </a:solidFill>
              </a:rPr>
              <a:t>$111,456.00</a:t>
            </a:r>
            <a:endParaRPr lang="en-US" sz="3000" dirty="0">
              <a:solidFill>
                <a:srgbClr val="00B050"/>
              </a:solidFill>
            </a:endParaRPr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Benjamin  Mock</a:t>
            </a:r>
          </a:p>
        </p:txBody>
      </p:sp>
    </p:spTree>
    <p:extLst>
      <p:ext uri="{BB962C8B-B14F-4D97-AF65-F5344CB8AC3E}">
        <p14:creationId xmlns:p14="http://schemas.microsoft.com/office/powerpoint/2010/main" val="109468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Risk Assessment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3" y="4589463"/>
            <a:ext cx="6848347" cy="15001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Co-Lead Engineer &amp; Treasurer – </a:t>
            </a:r>
          </a:p>
          <a:p>
            <a:r>
              <a:rPr lang="en-US" sz="2800" dirty="0" smtClean="0"/>
              <a:t>Benjamin Mock</a:t>
            </a:r>
          </a:p>
          <a:p>
            <a:r>
              <a:rPr lang="en-US" sz="2800" dirty="0" smtClean="0"/>
              <a:t>Industrial Engineer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6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Major Project Risks</a:t>
            </a:r>
            <a:endParaRPr lang="en-US" sz="6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Procurement Difficulties</a:t>
            </a:r>
          </a:p>
          <a:p>
            <a:r>
              <a:rPr lang="en-US" sz="4000" dirty="0" smtClean="0"/>
              <a:t>Signal Processing Code</a:t>
            </a:r>
          </a:p>
          <a:p>
            <a:pPr lvl="1"/>
            <a:r>
              <a:rPr lang="en-US" sz="4000" dirty="0" smtClean="0"/>
              <a:t>Dependence on Critical Path</a:t>
            </a:r>
          </a:p>
          <a:p>
            <a:r>
              <a:rPr lang="en-US" sz="4000" dirty="0" smtClean="0"/>
              <a:t>Budget Limitations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65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Benjamin  Mock</a:t>
            </a:r>
          </a:p>
        </p:txBody>
      </p:sp>
    </p:spTree>
    <p:extLst>
      <p:ext uri="{BB962C8B-B14F-4D97-AF65-F5344CB8AC3E}">
        <p14:creationId xmlns:p14="http://schemas.microsoft.com/office/powerpoint/2010/main" val="60667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Minor Project Risks</a:t>
            </a:r>
            <a:endParaRPr lang="en-US" sz="6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80160" y="2190749"/>
            <a:ext cx="10037024" cy="3986213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Component Failure</a:t>
            </a:r>
          </a:p>
          <a:p>
            <a:r>
              <a:rPr lang="en-US" sz="4000" dirty="0" smtClean="0"/>
              <a:t>Extraneous noise conflicts with signal processing</a:t>
            </a:r>
          </a:p>
          <a:p>
            <a:pPr lvl="1"/>
            <a:r>
              <a:rPr lang="en-US" sz="3800" dirty="0" smtClean="0"/>
              <a:t>Vibration &amp; Heat Generation</a:t>
            </a:r>
          </a:p>
          <a:p>
            <a:r>
              <a:rPr lang="en-US" sz="4000" dirty="0" smtClean="0"/>
              <a:t>Facility Availability</a:t>
            </a:r>
          </a:p>
          <a:p>
            <a:r>
              <a:rPr lang="en-US" sz="4000" dirty="0" smtClean="0"/>
              <a:t>Non Integrated Circuit components require soldering which may negatively affect component quality 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66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Benjamin  Mock</a:t>
            </a:r>
          </a:p>
        </p:txBody>
      </p:sp>
    </p:spTree>
    <p:extLst>
      <p:ext uri="{BB962C8B-B14F-4D97-AF65-F5344CB8AC3E}">
        <p14:creationId xmlns:p14="http://schemas.microsoft.com/office/powerpoint/2010/main" val="227565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r>
              <a:rPr lang="en-US" dirty="0"/>
              <a:t>&amp;</a:t>
            </a:r>
            <a:r>
              <a:rPr lang="en-US" dirty="0" smtClean="0"/>
              <a:t> Comments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175199" y="4478574"/>
            <a:ext cx="8500062" cy="86532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THANK YOU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6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59" y="466343"/>
            <a:ext cx="10412487" cy="1362113"/>
          </a:xfrm>
        </p:spPr>
        <p:txBody>
          <a:bodyPr>
            <a:noAutofit/>
          </a:bodyPr>
          <a:lstStyle/>
          <a:p>
            <a:r>
              <a:rPr lang="en-US" sz="6000" dirty="0" smtClean="0"/>
              <a:t>Intended Use and Users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Intended Use: Theoretical implementation and testing.</a:t>
            </a:r>
          </a:p>
          <a:p>
            <a:pPr lvl="1"/>
            <a:r>
              <a:rPr lang="en-US" sz="3000" dirty="0" smtClean="0"/>
              <a:t>Primary use: Check for the transmission and receiving of pulse by the antennas.</a:t>
            </a:r>
          </a:p>
          <a:p>
            <a:r>
              <a:rPr lang="en-US" sz="3200" dirty="0" smtClean="0"/>
              <a:t>Intended Users: Student members of the team. </a:t>
            </a:r>
          </a:p>
          <a:p>
            <a:pPr lvl="1"/>
            <a:r>
              <a:rPr lang="en-US" sz="3000" dirty="0" smtClean="0"/>
              <a:t>As a research project, it is intended to be an operating physical schematic of the project.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56350"/>
            <a:ext cx="5687786" cy="365125"/>
          </a:xfrm>
        </p:spPr>
        <p:txBody>
          <a:bodyPr/>
          <a:lstStyle/>
          <a:p>
            <a:r>
              <a:rPr lang="en-US" dirty="0" smtClean="0"/>
              <a:t>Julia 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95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Qualifications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Project Manager: Jasmine Vanderhorst</a:t>
            </a:r>
          </a:p>
          <a:p>
            <a:r>
              <a:rPr lang="en-US" sz="2800" dirty="0" smtClean="0"/>
              <a:t>Industrial Engineer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5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33293"/>
            <a:ext cx="9628632" cy="1362113"/>
          </a:xfrm>
        </p:spPr>
        <p:txBody>
          <a:bodyPr>
            <a:noAutofit/>
          </a:bodyPr>
          <a:lstStyle/>
          <a:p>
            <a:r>
              <a:rPr lang="en-US" sz="6000" dirty="0" smtClean="0"/>
              <a:t>Team Qualifications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1873925"/>
            <a:ext cx="10739242" cy="4482425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Project Manager (PM) </a:t>
            </a:r>
            <a:r>
              <a:rPr lang="en-US" sz="3000" dirty="0" smtClean="0"/>
              <a:t>– Jasmine Vanderhorst (IE)</a:t>
            </a:r>
          </a:p>
          <a:p>
            <a:pPr lvl="1"/>
            <a:r>
              <a:rPr lang="en-US" sz="2800" u="sng" dirty="0" smtClean="0"/>
              <a:t>Courses</a:t>
            </a:r>
            <a:r>
              <a:rPr lang="en-US" sz="2800" dirty="0" smtClean="0"/>
              <a:t>: Eng. Management, Business Ethics, Industrial Tools</a:t>
            </a:r>
          </a:p>
          <a:p>
            <a:pPr lvl="1"/>
            <a:r>
              <a:rPr lang="en-US" sz="2800" u="sng" dirty="0" smtClean="0"/>
              <a:t>Experience</a:t>
            </a:r>
            <a:r>
              <a:rPr lang="en-US" sz="2800" dirty="0" smtClean="0"/>
              <a:t>: 4 Internships – program &amp; project management</a:t>
            </a:r>
            <a:endParaRPr lang="en-US" sz="3000" dirty="0" smtClean="0"/>
          </a:p>
          <a:p>
            <a:r>
              <a:rPr lang="en-US" sz="3000" b="1" dirty="0" smtClean="0"/>
              <a:t>Asst. (PM) &amp; Antenna Engineer </a:t>
            </a:r>
            <a:r>
              <a:rPr lang="en-US" sz="3000" dirty="0" smtClean="0"/>
              <a:t>– Matthew </a:t>
            </a:r>
            <a:r>
              <a:rPr lang="en-US" sz="3000" dirty="0" err="1" smtClean="0"/>
              <a:t>Cammuse</a:t>
            </a:r>
            <a:r>
              <a:rPr lang="en-US" sz="3000" dirty="0" smtClean="0"/>
              <a:t> (EE)</a:t>
            </a:r>
          </a:p>
          <a:p>
            <a:pPr lvl="1"/>
            <a:r>
              <a:rPr lang="en-US" sz="2800" u="sng" dirty="0" smtClean="0"/>
              <a:t>Courses</a:t>
            </a:r>
            <a:r>
              <a:rPr lang="en-US" sz="2800" dirty="0" smtClean="0"/>
              <a:t>: Electromagnetic </a:t>
            </a:r>
            <a:r>
              <a:rPr lang="en-US" sz="2800" dirty="0"/>
              <a:t>Fields I &amp; II, Digital </a:t>
            </a:r>
            <a:r>
              <a:rPr lang="en-US" sz="2800" dirty="0" smtClean="0"/>
              <a:t>Comm., </a:t>
            </a:r>
            <a:r>
              <a:rPr lang="en-US" sz="2800" dirty="0"/>
              <a:t>Digital Logic, Microprocessors, Circuits I &amp; </a:t>
            </a:r>
            <a:r>
              <a:rPr lang="en-US" sz="2800" dirty="0" smtClean="0"/>
              <a:t>II</a:t>
            </a:r>
          </a:p>
          <a:p>
            <a:pPr lvl="1"/>
            <a:r>
              <a:rPr lang="en-US" sz="2800" u="sng" dirty="0" smtClean="0"/>
              <a:t>Experience</a:t>
            </a:r>
            <a:r>
              <a:rPr lang="en-US" sz="2800" dirty="0" smtClean="0"/>
              <a:t>: NSWCDD Internship - </a:t>
            </a:r>
            <a:r>
              <a:rPr lang="en-US" sz="2800" dirty="0"/>
              <a:t>Electromagnetic and Radio Frequency Department</a:t>
            </a:r>
            <a:endParaRPr lang="en-US" sz="2800" u="sng" dirty="0" smtClean="0"/>
          </a:p>
          <a:p>
            <a:pPr marL="457200" lvl="1" indent="0">
              <a:buNone/>
            </a:pPr>
            <a:endParaRPr lang="en-US" sz="3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56350"/>
            <a:ext cx="5687786" cy="365125"/>
          </a:xfrm>
        </p:spPr>
        <p:txBody>
          <a:bodyPr/>
          <a:lstStyle/>
          <a:p>
            <a:r>
              <a:rPr lang="en-US" dirty="0" smtClean="0"/>
              <a:t>Jasmine Vanderhorst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7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ation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_16x9.potx" id="{AA5F22BC-61EA-4F01-AB22-75117871E196}" vid="{BD0EB374-1DDC-4F15-88A9-D386288C58A6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6F0C7C-95CD-4157-B59F-1693F8160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0</TotalTime>
  <Words>2269</Words>
  <Application>Microsoft Office PowerPoint</Application>
  <PresentationFormat>Widescreen</PresentationFormat>
  <Paragraphs>691</Paragraphs>
  <Slides>67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4" baseType="lpstr">
      <vt:lpstr>Arial</vt:lpstr>
      <vt:lpstr>Calibri</vt:lpstr>
      <vt:lpstr>Cambria Math</vt:lpstr>
      <vt:lpstr>Courier New</vt:lpstr>
      <vt:lpstr>Times New Roman</vt:lpstr>
      <vt:lpstr>Wingdings</vt:lpstr>
      <vt:lpstr>Education 16x9</vt:lpstr>
      <vt:lpstr>Electronic Synthetic Aperture Radar Imager</vt:lpstr>
      <vt:lpstr>Agenda</vt:lpstr>
      <vt:lpstr>Project Overview</vt:lpstr>
      <vt:lpstr>Problem Statement</vt:lpstr>
      <vt:lpstr>SAR Imager</vt:lpstr>
      <vt:lpstr>Problem Statement</vt:lpstr>
      <vt:lpstr>Intended Use and Users</vt:lpstr>
      <vt:lpstr>Team Qualifications</vt:lpstr>
      <vt:lpstr>Team Qualifications</vt:lpstr>
      <vt:lpstr>Team Qualifications (cont’d.)</vt:lpstr>
      <vt:lpstr>Team Qualifications (cont’d.)</vt:lpstr>
      <vt:lpstr>Team Qualifications (cont’d.)</vt:lpstr>
      <vt:lpstr> System Breakdown  </vt:lpstr>
      <vt:lpstr>Project Subsystems </vt:lpstr>
      <vt:lpstr>Electrical System </vt:lpstr>
      <vt:lpstr>Block Diagram – Simple Model</vt:lpstr>
      <vt:lpstr>Block Diagram – Advanced Model</vt:lpstr>
      <vt:lpstr>Concept Generation – Electrical System </vt:lpstr>
      <vt:lpstr>Major Circuit Components </vt:lpstr>
      <vt:lpstr>Major Circuit Components </vt:lpstr>
      <vt:lpstr>Major Task: Radar Range Equation Parameters</vt:lpstr>
      <vt:lpstr>Signal to Noise Ratio </vt:lpstr>
      <vt:lpstr>Power Supply and Distribution</vt:lpstr>
      <vt:lpstr>Concept Generation </vt:lpstr>
      <vt:lpstr>Proposed Design  </vt:lpstr>
      <vt:lpstr>Statement of Work</vt:lpstr>
      <vt:lpstr>FPGA Programming </vt:lpstr>
      <vt:lpstr>Concept Generation &amp; Selection:  FPGA</vt:lpstr>
      <vt:lpstr>FPGA:  Needs &amp; Wants</vt:lpstr>
      <vt:lpstr>Tasks of FPGA</vt:lpstr>
      <vt:lpstr>Major Goals</vt:lpstr>
      <vt:lpstr>Antenna Design  </vt:lpstr>
      <vt:lpstr>Antenna Instruments &amp; Conditions</vt:lpstr>
      <vt:lpstr>Preferred Horn Antenna</vt:lpstr>
      <vt:lpstr>Alternative Horn Antennas</vt:lpstr>
      <vt:lpstr>Waveguide-to-Coaxial Adapter</vt:lpstr>
      <vt:lpstr>Overall Structure</vt:lpstr>
      <vt:lpstr>Antenna Design - Aperture</vt:lpstr>
      <vt:lpstr>Major Tasks</vt:lpstr>
      <vt:lpstr>Mechanical Design</vt:lpstr>
      <vt:lpstr>Structure – Design 1</vt:lpstr>
      <vt:lpstr>Structure – Design 2</vt:lpstr>
      <vt:lpstr>PowerPoint Presentation</vt:lpstr>
      <vt:lpstr>Material Selection</vt:lpstr>
      <vt:lpstr>Synthetic Aperture Radar –  Final Design</vt:lpstr>
      <vt:lpstr>Retain Parts</vt:lpstr>
      <vt:lpstr>Parts Blended</vt:lpstr>
      <vt:lpstr>Complete  Detailed Schedule</vt:lpstr>
      <vt:lpstr>Project Main Tasks</vt:lpstr>
      <vt:lpstr>Critical Path – Antenna Design</vt:lpstr>
      <vt:lpstr>Critical Path – FPGA Programming</vt:lpstr>
      <vt:lpstr>Critical Path – Analysis</vt:lpstr>
      <vt:lpstr>Critical Path – Mechanical &amp; Power</vt:lpstr>
      <vt:lpstr>Critical Path – Calibration</vt:lpstr>
      <vt:lpstr>Complete Detailed Budget</vt:lpstr>
      <vt:lpstr>Major Component Cost - 1</vt:lpstr>
      <vt:lpstr>Major Component Cost - 2</vt:lpstr>
      <vt:lpstr>Major Component Cost - 3</vt:lpstr>
      <vt:lpstr>Major Component Cost - 5</vt:lpstr>
      <vt:lpstr>Major Component Cost - 6</vt:lpstr>
      <vt:lpstr>Project Expenses</vt:lpstr>
      <vt:lpstr>Personnel Expenses - 1</vt:lpstr>
      <vt:lpstr>Project Expense - 2</vt:lpstr>
      <vt:lpstr>Detailed Risk Assessment</vt:lpstr>
      <vt:lpstr>Major Project Risks</vt:lpstr>
      <vt:lpstr>Minor Project Risks</vt:lpstr>
      <vt:lpstr>Questions &amp; Comments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2014-10-12T23:05:12Z</dcterms:created>
  <dcterms:modified xsi:type="dcterms:W3CDTF">2014-11-10T18:05:48Z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TC034629029991</vt:lpwstr>
  </property>
</Properties>
</file>