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4"/>
  </p:notesMasterIdLst>
  <p:sldIdLst>
    <p:sldId id="284" r:id="rId3"/>
    <p:sldId id="291" r:id="rId4"/>
    <p:sldId id="292" r:id="rId5"/>
    <p:sldId id="287" r:id="rId6"/>
    <p:sldId id="285" r:id="rId7"/>
    <p:sldId id="290" r:id="rId8"/>
    <p:sldId id="288" r:id="rId9"/>
    <p:sldId id="289" r:id="rId10"/>
    <p:sldId id="258" r:id="rId11"/>
    <p:sldId id="274" r:id="rId12"/>
    <p:sldId id="267" r:id="rId13"/>
    <p:sldId id="261" r:id="rId14"/>
    <p:sldId id="277" r:id="rId15"/>
    <p:sldId id="280" r:id="rId16"/>
    <p:sldId id="281" r:id="rId17"/>
    <p:sldId id="268" r:id="rId18"/>
    <p:sldId id="265" r:id="rId19"/>
    <p:sldId id="279" r:id="rId20"/>
    <p:sldId id="266" r:id="rId21"/>
    <p:sldId id="282" r:id="rId22"/>
    <p:sldId id="342" r:id="rId23"/>
    <p:sldId id="339" r:id="rId24"/>
    <p:sldId id="340" r:id="rId25"/>
    <p:sldId id="341" r:id="rId26"/>
    <p:sldId id="293" r:id="rId27"/>
    <p:sldId id="331" r:id="rId28"/>
    <p:sldId id="332" r:id="rId29"/>
    <p:sldId id="333" r:id="rId30"/>
    <p:sldId id="334" r:id="rId31"/>
    <p:sldId id="335" r:id="rId32"/>
    <p:sldId id="336" r:id="rId33"/>
    <p:sldId id="337" r:id="rId34"/>
    <p:sldId id="338" r:id="rId35"/>
    <p:sldId id="294" r:id="rId36"/>
    <p:sldId id="327" r:id="rId37"/>
    <p:sldId id="329" r:id="rId38"/>
    <p:sldId id="330" r:id="rId39"/>
    <p:sldId id="295" r:id="rId40"/>
    <p:sldId id="307" r:id="rId41"/>
    <p:sldId id="308" r:id="rId42"/>
    <p:sldId id="310" r:id="rId43"/>
    <p:sldId id="311" r:id="rId44"/>
    <p:sldId id="322" r:id="rId45"/>
    <p:sldId id="313" r:id="rId46"/>
    <p:sldId id="314" r:id="rId47"/>
    <p:sldId id="317" r:id="rId48"/>
    <p:sldId id="346" r:id="rId49"/>
    <p:sldId id="315" r:id="rId50"/>
    <p:sldId id="316" r:id="rId51"/>
    <p:sldId id="324" r:id="rId52"/>
    <p:sldId id="296" r:id="rId53"/>
    <p:sldId id="299" r:id="rId54"/>
    <p:sldId id="344" r:id="rId55"/>
    <p:sldId id="306" r:id="rId56"/>
    <p:sldId id="343" r:id="rId57"/>
    <p:sldId id="301" r:id="rId58"/>
    <p:sldId id="303" r:id="rId59"/>
    <p:sldId id="305" r:id="rId60"/>
    <p:sldId id="345" r:id="rId61"/>
    <p:sldId id="347" r:id="rId62"/>
    <p:sldId id="29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1671F4F-6E60-4A37-8483-9EF410CF41BF}">
          <p14:sldIdLst>
            <p14:sldId id="284"/>
            <p14:sldId id="291"/>
            <p14:sldId id="292"/>
            <p14:sldId id="287"/>
          </p14:sldIdLst>
        </p14:section>
        <p14:section name="Project Summary" id="{CC3BE742-BFA6-4DD3-8542-A00C54DBC195}">
          <p14:sldIdLst>
            <p14:sldId id="285"/>
            <p14:sldId id="290"/>
            <p14:sldId id="288"/>
          </p14:sldIdLst>
        </p14:section>
        <p14:section name="Electrical System" id="{F0B01D7D-3F3E-48AF-83B2-3227AE46FD45}">
          <p14:sldIdLst>
            <p14:sldId id="289"/>
            <p14:sldId id="258"/>
            <p14:sldId id="274"/>
            <p14:sldId id="267"/>
            <p14:sldId id="261"/>
            <p14:sldId id="277"/>
            <p14:sldId id="280"/>
            <p14:sldId id="281"/>
            <p14:sldId id="268"/>
            <p14:sldId id="265"/>
            <p14:sldId id="279"/>
            <p14:sldId id="266"/>
            <p14:sldId id="282"/>
          </p14:sldIdLst>
        </p14:section>
        <p14:section name="Power System" id="{01AD8725-EC6B-4F6A-95EF-ECF4257F07F7}">
          <p14:sldIdLst>
            <p14:sldId id="342"/>
            <p14:sldId id="339"/>
            <p14:sldId id="340"/>
            <p14:sldId id="341"/>
          </p14:sldIdLst>
        </p14:section>
        <p14:section name="Programming" id="{99A54662-EA81-46AC-A032-ED141ABFC51C}">
          <p14:sldIdLst>
            <p14:sldId id="293"/>
            <p14:sldId id="331"/>
            <p14:sldId id="332"/>
            <p14:sldId id="333"/>
            <p14:sldId id="334"/>
            <p14:sldId id="335"/>
            <p14:sldId id="336"/>
            <p14:sldId id="337"/>
            <p14:sldId id="338"/>
          </p14:sldIdLst>
        </p14:section>
        <p14:section name="Signal Processing" id="{F4B66CD1-D132-4351-85B7-DF5E2584A030}">
          <p14:sldIdLst>
            <p14:sldId id="294"/>
            <p14:sldId id="327"/>
            <p14:sldId id="329"/>
            <p14:sldId id="330"/>
          </p14:sldIdLst>
        </p14:section>
        <p14:section name="Mechanical Overview" id="{D3F47809-7F9D-4845-94A8-479E036FB4BC}">
          <p14:sldIdLst>
            <p14:sldId id="295"/>
            <p14:sldId id="307"/>
            <p14:sldId id="308"/>
            <p14:sldId id="310"/>
            <p14:sldId id="311"/>
            <p14:sldId id="322"/>
            <p14:sldId id="313"/>
            <p14:sldId id="314"/>
            <p14:sldId id="317"/>
            <p14:sldId id="346"/>
            <p14:sldId id="315"/>
            <p14:sldId id="316"/>
            <p14:sldId id="324"/>
          </p14:sldIdLst>
        </p14:section>
        <p14:section name="Project Management" id="{44B80443-BAC9-4FFB-B868-004F3A294E8A}">
          <p14:sldIdLst>
            <p14:sldId id="296"/>
            <p14:sldId id="299"/>
            <p14:sldId id="344"/>
            <p14:sldId id="306"/>
            <p14:sldId id="343"/>
            <p14:sldId id="301"/>
          </p14:sldIdLst>
        </p14:section>
        <p14:section name="Conclusion" id="{8FAEA0F2-227C-4A84-9561-9C14DF326508}">
          <p14:sldIdLst>
            <p14:sldId id="303"/>
            <p14:sldId id="305"/>
            <p14:sldId id="345"/>
            <p14:sldId id="347"/>
            <p14:sldId id="29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34" autoAdjust="0"/>
    <p:restoredTop sz="94660"/>
  </p:normalViewPr>
  <p:slideViewPr>
    <p:cSldViewPr snapToGrid="0">
      <p:cViewPr varScale="1">
        <p:scale>
          <a:sx n="100" d="100"/>
          <a:sy n="100" d="100"/>
        </p:scale>
        <p:origin x="78"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lia\Documents\FSU%20Stuff\Spring2015\EEL4915C\Milestone%20%234\Signal%20Processing%20Worksheet%20v2_B1_cal_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ulia\Documents\FSU%20Stuff\Spring2015\EEL4915C\Milestone%20%234\Signal%20Processing%20Worksheet%20v2_B1_cal_A.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odex2\mockbe\Copy%20of%20E11%20Budget%20v3.1%2002182015_withSparesHighlight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Basis Functions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'Basis Functions'!$A$5</c:f>
              <c:strCache>
                <c:ptCount val="1"/>
                <c:pt idx="0">
                  <c:v>f(θ1)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Functions'!$B$5:$Q$5</c:f>
              <c:numCache>
                <c:formatCode>General</c:formatCode>
                <c:ptCount val="16"/>
                <c:pt idx="0">
                  <c:v>-2.9487201968318315</c:v>
                </c:pt>
                <c:pt idx="1">
                  <c:v>-5.897440393663663</c:v>
                </c:pt>
                <c:pt idx="2">
                  <c:v>-8.8461605904954954</c:v>
                </c:pt>
                <c:pt idx="3">
                  <c:v>-11.794880787327326</c:v>
                </c:pt>
                <c:pt idx="4">
                  <c:v>-14.743600984159157</c:v>
                </c:pt>
                <c:pt idx="5">
                  <c:v>-17.692321180990991</c:v>
                </c:pt>
                <c:pt idx="6">
                  <c:v>-20.641041377822823</c:v>
                </c:pt>
                <c:pt idx="7">
                  <c:v>-23.589761574654652</c:v>
                </c:pt>
                <c:pt idx="8">
                  <c:v>-26.538481771486484</c:v>
                </c:pt>
                <c:pt idx="9">
                  <c:v>-29.487201968318313</c:v>
                </c:pt>
                <c:pt idx="10">
                  <c:v>-32.435922165150153</c:v>
                </c:pt>
                <c:pt idx="11">
                  <c:v>-35.384642361981982</c:v>
                </c:pt>
                <c:pt idx="12">
                  <c:v>-38.33336255881381</c:v>
                </c:pt>
                <c:pt idx="13">
                  <c:v>-41.282082755645646</c:v>
                </c:pt>
                <c:pt idx="14">
                  <c:v>-44.230802952477475</c:v>
                </c:pt>
                <c:pt idx="15">
                  <c:v>-47.179523149309304</c:v>
                </c:pt>
              </c:numCache>
            </c:numRef>
          </c:yVal>
          <c:smooth val="1"/>
        </c:ser>
        <c:ser>
          <c:idx val="1"/>
          <c:order val="1"/>
          <c:tx>
            <c:strRef>
              <c:f>'Basis Functions'!$A$6</c:f>
              <c:strCache>
                <c:ptCount val="1"/>
                <c:pt idx="0">
                  <c:v>f(θ2)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Functions'!$B$6:$Q$6</c:f>
              <c:numCache>
                <c:formatCode>General</c:formatCode>
                <c:ptCount val="16"/>
                <c:pt idx="0">
                  <c:v>-2.5581782720240644</c:v>
                </c:pt>
                <c:pt idx="1">
                  <c:v>-5.1163565440481289</c:v>
                </c:pt>
                <c:pt idx="2">
                  <c:v>-7.6745348160721933</c:v>
                </c:pt>
                <c:pt idx="3">
                  <c:v>-10.232713088096258</c:v>
                </c:pt>
                <c:pt idx="4">
                  <c:v>-12.790891360120321</c:v>
                </c:pt>
                <c:pt idx="5">
                  <c:v>-15.349069632144387</c:v>
                </c:pt>
                <c:pt idx="6">
                  <c:v>-17.90724790416845</c:v>
                </c:pt>
                <c:pt idx="7">
                  <c:v>-20.465426176192516</c:v>
                </c:pt>
                <c:pt idx="8">
                  <c:v>-23.023604448216577</c:v>
                </c:pt>
                <c:pt idx="9">
                  <c:v>-25.581782720240643</c:v>
                </c:pt>
                <c:pt idx="10">
                  <c:v>-28.139960992264708</c:v>
                </c:pt>
                <c:pt idx="11">
                  <c:v>-30.698139264288773</c:v>
                </c:pt>
                <c:pt idx="12">
                  <c:v>-33.256317536312835</c:v>
                </c:pt>
                <c:pt idx="13">
                  <c:v>-35.8144958083369</c:v>
                </c:pt>
                <c:pt idx="14">
                  <c:v>-38.372674080360966</c:v>
                </c:pt>
                <c:pt idx="15">
                  <c:v>-40.930852352385031</c:v>
                </c:pt>
              </c:numCache>
            </c:numRef>
          </c:yVal>
          <c:smooth val="1"/>
        </c:ser>
        <c:ser>
          <c:idx val="2"/>
          <c:order val="2"/>
          <c:tx>
            <c:strRef>
              <c:f>'Basis Functions'!$A$7</c:f>
              <c:strCache>
                <c:ptCount val="1"/>
                <c:pt idx="0">
                  <c:v>f(θ3)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Functions'!$B$7:$Q$7</c:f>
              <c:numCache>
                <c:formatCode>General</c:formatCode>
                <c:ptCount val="16"/>
                <c:pt idx="0">
                  <c:v>-2.1665142456776052</c:v>
                </c:pt>
                <c:pt idx="1">
                  <c:v>-4.3330284913552104</c:v>
                </c:pt>
                <c:pt idx="2">
                  <c:v>-6.4995427370328152</c:v>
                </c:pt>
                <c:pt idx="3">
                  <c:v>-8.6660569827104208</c:v>
                </c:pt>
                <c:pt idx="4">
                  <c:v>-10.832571228388025</c:v>
                </c:pt>
                <c:pt idx="5">
                  <c:v>-12.99908547406563</c:v>
                </c:pt>
                <c:pt idx="6">
                  <c:v>-15.165599719743236</c:v>
                </c:pt>
                <c:pt idx="7">
                  <c:v>-17.332113965420842</c:v>
                </c:pt>
                <c:pt idx="8">
                  <c:v>-19.498628211098445</c:v>
                </c:pt>
                <c:pt idx="9">
                  <c:v>-21.665142456776049</c:v>
                </c:pt>
                <c:pt idx="10">
                  <c:v>-23.831656702453657</c:v>
                </c:pt>
                <c:pt idx="11">
                  <c:v>-25.998170948131261</c:v>
                </c:pt>
                <c:pt idx="12">
                  <c:v>-28.164685193808864</c:v>
                </c:pt>
                <c:pt idx="13">
                  <c:v>-30.331199439486472</c:v>
                </c:pt>
                <c:pt idx="14">
                  <c:v>-32.497713685164079</c:v>
                </c:pt>
                <c:pt idx="15">
                  <c:v>-34.664227930841683</c:v>
                </c:pt>
              </c:numCache>
            </c:numRef>
          </c:yVal>
          <c:smooth val="1"/>
        </c:ser>
        <c:ser>
          <c:idx val="3"/>
          <c:order val="3"/>
          <c:tx>
            <c:strRef>
              <c:f>'Basis Functions'!$A$8</c:f>
              <c:strCache>
                <c:ptCount val="1"/>
                <c:pt idx="0">
                  <c:v>f(θ4)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Functions'!$B$8:$Q$8</c:f>
              <c:numCache>
                <c:formatCode>General</c:formatCode>
                <c:ptCount val="16"/>
                <c:pt idx="0">
                  <c:v>-1.7738999145790262</c:v>
                </c:pt>
                <c:pt idx="1">
                  <c:v>-3.5477998291580524</c:v>
                </c:pt>
                <c:pt idx="2">
                  <c:v>-5.3216997437370788</c:v>
                </c:pt>
                <c:pt idx="3">
                  <c:v>-7.0955996583161047</c:v>
                </c:pt>
                <c:pt idx="4">
                  <c:v>-8.8694995728951298</c:v>
                </c:pt>
                <c:pt idx="5">
                  <c:v>-10.643399487474158</c:v>
                </c:pt>
                <c:pt idx="6">
                  <c:v>-12.417299402053185</c:v>
                </c:pt>
                <c:pt idx="7">
                  <c:v>-14.191199316632209</c:v>
                </c:pt>
                <c:pt idx="8">
                  <c:v>-15.965099231211235</c:v>
                </c:pt>
                <c:pt idx="9">
                  <c:v>-17.73899914579026</c:v>
                </c:pt>
                <c:pt idx="10">
                  <c:v>-19.512899060369289</c:v>
                </c:pt>
                <c:pt idx="11">
                  <c:v>-21.286798974948315</c:v>
                </c:pt>
                <c:pt idx="12">
                  <c:v>-23.060698889527341</c:v>
                </c:pt>
                <c:pt idx="13">
                  <c:v>-24.834598804106371</c:v>
                </c:pt>
                <c:pt idx="14">
                  <c:v>-26.608498718685393</c:v>
                </c:pt>
                <c:pt idx="15">
                  <c:v>-28.382398633264419</c:v>
                </c:pt>
              </c:numCache>
            </c:numRef>
          </c:yVal>
          <c:smooth val="1"/>
        </c:ser>
        <c:ser>
          <c:idx val="4"/>
          <c:order val="4"/>
          <c:tx>
            <c:strRef>
              <c:f>'Basis Functions'!$A$9</c:f>
              <c:strCache>
                <c:ptCount val="1"/>
                <c:pt idx="0">
                  <c:v>f(θ5)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Functions'!$B$9:$Q$9</c:f>
              <c:numCache>
                <c:formatCode>General</c:formatCode>
                <c:ptCount val="16"/>
                <c:pt idx="0">
                  <c:v>-1.3805074923499725</c:v>
                </c:pt>
                <c:pt idx="1">
                  <c:v>-2.761014984699945</c:v>
                </c:pt>
                <c:pt idx="2">
                  <c:v>-4.1415224770499179</c:v>
                </c:pt>
                <c:pt idx="3">
                  <c:v>-5.52202996939989</c:v>
                </c:pt>
                <c:pt idx="4">
                  <c:v>-6.902537461749862</c:v>
                </c:pt>
                <c:pt idx="5">
                  <c:v>-8.2830449540998359</c:v>
                </c:pt>
                <c:pt idx="6">
                  <c:v>-9.6635524464498079</c:v>
                </c:pt>
                <c:pt idx="7">
                  <c:v>-11.04405993879978</c:v>
                </c:pt>
                <c:pt idx="8">
                  <c:v>-12.424567431149752</c:v>
                </c:pt>
                <c:pt idx="9">
                  <c:v>-13.805074923499724</c:v>
                </c:pt>
                <c:pt idx="10">
                  <c:v>-15.185582415849698</c:v>
                </c:pt>
                <c:pt idx="11">
                  <c:v>-16.566089908199672</c:v>
                </c:pt>
                <c:pt idx="12">
                  <c:v>-17.946597400549642</c:v>
                </c:pt>
                <c:pt idx="13">
                  <c:v>-19.327104892899616</c:v>
                </c:pt>
                <c:pt idx="14">
                  <c:v>-20.70761238524959</c:v>
                </c:pt>
                <c:pt idx="15">
                  <c:v>-22.08811987759956</c:v>
                </c:pt>
              </c:numCache>
            </c:numRef>
          </c:yVal>
          <c:smooth val="1"/>
        </c:ser>
        <c:ser>
          <c:idx val="5"/>
          <c:order val="5"/>
          <c:tx>
            <c:strRef>
              <c:f>'Basis Functions'!$A$10</c:f>
              <c:strCache>
                <c:ptCount val="1"/>
                <c:pt idx="0">
                  <c:v>f(θ6)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Functions'!$B$10:$Q$10</c:f>
              <c:numCache>
                <c:formatCode>General</c:formatCode>
                <c:ptCount val="16"/>
                <c:pt idx="0">
                  <c:v>-0.98650953390857476</c:v>
                </c:pt>
                <c:pt idx="1">
                  <c:v>-1.9730190678171495</c:v>
                </c:pt>
                <c:pt idx="2">
                  <c:v>-2.9595286017257245</c:v>
                </c:pt>
                <c:pt idx="3">
                  <c:v>-3.9460381356342991</c:v>
                </c:pt>
                <c:pt idx="4">
                  <c:v>-4.932547669542874</c:v>
                </c:pt>
                <c:pt idx="5">
                  <c:v>-5.919057203451449</c:v>
                </c:pt>
                <c:pt idx="6">
                  <c:v>-6.905566737360024</c:v>
                </c:pt>
                <c:pt idx="7">
                  <c:v>-7.8920762712685981</c:v>
                </c:pt>
                <c:pt idx="8">
                  <c:v>-8.8785858051771722</c:v>
                </c:pt>
                <c:pt idx="9">
                  <c:v>-9.8650953390857481</c:v>
                </c:pt>
                <c:pt idx="10">
                  <c:v>-10.851604872994324</c:v>
                </c:pt>
                <c:pt idx="11">
                  <c:v>-11.838114406902898</c:v>
                </c:pt>
                <c:pt idx="12">
                  <c:v>-12.824623940811472</c:v>
                </c:pt>
                <c:pt idx="13">
                  <c:v>-13.811133474720048</c:v>
                </c:pt>
                <c:pt idx="14">
                  <c:v>-14.797643008628622</c:v>
                </c:pt>
                <c:pt idx="15">
                  <c:v>-15.784152542537196</c:v>
                </c:pt>
              </c:numCache>
            </c:numRef>
          </c:yVal>
          <c:smooth val="1"/>
        </c:ser>
        <c:ser>
          <c:idx val="6"/>
          <c:order val="6"/>
          <c:tx>
            <c:strRef>
              <c:f>'Basis Functions'!$A$11</c:f>
              <c:strCache>
                <c:ptCount val="1"/>
                <c:pt idx="0">
                  <c:v>f(θ7)</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Functions'!$B$11:$Q$11</c:f>
              <c:numCache>
                <c:formatCode>General</c:formatCode>
                <c:ptCount val="16"/>
                <c:pt idx="0">
                  <c:v>-0.59207885978116004</c:v>
                </c:pt>
                <c:pt idx="1">
                  <c:v>-1.1841577195623201</c:v>
                </c:pt>
                <c:pt idx="2">
                  <c:v>-1.7762365793434802</c:v>
                </c:pt>
                <c:pt idx="3">
                  <c:v>-2.3683154391246402</c:v>
                </c:pt>
                <c:pt idx="4">
                  <c:v>-2.9603942989058001</c:v>
                </c:pt>
                <c:pt idx="5">
                  <c:v>-3.5524731586869605</c:v>
                </c:pt>
                <c:pt idx="6">
                  <c:v>-4.1445520184681204</c:v>
                </c:pt>
                <c:pt idx="7">
                  <c:v>-4.7366308782492803</c:v>
                </c:pt>
                <c:pt idx="8">
                  <c:v>-5.3287097380304402</c:v>
                </c:pt>
                <c:pt idx="9">
                  <c:v>-5.9207885978116002</c:v>
                </c:pt>
                <c:pt idx="10">
                  <c:v>-6.512867457592761</c:v>
                </c:pt>
                <c:pt idx="11">
                  <c:v>-7.1049463173739209</c:v>
                </c:pt>
                <c:pt idx="12">
                  <c:v>-7.6970251771550808</c:v>
                </c:pt>
                <c:pt idx="13">
                  <c:v>-8.2891040369362408</c:v>
                </c:pt>
                <c:pt idx="14">
                  <c:v>-8.8811828967174016</c:v>
                </c:pt>
                <c:pt idx="15">
                  <c:v>-9.4732617564985606</c:v>
                </c:pt>
              </c:numCache>
            </c:numRef>
          </c:yVal>
          <c:smooth val="1"/>
        </c:ser>
        <c:ser>
          <c:idx val="7"/>
          <c:order val="7"/>
          <c:tx>
            <c:strRef>
              <c:f>'Basis Functions'!$A$12</c:f>
              <c:strCache>
                <c:ptCount val="1"/>
                <c:pt idx="0">
                  <c:v>f(θ8)</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Functions'!$B$12:$Q$12</c:f>
              <c:numCache>
                <c:formatCode>General</c:formatCode>
                <c:ptCount val="16"/>
                <c:pt idx="0">
                  <c:v>-0.19738848029745615</c:v>
                </c:pt>
                <c:pt idx="1">
                  <c:v>-0.3947769605949123</c:v>
                </c:pt>
                <c:pt idx="2">
                  <c:v>-0.59216544089236844</c:v>
                </c:pt>
                <c:pt idx="3">
                  <c:v>-0.78955392118982459</c:v>
                </c:pt>
                <c:pt idx="4">
                  <c:v>-0.98694240148728074</c:v>
                </c:pt>
                <c:pt idx="5">
                  <c:v>-1.1843308817847369</c:v>
                </c:pt>
                <c:pt idx="6">
                  <c:v>-1.3817193620821933</c:v>
                </c:pt>
                <c:pt idx="7">
                  <c:v>-1.5791078423796492</c:v>
                </c:pt>
                <c:pt idx="8">
                  <c:v>-1.7764963226771053</c:v>
                </c:pt>
                <c:pt idx="9">
                  <c:v>-1.9738848029745615</c:v>
                </c:pt>
                <c:pt idx="10">
                  <c:v>-2.1712732832720176</c:v>
                </c:pt>
                <c:pt idx="11">
                  <c:v>-2.3686617635694738</c:v>
                </c:pt>
                <c:pt idx="12">
                  <c:v>-2.5660502438669299</c:v>
                </c:pt>
                <c:pt idx="13">
                  <c:v>-2.7634387241643865</c:v>
                </c:pt>
                <c:pt idx="14">
                  <c:v>-2.9608272044618427</c:v>
                </c:pt>
                <c:pt idx="15">
                  <c:v>-3.1582156847592984</c:v>
                </c:pt>
              </c:numCache>
            </c:numRef>
          </c:yVal>
          <c:smooth val="1"/>
        </c:ser>
        <c:ser>
          <c:idx val="8"/>
          <c:order val="8"/>
          <c:tx>
            <c:strRef>
              <c:f>'Basis Functions'!$A$13</c:f>
              <c:strCache>
                <c:ptCount val="1"/>
                <c:pt idx="0">
                  <c:v>f(θ9)</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Functions'!$B$13:$Q$13</c:f>
              <c:numCache>
                <c:formatCode>General</c:formatCode>
                <c:ptCount val="16"/>
                <c:pt idx="0">
                  <c:v>0.19738848029745665</c:v>
                </c:pt>
                <c:pt idx="1">
                  <c:v>0.3947769605949133</c:v>
                </c:pt>
                <c:pt idx="2">
                  <c:v>0.59216544089237</c:v>
                </c:pt>
                <c:pt idx="3">
                  <c:v>0.78955392118982659</c:v>
                </c:pt>
                <c:pt idx="4">
                  <c:v>0.98694240148728318</c:v>
                </c:pt>
                <c:pt idx="5">
                  <c:v>1.18433088178474</c:v>
                </c:pt>
                <c:pt idx="6">
                  <c:v>1.3817193620821966</c:v>
                </c:pt>
                <c:pt idx="7">
                  <c:v>1.5791078423796532</c:v>
                </c:pt>
                <c:pt idx="8">
                  <c:v>1.7764963226771098</c:v>
                </c:pt>
                <c:pt idx="9">
                  <c:v>1.9738848029745664</c:v>
                </c:pt>
                <c:pt idx="10">
                  <c:v>2.1712732832720234</c:v>
                </c:pt>
                <c:pt idx="11">
                  <c:v>2.36866176356948</c:v>
                </c:pt>
                <c:pt idx="12">
                  <c:v>2.5660502438669366</c:v>
                </c:pt>
                <c:pt idx="13">
                  <c:v>2.7634387241643932</c:v>
                </c:pt>
                <c:pt idx="14">
                  <c:v>2.9608272044618498</c:v>
                </c:pt>
                <c:pt idx="15">
                  <c:v>3.1582156847593064</c:v>
                </c:pt>
              </c:numCache>
            </c:numRef>
          </c:yVal>
          <c:smooth val="1"/>
        </c:ser>
        <c:ser>
          <c:idx val="9"/>
          <c:order val="9"/>
          <c:tx>
            <c:strRef>
              <c:f>'Basis Functions'!$A$14</c:f>
              <c:strCache>
                <c:ptCount val="1"/>
                <c:pt idx="0">
                  <c:v>f(θ10)</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Functions'!$B$14:$Q$14</c:f>
              <c:numCache>
                <c:formatCode>General</c:formatCode>
                <c:ptCount val="16"/>
                <c:pt idx="0">
                  <c:v>0.5920788597811607</c:v>
                </c:pt>
                <c:pt idx="1">
                  <c:v>1.1841577195623214</c:v>
                </c:pt>
                <c:pt idx="2">
                  <c:v>1.7762365793434822</c:v>
                </c:pt>
                <c:pt idx="3">
                  <c:v>2.3683154391246428</c:v>
                </c:pt>
                <c:pt idx="4">
                  <c:v>2.9603942989058036</c:v>
                </c:pt>
                <c:pt idx="5">
                  <c:v>3.5524731586869644</c:v>
                </c:pt>
                <c:pt idx="6">
                  <c:v>4.1445520184681257</c:v>
                </c:pt>
                <c:pt idx="7">
                  <c:v>4.7366308782492856</c:v>
                </c:pt>
                <c:pt idx="8">
                  <c:v>5.3287097380304465</c:v>
                </c:pt>
                <c:pt idx="9">
                  <c:v>5.9207885978116073</c:v>
                </c:pt>
                <c:pt idx="10">
                  <c:v>6.5128674575927681</c:v>
                </c:pt>
                <c:pt idx="11">
                  <c:v>7.1049463173739289</c:v>
                </c:pt>
                <c:pt idx="12">
                  <c:v>7.6970251771550888</c:v>
                </c:pt>
                <c:pt idx="13">
                  <c:v>8.2891040369362514</c:v>
                </c:pt>
                <c:pt idx="14">
                  <c:v>8.8811828967174105</c:v>
                </c:pt>
                <c:pt idx="15">
                  <c:v>9.4732617564985713</c:v>
                </c:pt>
              </c:numCache>
            </c:numRef>
          </c:yVal>
          <c:smooth val="1"/>
        </c:ser>
        <c:ser>
          <c:idx val="10"/>
          <c:order val="10"/>
          <c:tx>
            <c:strRef>
              <c:f>'Basis Functions'!$A$15</c:f>
              <c:strCache>
                <c:ptCount val="1"/>
                <c:pt idx="0">
                  <c:v>f(θ11)</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Functions'!$B$15:$Q$15</c:f>
              <c:numCache>
                <c:formatCode>General</c:formatCode>
                <c:ptCount val="16"/>
                <c:pt idx="0">
                  <c:v>0.98650953390857554</c:v>
                </c:pt>
                <c:pt idx="1">
                  <c:v>1.9730190678171511</c:v>
                </c:pt>
                <c:pt idx="2">
                  <c:v>2.9595286017257267</c:v>
                </c:pt>
                <c:pt idx="3">
                  <c:v>3.9460381356343022</c:v>
                </c:pt>
                <c:pt idx="4">
                  <c:v>4.9325476695428776</c:v>
                </c:pt>
                <c:pt idx="5">
                  <c:v>5.9190572034514535</c:v>
                </c:pt>
                <c:pt idx="6">
                  <c:v>6.9055667373600294</c:v>
                </c:pt>
                <c:pt idx="7">
                  <c:v>7.8920762712686043</c:v>
                </c:pt>
                <c:pt idx="8">
                  <c:v>8.8785858051771793</c:v>
                </c:pt>
                <c:pt idx="9">
                  <c:v>9.8650953390857552</c:v>
                </c:pt>
                <c:pt idx="10">
                  <c:v>10.851604872994331</c:v>
                </c:pt>
                <c:pt idx="11">
                  <c:v>11.838114406902907</c:v>
                </c:pt>
                <c:pt idx="12">
                  <c:v>12.824623940811483</c:v>
                </c:pt>
                <c:pt idx="13">
                  <c:v>13.811133474720059</c:v>
                </c:pt>
                <c:pt idx="14">
                  <c:v>14.797643008628635</c:v>
                </c:pt>
                <c:pt idx="15">
                  <c:v>15.784152542537209</c:v>
                </c:pt>
              </c:numCache>
            </c:numRef>
          </c:yVal>
          <c:smooth val="1"/>
        </c:ser>
        <c:ser>
          <c:idx val="11"/>
          <c:order val="11"/>
          <c:tx>
            <c:strRef>
              <c:f>'Basis Functions'!$A$16</c:f>
              <c:strCache>
                <c:ptCount val="1"/>
                <c:pt idx="0">
                  <c:v>f(θ12)</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Functions'!$B$16:$Q$16</c:f>
              <c:numCache>
                <c:formatCode>General</c:formatCode>
                <c:ptCount val="16"/>
                <c:pt idx="0">
                  <c:v>1.3805074923499729</c:v>
                </c:pt>
                <c:pt idx="1">
                  <c:v>2.7610149846999459</c:v>
                </c:pt>
                <c:pt idx="2">
                  <c:v>4.1415224770499188</c:v>
                </c:pt>
                <c:pt idx="3">
                  <c:v>5.5220299693998918</c:v>
                </c:pt>
                <c:pt idx="4">
                  <c:v>6.9025374617498647</c:v>
                </c:pt>
                <c:pt idx="5">
                  <c:v>8.2830449540998377</c:v>
                </c:pt>
                <c:pt idx="6">
                  <c:v>9.6635524464498115</c:v>
                </c:pt>
                <c:pt idx="7">
                  <c:v>11.044059938799784</c:v>
                </c:pt>
                <c:pt idx="8">
                  <c:v>12.424567431149757</c:v>
                </c:pt>
                <c:pt idx="9">
                  <c:v>13.805074923499729</c:v>
                </c:pt>
                <c:pt idx="10">
                  <c:v>15.185582415849703</c:v>
                </c:pt>
                <c:pt idx="11">
                  <c:v>16.566089908199675</c:v>
                </c:pt>
                <c:pt idx="12">
                  <c:v>17.946597400549649</c:v>
                </c:pt>
                <c:pt idx="13">
                  <c:v>19.327104892899623</c:v>
                </c:pt>
                <c:pt idx="14">
                  <c:v>20.707612385249597</c:v>
                </c:pt>
                <c:pt idx="15">
                  <c:v>22.088119877599567</c:v>
                </c:pt>
              </c:numCache>
            </c:numRef>
          </c:yVal>
          <c:smooth val="1"/>
        </c:ser>
        <c:ser>
          <c:idx val="12"/>
          <c:order val="12"/>
          <c:tx>
            <c:strRef>
              <c:f>'Basis Functions'!$A$17</c:f>
              <c:strCache>
                <c:ptCount val="1"/>
                <c:pt idx="0">
                  <c:v>f(θ13)</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Functions'!$B$17:$Q$17</c:f>
              <c:numCache>
                <c:formatCode>General</c:formatCode>
                <c:ptCount val="16"/>
                <c:pt idx="0">
                  <c:v>1.7738999145790268</c:v>
                </c:pt>
                <c:pt idx="1">
                  <c:v>3.5477998291580537</c:v>
                </c:pt>
                <c:pt idx="2">
                  <c:v>5.3216997437370805</c:v>
                </c:pt>
                <c:pt idx="3">
                  <c:v>7.0955996583161074</c:v>
                </c:pt>
                <c:pt idx="4">
                  <c:v>8.8694995728951334</c:v>
                </c:pt>
                <c:pt idx="5">
                  <c:v>10.643399487474161</c:v>
                </c:pt>
                <c:pt idx="6">
                  <c:v>12.417299402053189</c:v>
                </c:pt>
                <c:pt idx="7">
                  <c:v>14.191199316632215</c:v>
                </c:pt>
                <c:pt idx="8">
                  <c:v>15.965099231211241</c:v>
                </c:pt>
                <c:pt idx="9">
                  <c:v>17.738999145790267</c:v>
                </c:pt>
                <c:pt idx="10">
                  <c:v>19.512899060369296</c:v>
                </c:pt>
                <c:pt idx="11">
                  <c:v>21.286798974948322</c:v>
                </c:pt>
                <c:pt idx="12">
                  <c:v>23.060698889527348</c:v>
                </c:pt>
                <c:pt idx="13">
                  <c:v>24.834598804106378</c:v>
                </c:pt>
                <c:pt idx="14">
                  <c:v>26.608498718685404</c:v>
                </c:pt>
                <c:pt idx="15">
                  <c:v>28.38239863326443</c:v>
                </c:pt>
              </c:numCache>
            </c:numRef>
          </c:yVal>
          <c:smooth val="1"/>
        </c:ser>
        <c:ser>
          <c:idx val="13"/>
          <c:order val="13"/>
          <c:tx>
            <c:strRef>
              <c:f>'Basis Functions'!$A$18</c:f>
              <c:strCache>
                <c:ptCount val="1"/>
                <c:pt idx="0">
                  <c:v>f(θ14)</c:v>
                </c:pt>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Functions'!$B$18:$Q$18</c:f>
              <c:numCache>
                <c:formatCode>General</c:formatCode>
                <c:ptCount val="16"/>
                <c:pt idx="0">
                  <c:v>2.1665142456776056</c:v>
                </c:pt>
                <c:pt idx="1">
                  <c:v>4.3330284913552113</c:v>
                </c:pt>
                <c:pt idx="2">
                  <c:v>6.4995427370328169</c:v>
                </c:pt>
                <c:pt idx="3">
                  <c:v>8.6660569827104226</c:v>
                </c:pt>
                <c:pt idx="4">
                  <c:v>10.832571228388026</c:v>
                </c:pt>
                <c:pt idx="5">
                  <c:v>12.999085474065634</c:v>
                </c:pt>
                <c:pt idx="6">
                  <c:v>15.16559971974324</c:v>
                </c:pt>
                <c:pt idx="7">
                  <c:v>17.332113965420845</c:v>
                </c:pt>
                <c:pt idx="8">
                  <c:v>19.498628211098449</c:v>
                </c:pt>
                <c:pt idx="9">
                  <c:v>21.665142456776053</c:v>
                </c:pt>
                <c:pt idx="10">
                  <c:v>23.83165670245366</c:v>
                </c:pt>
                <c:pt idx="11">
                  <c:v>25.998170948131268</c:v>
                </c:pt>
                <c:pt idx="12">
                  <c:v>28.164685193808872</c:v>
                </c:pt>
                <c:pt idx="13">
                  <c:v>30.331199439486479</c:v>
                </c:pt>
                <c:pt idx="14">
                  <c:v>32.497713685164086</c:v>
                </c:pt>
                <c:pt idx="15">
                  <c:v>34.66422793084169</c:v>
                </c:pt>
              </c:numCache>
            </c:numRef>
          </c:yVal>
          <c:smooth val="1"/>
        </c:ser>
        <c:ser>
          <c:idx val="14"/>
          <c:order val="14"/>
          <c:tx>
            <c:strRef>
              <c:f>'Basis Functions'!$A$19</c:f>
              <c:strCache>
                <c:ptCount val="1"/>
                <c:pt idx="0">
                  <c:v>f(θ15)</c:v>
                </c:pt>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Functions'!$B$19:$Q$19</c:f>
              <c:numCache>
                <c:formatCode>General</c:formatCode>
                <c:ptCount val="16"/>
                <c:pt idx="0">
                  <c:v>2.5581782720240649</c:v>
                </c:pt>
                <c:pt idx="1">
                  <c:v>5.1163565440481298</c:v>
                </c:pt>
                <c:pt idx="2">
                  <c:v>7.6745348160721951</c:v>
                </c:pt>
                <c:pt idx="3">
                  <c:v>10.23271308809626</c:v>
                </c:pt>
                <c:pt idx="4">
                  <c:v>12.790891360120323</c:v>
                </c:pt>
                <c:pt idx="5">
                  <c:v>15.34906963214439</c:v>
                </c:pt>
                <c:pt idx="6">
                  <c:v>17.907247904168454</c:v>
                </c:pt>
                <c:pt idx="7">
                  <c:v>20.465426176192519</c:v>
                </c:pt>
                <c:pt idx="8">
                  <c:v>23.023604448216584</c:v>
                </c:pt>
                <c:pt idx="9">
                  <c:v>25.581782720240646</c:v>
                </c:pt>
                <c:pt idx="10">
                  <c:v>28.139960992264715</c:v>
                </c:pt>
                <c:pt idx="11">
                  <c:v>30.69813926428878</c:v>
                </c:pt>
                <c:pt idx="12">
                  <c:v>33.256317536312842</c:v>
                </c:pt>
                <c:pt idx="13">
                  <c:v>35.814495808336908</c:v>
                </c:pt>
                <c:pt idx="14">
                  <c:v>38.372674080360973</c:v>
                </c:pt>
                <c:pt idx="15">
                  <c:v>40.930852352385038</c:v>
                </c:pt>
              </c:numCache>
            </c:numRef>
          </c:yVal>
          <c:smooth val="1"/>
        </c:ser>
        <c:ser>
          <c:idx val="15"/>
          <c:order val="15"/>
          <c:tx>
            <c:strRef>
              <c:f>'Basis Functions'!$A$20</c:f>
              <c:strCache>
                <c:ptCount val="1"/>
                <c:pt idx="0">
                  <c:v>f(θ16)</c:v>
                </c:pt>
              </c:strCache>
            </c:strRef>
          </c:tx>
          <c:spPr>
            <a:ln w="19050"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f>'Basis Functions'!$B$4:$Q$4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'Basis Functions'!$B$20:$Q$20</c:f>
              <c:numCache>
                <c:formatCode>General</c:formatCode>
                <c:ptCount val="16"/>
                <c:pt idx="0">
                  <c:v>2.9487201968318324</c:v>
                </c:pt>
                <c:pt idx="1">
                  <c:v>5.8974403936636648</c:v>
                </c:pt>
                <c:pt idx="2">
                  <c:v>8.8461605904954972</c:v>
                </c:pt>
                <c:pt idx="3">
                  <c:v>11.79488078732733</c:v>
                </c:pt>
                <c:pt idx="4">
                  <c:v>14.74360098415916</c:v>
                </c:pt>
                <c:pt idx="5">
                  <c:v>17.692321180990994</c:v>
                </c:pt>
                <c:pt idx="6">
                  <c:v>20.641041377822827</c:v>
                </c:pt>
                <c:pt idx="7">
                  <c:v>23.589761574654659</c:v>
                </c:pt>
                <c:pt idx="8">
                  <c:v>26.538481771486488</c:v>
                </c:pt>
                <c:pt idx="9">
                  <c:v>29.48720196831832</c:v>
                </c:pt>
                <c:pt idx="10">
                  <c:v>32.435922165150153</c:v>
                </c:pt>
                <c:pt idx="11">
                  <c:v>35.384642361981989</c:v>
                </c:pt>
                <c:pt idx="12">
                  <c:v>38.333362558813818</c:v>
                </c:pt>
                <c:pt idx="13">
                  <c:v>41.282082755645654</c:v>
                </c:pt>
                <c:pt idx="14">
                  <c:v>44.230802952477482</c:v>
                </c:pt>
                <c:pt idx="15">
                  <c:v>47.179523149309318</c:v>
                </c:pt>
              </c:numCache>
            </c:numRef>
          </c:yVal>
          <c:smooth val="1"/>
        </c:ser>
        <c:dLbls>
          <c:showLegendKey val="0"/>
          <c:showVal val="0"/>
          <c:showCatName val="0"/>
          <c:showSerName val="0"/>
          <c:showPercent val="0"/>
          <c:showBubbleSize val="0"/>
        </c:dLbls>
        <c:axId val="309485872"/>
        <c:axId val="309486432"/>
      </c:scatterChart>
      <c:valAx>
        <c:axId val="309485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Points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486432"/>
        <c:crosses val="autoZero"/>
        <c:crossBetween val="midCat"/>
      </c:valAx>
      <c:valAx>
        <c:axId val="309486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0" i="0" baseline="0">
                    <a:effectLst/>
                  </a:rPr>
                  <a:t>f(</a:t>
                </a:r>
                <a:r>
                  <a:rPr lang="el-GR" sz="1000" b="0" i="0" baseline="0">
                    <a:effectLst/>
                  </a:rPr>
                  <a:t>θ</a:t>
                </a:r>
                <a:r>
                  <a:rPr lang="en-US" sz="1000" b="0" i="0" baseline="0">
                    <a:effectLst/>
                  </a:rPr>
                  <a:t>n)</a:t>
                </a:r>
                <a:endParaRPr lang="en-US" sz="100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4858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Amplitude vs Angle</a:t>
            </a:r>
          </a:p>
        </c:rich>
      </c:tx>
      <c:overlay val="0"/>
    </c:title>
    <c:autoTitleDeleted val="0"/>
    <c:plotArea>
      <c:layout/>
      <c:scatterChart>
        <c:scatterStyle val="smoothMarker"/>
        <c:varyColors val="0"/>
        <c:ser>
          <c:idx val="0"/>
          <c:order val="0"/>
          <c:spPr>
            <a:ln w="25400">
              <a:solidFill>
                <a:srgbClr val="0070C0"/>
              </a:solidFill>
            </a:ln>
          </c:spPr>
          <c:marker>
            <c:spPr>
              <a:solidFill>
                <a:srgbClr val="0070C0"/>
              </a:solidFill>
              <a:ln>
                <a:solidFill>
                  <a:srgbClr val="0070C0"/>
                </a:solidFill>
              </a:ln>
            </c:spPr>
          </c:marker>
          <c:xVal>
            <c:numRef>
              <c:f>'Image (2)'!$X$63:$X$78</c:f>
              <c:numCache>
                <c:formatCode>General</c:formatCode>
                <c:ptCount val="16"/>
                <c:pt idx="0">
                  <c:v>-9</c:v>
                </c:pt>
                <c:pt idx="1">
                  <c:v>-7.8</c:v>
                </c:pt>
                <c:pt idx="2">
                  <c:v>-6.6</c:v>
                </c:pt>
                <c:pt idx="3">
                  <c:v>-5.3999999999999995</c:v>
                </c:pt>
                <c:pt idx="4">
                  <c:v>-4.1999999999999993</c:v>
                </c:pt>
                <c:pt idx="5">
                  <c:v>-2.9999999999999991</c:v>
                </c:pt>
                <c:pt idx="6">
                  <c:v>-1.7999999999999992</c:v>
                </c:pt>
                <c:pt idx="7">
                  <c:v>-0.5999999999999992</c:v>
                </c:pt>
                <c:pt idx="8">
                  <c:v>0.60000000000000075</c:v>
                </c:pt>
                <c:pt idx="9">
                  <c:v>1.8000000000000007</c:v>
                </c:pt>
                <c:pt idx="10">
                  <c:v>3.0000000000000009</c:v>
                </c:pt>
                <c:pt idx="11">
                  <c:v>4.2000000000000011</c:v>
                </c:pt>
                <c:pt idx="12">
                  <c:v>5.4000000000000012</c:v>
                </c:pt>
                <c:pt idx="13">
                  <c:v>6.6000000000000014</c:v>
                </c:pt>
                <c:pt idx="14">
                  <c:v>7.8000000000000016</c:v>
                </c:pt>
                <c:pt idx="15">
                  <c:v>9.0000000000000018</c:v>
                </c:pt>
              </c:numCache>
            </c:numRef>
          </c:xVal>
          <c:yVal>
            <c:numRef>
              <c:f>'Image (2)'!$W$63:$W$78</c:f>
              <c:numCache>
                <c:formatCode>General</c:formatCode>
                <c:ptCount val="16"/>
                <c:pt idx="0">
                  <c:v>23.977855994903592</c:v>
                </c:pt>
                <c:pt idx="1">
                  <c:v>0.55058769498375248</c:v>
                </c:pt>
                <c:pt idx="2">
                  <c:v>-9.3085637596072193</c:v>
                </c:pt>
                <c:pt idx="3">
                  <c:v>23.937814517374697</c:v>
                </c:pt>
                <c:pt idx="4">
                  <c:v>-10.258437299995274</c:v>
                </c:pt>
                <c:pt idx="5">
                  <c:v>-10.604584654313205</c:v>
                </c:pt>
                <c:pt idx="6">
                  <c:v>-12.515267142135837</c:v>
                </c:pt>
                <c:pt idx="7">
                  <c:v>24.121069532519364</c:v>
                </c:pt>
                <c:pt idx="8">
                  <c:v>-14.073323716137807</c:v>
                </c:pt>
                <c:pt idx="9">
                  <c:v>-14.585963162235515</c:v>
                </c:pt>
                <c:pt idx="10">
                  <c:v>-14.82128412696785</c:v>
                </c:pt>
                <c:pt idx="11">
                  <c:v>-15.715427858192148</c:v>
                </c:pt>
                <c:pt idx="12">
                  <c:v>24.132221407151576</c:v>
                </c:pt>
                <c:pt idx="13">
                  <c:v>-16.915558042859068</c:v>
                </c:pt>
                <c:pt idx="14">
                  <c:v>-10.039155859245826</c:v>
                </c:pt>
                <c:pt idx="15">
                  <c:v>-7.7120042834627291</c:v>
                </c:pt>
              </c:numCache>
            </c:numRef>
          </c:yVal>
          <c:smooth val="1"/>
        </c:ser>
        <c:dLbls>
          <c:showLegendKey val="0"/>
          <c:showVal val="0"/>
          <c:showCatName val="0"/>
          <c:showSerName val="0"/>
          <c:showPercent val="0"/>
          <c:showBubbleSize val="0"/>
        </c:dLbls>
        <c:axId val="309488672"/>
        <c:axId val="309489232"/>
      </c:scatterChart>
      <c:valAx>
        <c:axId val="309488672"/>
        <c:scaling>
          <c:orientation val="minMax"/>
        </c:scaling>
        <c:delete val="0"/>
        <c:axPos val="b"/>
        <c:title>
          <c:tx>
            <c:rich>
              <a:bodyPr/>
              <a:lstStyle/>
              <a:p>
                <a:pPr>
                  <a:defRPr/>
                </a:pPr>
                <a:r>
                  <a:rPr lang="en-US"/>
                  <a:t>Angle</a:t>
                </a:r>
              </a:p>
            </c:rich>
          </c:tx>
          <c:overlay val="0"/>
        </c:title>
        <c:numFmt formatCode="General" sourceLinked="1"/>
        <c:majorTickMark val="out"/>
        <c:minorTickMark val="none"/>
        <c:tickLblPos val="nextTo"/>
        <c:crossAx val="309489232"/>
        <c:crosses val="autoZero"/>
        <c:crossBetween val="midCat"/>
      </c:valAx>
      <c:valAx>
        <c:axId val="309489232"/>
        <c:scaling>
          <c:orientation val="minMax"/>
        </c:scaling>
        <c:delete val="0"/>
        <c:axPos val="l"/>
        <c:majorGridlines/>
        <c:title>
          <c:tx>
            <c:rich>
              <a:bodyPr/>
              <a:lstStyle/>
              <a:p>
                <a:pPr>
                  <a:defRPr/>
                </a:pPr>
                <a:r>
                  <a:rPr lang="en-US"/>
                  <a:t>Amplitude</a:t>
                </a:r>
              </a:p>
            </c:rich>
          </c:tx>
          <c:overlay val="0"/>
        </c:title>
        <c:numFmt formatCode="General" sourceLinked="1"/>
        <c:majorTickMark val="out"/>
        <c:minorTickMark val="none"/>
        <c:tickLblPos val="nextTo"/>
        <c:crossAx val="309488672"/>
        <c:crosses val="autoZero"/>
        <c:crossBetween val="midCat"/>
      </c:valAx>
    </c:plotArea>
    <c:plotVisOnly val="1"/>
    <c:dispBlanksAs val="gap"/>
    <c:showDLblsOverMax val="0"/>
  </c:chart>
  <c:spPr>
    <a:solidFill>
      <a:schemeClr val="bg2"/>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SAR Imager Budget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'Milestone 7 Report Budget'!$I$54:$I$57</c:f>
              <c:strCache>
                <c:ptCount val="4"/>
                <c:pt idx="0">
                  <c:v>Electrical Components</c:v>
                </c:pt>
                <c:pt idx="1">
                  <c:v>Test Equipment</c:v>
                </c:pt>
                <c:pt idx="2">
                  <c:v>Mechanical/Misc</c:v>
                </c:pt>
                <c:pt idx="3">
                  <c:v>Remaining</c:v>
                </c:pt>
              </c:strCache>
            </c:strRef>
          </c:cat>
          <c:val>
            <c:numRef>
              <c:f>'Milestone 7 Report Budget'!$J$54:$J$57</c:f>
              <c:numCache>
                <c:formatCode>_("$"* #,##0.00_);_("$"* \(#,##0.00\);_("$"* "-"??_);_(@_)</c:formatCode>
                <c:ptCount val="4"/>
                <c:pt idx="0">
                  <c:v>31730.829999999998</c:v>
                </c:pt>
                <c:pt idx="1">
                  <c:v>7070.95</c:v>
                </c:pt>
                <c:pt idx="2">
                  <c:v>3728.6464999999998</c:v>
                </c:pt>
                <c:pt idx="3">
                  <c:v>7472.0635000000038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0D0A6-3ACF-4E76-99C2-59EFD7AAA07D}" type="datetimeFigureOut">
              <a:rPr lang="en-US" smtClean="0"/>
              <a:t>4/16/2015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2540A-B86F-449B-AC9A-7410806EB9A6}" type="slidenum">
              <a:rPr lang="en-US" smtClean="0"/>
              <a:t>‹#›</a:t>
            </a:fld>
            <a:endParaRPr lang="en-US"/>
          </a:p>
        </p:txBody>
      </p:sp>
    </p:spTree>
    <p:extLst>
      <p:ext uri="{BB962C8B-B14F-4D97-AF65-F5344CB8AC3E}">
        <p14:creationId xmlns:p14="http://schemas.microsoft.com/office/powerpoint/2010/main" val="193737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1</a:t>
            </a:fld>
            <a:endParaRPr lang="en-US"/>
          </a:p>
        </p:txBody>
      </p:sp>
    </p:spTree>
    <p:extLst>
      <p:ext uri="{BB962C8B-B14F-4D97-AF65-F5344CB8AC3E}">
        <p14:creationId xmlns:p14="http://schemas.microsoft.com/office/powerpoint/2010/main" val="379631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33</a:t>
            </a:fld>
            <a:endParaRPr lang="en-US"/>
          </a:p>
        </p:txBody>
      </p:sp>
    </p:spTree>
    <p:extLst>
      <p:ext uri="{BB962C8B-B14F-4D97-AF65-F5344CB8AC3E}">
        <p14:creationId xmlns:p14="http://schemas.microsoft.com/office/powerpoint/2010/main" val="53742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6F3EE-7B09-4C25-B1EE-AE0A95F6B2B2}" type="slidenum">
              <a:rPr lang="en-US" smtClean="0"/>
              <a:t>37</a:t>
            </a:fld>
            <a:endParaRPr lang="en-US"/>
          </a:p>
        </p:txBody>
      </p:sp>
    </p:spTree>
    <p:extLst>
      <p:ext uri="{BB962C8B-B14F-4D97-AF65-F5344CB8AC3E}">
        <p14:creationId xmlns:p14="http://schemas.microsoft.com/office/powerpoint/2010/main" val="221516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6F3EE-7B09-4C25-B1EE-AE0A95F6B2B2}" type="slidenum">
              <a:rPr lang="en-US" smtClean="0"/>
              <a:t>41</a:t>
            </a:fld>
            <a:endParaRPr lang="en-US"/>
          </a:p>
        </p:txBody>
      </p:sp>
    </p:spTree>
    <p:extLst>
      <p:ext uri="{BB962C8B-B14F-4D97-AF65-F5344CB8AC3E}">
        <p14:creationId xmlns:p14="http://schemas.microsoft.com/office/powerpoint/2010/main" val="295101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6F3EE-7B09-4C25-B1EE-AE0A95F6B2B2}" type="slidenum">
              <a:rPr lang="en-US" smtClean="0"/>
              <a:t>42</a:t>
            </a:fld>
            <a:endParaRPr lang="en-US"/>
          </a:p>
        </p:txBody>
      </p:sp>
    </p:spTree>
    <p:extLst>
      <p:ext uri="{BB962C8B-B14F-4D97-AF65-F5344CB8AC3E}">
        <p14:creationId xmlns:p14="http://schemas.microsoft.com/office/powerpoint/2010/main" val="135999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43</a:t>
            </a:fld>
            <a:endParaRPr lang="en-US"/>
          </a:p>
        </p:txBody>
      </p:sp>
    </p:spTree>
    <p:extLst>
      <p:ext uri="{BB962C8B-B14F-4D97-AF65-F5344CB8AC3E}">
        <p14:creationId xmlns:p14="http://schemas.microsoft.com/office/powerpoint/2010/main" val="387978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6F3EE-7B09-4C25-B1EE-AE0A95F6B2B2}" type="slidenum">
              <a:rPr lang="en-US" smtClean="0"/>
              <a:t>44</a:t>
            </a:fld>
            <a:endParaRPr lang="en-US"/>
          </a:p>
        </p:txBody>
      </p:sp>
    </p:spTree>
    <p:extLst>
      <p:ext uri="{BB962C8B-B14F-4D97-AF65-F5344CB8AC3E}">
        <p14:creationId xmlns:p14="http://schemas.microsoft.com/office/powerpoint/2010/main" val="93214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6F3EE-7B09-4C25-B1EE-AE0A95F6B2B2}" type="slidenum">
              <a:rPr lang="en-US" smtClean="0"/>
              <a:t>45</a:t>
            </a:fld>
            <a:endParaRPr lang="en-US"/>
          </a:p>
        </p:txBody>
      </p:sp>
    </p:spTree>
    <p:extLst>
      <p:ext uri="{BB962C8B-B14F-4D97-AF65-F5344CB8AC3E}">
        <p14:creationId xmlns:p14="http://schemas.microsoft.com/office/powerpoint/2010/main" val="242869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6F3EE-7B09-4C25-B1EE-AE0A95F6B2B2}" type="slidenum">
              <a:rPr lang="en-US" smtClean="0"/>
              <a:t>46</a:t>
            </a:fld>
            <a:endParaRPr lang="en-US"/>
          </a:p>
        </p:txBody>
      </p:sp>
    </p:spTree>
    <p:extLst>
      <p:ext uri="{BB962C8B-B14F-4D97-AF65-F5344CB8AC3E}">
        <p14:creationId xmlns:p14="http://schemas.microsoft.com/office/powerpoint/2010/main" val="207131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C8EF1-3892-4AD7-9F1F-FF5C247FD1D8}" type="slidenum">
              <a:rPr lang="en-US" smtClean="0"/>
              <a:t>47</a:t>
            </a:fld>
            <a:endParaRPr lang="en-US"/>
          </a:p>
        </p:txBody>
      </p:sp>
    </p:spTree>
    <p:extLst>
      <p:ext uri="{BB962C8B-B14F-4D97-AF65-F5344CB8AC3E}">
        <p14:creationId xmlns:p14="http://schemas.microsoft.com/office/powerpoint/2010/main" val="188573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50</a:t>
            </a:fld>
            <a:endParaRPr lang="en-US"/>
          </a:p>
        </p:txBody>
      </p:sp>
    </p:spTree>
    <p:extLst>
      <p:ext uri="{BB962C8B-B14F-4D97-AF65-F5344CB8AC3E}">
        <p14:creationId xmlns:p14="http://schemas.microsoft.com/office/powerpoint/2010/main" val="43771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22</a:t>
            </a:fld>
            <a:endParaRPr lang="en-US"/>
          </a:p>
        </p:txBody>
      </p:sp>
    </p:spTree>
    <p:extLst>
      <p:ext uri="{BB962C8B-B14F-4D97-AF65-F5344CB8AC3E}">
        <p14:creationId xmlns:p14="http://schemas.microsoft.com/office/powerpoint/2010/main" val="477792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36177-17CB-48D4-8A14-FDF74A0DE6F1}"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550418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36177-17CB-48D4-8A14-FDF74A0DE6F1}" type="slidenum">
              <a:rPr lang="en-US" smtClean="0"/>
              <a:t>59</a:t>
            </a:fld>
            <a:endParaRPr lang="en-US"/>
          </a:p>
        </p:txBody>
      </p:sp>
    </p:spTree>
    <p:extLst>
      <p:ext uri="{BB962C8B-B14F-4D97-AF65-F5344CB8AC3E}">
        <p14:creationId xmlns:p14="http://schemas.microsoft.com/office/powerpoint/2010/main" val="203562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26</a:t>
            </a:fld>
            <a:endParaRPr lang="en-US"/>
          </a:p>
        </p:txBody>
      </p:sp>
    </p:spTree>
    <p:extLst>
      <p:ext uri="{BB962C8B-B14F-4D97-AF65-F5344CB8AC3E}">
        <p14:creationId xmlns:p14="http://schemas.microsoft.com/office/powerpoint/2010/main" val="290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27</a:t>
            </a:fld>
            <a:endParaRPr lang="en-US"/>
          </a:p>
        </p:txBody>
      </p:sp>
    </p:spTree>
    <p:extLst>
      <p:ext uri="{BB962C8B-B14F-4D97-AF65-F5344CB8AC3E}">
        <p14:creationId xmlns:p14="http://schemas.microsoft.com/office/powerpoint/2010/main" val="149666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28</a:t>
            </a:fld>
            <a:endParaRPr lang="en-US"/>
          </a:p>
        </p:txBody>
      </p:sp>
    </p:spTree>
    <p:extLst>
      <p:ext uri="{BB962C8B-B14F-4D97-AF65-F5344CB8AC3E}">
        <p14:creationId xmlns:p14="http://schemas.microsoft.com/office/powerpoint/2010/main" val="80578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29</a:t>
            </a:fld>
            <a:endParaRPr lang="en-US"/>
          </a:p>
        </p:txBody>
      </p:sp>
    </p:spTree>
    <p:extLst>
      <p:ext uri="{BB962C8B-B14F-4D97-AF65-F5344CB8AC3E}">
        <p14:creationId xmlns:p14="http://schemas.microsoft.com/office/powerpoint/2010/main" val="70753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30</a:t>
            </a:fld>
            <a:endParaRPr lang="en-US"/>
          </a:p>
        </p:txBody>
      </p:sp>
    </p:spTree>
    <p:extLst>
      <p:ext uri="{BB962C8B-B14F-4D97-AF65-F5344CB8AC3E}">
        <p14:creationId xmlns:p14="http://schemas.microsoft.com/office/powerpoint/2010/main" val="6890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31</a:t>
            </a:fld>
            <a:endParaRPr lang="en-US"/>
          </a:p>
        </p:txBody>
      </p:sp>
    </p:spTree>
    <p:extLst>
      <p:ext uri="{BB962C8B-B14F-4D97-AF65-F5344CB8AC3E}">
        <p14:creationId xmlns:p14="http://schemas.microsoft.com/office/powerpoint/2010/main" val="41296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C2540A-B86F-449B-AC9A-7410806EB9A6}" type="slidenum">
              <a:rPr lang="en-US" smtClean="0"/>
              <a:t>32</a:t>
            </a:fld>
            <a:endParaRPr lang="en-US"/>
          </a:p>
        </p:txBody>
      </p:sp>
    </p:spTree>
    <p:extLst>
      <p:ext uri="{BB962C8B-B14F-4D97-AF65-F5344CB8AC3E}">
        <p14:creationId xmlns:p14="http://schemas.microsoft.com/office/powerpoint/2010/main" val="97540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E5E6DA"/>
              </a:solidFill>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E5E6DA"/>
              </a:solidFill>
            </a:endParaRPr>
          </a:p>
        </p:txBody>
      </p:sp>
      <p:sp>
        <p:nvSpPr>
          <p:cNvPr id="2" name="Title 1"/>
          <p:cNvSpPr>
            <a:spLocks noGrp="1"/>
          </p:cNvSpPr>
          <p:nvPr>
            <p:ph type="ctrTitle"/>
          </p:nvPr>
        </p:nvSpPr>
        <p:spPr bwMode="black">
          <a:xfrm>
            <a:off x="3175201" y="1943842"/>
            <a:ext cx="8500063"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201" y="4538663"/>
            <a:ext cx="8500063"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EE8A102E-7F04-4129-AF55-F39E61A00FB7}" type="datetime1">
              <a:rPr lang="en-US" smtClean="0">
                <a:solidFill>
                  <a:srgbClr val="3C4743">
                    <a:tint val="75000"/>
                  </a:srgbClr>
                </a:solidFill>
              </a:rPr>
              <a:t>4/16/2015</a:t>
            </a:fld>
            <a:endParaRPr>
              <a:solidFill>
                <a:srgbClr val="3C4743">
                  <a:tint val="75000"/>
                </a:srgbClr>
              </a:solidFill>
            </a:endParaRPr>
          </a:p>
        </p:txBody>
      </p:sp>
      <p:sp>
        <p:nvSpPr>
          <p:cNvPr id="12" name="Footer Placeholder 11"/>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13" name="Slide Number Placeholder 12"/>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249533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F7D5602-4B4B-4257-9946-56A0BDB141F1}" type="datetime1">
              <a:rPr lang="en-US" smtClean="0">
                <a:solidFill>
                  <a:srgbClr val="3C4743">
                    <a:tint val="75000"/>
                  </a:srgbClr>
                </a:solidFill>
              </a:rPr>
              <a:t>4/16/2015</a:t>
            </a:fld>
            <a:endParaRPr>
              <a:solidFill>
                <a:srgbClr val="3C4743">
                  <a:tint val="75000"/>
                </a:srgbClr>
              </a:solidFill>
            </a:endParaRPr>
          </a:p>
        </p:txBody>
      </p:sp>
      <p:sp>
        <p:nvSpPr>
          <p:cNvPr id="5" name="Footer Placeholder 4"/>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6" name="Slide Number Placeholder 5"/>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115454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201" y="6356354"/>
            <a:ext cx="1971947" cy="365125"/>
          </a:xfrm>
        </p:spPr>
        <p:txBody>
          <a:bodyPr/>
          <a:lstStyle/>
          <a:p>
            <a:fld id="{3F72AA68-DF31-40CB-AAC7-3A0AD14EC5AF}" type="datetime1">
              <a:rPr lang="en-US" smtClean="0">
                <a:solidFill>
                  <a:srgbClr val="3C4743">
                    <a:tint val="75000"/>
                  </a:srgbClr>
                </a:solidFill>
              </a:rPr>
              <a:t>4/16/2015</a:t>
            </a:fld>
            <a:endParaRPr>
              <a:solidFill>
                <a:srgbClr val="3C4743">
                  <a:tint val="75000"/>
                </a:srgbClr>
              </a:solidFill>
            </a:endParaRPr>
          </a:p>
        </p:txBody>
      </p:sp>
      <p:sp>
        <p:nvSpPr>
          <p:cNvPr id="5" name="Footer Placeholder 4"/>
          <p:cNvSpPr>
            <a:spLocks noGrp="1"/>
          </p:cNvSpPr>
          <p:nvPr>
            <p:ph type="ftr" sz="quarter" idx="11"/>
          </p:nvPr>
        </p:nvSpPr>
        <p:spPr>
          <a:xfrm>
            <a:off x="2382373" y="6356354"/>
            <a:ext cx="5687787" cy="365125"/>
          </a:xfrm>
        </p:spPr>
        <p:txBody>
          <a:bodyPr/>
          <a:lstStyle/>
          <a:p>
            <a:r>
              <a:rPr lang="en-US" smtClean="0">
                <a:solidFill>
                  <a:srgbClr val="3C4743">
                    <a:tint val="75000"/>
                  </a:srgbClr>
                </a:solidFill>
              </a:rPr>
              <a:t>Joshua Cushion</a:t>
            </a:r>
            <a:endParaRPr>
              <a:solidFill>
                <a:srgbClr val="3C4743">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rot="5400000">
            <a:off x="7523377" y="2743544"/>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E5E6DA"/>
              </a:solidFill>
            </a:endParaRPr>
          </a:p>
        </p:txBody>
      </p:sp>
      <p:sp>
        <p:nvSpPr>
          <p:cNvPr id="2" name="Vertical Title 1"/>
          <p:cNvSpPr>
            <a:spLocks noGrp="1"/>
          </p:cNvSpPr>
          <p:nvPr>
            <p:ph type="title" orient="vert"/>
          </p:nvPr>
        </p:nvSpPr>
        <p:spPr>
          <a:xfrm>
            <a:off x="10266350" y="462249"/>
            <a:ext cx="1370887"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4"/>
            <a:ext cx="1968899" cy="365125"/>
          </a:xfrm>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400545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0E5D5F2-0538-4EF7-8A20-FE5CB52F749E}" type="datetimeFigureOut">
              <a:rPr lang="en-US" smtClean="0">
                <a:solidFill>
                  <a:srgbClr val="4D1434">
                    <a:lumMod val="75000"/>
                    <a:lumOff val="25000"/>
                  </a:srgbClr>
                </a:solidFill>
              </a:rPr>
              <a:pPr/>
              <a:t>4/16/2015</a:t>
            </a:fld>
            <a:endParaRPr lang="en-US">
              <a:solidFill>
                <a:srgbClr val="4D1434">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AF7791A-6690-4411-A1CF-E02477992E4B}"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55405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5" name="Footer Placeholder 4"/>
          <p:cNvSpPr>
            <a:spLocks noGrp="1"/>
          </p:cNvSpPr>
          <p:nvPr>
            <p:ph type="ftr" sz="quarter" idx="11"/>
          </p:nvPr>
        </p:nvSpPr>
        <p:spPr/>
        <p:txBody>
          <a:bodyPr/>
          <a:lstStyle/>
          <a:p>
            <a:endParaRPr lang="en-US">
              <a:solidFill>
                <a:srgbClr val="903163"/>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4AF7791A-6690-4411-A1CF-E02477992E4B}"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136536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0E5D5F2-0538-4EF7-8A20-FE5CB52F749E}" type="datetimeFigureOut">
              <a:rPr lang="en-US" smtClean="0">
                <a:solidFill>
                  <a:srgbClr val="4D1434">
                    <a:lumMod val="75000"/>
                    <a:lumOff val="25000"/>
                  </a:srgbClr>
                </a:solidFill>
              </a:rPr>
              <a:pPr/>
              <a:t>4/16/2015</a:t>
            </a:fld>
            <a:endParaRPr lang="en-US">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F7791A-6690-4411-A1CF-E02477992E4B}"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156822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6" name="Footer Placeholder 5"/>
          <p:cNvSpPr>
            <a:spLocks noGrp="1"/>
          </p:cNvSpPr>
          <p:nvPr>
            <p:ph type="ftr" sz="quarter" idx="11"/>
          </p:nvPr>
        </p:nvSpPr>
        <p:spPr/>
        <p:txBody>
          <a:bodyPr/>
          <a:lstStyle/>
          <a:p>
            <a:endParaRPr lang="en-US">
              <a:solidFill>
                <a:srgbClr val="903163"/>
              </a:solidFill>
            </a:endParaRPr>
          </a:p>
        </p:txBody>
      </p:sp>
      <p:sp>
        <p:nvSpPr>
          <p:cNvPr id="7" name="Slide Number Placeholder 6"/>
          <p:cNvSpPr>
            <a:spLocks noGrp="1"/>
          </p:cNvSpPr>
          <p:nvPr>
            <p:ph type="sldNum" sz="quarter" idx="12"/>
          </p:nvPr>
        </p:nvSpPr>
        <p:spPr/>
        <p:txBody>
          <a:bodyPr/>
          <a:lstStyle/>
          <a:p>
            <a:fld id="{4AF7791A-6690-4411-A1CF-E02477992E4B}"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2686541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8" name="Footer Placeholder 7"/>
          <p:cNvSpPr>
            <a:spLocks noGrp="1"/>
          </p:cNvSpPr>
          <p:nvPr>
            <p:ph type="ftr" sz="quarter" idx="11"/>
          </p:nvPr>
        </p:nvSpPr>
        <p:spPr/>
        <p:txBody>
          <a:bodyPr/>
          <a:lstStyle/>
          <a:p>
            <a:endParaRPr lang="en-US">
              <a:solidFill>
                <a:srgbClr val="903163"/>
              </a:solidFill>
            </a:endParaRPr>
          </a:p>
        </p:txBody>
      </p:sp>
      <p:sp>
        <p:nvSpPr>
          <p:cNvPr id="9" name="Slide Number Placeholder 8"/>
          <p:cNvSpPr>
            <a:spLocks noGrp="1"/>
          </p:cNvSpPr>
          <p:nvPr>
            <p:ph type="sldNum" sz="quarter" idx="12"/>
          </p:nvPr>
        </p:nvSpPr>
        <p:spPr/>
        <p:txBody>
          <a:bodyPr/>
          <a:lstStyle/>
          <a:p>
            <a:fld id="{4AF7791A-6690-4411-A1CF-E02477992E4B}"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319568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4" name="Footer Placeholder 3"/>
          <p:cNvSpPr>
            <a:spLocks noGrp="1"/>
          </p:cNvSpPr>
          <p:nvPr>
            <p:ph type="ftr" sz="quarter" idx="11"/>
          </p:nvPr>
        </p:nvSpPr>
        <p:spPr/>
        <p:txBody>
          <a:bodyPr/>
          <a:lstStyle/>
          <a:p>
            <a:endParaRPr lang="en-US">
              <a:solidFill>
                <a:srgbClr val="903163"/>
              </a:solidFill>
            </a:endParaRPr>
          </a:p>
        </p:txBody>
      </p:sp>
      <p:sp>
        <p:nvSpPr>
          <p:cNvPr id="5" name="Slide Number Placeholder 4"/>
          <p:cNvSpPr>
            <a:spLocks noGrp="1"/>
          </p:cNvSpPr>
          <p:nvPr>
            <p:ph type="sldNum" sz="quarter" idx="12"/>
          </p:nvPr>
        </p:nvSpPr>
        <p:spPr/>
        <p:txBody>
          <a:bodyPr/>
          <a:lstStyle/>
          <a:p>
            <a:fld id="{4AF7791A-6690-4411-A1CF-E02477992E4B}"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360547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3" name="Footer Placeholder 2"/>
          <p:cNvSpPr>
            <a:spLocks noGrp="1"/>
          </p:cNvSpPr>
          <p:nvPr>
            <p:ph type="ftr" sz="quarter" idx="11"/>
          </p:nvPr>
        </p:nvSpPr>
        <p:spPr/>
        <p:txBody>
          <a:bodyPr/>
          <a:lstStyle/>
          <a:p>
            <a:endParaRPr lang="en-US">
              <a:solidFill>
                <a:srgbClr val="903163"/>
              </a:solidFill>
            </a:endParaRPr>
          </a:p>
        </p:txBody>
      </p:sp>
      <p:sp>
        <p:nvSpPr>
          <p:cNvPr id="4" name="Slide Number Placeholder 3"/>
          <p:cNvSpPr>
            <a:spLocks noGrp="1"/>
          </p:cNvSpPr>
          <p:nvPr>
            <p:ph type="sldNum" sz="quarter" idx="12"/>
          </p:nvPr>
        </p:nvSpPr>
        <p:spPr/>
        <p:txBody>
          <a:bodyPr/>
          <a:lstStyle/>
          <a:p>
            <a:fld id="{4AF7791A-6690-4411-A1CF-E02477992E4B}"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268157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0E5D5F2-0538-4EF7-8A20-FE5CB52F749E}" type="datetimeFigureOut">
              <a:rPr lang="en-US" smtClean="0">
                <a:solidFill>
                  <a:srgbClr val="4D1434">
                    <a:lumMod val="75000"/>
                    <a:lumOff val="25000"/>
                  </a:srgbClr>
                </a:solidFill>
              </a:rPr>
              <a:pPr/>
              <a:t>4/16/2015</a:t>
            </a:fld>
            <a:endParaRPr lang="en-US">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AF7791A-6690-4411-A1CF-E02477992E4B}"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22687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269078-EA36-45BF-9017-AF7FBBB04A0E}" type="datetime1">
              <a:rPr lang="en-US" smtClean="0">
                <a:solidFill>
                  <a:srgbClr val="3C4743">
                    <a:tint val="75000"/>
                  </a:srgbClr>
                </a:solidFill>
              </a:rPr>
              <a:t>4/16/2015</a:t>
            </a:fld>
            <a:endParaRPr>
              <a:solidFill>
                <a:srgbClr val="3C4743">
                  <a:tint val="75000"/>
                </a:srgbClr>
              </a:solidFill>
            </a:endParaRPr>
          </a:p>
        </p:txBody>
      </p:sp>
      <p:sp>
        <p:nvSpPr>
          <p:cNvPr id="5" name="Footer Placeholder 4"/>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6" name="Slide Number Placeholder 5"/>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254451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6" name="Footer Placeholder 5"/>
          <p:cNvSpPr>
            <a:spLocks noGrp="1"/>
          </p:cNvSpPr>
          <p:nvPr>
            <p:ph type="ftr" sz="quarter" idx="11"/>
          </p:nvPr>
        </p:nvSpPr>
        <p:spPr/>
        <p:txBody>
          <a:bodyPr/>
          <a:lstStyle/>
          <a:p>
            <a:endParaRPr lang="en-US" dirty="0">
              <a:solidFill>
                <a:srgbClr val="903163"/>
              </a:solidFill>
            </a:endParaRPr>
          </a:p>
        </p:txBody>
      </p:sp>
      <p:sp>
        <p:nvSpPr>
          <p:cNvPr id="7" name="Slide Number Placeholder 6"/>
          <p:cNvSpPr>
            <a:spLocks noGrp="1"/>
          </p:cNvSpPr>
          <p:nvPr>
            <p:ph type="sldNum" sz="quarter" idx="12"/>
          </p:nvPr>
        </p:nvSpPr>
        <p:spPr/>
        <p:txBody>
          <a:bodyPr/>
          <a:lstStyle/>
          <a:p>
            <a:fld id="{4AF7791A-6690-4411-A1CF-E02477992E4B}"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978198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5" name="Footer Placeholder 4"/>
          <p:cNvSpPr>
            <a:spLocks noGrp="1"/>
          </p:cNvSpPr>
          <p:nvPr>
            <p:ph type="ftr" sz="quarter" idx="11"/>
          </p:nvPr>
        </p:nvSpPr>
        <p:spPr/>
        <p:txBody>
          <a:bodyPr/>
          <a:lstStyle/>
          <a:p>
            <a:endParaRPr lang="en-US">
              <a:solidFill>
                <a:srgbClr val="903163"/>
              </a:solidFill>
            </a:endParaRPr>
          </a:p>
        </p:txBody>
      </p:sp>
      <p:sp>
        <p:nvSpPr>
          <p:cNvPr id="6" name="Slide Number Placeholder 5"/>
          <p:cNvSpPr>
            <a:spLocks noGrp="1"/>
          </p:cNvSpPr>
          <p:nvPr>
            <p:ph type="sldNum" sz="quarter" idx="12"/>
          </p:nvPr>
        </p:nvSpPr>
        <p:spPr/>
        <p:txBody>
          <a:bodyPr/>
          <a:lstStyle/>
          <a:p>
            <a:fld id="{4AF7791A-6690-4411-A1CF-E02477992E4B}"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4096621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0E5D5F2-0538-4EF7-8A20-FE5CB52F749E}" type="datetimeFigureOut">
              <a:rPr lang="en-US" smtClean="0">
                <a:solidFill>
                  <a:srgbClr val="4D1434">
                    <a:lumMod val="75000"/>
                    <a:lumOff val="25000"/>
                  </a:srgbClr>
                </a:solidFill>
              </a:rPr>
              <a:pPr/>
              <a:t>4/16/2015</a:t>
            </a:fld>
            <a:endParaRPr lang="en-US">
              <a:solidFill>
                <a:srgbClr val="4D1434">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a:solidFill>
                <a:srgbClr val="903163"/>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AF7791A-6690-4411-A1CF-E02477992E4B}"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327275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E5E6DA"/>
              </a:solidFill>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E5E6DA"/>
              </a:solidFill>
            </a:endParaRPr>
          </a:p>
        </p:txBody>
      </p:sp>
      <p:sp>
        <p:nvSpPr>
          <p:cNvPr id="2" name="Title 1"/>
          <p:cNvSpPr>
            <a:spLocks noGrp="1"/>
          </p:cNvSpPr>
          <p:nvPr>
            <p:ph type="title"/>
          </p:nvPr>
        </p:nvSpPr>
        <p:spPr bwMode="black">
          <a:xfrm>
            <a:off x="3838015" y="658350"/>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7" y="4589467"/>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5B381-812D-469D-9349-F7095356CCE4}" type="datetime1">
              <a:rPr lang="en-US" smtClean="0">
                <a:solidFill>
                  <a:srgbClr val="3C4743">
                    <a:tint val="75000"/>
                  </a:srgbClr>
                </a:solidFill>
              </a:rPr>
              <a:t>4/16/2015</a:t>
            </a:fld>
            <a:endParaRPr>
              <a:solidFill>
                <a:srgbClr val="3C4743">
                  <a:tint val="75000"/>
                </a:srgbClr>
              </a:solidFill>
            </a:endParaRPr>
          </a:p>
        </p:txBody>
      </p:sp>
      <p:sp>
        <p:nvSpPr>
          <p:cNvPr id="5" name="Footer Placeholder 4"/>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6" name="Slide Number Placeholder 5"/>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297915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F6FB632-4B13-4D6C-A6AB-908B813EBDCC}" type="datetime1">
              <a:rPr lang="en-US" smtClean="0">
                <a:solidFill>
                  <a:srgbClr val="3C4743">
                    <a:tint val="75000"/>
                  </a:srgbClr>
                </a:solidFill>
              </a:rPr>
              <a:t>4/16/2015</a:t>
            </a:fld>
            <a:endParaRPr>
              <a:solidFill>
                <a:srgbClr val="3C4743">
                  <a:tint val="75000"/>
                </a:srgbClr>
              </a:solidFill>
            </a:endParaRPr>
          </a:p>
        </p:txBody>
      </p:sp>
      <p:sp>
        <p:nvSpPr>
          <p:cNvPr id="6" name="Footer Placeholder 5"/>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7" name="Slide Number Placeholder 6"/>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4333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9"/>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8"/>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9"/>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8"/>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1F5FA9B-E45C-4F70-91B3-BB48B1AAE346}" type="datetime1">
              <a:rPr lang="en-US" smtClean="0">
                <a:solidFill>
                  <a:srgbClr val="3C4743">
                    <a:tint val="75000"/>
                  </a:srgbClr>
                </a:solidFill>
              </a:rPr>
              <a:t>4/16/2015</a:t>
            </a:fld>
            <a:endParaRPr>
              <a:solidFill>
                <a:srgbClr val="3C4743">
                  <a:tint val="75000"/>
                </a:srgbClr>
              </a:solidFill>
            </a:endParaRPr>
          </a:p>
        </p:txBody>
      </p:sp>
      <p:sp>
        <p:nvSpPr>
          <p:cNvPr id="8" name="Footer Placeholder 7"/>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9" name="Slide Number Placeholder 8"/>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413477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06A8E9-64BB-4349-9498-B607576BD4EA}" type="datetime1">
              <a:rPr lang="en-US" smtClean="0">
                <a:solidFill>
                  <a:srgbClr val="3C4743">
                    <a:tint val="75000"/>
                  </a:srgbClr>
                </a:solidFill>
              </a:rPr>
              <a:t>4/16/2015</a:t>
            </a:fld>
            <a:endParaRPr>
              <a:solidFill>
                <a:srgbClr val="3C4743">
                  <a:tint val="75000"/>
                </a:srgbClr>
              </a:solidFill>
            </a:endParaRPr>
          </a:p>
        </p:txBody>
      </p:sp>
      <p:sp>
        <p:nvSpPr>
          <p:cNvPr id="4" name="Footer Placeholder 3"/>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73373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AC00A-F38A-44AB-A882-127F195A3EB0}" type="datetime1">
              <a:rPr lang="en-US" smtClean="0">
                <a:solidFill>
                  <a:srgbClr val="3C4743">
                    <a:tint val="75000"/>
                  </a:srgbClr>
                </a:solidFill>
              </a:rPr>
              <a:t>4/16/2015</a:t>
            </a:fld>
            <a:endParaRPr>
              <a:solidFill>
                <a:srgbClr val="3C4743">
                  <a:tint val="75000"/>
                </a:srgbClr>
              </a:solidFill>
            </a:endParaRPr>
          </a:p>
        </p:txBody>
      </p:sp>
      <p:sp>
        <p:nvSpPr>
          <p:cNvPr id="3" name="Footer Placeholder 2"/>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4" name="Slide Number Placeholder 3"/>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221110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8"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7" y="2465298"/>
            <a:ext cx="3834875"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F0297-F494-409F-9E91-6919E1656C3A}" type="datetime1">
              <a:rPr lang="en-US" smtClean="0">
                <a:solidFill>
                  <a:srgbClr val="3C4743">
                    <a:tint val="75000"/>
                  </a:srgbClr>
                </a:solidFill>
              </a:rPr>
              <a:t>4/16/2015</a:t>
            </a:fld>
            <a:endParaRPr>
              <a:solidFill>
                <a:srgbClr val="3C4743">
                  <a:tint val="75000"/>
                </a:srgbClr>
              </a:solidFill>
            </a:endParaRPr>
          </a:p>
        </p:txBody>
      </p:sp>
      <p:sp>
        <p:nvSpPr>
          <p:cNvPr id="6" name="Footer Placeholder 5"/>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7" name="Slide Number Placeholder 6"/>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75422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8"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8" y="2465297"/>
            <a:ext cx="3834875"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2985F5-64A5-43D7-94E4-6D678C77B81F}" type="datetime1">
              <a:rPr lang="en-US" smtClean="0">
                <a:solidFill>
                  <a:srgbClr val="3C4743">
                    <a:tint val="75000"/>
                  </a:srgbClr>
                </a:solidFill>
              </a:rPr>
              <a:t>4/16/2015</a:t>
            </a:fld>
            <a:endParaRPr>
              <a:solidFill>
                <a:srgbClr val="3C4743">
                  <a:tint val="75000"/>
                </a:srgbClr>
              </a:solidFill>
            </a:endParaRPr>
          </a:p>
        </p:txBody>
      </p:sp>
      <p:sp>
        <p:nvSpPr>
          <p:cNvPr id="6" name="Footer Placeholder 5"/>
          <p:cNvSpPr>
            <a:spLocks noGrp="1"/>
          </p:cNvSpPr>
          <p:nvPr>
            <p:ph type="ftr" sz="quarter" idx="11"/>
          </p:nvPr>
        </p:nvSpPr>
        <p:spPr/>
        <p:txBody>
          <a:bodyPr/>
          <a:lstStyle/>
          <a:p>
            <a:r>
              <a:rPr lang="en-US" smtClean="0">
                <a:solidFill>
                  <a:srgbClr val="3C4743">
                    <a:tint val="75000"/>
                  </a:srgbClr>
                </a:solidFill>
              </a:rPr>
              <a:t>Joshua Cushion</a:t>
            </a:r>
            <a:endParaRPr>
              <a:solidFill>
                <a:srgbClr val="3C4743">
                  <a:tint val="75000"/>
                </a:srgbClr>
              </a:solidFill>
            </a:endParaRPr>
          </a:p>
        </p:txBody>
      </p:sp>
      <p:sp>
        <p:nvSpPr>
          <p:cNvPr id="7" name="Slide Number Placeholder 6"/>
          <p:cNvSpPr>
            <a:spLocks noGrp="1"/>
          </p:cNvSpPr>
          <p:nvPr>
            <p:ph type="sldNum" sz="quarter" idx="12"/>
          </p:nvPr>
        </p:nvSpPr>
        <p:spPr/>
        <p:txBody>
          <a:body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250293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E5E6DA"/>
              </a:solidFill>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invGray">
          <a:xfrm>
            <a:off x="0" y="457204"/>
            <a:ext cx="12188952" cy="1371257"/>
          </a:xfrm>
          <a:prstGeom prst="rect">
            <a:avLst/>
          </a:prstGeom>
        </p:spPr>
      </p:pic>
      <p:sp>
        <p:nvSpPr>
          <p:cNvPr id="2" name="Title Placeholder 1"/>
          <p:cNvSpPr>
            <a:spLocks noGrp="1"/>
          </p:cNvSpPr>
          <p:nvPr>
            <p:ph type="title"/>
          </p:nvPr>
        </p:nvSpPr>
        <p:spPr bwMode="black">
          <a:xfrm>
            <a:off x="1280160" y="466347"/>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1" y="6356354"/>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21477-81A4-40A6-8424-D5D5020AE4BF}" type="datetime1">
              <a:rPr lang="en-US" smtClean="0">
                <a:solidFill>
                  <a:srgbClr val="3C4743">
                    <a:tint val="75000"/>
                  </a:srgbClr>
                </a:solidFill>
              </a:rPr>
              <a:t>4/16/2015</a:t>
            </a:fld>
            <a:endParaRPr>
              <a:solidFill>
                <a:srgbClr val="3C4743">
                  <a:tint val="75000"/>
                </a:srgbClr>
              </a:solidFill>
            </a:endParaRPr>
          </a:p>
        </p:txBody>
      </p:sp>
      <p:sp>
        <p:nvSpPr>
          <p:cNvPr id="5" name="Footer Placeholder 4"/>
          <p:cNvSpPr>
            <a:spLocks noGrp="1"/>
          </p:cNvSpPr>
          <p:nvPr>
            <p:ph type="ftr" sz="quarter" idx="3"/>
          </p:nvPr>
        </p:nvSpPr>
        <p:spPr>
          <a:xfrm>
            <a:off x="3252108" y="6356354"/>
            <a:ext cx="5687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3C4743">
                    <a:tint val="75000"/>
                  </a:srgbClr>
                </a:solidFill>
              </a:rPr>
              <a:t>Joshua Cushion</a:t>
            </a:r>
            <a:endParaRPr>
              <a:solidFill>
                <a:srgbClr val="3C4743">
                  <a:tint val="75000"/>
                </a:srgbClr>
              </a:solidFill>
            </a:endParaRPr>
          </a:p>
        </p:txBody>
      </p:sp>
      <p:sp>
        <p:nvSpPr>
          <p:cNvPr id="6" name="Slide Number Placeholder 5"/>
          <p:cNvSpPr>
            <a:spLocks noGrp="1"/>
          </p:cNvSpPr>
          <p:nvPr>
            <p:ph type="sldNum" sz="quarter" idx="4"/>
          </p:nvPr>
        </p:nvSpPr>
        <p:spPr>
          <a:xfrm>
            <a:off x="8939893" y="6356354"/>
            <a:ext cx="19688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solidFill>
                  <a:srgbClr val="3C4743">
                    <a:tint val="75000"/>
                  </a:srgbClr>
                </a:solidFill>
              </a:rPr>
              <a:pPr/>
              <a:t>‹#›</a:t>
            </a:fld>
            <a:endParaRPr>
              <a:solidFill>
                <a:srgbClr val="3C4743">
                  <a:tint val="75000"/>
                </a:srgbClr>
              </a:solidFill>
            </a:endParaRPr>
          </a:p>
        </p:txBody>
      </p:sp>
    </p:spTree>
    <p:extLst>
      <p:ext uri="{BB962C8B-B14F-4D97-AF65-F5344CB8AC3E}">
        <p14:creationId xmlns:p14="http://schemas.microsoft.com/office/powerpoint/2010/main" val="2127674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0E5D5F2-0538-4EF7-8A20-FE5CB52F749E}" type="datetimeFigureOut">
              <a:rPr lang="en-US" smtClean="0">
                <a:solidFill>
                  <a:srgbClr val="903163"/>
                </a:solidFill>
              </a:rPr>
              <a:pPr/>
              <a:t>4/16/2015</a:t>
            </a:fld>
            <a:endParaRPr lang="en-US">
              <a:solidFill>
                <a:srgbClr val="90316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solidFill>
                <a:srgbClr val="90316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AF7791A-6690-4411-A1CF-E02477992E4B}" type="slidenum">
              <a:rPr lang="en-US" smtClean="0">
                <a:solidFill>
                  <a:srgbClr val="903163"/>
                </a:solidFill>
              </a:rPr>
              <a:pPr/>
              <a:t>‹#›</a:t>
            </a:fld>
            <a:endParaRPr lang="en-US">
              <a:solidFill>
                <a:srgbClr val="90316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43238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270.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Electronic Synthetic Aperture Radar Imager</a:t>
            </a:r>
          </a:p>
        </p:txBody>
      </p:sp>
      <p:sp>
        <p:nvSpPr>
          <p:cNvPr id="3" name="Subtitle 2"/>
          <p:cNvSpPr>
            <a:spLocks noGrp="1"/>
          </p:cNvSpPr>
          <p:nvPr>
            <p:ph type="subTitle" idx="1"/>
          </p:nvPr>
        </p:nvSpPr>
        <p:spPr>
          <a:xfrm>
            <a:off x="3905399" y="4538663"/>
            <a:ext cx="7648426" cy="865321"/>
          </a:xfrm>
        </p:spPr>
        <p:txBody>
          <a:bodyPr>
            <a:noAutofit/>
          </a:bodyPr>
          <a:lstStyle/>
          <a:p>
            <a:r>
              <a:rPr lang="en-US" sz="2800" dirty="0"/>
              <a:t>Team </a:t>
            </a:r>
            <a:r>
              <a:rPr lang="en-US" sz="2800" dirty="0" smtClean="0"/>
              <a:t>E#11/M#27 – Milestone #7</a:t>
            </a:r>
            <a:endParaRPr lang="en-US" sz="2800" dirty="0"/>
          </a:p>
          <a:p>
            <a:r>
              <a:rPr lang="en-US" sz="2800" dirty="0" smtClean="0"/>
              <a:t>Spring 2015 – Final Senior Design Presentation</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632" y="1824513"/>
            <a:ext cx="3633371" cy="8405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774" y="160723"/>
            <a:ext cx="2916241" cy="1119674"/>
          </a:xfrm>
          <a:prstGeom prst="rect">
            <a:avLst/>
          </a:prstGeom>
        </p:spPr>
      </p:pic>
    </p:spTree>
    <p:extLst>
      <p:ext uri="{BB962C8B-B14F-4D97-AF65-F5344CB8AC3E}">
        <p14:creationId xmlns:p14="http://schemas.microsoft.com/office/powerpoint/2010/main" val="143273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Transmit Signal Chain Role</a:t>
            </a:r>
            <a:endParaRPr lang="en-US" sz="5400" dirty="0"/>
          </a:p>
        </p:txBody>
      </p:sp>
      <p:sp>
        <p:nvSpPr>
          <p:cNvPr id="3" name="Content Placeholder 2"/>
          <p:cNvSpPr>
            <a:spLocks noGrp="1"/>
          </p:cNvSpPr>
          <p:nvPr>
            <p:ph sz="half" idx="1"/>
          </p:nvPr>
        </p:nvSpPr>
        <p:spPr>
          <a:xfrm>
            <a:off x="904875" y="2194560"/>
            <a:ext cx="5257800" cy="3986784"/>
          </a:xfrm>
        </p:spPr>
        <p:txBody>
          <a:bodyPr>
            <a:noAutofit/>
          </a:bodyPr>
          <a:lstStyle/>
          <a:p>
            <a:pPr>
              <a:buNone/>
            </a:pPr>
            <a:r>
              <a:rPr lang="en-US" sz="2400" b="1" u="sng" dirty="0" smtClean="0"/>
              <a:t>Role</a:t>
            </a:r>
            <a:r>
              <a:rPr lang="en-US" sz="2400" b="1" dirty="0" smtClean="0"/>
              <a:t>:</a:t>
            </a:r>
          </a:p>
          <a:p>
            <a:r>
              <a:rPr lang="en-US" sz="2400" dirty="0"/>
              <a:t>Generate radio frequency sinusoidal waveform </a:t>
            </a:r>
          </a:p>
          <a:p>
            <a:pPr lvl="1"/>
            <a:r>
              <a:rPr lang="en-US" sz="2400" dirty="0"/>
              <a:t>Target operating frequency: 10 GHz (X Band)</a:t>
            </a:r>
          </a:p>
          <a:p>
            <a:pPr lvl="1"/>
            <a:r>
              <a:rPr lang="en-US" sz="2400" dirty="0"/>
              <a:t>Maximum Power:  </a:t>
            </a:r>
            <a:r>
              <a:rPr lang="en-US" sz="2400" dirty="0" smtClean="0"/>
              <a:t>10 W/m</a:t>
            </a:r>
            <a:r>
              <a:rPr lang="en-US" sz="2400" baseline="30000" dirty="0" smtClean="0"/>
              <a:t>2</a:t>
            </a:r>
            <a:r>
              <a:rPr lang="en-US" sz="2400" dirty="0" smtClean="0"/>
              <a:t> = 1 </a:t>
            </a:r>
            <a:r>
              <a:rPr lang="en-US" sz="2400" dirty="0" err="1" smtClean="0"/>
              <a:t>mW</a:t>
            </a:r>
            <a:r>
              <a:rPr lang="en-US" sz="2400" dirty="0" smtClean="0"/>
              <a:t>/cm</a:t>
            </a:r>
            <a:r>
              <a:rPr lang="en-US" sz="2400" baseline="30000" dirty="0" smtClean="0"/>
              <a:t>2</a:t>
            </a:r>
            <a:r>
              <a:rPr lang="en-US" sz="2400" dirty="0" smtClean="0"/>
              <a:t>  (FCC </a:t>
            </a:r>
            <a:r>
              <a:rPr lang="en-US" sz="2400" dirty="0"/>
              <a:t>Regulations</a:t>
            </a:r>
            <a:r>
              <a:rPr lang="en-US" sz="2400" dirty="0" smtClean="0"/>
              <a:t>)</a:t>
            </a:r>
          </a:p>
          <a:p>
            <a:pPr lvl="1"/>
            <a:r>
              <a:rPr lang="en-US" sz="2400" dirty="0" smtClean="0"/>
              <a:t>Power in 10322 cm</a:t>
            </a:r>
            <a:r>
              <a:rPr lang="en-US" sz="2400" baseline="30000" dirty="0" smtClean="0"/>
              <a:t>2 </a:t>
            </a:r>
            <a:r>
              <a:rPr lang="en-US" sz="2400" dirty="0" smtClean="0"/>
              <a:t>(40 in</a:t>
            </a:r>
            <a:r>
              <a:rPr lang="en-US" sz="2400" baseline="30000" dirty="0" smtClean="0"/>
              <a:t>2</a:t>
            </a:r>
            <a:r>
              <a:rPr lang="en-US" sz="2400" dirty="0" smtClean="0"/>
              <a:t>) Scene Extent  = 0.008 </a:t>
            </a:r>
            <a:r>
              <a:rPr lang="en-US" sz="2400" dirty="0" err="1" smtClean="0"/>
              <a:t>mW</a:t>
            </a:r>
            <a:r>
              <a:rPr lang="en-US" sz="2400" dirty="0" smtClean="0"/>
              <a:t>/cm</a:t>
            </a:r>
            <a:r>
              <a:rPr lang="en-US" sz="2400" baseline="30000" dirty="0" smtClean="0"/>
              <a:t>2</a:t>
            </a:r>
            <a:r>
              <a:rPr lang="en-US" sz="2400" dirty="0" smtClean="0"/>
              <a:t> </a:t>
            </a:r>
            <a:endParaRPr lang="en-US" sz="2200" dirty="0" smtClean="0"/>
          </a:p>
          <a:p>
            <a:pPr>
              <a:buNone/>
            </a:pPr>
            <a:endParaRPr lang="en-US" sz="2400" dirty="0"/>
          </a:p>
          <a:p>
            <a:endParaRPr lang="en-US" sz="2400" dirty="0"/>
          </a:p>
          <a:p>
            <a:endParaRPr lang="en-US" sz="2400" dirty="0"/>
          </a:p>
          <a:p>
            <a:endParaRPr lang="en-US" sz="2400" dirty="0"/>
          </a:p>
          <a:p>
            <a:pPr>
              <a:buNone/>
            </a:pPr>
            <a:endParaRPr lang="en-US" sz="2400" dirty="0" smtClean="0"/>
          </a:p>
          <a:p>
            <a:endParaRPr lang="en-US" sz="2400" dirty="0" smtClean="0"/>
          </a:p>
        </p:txBody>
      </p:sp>
      <p:sp>
        <p:nvSpPr>
          <p:cNvPr id="7" name="Content Placeholder 6"/>
          <p:cNvSpPr>
            <a:spLocks noGrp="1"/>
          </p:cNvSpPr>
          <p:nvPr>
            <p:ph sz="half" idx="2"/>
          </p:nvPr>
        </p:nvSpPr>
        <p:spPr/>
        <p:txBody>
          <a:bodyPr>
            <a:noAutofit/>
          </a:bodyPr>
          <a:lstStyle/>
          <a:p>
            <a:pPr>
              <a:spcBef>
                <a:spcPts val="0"/>
              </a:spcBef>
              <a:buNone/>
            </a:pPr>
            <a:r>
              <a:rPr lang="en-US" sz="2400" b="1" u="sng" dirty="0"/>
              <a:t>Key Components</a:t>
            </a:r>
            <a:r>
              <a:rPr lang="en-US" sz="2400" b="1" dirty="0" smtClean="0"/>
              <a:t>:</a:t>
            </a:r>
            <a:endParaRPr lang="en-US" sz="2400" dirty="0"/>
          </a:p>
          <a:p>
            <a:pPr>
              <a:spcBef>
                <a:spcPts val="1200"/>
              </a:spcBef>
            </a:pPr>
            <a:r>
              <a:rPr lang="en-US" sz="2400" dirty="0"/>
              <a:t>Voltage Controlled Oscillator </a:t>
            </a:r>
          </a:p>
          <a:p>
            <a:pPr>
              <a:spcBef>
                <a:spcPts val="1200"/>
              </a:spcBef>
            </a:pPr>
            <a:r>
              <a:rPr lang="en-US" sz="2400" dirty="0"/>
              <a:t>Power Amplifier</a:t>
            </a:r>
          </a:p>
          <a:p>
            <a:pPr>
              <a:spcBef>
                <a:spcPts val="1200"/>
              </a:spcBef>
            </a:pPr>
            <a:r>
              <a:rPr lang="en-US" sz="2400" dirty="0"/>
              <a:t>Frequency Multiplier</a:t>
            </a:r>
          </a:p>
          <a:p>
            <a:pPr>
              <a:spcBef>
                <a:spcPts val="1200"/>
              </a:spcBef>
            </a:pPr>
            <a:r>
              <a:rPr lang="en-US" sz="2400" dirty="0"/>
              <a:t>Signal Attenuators</a:t>
            </a:r>
          </a:p>
          <a:p>
            <a:pPr>
              <a:spcBef>
                <a:spcPts val="1200"/>
              </a:spcBef>
            </a:pPr>
            <a:r>
              <a:rPr lang="en-US" sz="2400" dirty="0"/>
              <a:t>SPDT Switch</a:t>
            </a:r>
          </a:p>
          <a:p>
            <a:pPr>
              <a:spcBef>
                <a:spcPts val="1200"/>
              </a:spcBef>
            </a:pPr>
            <a:r>
              <a:rPr lang="en-US" sz="2400" dirty="0"/>
              <a:t>SP4T Switch</a:t>
            </a:r>
          </a:p>
          <a:p>
            <a:pPr>
              <a:spcBef>
                <a:spcPts val="1200"/>
              </a:spcBef>
            </a:pPr>
            <a:r>
              <a:rPr lang="en-US" sz="2400" dirty="0"/>
              <a:t>Transmit Antennas </a:t>
            </a:r>
          </a:p>
        </p:txBody>
      </p:sp>
      <p:sp>
        <p:nvSpPr>
          <p:cNvPr id="4" name="Footer Placeholder 10"/>
          <p:cNvSpPr>
            <a:spLocks noGrp="1"/>
          </p:cNvSpPr>
          <p:nvPr>
            <p:ph type="ftr" sz="quarter" idx="11"/>
          </p:nvPr>
        </p:nvSpPr>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solidFill>
                  <a:srgbClr val="3C4743">
                    <a:tint val="75000"/>
                  </a:srgbClr>
                </a:solidFill>
              </a:rPr>
              <a:pPr/>
              <a:t>10</a:t>
            </a:fld>
            <a:endParaRPr lang="en-US">
              <a:solidFill>
                <a:srgbClr val="3C4743">
                  <a:tint val="75000"/>
                </a:srgbClr>
              </a:solidFill>
            </a:endParaRPr>
          </a:p>
        </p:txBody>
      </p:sp>
    </p:spTree>
    <p:extLst>
      <p:ext uri="{BB962C8B-B14F-4D97-AF65-F5344CB8AC3E}">
        <p14:creationId xmlns:p14="http://schemas.microsoft.com/office/powerpoint/2010/main" val="301309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Transmit Signal Chain – Power </a:t>
            </a:r>
            <a:endParaRPr lang="en-US" sz="5400"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062874337"/>
              </p:ext>
            </p:extLst>
          </p:nvPr>
        </p:nvGraphicFramePr>
        <p:xfrm>
          <a:off x="794759" y="1924521"/>
          <a:ext cx="10673698" cy="4428153"/>
        </p:xfrm>
        <a:graphic>
          <a:graphicData uri="http://schemas.openxmlformats.org/drawingml/2006/table">
            <a:tbl>
              <a:tblPr firstRow="1" firstCol="1" bandRow="1">
                <a:tableStyleId>{21E4AEA4-8DFA-4A89-87EB-49C32662AFE0}</a:tableStyleId>
              </a:tblPr>
              <a:tblGrid>
                <a:gridCol w="3329770"/>
                <a:gridCol w="1595394"/>
                <a:gridCol w="1360488"/>
                <a:gridCol w="1409428"/>
                <a:gridCol w="1458365"/>
                <a:gridCol w="1520253"/>
              </a:tblGrid>
              <a:tr h="328319">
                <a:tc rowSpan="2">
                  <a:txBody>
                    <a:bodyPr/>
                    <a:lstStyle/>
                    <a:p>
                      <a:pPr marL="0" marR="0" algn="ctr">
                        <a:spcBef>
                          <a:spcPts val="0"/>
                        </a:spcBef>
                        <a:spcAft>
                          <a:spcPts val="0"/>
                        </a:spcAft>
                      </a:pPr>
                      <a:r>
                        <a:rPr lang="en-US" sz="1600" dirty="0">
                          <a:effectLst/>
                        </a:rPr>
                        <a:t>Component</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600" dirty="0">
                          <a:effectLst/>
                        </a:rPr>
                        <a:t>Input Power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600" dirty="0">
                          <a:effectLst/>
                        </a:rPr>
                        <a:t>Output Power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600" dirty="0" smtClean="0">
                          <a:effectLst/>
                        </a:rPr>
                        <a:t>Frequency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28319">
                <a:tc vMerge="1">
                  <a:txBody>
                    <a:bodyPr/>
                    <a:lstStyle/>
                    <a:p>
                      <a:endParaRPr lang="en-US"/>
                    </a:p>
                  </a:txBody>
                  <a:tcPr/>
                </a:tc>
                <a:tc>
                  <a:txBody>
                    <a:bodyPr/>
                    <a:lstStyle/>
                    <a:p>
                      <a:pPr marL="0" marR="0" algn="ctr">
                        <a:spcBef>
                          <a:spcPts val="0"/>
                        </a:spcBef>
                        <a:spcAft>
                          <a:spcPts val="0"/>
                        </a:spcAft>
                      </a:pPr>
                      <a:r>
                        <a:rPr lang="en-US" sz="1400" dirty="0">
                          <a:effectLst/>
                        </a:rPr>
                        <a:t>[</a:t>
                      </a:r>
                      <a:r>
                        <a:rPr lang="en-US" sz="1400" dirty="0" err="1">
                          <a:effectLst/>
                        </a:rPr>
                        <a:t>dBm</a:t>
                      </a:r>
                      <a:r>
                        <a:rPr lang="en-US" sz="1400" dirty="0">
                          <a:effectLst/>
                        </a:rPr>
                        <a:t>]</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[mW]</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[dBm]</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[mW]</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effectLst/>
                        </a:rPr>
                        <a:t>[GHz]</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410560">
                <a:tc>
                  <a:txBody>
                    <a:bodyPr/>
                    <a:lstStyle/>
                    <a:p>
                      <a:pPr marL="0" marR="0" algn="ctr">
                        <a:spcBef>
                          <a:spcPts val="0"/>
                        </a:spcBef>
                        <a:spcAft>
                          <a:spcPts val="0"/>
                        </a:spcAft>
                      </a:pPr>
                      <a:r>
                        <a:rPr lang="en-US" sz="1600">
                          <a:effectLst/>
                        </a:rPr>
                        <a:t>Voltage Controlled Oscillator (VCO)</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0.000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-4.000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0.398</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410560">
                <a:tc>
                  <a:txBody>
                    <a:bodyPr/>
                    <a:lstStyle/>
                    <a:p>
                      <a:pPr marL="0" marR="0" algn="ctr">
                        <a:spcBef>
                          <a:spcPts val="0"/>
                        </a:spcBef>
                        <a:spcAft>
                          <a:spcPts val="0"/>
                        </a:spcAft>
                      </a:pPr>
                      <a:r>
                        <a:rPr lang="en-US" sz="1600" dirty="0">
                          <a:effectLst/>
                        </a:rPr>
                        <a:t>Super Ultra Wideband Amplifier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-4.196</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0.381</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21.804</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151.501</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410560">
                <a:tc>
                  <a:txBody>
                    <a:bodyPr/>
                    <a:lstStyle/>
                    <a:p>
                      <a:pPr marL="0" marR="0" algn="ctr">
                        <a:spcBef>
                          <a:spcPts val="0"/>
                        </a:spcBef>
                        <a:spcAft>
                          <a:spcPts val="0"/>
                        </a:spcAft>
                      </a:pPr>
                      <a:r>
                        <a:rPr lang="en-US" sz="1600" dirty="0">
                          <a:effectLst/>
                        </a:rPr>
                        <a:t>Single Pole Double Throw (SPDT) Switch</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21.530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142.233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19.530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89.743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28319">
                <a:tc>
                  <a:txBody>
                    <a:bodyPr/>
                    <a:lstStyle/>
                    <a:p>
                      <a:pPr marL="0" marR="0" algn="ctr">
                        <a:spcBef>
                          <a:spcPts val="0"/>
                        </a:spcBef>
                        <a:spcAft>
                          <a:spcPts val="0"/>
                        </a:spcAft>
                      </a:pPr>
                      <a:r>
                        <a:rPr lang="en-US" sz="1600">
                          <a:effectLst/>
                        </a:rPr>
                        <a:t>Fixed Attenuator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19.413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87.347</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9.413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8.735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28319">
                <a:tc>
                  <a:txBody>
                    <a:bodyPr/>
                    <a:lstStyle/>
                    <a:p>
                      <a:pPr marL="0" marR="0" algn="ctr">
                        <a:spcBef>
                          <a:spcPts val="0"/>
                        </a:spcBef>
                        <a:spcAft>
                          <a:spcPts val="0"/>
                        </a:spcAft>
                      </a:pPr>
                      <a:r>
                        <a:rPr lang="en-US" sz="1600">
                          <a:effectLst/>
                        </a:rPr>
                        <a:t>Frequency Multiplier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9.413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8.735</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-3.088</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0.491</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410560">
                <a:tc>
                  <a:txBody>
                    <a:bodyPr/>
                    <a:lstStyle/>
                    <a:p>
                      <a:pPr marL="0" marR="0" algn="ctr">
                        <a:spcBef>
                          <a:spcPts val="0"/>
                        </a:spcBef>
                        <a:spcAft>
                          <a:spcPts val="0"/>
                        </a:spcAft>
                      </a:pPr>
                      <a:r>
                        <a:rPr lang="en-US" sz="1600">
                          <a:effectLst/>
                        </a:rPr>
                        <a:t>Ultra Wide Bandwidth Amplifier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-3.088</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0.491</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8.913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7.785</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28319">
                <a:tc>
                  <a:txBody>
                    <a:bodyPr/>
                    <a:lstStyle/>
                    <a:p>
                      <a:pPr marL="0" marR="0" algn="ctr">
                        <a:spcBef>
                          <a:spcPts val="0"/>
                        </a:spcBef>
                        <a:spcAft>
                          <a:spcPts val="0"/>
                        </a:spcAft>
                      </a:pPr>
                      <a:r>
                        <a:rPr lang="en-US" sz="1600">
                          <a:effectLst/>
                        </a:rPr>
                        <a:t>Variable Attenuator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8.795</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7.577</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-3.205</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0.478</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28319">
                <a:tc>
                  <a:txBody>
                    <a:bodyPr/>
                    <a:lstStyle/>
                    <a:p>
                      <a:pPr marL="0" marR="0" algn="ctr">
                        <a:spcBef>
                          <a:spcPts val="0"/>
                        </a:spcBef>
                        <a:spcAft>
                          <a:spcPts val="0"/>
                        </a:spcAft>
                      </a:pPr>
                      <a:r>
                        <a:rPr lang="en-US" sz="1600">
                          <a:effectLst/>
                        </a:rPr>
                        <a:t>Band Pass Filter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-3.323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0.465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-6.323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0.233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28319">
                <a:tc>
                  <a:txBody>
                    <a:bodyPr/>
                    <a:lstStyle/>
                    <a:p>
                      <a:pPr marL="0" marR="0" algn="ctr">
                        <a:spcBef>
                          <a:spcPts val="0"/>
                        </a:spcBef>
                        <a:spcAft>
                          <a:spcPts val="0"/>
                        </a:spcAft>
                      </a:pPr>
                      <a:r>
                        <a:rPr lang="en-US" sz="1600">
                          <a:effectLst/>
                        </a:rPr>
                        <a:t>Power Amplifier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-6.518</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0.223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25.482</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353.319</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410560">
                <a:tc>
                  <a:txBody>
                    <a:bodyPr/>
                    <a:lstStyle/>
                    <a:p>
                      <a:pPr marL="0" marR="0" algn="ctr">
                        <a:spcBef>
                          <a:spcPts val="0"/>
                        </a:spcBef>
                        <a:spcAft>
                          <a:spcPts val="0"/>
                        </a:spcAft>
                      </a:pPr>
                      <a:r>
                        <a:rPr lang="en-US" sz="1600" dirty="0">
                          <a:effectLst/>
                        </a:rPr>
                        <a:t>Single Pole Four Throw (SP4T) Switch</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25.482</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353.319</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22.482</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177.079</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Footer Placeholder 10"/>
          <p:cNvSpPr>
            <a:spLocks noGrp="1"/>
          </p:cNvSpPr>
          <p:nvPr>
            <p:ph type="ftr" sz="quarter" idx="11"/>
          </p:nvPr>
        </p:nvSpPr>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pPr/>
              <a:t>11</a:t>
            </a:fld>
            <a:endParaRPr lang="en-US"/>
          </a:p>
        </p:txBody>
      </p:sp>
    </p:spTree>
    <p:extLst>
      <p:ext uri="{BB962C8B-B14F-4D97-AF65-F5344CB8AC3E}">
        <p14:creationId xmlns:p14="http://schemas.microsoft.com/office/powerpoint/2010/main" val="20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Fall2014\Sr_design\Testing\pics\Screen_0027.png"/>
          <p:cNvPicPr/>
          <p:nvPr/>
        </p:nvPicPr>
        <p:blipFill rotWithShape="1">
          <a:blip r:embed="rId2">
            <a:extLst>
              <a:ext uri="{28A0092B-C50C-407E-A947-70E740481C1C}">
                <a14:useLocalDpi xmlns:a14="http://schemas.microsoft.com/office/drawing/2010/main" val="0"/>
              </a:ext>
            </a:extLst>
          </a:blip>
          <a:srcRect t="13428" r="15541" b="18430"/>
          <a:stretch/>
        </p:blipFill>
        <p:spPr bwMode="auto">
          <a:xfrm>
            <a:off x="6141092" y="2234936"/>
            <a:ext cx="5650992" cy="3776472"/>
          </a:xfrm>
          <a:prstGeom prst="rect">
            <a:avLst/>
          </a:prstGeom>
          <a:noFill/>
          <a:ln>
            <a:noFill/>
          </a:ln>
          <a:extLst>
            <a:ext uri="{53640926-AAD7-44D8-BBD7-CCE9431645EC}">
              <a14:shadowObscured xmlns:a14="http://schemas.microsoft.com/office/drawing/2010/main"/>
            </a:ext>
          </a:extLst>
        </p:spPr>
      </p:pic>
      <p:cxnSp>
        <p:nvCxnSpPr>
          <p:cNvPr id="14" name="Straight Arrow Connector 13"/>
          <p:cNvCxnSpPr/>
          <p:nvPr/>
        </p:nvCxnSpPr>
        <p:spPr>
          <a:xfrm>
            <a:off x="7565719" y="2884492"/>
            <a:ext cx="1317356" cy="774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190458" y="2482222"/>
            <a:ext cx="1412929" cy="387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51585" y="475872"/>
            <a:ext cx="10721340" cy="1362113"/>
          </a:xfrm>
        </p:spPr>
        <p:txBody>
          <a:bodyPr>
            <a:normAutofit/>
          </a:bodyPr>
          <a:lstStyle/>
          <a:p>
            <a:r>
              <a:rPr lang="en-US" sz="5300" dirty="0" smtClean="0"/>
              <a:t>Transmit Signal Chain – Test Strategies</a:t>
            </a:r>
            <a:endParaRPr lang="en-US" sz="5300" dirty="0"/>
          </a:p>
        </p:txBody>
      </p:sp>
      <p:sp>
        <p:nvSpPr>
          <p:cNvPr id="5" name="Content Placeholder 4"/>
          <p:cNvSpPr>
            <a:spLocks noGrp="1"/>
          </p:cNvSpPr>
          <p:nvPr>
            <p:ph idx="1"/>
          </p:nvPr>
        </p:nvSpPr>
        <p:spPr>
          <a:xfrm>
            <a:off x="210992" y="2009681"/>
            <a:ext cx="5938323" cy="4529235"/>
          </a:xfrm>
        </p:spPr>
        <p:txBody>
          <a:bodyPr>
            <a:normAutofit fontScale="85000" lnSpcReduction="10000"/>
          </a:bodyPr>
          <a:lstStyle/>
          <a:p>
            <a:pPr marL="0" indent="0">
              <a:buNone/>
            </a:pPr>
            <a:r>
              <a:rPr lang="en-US" sz="2400" dirty="0" smtClean="0"/>
              <a:t>Measure and verify each at the output of SP4T switch:</a:t>
            </a:r>
          </a:p>
          <a:p>
            <a:r>
              <a:rPr lang="en-US" sz="2400" b="1" dirty="0" smtClean="0"/>
              <a:t>Peak Signal Power </a:t>
            </a:r>
          </a:p>
          <a:p>
            <a:pPr lvl="1"/>
            <a:r>
              <a:rPr lang="en-US" sz="1800" dirty="0" smtClean="0"/>
              <a:t>42dB (attenuation) – 22.92 </a:t>
            </a:r>
            <a:r>
              <a:rPr lang="en-US" sz="1800" dirty="0" err="1" smtClean="0"/>
              <a:t>dBm</a:t>
            </a:r>
            <a:r>
              <a:rPr lang="en-US" sz="1800" dirty="0" smtClean="0"/>
              <a:t> = 21.804 </a:t>
            </a:r>
            <a:r>
              <a:rPr lang="en-US" sz="1800" dirty="0" err="1" smtClean="0"/>
              <a:t>dBm</a:t>
            </a:r>
            <a:endParaRPr lang="en-US" sz="1800" dirty="0" smtClean="0"/>
          </a:p>
          <a:p>
            <a:r>
              <a:rPr lang="en-US" sz="2400" b="1" dirty="0" smtClean="0"/>
              <a:t>Average Signal Power </a:t>
            </a:r>
          </a:p>
          <a:p>
            <a:pPr lvl="1"/>
            <a:r>
              <a:rPr lang="en-US" sz="2200" dirty="0" smtClean="0"/>
              <a:t>Attenuation – measured power/span – 10*log (duty cycle)</a:t>
            </a:r>
          </a:p>
          <a:p>
            <a:pPr lvl="2"/>
            <a:r>
              <a:rPr lang="en-US" sz="1800" dirty="0" smtClean="0"/>
              <a:t>17.749 </a:t>
            </a:r>
            <a:r>
              <a:rPr lang="en-US" sz="1800" dirty="0" err="1" smtClean="0"/>
              <a:t>dBm</a:t>
            </a:r>
            <a:r>
              <a:rPr lang="en-US" sz="1800" dirty="0" smtClean="0"/>
              <a:t> and 16.839 </a:t>
            </a:r>
            <a:r>
              <a:rPr lang="en-US" sz="1800" dirty="0" err="1" smtClean="0"/>
              <a:t>dBm</a:t>
            </a:r>
            <a:endParaRPr lang="en-US" sz="1800" dirty="0" smtClean="0"/>
          </a:p>
          <a:p>
            <a:r>
              <a:rPr lang="en-US" sz="2400" b="1" dirty="0" smtClean="0"/>
              <a:t>Pulse Width = 20nS</a:t>
            </a:r>
          </a:p>
          <a:p>
            <a:pPr lvl="1"/>
            <a:r>
              <a:rPr lang="en-US" sz="2200" dirty="0" smtClean="0"/>
              <a:t>Null Frequency = 50 MHz</a:t>
            </a:r>
          </a:p>
          <a:p>
            <a:pPr lvl="1"/>
            <a:r>
              <a:rPr lang="en-US" sz="2200" dirty="0" smtClean="0"/>
              <a:t>1/null frequency </a:t>
            </a:r>
          </a:p>
          <a:p>
            <a:r>
              <a:rPr lang="en-US" sz="2400" b="1" dirty="0" smtClean="0"/>
              <a:t>Period (T) = 65nS</a:t>
            </a:r>
          </a:p>
          <a:p>
            <a:pPr lvl="1"/>
            <a:r>
              <a:rPr lang="en-US" sz="2200" dirty="0" smtClean="0"/>
              <a:t>Frequency = </a:t>
            </a:r>
            <a:r>
              <a:rPr lang="en-US" sz="2200" dirty="0"/>
              <a:t>15.38 GHz</a:t>
            </a:r>
          </a:p>
          <a:p>
            <a:pPr lvl="1"/>
            <a:r>
              <a:rPr lang="en-US" sz="2200" dirty="0" smtClean="0"/>
              <a:t>1/T </a:t>
            </a:r>
          </a:p>
        </p:txBody>
      </p:sp>
      <p:sp>
        <p:nvSpPr>
          <p:cNvPr id="4" name="Footer Placeholder 10"/>
          <p:cNvSpPr>
            <a:spLocks noGrp="1"/>
          </p:cNvSpPr>
          <p:nvPr>
            <p:ph type="ftr" sz="quarter" idx="11"/>
          </p:nvPr>
        </p:nvSpPr>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pPr/>
              <a:t>12</a:t>
            </a:fld>
            <a:endParaRPr lang="en-US"/>
          </a:p>
        </p:txBody>
      </p:sp>
      <p:pic>
        <p:nvPicPr>
          <p:cNvPr id="11" name="Picture 10" descr="E:\Fall2014\Sr_design\Testing\pics\Screen_0029_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092" y="2213026"/>
            <a:ext cx="5650424" cy="3776472"/>
          </a:xfrm>
          <a:prstGeom prst="rect">
            <a:avLst/>
          </a:prstGeom>
          <a:noFill/>
          <a:ln>
            <a:noFill/>
          </a:ln>
        </p:spPr>
      </p:pic>
      <p:cxnSp>
        <p:nvCxnSpPr>
          <p:cNvPr id="17" name="Straight Arrow Connector 16"/>
          <p:cNvCxnSpPr/>
          <p:nvPr/>
        </p:nvCxnSpPr>
        <p:spPr>
          <a:xfrm flipH="1">
            <a:off x="7534791" y="5388195"/>
            <a:ext cx="692351" cy="236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610032" y="4414329"/>
            <a:ext cx="905054" cy="286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0035370" y="4790530"/>
            <a:ext cx="892370" cy="2500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925957" y="2460312"/>
            <a:ext cx="905054" cy="286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141092" y="2206063"/>
            <a:ext cx="5650424" cy="3780214"/>
            <a:chOff x="3798490" y="2423063"/>
            <a:chExt cx="4471035" cy="2724785"/>
          </a:xfrm>
        </p:grpSpPr>
        <p:pic>
          <p:nvPicPr>
            <p:cNvPr id="10" name="Picture 9" descr="E:\Fall2014\Sr_design\Testing\pics\Screen_0028.png"/>
            <p:cNvPicPr/>
            <p:nvPr/>
          </p:nvPicPr>
          <p:blipFill rotWithShape="1">
            <a:blip r:embed="rId4">
              <a:extLst>
                <a:ext uri="{28A0092B-C50C-407E-A947-70E740481C1C}">
                  <a14:useLocalDpi xmlns:a14="http://schemas.microsoft.com/office/drawing/2010/main" val="0"/>
                </a:ext>
              </a:extLst>
            </a:blip>
            <a:srcRect t="12295" r="15644" b="19259"/>
            <a:stretch/>
          </p:blipFill>
          <p:spPr bwMode="auto">
            <a:xfrm>
              <a:off x="3798490" y="2423063"/>
              <a:ext cx="4471035" cy="2724785"/>
            </a:xfrm>
            <a:prstGeom prst="rect">
              <a:avLst/>
            </a:prstGeom>
            <a:noFill/>
            <a:ln>
              <a:noFill/>
            </a:ln>
            <a:extLst>
              <a:ext uri="{53640926-AAD7-44D8-BBD7-CCE9431645EC}">
                <a14:shadowObscured xmlns:a14="http://schemas.microsoft.com/office/drawing/2010/main"/>
              </a:ext>
            </a:extLst>
          </p:spPr>
        </p:pic>
        <p:sp>
          <p:nvSpPr>
            <p:cNvPr id="9" name="Freeform 8"/>
            <p:cNvSpPr/>
            <p:nvPr/>
          </p:nvSpPr>
          <p:spPr>
            <a:xfrm>
              <a:off x="4059872" y="3179445"/>
              <a:ext cx="4072255" cy="499110"/>
            </a:xfrm>
            <a:custGeom>
              <a:avLst/>
              <a:gdLst>
                <a:gd name="connsiteX0" fmla="*/ 0 w 4072270"/>
                <a:gd name="connsiteY0" fmla="*/ 457200 h 499731"/>
                <a:gd name="connsiteX1" fmla="*/ 53163 w 4072270"/>
                <a:gd name="connsiteY1" fmla="*/ 435935 h 499731"/>
                <a:gd name="connsiteX2" fmla="*/ 85060 w 4072270"/>
                <a:gd name="connsiteY2" fmla="*/ 425303 h 499731"/>
                <a:gd name="connsiteX3" fmla="*/ 223284 w 4072270"/>
                <a:gd name="connsiteY3" fmla="*/ 435935 h 499731"/>
                <a:gd name="connsiteX4" fmla="*/ 233916 w 4072270"/>
                <a:gd name="connsiteY4" fmla="*/ 467833 h 499731"/>
                <a:gd name="connsiteX5" fmla="*/ 297711 w 4072270"/>
                <a:gd name="connsiteY5" fmla="*/ 446568 h 499731"/>
                <a:gd name="connsiteX6" fmla="*/ 350874 w 4072270"/>
                <a:gd name="connsiteY6" fmla="*/ 414670 h 499731"/>
                <a:gd name="connsiteX7" fmla="*/ 382772 w 4072270"/>
                <a:gd name="connsiteY7" fmla="*/ 393405 h 499731"/>
                <a:gd name="connsiteX8" fmla="*/ 446567 w 4072270"/>
                <a:gd name="connsiteY8" fmla="*/ 372140 h 499731"/>
                <a:gd name="connsiteX9" fmla="*/ 659218 w 4072270"/>
                <a:gd name="connsiteY9" fmla="*/ 393405 h 499731"/>
                <a:gd name="connsiteX10" fmla="*/ 691116 w 4072270"/>
                <a:gd name="connsiteY10" fmla="*/ 414670 h 499731"/>
                <a:gd name="connsiteX11" fmla="*/ 712381 w 4072270"/>
                <a:gd name="connsiteY11" fmla="*/ 446568 h 499731"/>
                <a:gd name="connsiteX12" fmla="*/ 744279 w 4072270"/>
                <a:gd name="connsiteY12" fmla="*/ 435935 h 499731"/>
                <a:gd name="connsiteX13" fmla="*/ 808074 w 4072270"/>
                <a:gd name="connsiteY13" fmla="*/ 393405 h 499731"/>
                <a:gd name="connsiteX14" fmla="*/ 839972 w 4072270"/>
                <a:gd name="connsiteY14" fmla="*/ 372140 h 499731"/>
                <a:gd name="connsiteX15" fmla="*/ 914400 w 4072270"/>
                <a:gd name="connsiteY15" fmla="*/ 350875 h 499731"/>
                <a:gd name="connsiteX16" fmla="*/ 1052623 w 4072270"/>
                <a:gd name="connsiteY16" fmla="*/ 361507 h 499731"/>
                <a:gd name="connsiteX17" fmla="*/ 1073888 w 4072270"/>
                <a:gd name="connsiteY17" fmla="*/ 382773 h 499731"/>
                <a:gd name="connsiteX18" fmla="*/ 1116418 w 4072270"/>
                <a:gd name="connsiteY18" fmla="*/ 446568 h 499731"/>
                <a:gd name="connsiteX19" fmla="*/ 1148316 w 4072270"/>
                <a:gd name="connsiteY19" fmla="*/ 425303 h 499731"/>
                <a:gd name="connsiteX20" fmla="*/ 1180214 w 4072270"/>
                <a:gd name="connsiteY20" fmla="*/ 318977 h 499731"/>
                <a:gd name="connsiteX21" fmla="*/ 1190846 w 4072270"/>
                <a:gd name="connsiteY21" fmla="*/ 287080 h 499731"/>
                <a:gd name="connsiteX22" fmla="*/ 1265274 w 4072270"/>
                <a:gd name="connsiteY22" fmla="*/ 223284 h 499731"/>
                <a:gd name="connsiteX23" fmla="*/ 1329070 w 4072270"/>
                <a:gd name="connsiteY23" fmla="*/ 202019 h 499731"/>
                <a:gd name="connsiteX24" fmla="*/ 1360967 w 4072270"/>
                <a:gd name="connsiteY24" fmla="*/ 191387 h 499731"/>
                <a:gd name="connsiteX25" fmla="*/ 1467293 w 4072270"/>
                <a:gd name="connsiteY25" fmla="*/ 202019 h 499731"/>
                <a:gd name="connsiteX26" fmla="*/ 1488558 w 4072270"/>
                <a:gd name="connsiteY26" fmla="*/ 233917 h 499731"/>
                <a:gd name="connsiteX27" fmla="*/ 1520456 w 4072270"/>
                <a:gd name="connsiteY27" fmla="*/ 255182 h 499731"/>
                <a:gd name="connsiteX28" fmla="*/ 1573618 w 4072270"/>
                <a:gd name="connsiteY28" fmla="*/ 223284 h 499731"/>
                <a:gd name="connsiteX29" fmla="*/ 1605516 w 4072270"/>
                <a:gd name="connsiteY29" fmla="*/ 212652 h 499731"/>
                <a:gd name="connsiteX30" fmla="*/ 1658679 w 4072270"/>
                <a:gd name="connsiteY30" fmla="*/ 170121 h 499731"/>
                <a:gd name="connsiteX31" fmla="*/ 1690577 w 4072270"/>
                <a:gd name="connsiteY31" fmla="*/ 138224 h 499731"/>
                <a:gd name="connsiteX32" fmla="*/ 1722474 w 4072270"/>
                <a:gd name="connsiteY32" fmla="*/ 116959 h 499731"/>
                <a:gd name="connsiteX33" fmla="*/ 1743739 w 4072270"/>
                <a:gd name="connsiteY33" fmla="*/ 95693 h 499731"/>
                <a:gd name="connsiteX34" fmla="*/ 1807535 w 4072270"/>
                <a:gd name="connsiteY34" fmla="*/ 74428 h 499731"/>
                <a:gd name="connsiteX35" fmla="*/ 1839432 w 4072270"/>
                <a:gd name="connsiteY35" fmla="*/ 63796 h 499731"/>
                <a:gd name="connsiteX36" fmla="*/ 1871330 w 4072270"/>
                <a:gd name="connsiteY36" fmla="*/ 42531 h 499731"/>
                <a:gd name="connsiteX37" fmla="*/ 1945758 w 4072270"/>
                <a:gd name="connsiteY37" fmla="*/ 21266 h 499731"/>
                <a:gd name="connsiteX38" fmla="*/ 2073349 w 4072270"/>
                <a:gd name="connsiteY38" fmla="*/ 0 h 499731"/>
                <a:gd name="connsiteX39" fmla="*/ 2158409 w 4072270"/>
                <a:gd name="connsiteY39" fmla="*/ 10633 h 499731"/>
                <a:gd name="connsiteX40" fmla="*/ 2222205 w 4072270"/>
                <a:gd name="connsiteY40" fmla="*/ 42531 h 499731"/>
                <a:gd name="connsiteX41" fmla="*/ 2254102 w 4072270"/>
                <a:gd name="connsiteY41" fmla="*/ 53163 h 499731"/>
                <a:gd name="connsiteX42" fmla="*/ 2317898 w 4072270"/>
                <a:gd name="connsiteY42" fmla="*/ 85061 h 499731"/>
                <a:gd name="connsiteX43" fmla="*/ 2349795 w 4072270"/>
                <a:gd name="connsiteY43" fmla="*/ 106326 h 499731"/>
                <a:gd name="connsiteX44" fmla="*/ 2392325 w 4072270"/>
                <a:gd name="connsiteY44" fmla="*/ 170121 h 499731"/>
                <a:gd name="connsiteX45" fmla="*/ 2402958 w 4072270"/>
                <a:gd name="connsiteY45" fmla="*/ 202019 h 499731"/>
                <a:gd name="connsiteX46" fmla="*/ 2434856 w 4072270"/>
                <a:gd name="connsiteY46" fmla="*/ 212652 h 499731"/>
                <a:gd name="connsiteX47" fmla="*/ 2466753 w 4072270"/>
                <a:gd name="connsiteY47" fmla="*/ 276447 h 499731"/>
                <a:gd name="connsiteX48" fmla="*/ 2498651 w 4072270"/>
                <a:gd name="connsiteY48" fmla="*/ 297712 h 499731"/>
                <a:gd name="connsiteX49" fmla="*/ 2509284 w 4072270"/>
                <a:gd name="connsiteY49" fmla="*/ 329610 h 499731"/>
                <a:gd name="connsiteX50" fmla="*/ 2530549 w 4072270"/>
                <a:gd name="connsiteY50" fmla="*/ 297712 h 499731"/>
                <a:gd name="connsiteX51" fmla="*/ 2594344 w 4072270"/>
                <a:gd name="connsiteY51" fmla="*/ 276447 h 499731"/>
                <a:gd name="connsiteX52" fmla="*/ 2668772 w 4072270"/>
                <a:gd name="connsiteY52" fmla="*/ 244549 h 499731"/>
                <a:gd name="connsiteX53" fmla="*/ 2796363 w 4072270"/>
                <a:gd name="connsiteY53" fmla="*/ 255182 h 499731"/>
                <a:gd name="connsiteX54" fmla="*/ 2838893 w 4072270"/>
                <a:gd name="connsiteY54" fmla="*/ 265814 h 499731"/>
                <a:gd name="connsiteX55" fmla="*/ 2892056 w 4072270"/>
                <a:gd name="connsiteY55" fmla="*/ 297712 h 499731"/>
                <a:gd name="connsiteX56" fmla="*/ 2902688 w 4072270"/>
                <a:gd name="connsiteY56" fmla="*/ 329610 h 499731"/>
                <a:gd name="connsiteX57" fmla="*/ 2923953 w 4072270"/>
                <a:gd name="connsiteY57" fmla="*/ 361507 h 499731"/>
                <a:gd name="connsiteX58" fmla="*/ 2945218 w 4072270"/>
                <a:gd name="connsiteY58" fmla="*/ 425303 h 499731"/>
                <a:gd name="connsiteX59" fmla="*/ 3030279 w 4072270"/>
                <a:gd name="connsiteY59" fmla="*/ 350875 h 499731"/>
                <a:gd name="connsiteX60" fmla="*/ 3094074 w 4072270"/>
                <a:gd name="connsiteY60" fmla="*/ 329610 h 499731"/>
                <a:gd name="connsiteX61" fmla="*/ 3125972 w 4072270"/>
                <a:gd name="connsiteY61" fmla="*/ 318977 h 499731"/>
                <a:gd name="connsiteX62" fmla="*/ 3157870 w 4072270"/>
                <a:gd name="connsiteY62" fmla="*/ 308345 h 499731"/>
                <a:gd name="connsiteX63" fmla="*/ 3285460 w 4072270"/>
                <a:gd name="connsiteY63" fmla="*/ 318977 h 499731"/>
                <a:gd name="connsiteX64" fmla="*/ 3306725 w 4072270"/>
                <a:gd name="connsiteY64" fmla="*/ 350875 h 499731"/>
                <a:gd name="connsiteX65" fmla="*/ 3327991 w 4072270"/>
                <a:gd name="connsiteY65" fmla="*/ 414670 h 499731"/>
                <a:gd name="connsiteX66" fmla="*/ 3359888 w 4072270"/>
                <a:gd name="connsiteY66" fmla="*/ 435935 h 499731"/>
                <a:gd name="connsiteX67" fmla="*/ 3381153 w 4072270"/>
                <a:gd name="connsiteY67" fmla="*/ 404038 h 499731"/>
                <a:gd name="connsiteX68" fmla="*/ 3508744 w 4072270"/>
                <a:gd name="connsiteY68" fmla="*/ 372140 h 499731"/>
                <a:gd name="connsiteX69" fmla="*/ 3583172 w 4072270"/>
                <a:gd name="connsiteY69" fmla="*/ 350875 h 499731"/>
                <a:gd name="connsiteX70" fmla="*/ 3732028 w 4072270"/>
                <a:gd name="connsiteY70" fmla="*/ 382773 h 499731"/>
                <a:gd name="connsiteX71" fmla="*/ 3753293 w 4072270"/>
                <a:gd name="connsiteY71" fmla="*/ 414670 h 499731"/>
                <a:gd name="connsiteX72" fmla="*/ 3785191 w 4072270"/>
                <a:gd name="connsiteY72" fmla="*/ 478466 h 499731"/>
                <a:gd name="connsiteX73" fmla="*/ 3817088 w 4072270"/>
                <a:gd name="connsiteY73" fmla="*/ 499731 h 499731"/>
                <a:gd name="connsiteX74" fmla="*/ 3870251 w 4072270"/>
                <a:gd name="connsiteY74" fmla="*/ 457200 h 499731"/>
                <a:gd name="connsiteX75" fmla="*/ 3902149 w 4072270"/>
                <a:gd name="connsiteY75" fmla="*/ 435935 h 499731"/>
                <a:gd name="connsiteX76" fmla="*/ 4040372 w 4072270"/>
                <a:gd name="connsiteY76" fmla="*/ 446568 h 499731"/>
                <a:gd name="connsiteX77" fmla="*/ 4061637 w 4072270"/>
                <a:gd name="connsiteY77" fmla="*/ 478466 h 499731"/>
                <a:gd name="connsiteX78" fmla="*/ 4072270 w 4072270"/>
                <a:gd name="connsiteY78" fmla="*/ 478466 h 49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72270" h="499731">
                  <a:moveTo>
                    <a:pt x="0" y="457200"/>
                  </a:moveTo>
                  <a:cubicBezTo>
                    <a:pt x="17721" y="450112"/>
                    <a:pt x="35292" y="442636"/>
                    <a:pt x="53163" y="435935"/>
                  </a:cubicBezTo>
                  <a:cubicBezTo>
                    <a:pt x="63657" y="432000"/>
                    <a:pt x="73853" y="425303"/>
                    <a:pt x="85060" y="425303"/>
                  </a:cubicBezTo>
                  <a:cubicBezTo>
                    <a:pt x="131271" y="425303"/>
                    <a:pt x="177209" y="432391"/>
                    <a:pt x="223284" y="435935"/>
                  </a:cubicBezTo>
                  <a:cubicBezTo>
                    <a:pt x="226828" y="446568"/>
                    <a:pt x="222821" y="466248"/>
                    <a:pt x="233916" y="467833"/>
                  </a:cubicBezTo>
                  <a:cubicBezTo>
                    <a:pt x="256106" y="471003"/>
                    <a:pt x="297711" y="446568"/>
                    <a:pt x="297711" y="446568"/>
                  </a:cubicBezTo>
                  <a:cubicBezTo>
                    <a:pt x="339248" y="405033"/>
                    <a:pt x="295664" y="442275"/>
                    <a:pt x="350874" y="414670"/>
                  </a:cubicBezTo>
                  <a:cubicBezTo>
                    <a:pt x="362304" y="408955"/>
                    <a:pt x="371095" y="398595"/>
                    <a:pt x="382772" y="393405"/>
                  </a:cubicBezTo>
                  <a:cubicBezTo>
                    <a:pt x="403255" y="384301"/>
                    <a:pt x="446567" y="372140"/>
                    <a:pt x="446567" y="372140"/>
                  </a:cubicBezTo>
                  <a:cubicBezTo>
                    <a:pt x="457120" y="372761"/>
                    <a:pt x="603745" y="365669"/>
                    <a:pt x="659218" y="393405"/>
                  </a:cubicBezTo>
                  <a:cubicBezTo>
                    <a:pt x="670648" y="399120"/>
                    <a:pt x="680483" y="407582"/>
                    <a:pt x="691116" y="414670"/>
                  </a:cubicBezTo>
                  <a:cubicBezTo>
                    <a:pt x="698204" y="425303"/>
                    <a:pt x="700516" y="441822"/>
                    <a:pt x="712381" y="446568"/>
                  </a:cubicBezTo>
                  <a:cubicBezTo>
                    <a:pt x="722787" y="450730"/>
                    <a:pt x="734482" y="441378"/>
                    <a:pt x="744279" y="435935"/>
                  </a:cubicBezTo>
                  <a:cubicBezTo>
                    <a:pt x="766620" y="423523"/>
                    <a:pt x="786809" y="407582"/>
                    <a:pt x="808074" y="393405"/>
                  </a:cubicBezTo>
                  <a:cubicBezTo>
                    <a:pt x="818707" y="386317"/>
                    <a:pt x="827849" y="376181"/>
                    <a:pt x="839972" y="372140"/>
                  </a:cubicBezTo>
                  <a:cubicBezTo>
                    <a:pt x="885733" y="356886"/>
                    <a:pt x="860997" y="364225"/>
                    <a:pt x="914400" y="350875"/>
                  </a:cubicBezTo>
                  <a:cubicBezTo>
                    <a:pt x="960474" y="354419"/>
                    <a:pt x="1007310" y="352444"/>
                    <a:pt x="1052623" y="361507"/>
                  </a:cubicBezTo>
                  <a:cubicBezTo>
                    <a:pt x="1062453" y="363473"/>
                    <a:pt x="1067873" y="374753"/>
                    <a:pt x="1073888" y="382773"/>
                  </a:cubicBezTo>
                  <a:cubicBezTo>
                    <a:pt x="1089222" y="403219"/>
                    <a:pt x="1116418" y="446568"/>
                    <a:pt x="1116418" y="446568"/>
                  </a:cubicBezTo>
                  <a:cubicBezTo>
                    <a:pt x="1127051" y="439480"/>
                    <a:pt x="1141543" y="436139"/>
                    <a:pt x="1148316" y="425303"/>
                  </a:cubicBezTo>
                  <a:cubicBezTo>
                    <a:pt x="1161612" y="404029"/>
                    <a:pt x="1172352" y="346495"/>
                    <a:pt x="1180214" y="318977"/>
                  </a:cubicBezTo>
                  <a:cubicBezTo>
                    <a:pt x="1183293" y="308201"/>
                    <a:pt x="1184332" y="296200"/>
                    <a:pt x="1190846" y="287080"/>
                  </a:cubicBezTo>
                  <a:cubicBezTo>
                    <a:pt x="1203100" y="269924"/>
                    <a:pt x="1241751" y="233739"/>
                    <a:pt x="1265274" y="223284"/>
                  </a:cubicBezTo>
                  <a:cubicBezTo>
                    <a:pt x="1285758" y="214180"/>
                    <a:pt x="1307805" y="209107"/>
                    <a:pt x="1329070" y="202019"/>
                  </a:cubicBezTo>
                  <a:lnTo>
                    <a:pt x="1360967" y="191387"/>
                  </a:lnTo>
                  <a:cubicBezTo>
                    <a:pt x="1396409" y="194931"/>
                    <a:pt x="1433502" y="190755"/>
                    <a:pt x="1467293" y="202019"/>
                  </a:cubicBezTo>
                  <a:cubicBezTo>
                    <a:pt x="1479416" y="206060"/>
                    <a:pt x="1479522" y="224881"/>
                    <a:pt x="1488558" y="233917"/>
                  </a:cubicBezTo>
                  <a:cubicBezTo>
                    <a:pt x="1497594" y="242953"/>
                    <a:pt x="1509823" y="248094"/>
                    <a:pt x="1520456" y="255182"/>
                  </a:cubicBezTo>
                  <a:cubicBezTo>
                    <a:pt x="1546651" y="333773"/>
                    <a:pt x="1507810" y="245219"/>
                    <a:pt x="1573618" y="223284"/>
                  </a:cubicBezTo>
                  <a:lnTo>
                    <a:pt x="1605516" y="212652"/>
                  </a:lnTo>
                  <a:cubicBezTo>
                    <a:pt x="1653072" y="141316"/>
                    <a:pt x="1597051" y="211205"/>
                    <a:pt x="1658679" y="170121"/>
                  </a:cubicBezTo>
                  <a:cubicBezTo>
                    <a:pt x="1671190" y="161780"/>
                    <a:pt x="1679025" y="147850"/>
                    <a:pt x="1690577" y="138224"/>
                  </a:cubicBezTo>
                  <a:cubicBezTo>
                    <a:pt x="1700394" y="130043"/>
                    <a:pt x="1712496" y="124942"/>
                    <a:pt x="1722474" y="116959"/>
                  </a:cubicBezTo>
                  <a:cubicBezTo>
                    <a:pt x="1730302" y="110697"/>
                    <a:pt x="1734773" y="100176"/>
                    <a:pt x="1743739" y="95693"/>
                  </a:cubicBezTo>
                  <a:cubicBezTo>
                    <a:pt x="1763788" y="85668"/>
                    <a:pt x="1786270" y="81516"/>
                    <a:pt x="1807535" y="74428"/>
                  </a:cubicBezTo>
                  <a:lnTo>
                    <a:pt x="1839432" y="63796"/>
                  </a:lnTo>
                  <a:cubicBezTo>
                    <a:pt x="1850065" y="56708"/>
                    <a:pt x="1859900" y="48246"/>
                    <a:pt x="1871330" y="42531"/>
                  </a:cubicBezTo>
                  <a:cubicBezTo>
                    <a:pt x="1888330" y="34031"/>
                    <a:pt x="1929854" y="25810"/>
                    <a:pt x="1945758" y="21266"/>
                  </a:cubicBezTo>
                  <a:cubicBezTo>
                    <a:pt x="2025111" y="-1406"/>
                    <a:pt x="1917813" y="17282"/>
                    <a:pt x="2073349" y="0"/>
                  </a:cubicBezTo>
                  <a:cubicBezTo>
                    <a:pt x="2101702" y="3544"/>
                    <a:pt x="2130296" y="5521"/>
                    <a:pt x="2158409" y="10633"/>
                  </a:cubicBezTo>
                  <a:cubicBezTo>
                    <a:pt x="2200406" y="18269"/>
                    <a:pt x="2183290" y="23074"/>
                    <a:pt x="2222205" y="42531"/>
                  </a:cubicBezTo>
                  <a:cubicBezTo>
                    <a:pt x="2232229" y="47543"/>
                    <a:pt x="2243470" y="49619"/>
                    <a:pt x="2254102" y="53163"/>
                  </a:cubicBezTo>
                  <a:cubicBezTo>
                    <a:pt x="2345522" y="114108"/>
                    <a:pt x="2229852" y="41037"/>
                    <a:pt x="2317898" y="85061"/>
                  </a:cubicBezTo>
                  <a:cubicBezTo>
                    <a:pt x="2329327" y="90776"/>
                    <a:pt x="2339163" y="99238"/>
                    <a:pt x="2349795" y="106326"/>
                  </a:cubicBezTo>
                  <a:cubicBezTo>
                    <a:pt x="2363972" y="127591"/>
                    <a:pt x="2384243" y="145875"/>
                    <a:pt x="2392325" y="170121"/>
                  </a:cubicBezTo>
                  <a:cubicBezTo>
                    <a:pt x="2395869" y="180754"/>
                    <a:pt x="2395033" y="194094"/>
                    <a:pt x="2402958" y="202019"/>
                  </a:cubicBezTo>
                  <a:cubicBezTo>
                    <a:pt x="2410883" y="209944"/>
                    <a:pt x="2424223" y="209108"/>
                    <a:pt x="2434856" y="212652"/>
                  </a:cubicBezTo>
                  <a:cubicBezTo>
                    <a:pt x="2443503" y="238595"/>
                    <a:pt x="2446142" y="255836"/>
                    <a:pt x="2466753" y="276447"/>
                  </a:cubicBezTo>
                  <a:cubicBezTo>
                    <a:pt x="2475789" y="285483"/>
                    <a:pt x="2488018" y="290624"/>
                    <a:pt x="2498651" y="297712"/>
                  </a:cubicBezTo>
                  <a:cubicBezTo>
                    <a:pt x="2502195" y="308345"/>
                    <a:pt x="2498076" y="329610"/>
                    <a:pt x="2509284" y="329610"/>
                  </a:cubicBezTo>
                  <a:cubicBezTo>
                    <a:pt x="2522063" y="329610"/>
                    <a:pt x="2519713" y="304485"/>
                    <a:pt x="2530549" y="297712"/>
                  </a:cubicBezTo>
                  <a:cubicBezTo>
                    <a:pt x="2549557" y="285832"/>
                    <a:pt x="2575693" y="288881"/>
                    <a:pt x="2594344" y="276447"/>
                  </a:cubicBezTo>
                  <a:cubicBezTo>
                    <a:pt x="2638401" y="247076"/>
                    <a:pt x="2613845" y="258281"/>
                    <a:pt x="2668772" y="244549"/>
                  </a:cubicBezTo>
                  <a:cubicBezTo>
                    <a:pt x="2711302" y="248093"/>
                    <a:pt x="2754015" y="249889"/>
                    <a:pt x="2796363" y="255182"/>
                  </a:cubicBezTo>
                  <a:cubicBezTo>
                    <a:pt x="2810863" y="256995"/>
                    <a:pt x="2825823" y="259279"/>
                    <a:pt x="2838893" y="265814"/>
                  </a:cubicBezTo>
                  <a:cubicBezTo>
                    <a:pt x="2955644" y="324191"/>
                    <a:pt x="2752752" y="251280"/>
                    <a:pt x="2892056" y="297712"/>
                  </a:cubicBezTo>
                  <a:cubicBezTo>
                    <a:pt x="2895600" y="308345"/>
                    <a:pt x="2897676" y="319585"/>
                    <a:pt x="2902688" y="329610"/>
                  </a:cubicBezTo>
                  <a:cubicBezTo>
                    <a:pt x="2908403" y="341040"/>
                    <a:pt x="2918763" y="349830"/>
                    <a:pt x="2923953" y="361507"/>
                  </a:cubicBezTo>
                  <a:cubicBezTo>
                    <a:pt x="2933057" y="381991"/>
                    <a:pt x="2945218" y="425303"/>
                    <a:pt x="2945218" y="425303"/>
                  </a:cubicBezTo>
                  <a:cubicBezTo>
                    <a:pt x="2966038" y="404483"/>
                    <a:pt x="2998628" y="364942"/>
                    <a:pt x="3030279" y="350875"/>
                  </a:cubicBezTo>
                  <a:cubicBezTo>
                    <a:pt x="3050762" y="341771"/>
                    <a:pt x="3072809" y="336698"/>
                    <a:pt x="3094074" y="329610"/>
                  </a:cubicBezTo>
                  <a:lnTo>
                    <a:pt x="3125972" y="318977"/>
                  </a:lnTo>
                  <a:lnTo>
                    <a:pt x="3157870" y="308345"/>
                  </a:lnTo>
                  <a:cubicBezTo>
                    <a:pt x="3200400" y="311889"/>
                    <a:pt x="3244425" y="307253"/>
                    <a:pt x="3285460" y="318977"/>
                  </a:cubicBezTo>
                  <a:cubicBezTo>
                    <a:pt x="3297747" y="322488"/>
                    <a:pt x="3301535" y="339198"/>
                    <a:pt x="3306725" y="350875"/>
                  </a:cubicBezTo>
                  <a:cubicBezTo>
                    <a:pt x="3315829" y="371358"/>
                    <a:pt x="3309340" y="402236"/>
                    <a:pt x="3327991" y="414670"/>
                  </a:cubicBezTo>
                  <a:lnTo>
                    <a:pt x="3359888" y="435935"/>
                  </a:lnTo>
                  <a:cubicBezTo>
                    <a:pt x="3366976" y="425303"/>
                    <a:pt x="3370317" y="410811"/>
                    <a:pt x="3381153" y="404038"/>
                  </a:cubicBezTo>
                  <a:cubicBezTo>
                    <a:pt x="3414589" y="383141"/>
                    <a:pt x="3471708" y="379548"/>
                    <a:pt x="3508744" y="372140"/>
                  </a:cubicBezTo>
                  <a:cubicBezTo>
                    <a:pt x="3542115" y="365465"/>
                    <a:pt x="3552774" y="361007"/>
                    <a:pt x="3583172" y="350875"/>
                  </a:cubicBezTo>
                  <a:cubicBezTo>
                    <a:pt x="3673831" y="358430"/>
                    <a:pt x="3691608" y="332247"/>
                    <a:pt x="3732028" y="382773"/>
                  </a:cubicBezTo>
                  <a:cubicBezTo>
                    <a:pt x="3740011" y="392751"/>
                    <a:pt x="3746205" y="404038"/>
                    <a:pt x="3753293" y="414670"/>
                  </a:cubicBezTo>
                  <a:cubicBezTo>
                    <a:pt x="3761941" y="440616"/>
                    <a:pt x="3764577" y="457852"/>
                    <a:pt x="3785191" y="478466"/>
                  </a:cubicBezTo>
                  <a:cubicBezTo>
                    <a:pt x="3794227" y="487502"/>
                    <a:pt x="3806456" y="492643"/>
                    <a:pt x="3817088" y="499731"/>
                  </a:cubicBezTo>
                  <a:cubicBezTo>
                    <a:pt x="3915266" y="434280"/>
                    <a:pt x="3794498" y="517803"/>
                    <a:pt x="3870251" y="457200"/>
                  </a:cubicBezTo>
                  <a:cubicBezTo>
                    <a:pt x="3880230" y="449217"/>
                    <a:pt x="3891516" y="443023"/>
                    <a:pt x="3902149" y="435935"/>
                  </a:cubicBezTo>
                  <a:cubicBezTo>
                    <a:pt x="3948223" y="439479"/>
                    <a:pt x="3995722" y="434661"/>
                    <a:pt x="4040372" y="446568"/>
                  </a:cubicBezTo>
                  <a:cubicBezTo>
                    <a:pt x="4052719" y="449861"/>
                    <a:pt x="4052601" y="469430"/>
                    <a:pt x="4061637" y="478466"/>
                  </a:cubicBezTo>
                  <a:cubicBezTo>
                    <a:pt x="4064143" y="480972"/>
                    <a:pt x="4068726" y="478466"/>
                    <a:pt x="4072270" y="47846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6" name="Straight Arrow Connector 25"/>
          <p:cNvCxnSpPr/>
          <p:nvPr/>
        </p:nvCxnSpPr>
        <p:spPr>
          <a:xfrm flipV="1">
            <a:off x="9925957" y="2480740"/>
            <a:ext cx="905054" cy="286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567823" y="2711177"/>
            <a:ext cx="637359" cy="4886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98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fade">
                                      <p:cBhvr>
                                        <p:cTn id="43" dur="500"/>
                                        <p:tgtEl>
                                          <p:spTgt spid="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500"/>
                                        <p:tgtEl>
                                          <p:spTgt spid="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500"/>
                                        <p:tgtEl>
                                          <p:spTgt spid="5">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500"/>
                                        <p:tgtEl>
                                          <p:spTgt spid="5">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500"/>
                                        <p:tgtEl>
                                          <p:spTgt spid="5">
                                            <p:txEl>
                                              <p:pRg st="9" end="9"/>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xEl>
                                              <p:pRg st="10" end="10"/>
                                            </p:txEl>
                                          </p:spTgt>
                                        </p:tgtEl>
                                        <p:attrNameLst>
                                          <p:attrName>style.visibility</p:attrName>
                                        </p:attrNameLst>
                                      </p:cBhvr>
                                      <p:to>
                                        <p:strVal val="visible"/>
                                      </p:to>
                                    </p:set>
                                    <p:animEffect transition="in" filter="fade">
                                      <p:cBhvr>
                                        <p:cTn id="75" dur="500"/>
                                        <p:tgtEl>
                                          <p:spTgt spid="5">
                                            <p:txEl>
                                              <p:pRg st="10" end="1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Effect transition="in" filter="fade">
                                      <p:cBhvr>
                                        <p:cTn id="78" dur="500"/>
                                        <p:tgtEl>
                                          <p:spTgt spid="5">
                                            <p:txEl>
                                              <p:pRg st="11" end="1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466347"/>
            <a:ext cx="10797540" cy="1362113"/>
          </a:xfrm>
        </p:spPr>
        <p:txBody>
          <a:bodyPr>
            <a:noAutofit/>
          </a:bodyPr>
          <a:lstStyle/>
          <a:p>
            <a:r>
              <a:rPr lang="en-US" sz="5200" dirty="0" smtClean="0"/>
              <a:t>Design Changes – Transmit Signal </a:t>
            </a:r>
            <a:r>
              <a:rPr lang="en-US" sz="5200" dirty="0"/>
              <a:t>C</a:t>
            </a:r>
            <a:r>
              <a:rPr lang="en-US" sz="5200" dirty="0" smtClean="0"/>
              <a:t>hain</a:t>
            </a:r>
            <a:endParaRPr lang="en-US" sz="5200" dirty="0"/>
          </a:p>
        </p:txBody>
      </p:sp>
      <p:sp>
        <p:nvSpPr>
          <p:cNvPr id="3" name="Content Placeholder 2"/>
          <p:cNvSpPr>
            <a:spLocks noGrp="1"/>
          </p:cNvSpPr>
          <p:nvPr>
            <p:ph idx="1"/>
          </p:nvPr>
        </p:nvSpPr>
        <p:spPr>
          <a:xfrm>
            <a:off x="201118" y="1810635"/>
            <a:ext cx="5814310" cy="4815018"/>
          </a:xfrm>
        </p:spPr>
        <p:txBody>
          <a:bodyPr>
            <a:normAutofit/>
          </a:bodyPr>
          <a:lstStyle/>
          <a:p>
            <a:pPr>
              <a:buNone/>
            </a:pPr>
            <a:r>
              <a:rPr lang="en-US" b="1" dirty="0" smtClean="0"/>
              <a:t>VCO:</a:t>
            </a:r>
          </a:p>
          <a:p>
            <a:r>
              <a:rPr lang="en-US" dirty="0" smtClean="0"/>
              <a:t>Role:</a:t>
            </a:r>
          </a:p>
          <a:p>
            <a:pPr lvl="1"/>
            <a:r>
              <a:rPr lang="en-US" dirty="0" smtClean="0"/>
              <a:t>Generate a signal of -4dBm and 5 GHz</a:t>
            </a:r>
          </a:p>
          <a:p>
            <a:r>
              <a:rPr lang="en-US" dirty="0" smtClean="0"/>
              <a:t>Problem: </a:t>
            </a:r>
          </a:p>
          <a:p>
            <a:pPr lvl="1"/>
            <a:r>
              <a:rPr lang="en-US" dirty="0" smtClean="0"/>
              <a:t>Max frequency of signal: 4.631 GHz</a:t>
            </a:r>
          </a:p>
          <a:p>
            <a:pPr lvl="1"/>
            <a:r>
              <a:rPr lang="en-US" dirty="0" smtClean="0"/>
              <a:t>Once multiplied by 2 (9.262 GHz), does not meet minimum passband of BPF (9.75 GHz)</a:t>
            </a:r>
          </a:p>
          <a:p>
            <a:r>
              <a:rPr lang="en-US" dirty="0"/>
              <a:t>A</a:t>
            </a:r>
            <a:r>
              <a:rPr lang="en-US" dirty="0" smtClean="0"/>
              <a:t>lternative:</a:t>
            </a:r>
          </a:p>
          <a:p>
            <a:pPr lvl="1"/>
            <a:r>
              <a:rPr lang="en-US" dirty="0" smtClean="0"/>
              <a:t>Used an RF signal generator </a:t>
            </a:r>
          </a:p>
          <a:p>
            <a:pPr lvl="1"/>
            <a:r>
              <a:rPr lang="en-US" dirty="0" smtClean="0"/>
              <a:t>Output signal:</a:t>
            </a:r>
          </a:p>
          <a:p>
            <a:pPr lvl="2"/>
            <a:r>
              <a:rPr lang="en-US" sz="2200" dirty="0" smtClean="0"/>
              <a:t>Power: -4dBm</a:t>
            </a:r>
          </a:p>
          <a:p>
            <a:pPr lvl="2"/>
            <a:r>
              <a:rPr lang="en-US" sz="2200" dirty="0" smtClean="0"/>
              <a:t>Frequency: 5 GHz</a:t>
            </a:r>
          </a:p>
          <a:p>
            <a:pPr marL="457200" lvl="1" indent="0">
              <a:buNone/>
            </a:pPr>
            <a:endParaRPr lang="en-US" dirty="0"/>
          </a:p>
          <a:p>
            <a:pPr>
              <a:buNone/>
            </a:pPr>
            <a:endParaRPr lang="en-US" dirty="0"/>
          </a:p>
          <a:p>
            <a:endParaRPr lang="en-US" sz="2400" dirty="0"/>
          </a:p>
          <a:p>
            <a:endParaRPr lang="en-US" dirty="0"/>
          </a:p>
          <a:p>
            <a:endParaRPr lang="en-US" dirty="0"/>
          </a:p>
          <a:p>
            <a:pPr>
              <a:buNone/>
            </a:pPr>
            <a:endParaRPr lang="en-US" dirty="0" smtClean="0"/>
          </a:p>
          <a:p>
            <a:endParaRPr lang="en-US" dirty="0" smtClean="0"/>
          </a:p>
        </p:txBody>
      </p:sp>
      <p:grpSp>
        <p:nvGrpSpPr>
          <p:cNvPr id="21" name="Group 20"/>
          <p:cNvGrpSpPr/>
          <p:nvPr/>
        </p:nvGrpSpPr>
        <p:grpSpPr>
          <a:xfrm>
            <a:off x="6096000" y="2200353"/>
            <a:ext cx="5981700" cy="3760310"/>
            <a:chOff x="6096000" y="2200353"/>
            <a:chExt cx="5981700" cy="3760310"/>
          </a:xfrm>
        </p:grpSpPr>
        <p:grpSp>
          <p:nvGrpSpPr>
            <p:cNvPr id="7" name="Group 6"/>
            <p:cNvGrpSpPr/>
            <p:nvPr/>
          </p:nvGrpSpPr>
          <p:grpSpPr>
            <a:xfrm>
              <a:off x="6096000" y="2200353"/>
              <a:ext cx="5981700" cy="3760310"/>
              <a:chOff x="6096000" y="1510806"/>
              <a:chExt cx="5981700" cy="3760310"/>
            </a:xfrm>
          </p:grpSpPr>
          <p:pic>
            <p:nvPicPr>
              <p:cNvPr id="5" name="Picture 4"/>
              <p:cNvPicPr>
                <a:picLocks noChangeAspect="1"/>
              </p:cNvPicPr>
              <p:nvPr/>
            </p:nvPicPr>
            <p:blipFill>
              <a:blip r:embed="rId2"/>
              <a:stretch>
                <a:fillRect/>
              </a:stretch>
            </p:blipFill>
            <p:spPr>
              <a:xfrm>
                <a:off x="6096000" y="1510806"/>
                <a:ext cx="5981700" cy="3409950"/>
              </a:xfrm>
              <a:prstGeom prst="rect">
                <a:avLst/>
              </a:prstGeom>
            </p:spPr>
          </p:pic>
          <p:sp>
            <p:nvSpPr>
              <p:cNvPr id="6" name="TextBox 5"/>
              <p:cNvSpPr txBox="1"/>
              <p:nvPr/>
            </p:nvSpPr>
            <p:spPr>
              <a:xfrm>
                <a:off x="7480092" y="4901784"/>
                <a:ext cx="3132944" cy="369332"/>
              </a:xfrm>
              <a:prstGeom prst="rect">
                <a:avLst/>
              </a:prstGeom>
              <a:noFill/>
            </p:spPr>
            <p:txBody>
              <a:bodyPr wrap="square" rtlCol="0">
                <a:spAutoFit/>
              </a:bodyPr>
              <a:lstStyle/>
              <a:p>
                <a:r>
                  <a:rPr lang="en-US" dirty="0" smtClean="0"/>
                  <a:t>Band Pass Filter Performance</a:t>
                </a:r>
                <a:endParaRPr lang="en-US" dirty="0"/>
              </a:p>
            </p:txBody>
          </p:sp>
        </p:grpSp>
        <p:cxnSp>
          <p:nvCxnSpPr>
            <p:cNvPr id="9" name="Straight Arrow Connector 8"/>
            <p:cNvCxnSpPr/>
            <p:nvPr/>
          </p:nvCxnSpPr>
          <p:spPr>
            <a:xfrm flipH="1" flipV="1">
              <a:off x="8529403" y="2848131"/>
              <a:ext cx="1" cy="2173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60563" y="2878111"/>
              <a:ext cx="177383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Footer Placeholder 10"/>
          <p:cNvSpPr>
            <a:spLocks noGrp="1"/>
          </p:cNvSpPr>
          <p:nvPr>
            <p:ph type="ftr" sz="quarter" idx="11"/>
          </p:nvPr>
        </p:nvSpPr>
        <p:spPr>
          <a:xfrm>
            <a:off x="3252107" y="6401077"/>
            <a:ext cx="5687786" cy="365125"/>
          </a:xfrm>
        </p:spPr>
        <p:txBody>
          <a:bodyPr/>
          <a:lstStyle/>
          <a:p>
            <a:r>
              <a:rPr lang="en-US" dirty="0" smtClean="0"/>
              <a:t>Joshua Cushion</a:t>
            </a:r>
          </a:p>
        </p:txBody>
      </p:sp>
      <p:sp>
        <p:nvSpPr>
          <p:cNvPr id="8" name="Slide Number Placeholder 7"/>
          <p:cNvSpPr>
            <a:spLocks noGrp="1"/>
          </p:cNvSpPr>
          <p:nvPr>
            <p:ph type="sldNum" sz="quarter" idx="12"/>
          </p:nvPr>
        </p:nvSpPr>
        <p:spPr/>
        <p:txBody>
          <a:bodyPr/>
          <a:lstStyle/>
          <a:p>
            <a:fld id="{BD266BE7-899D-4075-917F-DBDE33B6B692}" type="slidenum">
              <a:rPr lang="en-US" smtClean="0">
                <a:solidFill>
                  <a:srgbClr val="3C4743">
                    <a:tint val="75000"/>
                  </a:srgbClr>
                </a:solidFill>
              </a:rPr>
              <a:pPr/>
              <a:t>13</a:t>
            </a:fld>
            <a:endParaRPr lang="en-US">
              <a:solidFill>
                <a:srgbClr val="3C4743">
                  <a:tint val="75000"/>
                </a:srgbClr>
              </a:solidFill>
            </a:endParaRPr>
          </a:p>
        </p:txBody>
      </p:sp>
    </p:spTree>
    <p:extLst>
      <p:ext uri="{BB962C8B-B14F-4D97-AF65-F5344CB8AC3E}">
        <p14:creationId xmlns:p14="http://schemas.microsoft.com/office/powerpoint/2010/main" val="327524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7"/>
            <a:ext cx="10795047" cy="1362113"/>
          </a:xfrm>
        </p:spPr>
        <p:txBody>
          <a:bodyPr>
            <a:noAutofit/>
          </a:bodyPr>
          <a:lstStyle/>
          <a:p>
            <a:r>
              <a:rPr lang="en-US" sz="5200" dirty="0" smtClean="0"/>
              <a:t>Design Changes – Transmit Signal </a:t>
            </a:r>
            <a:r>
              <a:rPr lang="en-US" sz="5200" dirty="0"/>
              <a:t>C</a:t>
            </a:r>
            <a:r>
              <a:rPr lang="en-US" sz="5200" dirty="0" smtClean="0"/>
              <a:t>hain</a:t>
            </a:r>
            <a:endParaRPr lang="en-US" sz="5200" dirty="0"/>
          </a:p>
        </p:txBody>
      </p:sp>
      <p:sp>
        <p:nvSpPr>
          <p:cNvPr id="3" name="Content Placeholder 2"/>
          <p:cNvSpPr>
            <a:spLocks noGrp="1"/>
          </p:cNvSpPr>
          <p:nvPr>
            <p:ph idx="1"/>
          </p:nvPr>
        </p:nvSpPr>
        <p:spPr>
          <a:xfrm>
            <a:off x="648792" y="1951184"/>
            <a:ext cx="6463153" cy="4815018"/>
          </a:xfrm>
        </p:spPr>
        <p:txBody>
          <a:bodyPr>
            <a:normAutofit/>
          </a:bodyPr>
          <a:lstStyle/>
          <a:p>
            <a:pPr>
              <a:buNone/>
            </a:pPr>
            <a:r>
              <a:rPr lang="en-US" b="1" dirty="0" smtClean="0"/>
              <a:t>FPGA to SPDT Switch:</a:t>
            </a:r>
          </a:p>
          <a:p>
            <a:r>
              <a:rPr lang="en-US" dirty="0" smtClean="0"/>
              <a:t>Role:</a:t>
            </a:r>
          </a:p>
          <a:p>
            <a:pPr lvl="1"/>
            <a:r>
              <a:rPr lang="en-US" dirty="0" smtClean="0"/>
              <a:t>Generate a 20nS pulse with period of 60nS for SPDT  switch</a:t>
            </a:r>
          </a:p>
          <a:p>
            <a:r>
              <a:rPr lang="en-US" dirty="0" smtClean="0"/>
              <a:t>Problem: </a:t>
            </a:r>
          </a:p>
          <a:p>
            <a:pPr lvl="1"/>
            <a:r>
              <a:rPr lang="en-US" dirty="0" smtClean="0"/>
              <a:t>PMOD connectors provide low fidelity 20nS pulse </a:t>
            </a:r>
          </a:p>
          <a:p>
            <a:pPr lvl="1"/>
            <a:r>
              <a:rPr lang="en-US" dirty="0" smtClean="0"/>
              <a:t>VHDCI connector provides the correct signal</a:t>
            </a:r>
          </a:p>
          <a:p>
            <a:pPr lvl="2"/>
            <a:r>
              <a:rPr lang="en-US" dirty="0" smtClean="0"/>
              <a:t>Pins too small to solder to</a:t>
            </a:r>
          </a:p>
          <a:p>
            <a:r>
              <a:rPr lang="en-US" dirty="0" smtClean="0"/>
              <a:t>Alternative:</a:t>
            </a:r>
          </a:p>
          <a:p>
            <a:pPr lvl="1"/>
            <a:r>
              <a:rPr lang="en-US" dirty="0" smtClean="0"/>
              <a:t>Use an signal generator until VHDCI breakout board is delivered</a:t>
            </a:r>
            <a:endParaRPr lang="en-US" dirty="0"/>
          </a:p>
          <a:p>
            <a:pPr>
              <a:buNone/>
            </a:pPr>
            <a:endParaRPr lang="en-US" dirty="0"/>
          </a:p>
          <a:p>
            <a:endParaRPr lang="en-US" sz="2400" dirty="0"/>
          </a:p>
          <a:p>
            <a:endParaRPr lang="en-US" dirty="0"/>
          </a:p>
          <a:p>
            <a:endParaRPr lang="en-US" dirty="0"/>
          </a:p>
          <a:p>
            <a:pPr>
              <a:buNone/>
            </a:pPr>
            <a:endParaRPr lang="en-US" dirty="0" smtClean="0"/>
          </a:p>
          <a:p>
            <a:endParaRPr lang="en-US" dirty="0" smtClean="0"/>
          </a:p>
        </p:txBody>
      </p:sp>
      <p:grpSp>
        <p:nvGrpSpPr>
          <p:cNvPr id="16" name="Group 15"/>
          <p:cNvGrpSpPr/>
          <p:nvPr/>
        </p:nvGrpSpPr>
        <p:grpSpPr>
          <a:xfrm>
            <a:off x="7299944" y="2202031"/>
            <a:ext cx="4433403" cy="4032226"/>
            <a:chOff x="7252319" y="1810635"/>
            <a:chExt cx="4433403" cy="4032226"/>
          </a:xfrm>
        </p:grpSpPr>
        <p:pic>
          <p:nvPicPr>
            <p:cNvPr id="4" name="Picture 3"/>
            <p:cNvPicPr>
              <a:picLocks noChangeAspect="1"/>
            </p:cNvPicPr>
            <p:nvPr/>
          </p:nvPicPr>
          <p:blipFill>
            <a:blip r:embed="rId2"/>
            <a:stretch>
              <a:fillRect/>
            </a:stretch>
          </p:blipFill>
          <p:spPr>
            <a:xfrm>
              <a:off x="7252319" y="1810635"/>
              <a:ext cx="4433403" cy="3640437"/>
            </a:xfrm>
            <a:prstGeom prst="rect">
              <a:avLst/>
            </a:prstGeom>
          </p:spPr>
        </p:pic>
        <p:sp>
          <p:nvSpPr>
            <p:cNvPr id="8" name="TextBox 7"/>
            <p:cNvSpPr txBox="1"/>
            <p:nvPr/>
          </p:nvSpPr>
          <p:spPr>
            <a:xfrm>
              <a:off x="8043620" y="5470902"/>
              <a:ext cx="3068665" cy="371959"/>
            </a:xfrm>
            <a:prstGeom prst="rect">
              <a:avLst/>
            </a:prstGeom>
            <a:noFill/>
          </p:spPr>
          <p:txBody>
            <a:bodyPr wrap="square" rtlCol="0">
              <a:spAutoFit/>
            </a:bodyPr>
            <a:lstStyle/>
            <a:p>
              <a:pPr algn="ctr"/>
              <a:r>
                <a:rPr lang="en-US" dirty="0" smtClean="0"/>
                <a:t>VHDCI Breakout Board</a:t>
              </a:r>
              <a:endParaRPr lang="en-US" dirty="0"/>
            </a:p>
          </p:txBody>
        </p:sp>
      </p:grpSp>
      <p:sp>
        <p:nvSpPr>
          <p:cNvPr id="7" name="Footer Placeholder 10"/>
          <p:cNvSpPr>
            <a:spLocks noGrp="1"/>
          </p:cNvSpPr>
          <p:nvPr>
            <p:ph type="ftr" sz="quarter" idx="11"/>
          </p:nvPr>
        </p:nvSpPr>
        <p:spPr>
          <a:xfrm>
            <a:off x="3252107" y="6401077"/>
            <a:ext cx="5687786" cy="365125"/>
          </a:xfrm>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solidFill>
                  <a:srgbClr val="3C4743">
                    <a:tint val="75000"/>
                  </a:srgbClr>
                </a:solidFill>
              </a:rPr>
              <a:pPr/>
              <a:t>14</a:t>
            </a:fld>
            <a:endParaRPr lang="en-US">
              <a:solidFill>
                <a:srgbClr val="3C4743">
                  <a:tint val="75000"/>
                </a:srgbClr>
              </a:solidFill>
            </a:endParaRPr>
          </a:p>
        </p:txBody>
      </p:sp>
    </p:spTree>
    <p:extLst>
      <p:ext uri="{BB962C8B-B14F-4D97-AF65-F5344CB8AC3E}">
        <p14:creationId xmlns:p14="http://schemas.microsoft.com/office/powerpoint/2010/main" val="2589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Receive Signal Chain Role</a:t>
            </a:r>
            <a:endParaRPr lang="en-US" sz="5400" dirty="0"/>
          </a:p>
        </p:txBody>
      </p:sp>
      <p:sp>
        <p:nvSpPr>
          <p:cNvPr id="3" name="Content Placeholder 2"/>
          <p:cNvSpPr>
            <a:spLocks noGrp="1"/>
          </p:cNvSpPr>
          <p:nvPr>
            <p:ph sz="half" idx="1"/>
          </p:nvPr>
        </p:nvSpPr>
        <p:spPr/>
        <p:txBody>
          <a:bodyPr>
            <a:normAutofit/>
          </a:bodyPr>
          <a:lstStyle/>
          <a:p>
            <a:pPr>
              <a:buNone/>
            </a:pPr>
            <a:r>
              <a:rPr lang="en-US" sz="2400" b="1" u="sng" dirty="0" smtClean="0"/>
              <a:t>Role</a:t>
            </a:r>
            <a:r>
              <a:rPr lang="en-US" sz="2400" b="1" dirty="0" smtClean="0"/>
              <a:t>:</a:t>
            </a:r>
          </a:p>
          <a:p>
            <a:r>
              <a:rPr lang="en-US" sz="2400" dirty="0"/>
              <a:t>Receive the reflected radio frequency signal scatterings from target</a:t>
            </a:r>
          </a:p>
          <a:p>
            <a:r>
              <a:rPr lang="en-US" sz="2400" dirty="0"/>
              <a:t>Convert the received RF signals into digital voltages</a:t>
            </a:r>
          </a:p>
          <a:p>
            <a:endParaRPr lang="en-US" sz="2400" dirty="0"/>
          </a:p>
        </p:txBody>
      </p:sp>
      <p:sp>
        <p:nvSpPr>
          <p:cNvPr id="7" name="Content Placeholder 6"/>
          <p:cNvSpPr>
            <a:spLocks noGrp="1"/>
          </p:cNvSpPr>
          <p:nvPr>
            <p:ph sz="half" idx="2"/>
          </p:nvPr>
        </p:nvSpPr>
        <p:spPr/>
        <p:txBody>
          <a:bodyPr>
            <a:normAutofit/>
          </a:bodyPr>
          <a:lstStyle/>
          <a:p>
            <a:pPr>
              <a:buNone/>
            </a:pPr>
            <a:r>
              <a:rPr lang="en-US" sz="2400" b="1" u="sng" dirty="0"/>
              <a:t>Key Components</a:t>
            </a:r>
            <a:r>
              <a:rPr lang="en-US" sz="2400" b="1" dirty="0"/>
              <a:t>:</a:t>
            </a:r>
          </a:p>
          <a:p>
            <a:r>
              <a:rPr lang="en-US" sz="2400" dirty="0"/>
              <a:t>Receive Antennas</a:t>
            </a:r>
          </a:p>
          <a:p>
            <a:r>
              <a:rPr lang="en-US" sz="2400" dirty="0"/>
              <a:t>SP16T Switch</a:t>
            </a:r>
          </a:p>
          <a:p>
            <a:r>
              <a:rPr lang="en-US" sz="2400" dirty="0"/>
              <a:t>Signal Attenuator</a:t>
            </a:r>
          </a:p>
          <a:p>
            <a:r>
              <a:rPr lang="en-US" sz="2400" dirty="0"/>
              <a:t>Low Noise Amplifier</a:t>
            </a:r>
          </a:p>
          <a:p>
            <a:r>
              <a:rPr lang="en-US" sz="2400" dirty="0"/>
              <a:t>IQ Demodulator</a:t>
            </a:r>
          </a:p>
          <a:p>
            <a:r>
              <a:rPr lang="en-US" sz="2400" dirty="0"/>
              <a:t>Four Analog to Digital Converters</a:t>
            </a:r>
          </a:p>
          <a:p>
            <a:endParaRPr lang="en-US" sz="2400" dirty="0"/>
          </a:p>
        </p:txBody>
      </p:sp>
      <p:sp>
        <p:nvSpPr>
          <p:cNvPr id="4" name="Footer Placeholder 10"/>
          <p:cNvSpPr>
            <a:spLocks noGrp="1"/>
          </p:cNvSpPr>
          <p:nvPr>
            <p:ph type="ftr" sz="quarter" idx="11"/>
          </p:nvPr>
        </p:nvSpPr>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solidFill>
                  <a:srgbClr val="3C4743">
                    <a:tint val="75000"/>
                  </a:srgbClr>
                </a:solidFill>
              </a:rPr>
              <a:pPr/>
              <a:t>15</a:t>
            </a:fld>
            <a:endParaRPr lang="en-US">
              <a:solidFill>
                <a:srgbClr val="3C4743">
                  <a:tint val="75000"/>
                </a:srgbClr>
              </a:solidFill>
            </a:endParaRPr>
          </a:p>
        </p:txBody>
      </p:sp>
    </p:spTree>
    <p:extLst>
      <p:ext uri="{BB962C8B-B14F-4D97-AF65-F5344CB8AC3E}">
        <p14:creationId xmlns:p14="http://schemas.microsoft.com/office/powerpoint/2010/main" val="2371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1"/>
          <p:cNvGraphicFramePr>
            <a:graphicFrameLocks noGrp="1"/>
          </p:cNvGraphicFramePr>
          <p:nvPr>
            <p:ph sz="half" idx="1"/>
            <p:extLst>
              <p:ext uri="{D42A27DB-BD31-4B8C-83A1-F6EECF244321}">
                <p14:modId xmlns:p14="http://schemas.microsoft.com/office/powerpoint/2010/main" val="389621041"/>
              </p:ext>
            </p:extLst>
          </p:nvPr>
        </p:nvGraphicFramePr>
        <p:xfrm>
          <a:off x="595560" y="2176002"/>
          <a:ext cx="10842171" cy="3317240"/>
        </p:xfrm>
        <a:graphic>
          <a:graphicData uri="http://schemas.openxmlformats.org/drawingml/2006/table">
            <a:tbl>
              <a:tblPr firstRow="1" firstCol="1" bandRow="1">
                <a:tableStyleId>{21E4AEA4-8DFA-4A89-87EB-49C32662AFE0}</a:tableStyleId>
              </a:tblPr>
              <a:tblGrid>
                <a:gridCol w="3583333"/>
                <a:gridCol w="1478422"/>
                <a:gridCol w="1555335"/>
                <a:gridCol w="1316052"/>
                <a:gridCol w="1264778"/>
                <a:gridCol w="1644251"/>
              </a:tblGrid>
              <a:tr h="370840">
                <a:tc rowSpan="2">
                  <a:txBody>
                    <a:bodyPr/>
                    <a:lstStyle/>
                    <a:p>
                      <a:pPr marL="0" marR="0" algn="ctr">
                        <a:spcBef>
                          <a:spcPts val="0"/>
                        </a:spcBef>
                        <a:spcAft>
                          <a:spcPts val="0"/>
                        </a:spcAft>
                      </a:pPr>
                      <a:r>
                        <a:rPr lang="en-US" sz="1600" dirty="0">
                          <a:effectLst/>
                        </a:rPr>
                        <a:t>Component</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600" dirty="0">
                          <a:effectLst/>
                        </a:rPr>
                        <a:t>Input Power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600" dirty="0">
                          <a:effectLst/>
                        </a:rPr>
                        <a:t>Output Power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600" dirty="0" smtClean="0">
                          <a:effectLst/>
                        </a:rPr>
                        <a:t>Frequency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vMerge="1">
                  <a:txBody>
                    <a:bodyPr/>
                    <a:lstStyle/>
                    <a:p>
                      <a:endParaRPr lang="en-US"/>
                    </a:p>
                  </a:txBody>
                  <a:tcPr/>
                </a:tc>
                <a:tc>
                  <a:txBody>
                    <a:bodyPr/>
                    <a:lstStyle/>
                    <a:p>
                      <a:pPr marL="0" marR="0" algn="ctr">
                        <a:spcBef>
                          <a:spcPts val="0"/>
                        </a:spcBef>
                        <a:spcAft>
                          <a:spcPts val="0"/>
                        </a:spcAft>
                      </a:pPr>
                      <a:r>
                        <a:rPr lang="en-US" sz="1600">
                          <a:effectLst/>
                        </a:rPr>
                        <a:t>[dBm]</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[mW]</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[dBm]</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[mW]</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[GHz]</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370840">
                <a:tc>
                  <a:txBody>
                    <a:bodyPr/>
                    <a:lstStyle/>
                    <a:p>
                      <a:pPr marL="0" marR="0" algn="ctr">
                        <a:spcBef>
                          <a:spcPts val="0"/>
                        </a:spcBef>
                        <a:spcAft>
                          <a:spcPts val="0"/>
                        </a:spcAft>
                      </a:pPr>
                      <a:r>
                        <a:rPr lang="en-US" sz="1600" dirty="0">
                          <a:effectLst/>
                        </a:rPr>
                        <a:t>Single Pole Sixteen Throw (SP16T) Switch</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-53.251</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4.731E-06</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-57.951</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1.603E-06</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spcBef>
                          <a:spcPts val="0"/>
                        </a:spcBef>
                        <a:spcAft>
                          <a:spcPts val="0"/>
                        </a:spcAft>
                      </a:pPr>
                      <a:r>
                        <a:rPr lang="en-US" sz="1600" dirty="0">
                          <a:effectLst/>
                        </a:rPr>
                        <a:t>Band Pass Filter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-58.068</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1.560E-06</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-61.068</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7.820E-07</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spcBef>
                          <a:spcPts val="0"/>
                        </a:spcBef>
                        <a:spcAft>
                          <a:spcPts val="0"/>
                        </a:spcAft>
                      </a:pPr>
                      <a:r>
                        <a:rPr lang="en-US" sz="1600" dirty="0">
                          <a:effectLst/>
                        </a:rPr>
                        <a:t>Low Noise Amplifier </a:t>
                      </a:r>
                      <a:endParaRPr lang="en-US" sz="1600" dirty="0" smtClean="0">
                        <a:effectLst/>
                      </a:endParaRPr>
                    </a:p>
                    <a:p>
                      <a:pPr marL="0" marR="0" algn="ctr">
                        <a:spcBef>
                          <a:spcPts val="0"/>
                        </a:spcBef>
                        <a:spcAft>
                          <a:spcPts val="0"/>
                        </a:spcAft>
                      </a:pPr>
                      <a:r>
                        <a:rPr lang="en-US" sz="1600" dirty="0" smtClean="0">
                          <a:effectLst/>
                        </a:rPr>
                        <a:t>(</a:t>
                      </a:r>
                      <a:r>
                        <a:rPr lang="en-US" sz="1600" dirty="0">
                          <a:effectLst/>
                        </a:rPr>
                        <a:t>LNA-SLNA-120-38-22-SMA)</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-61.068</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7.820E-07</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-23.068</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4.934E-03</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spcBef>
                          <a:spcPts val="0"/>
                        </a:spcBef>
                        <a:spcAft>
                          <a:spcPts val="0"/>
                        </a:spcAft>
                      </a:pPr>
                      <a:r>
                        <a:rPr lang="en-US" sz="1600">
                          <a:effectLst/>
                        </a:rPr>
                        <a:t>Variable Attenuator (SA4077)</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-23.342</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4.632E-03</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-37.342</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1.844E-04</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spcBef>
                          <a:spcPts val="0"/>
                        </a:spcBef>
                        <a:spcAft>
                          <a:spcPts val="0"/>
                        </a:spcAft>
                      </a:pPr>
                      <a:r>
                        <a:rPr lang="en-US" sz="1600" dirty="0">
                          <a:effectLst/>
                        </a:rPr>
                        <a:t>Low Noise Amplifier </a:t>
                      </a:r>
                      <a:endParaRPr lang="en-US" sz="1600" dirty="0" smtClean="0">
                        <a:effectLst/>
                      </a:endParaRPr>
                    </a:p>
                    <a:p>
                      <a:pPr marL="0" marR="0" algn="ctr">
                        <a:spcBef>
                          <a:spcPts val="0"/>
                        </a:spcBef>
                        <a:spcAft>
                          <a:spcPts val="0"/>
                        </a:spcAft>
                      </a:pPr>
                      <a:r>
                        <a:rPr lang="en-US" sz="1600" dirty="0" smtClean="0">
                          <a:effectLst/>
                        </a:rPr>
                        <a:t>(</a:t>
                      </a:r>
                      <a:r>
                        <a:rPr lang="en-US" sz="1600" dirty="0">
                          <a:effectLst/>
                        </a:rPr>
                        <a:t>LNA-SLNA-180-38-25-SMA)</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-37.460</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1.795E-04</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0.540</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smtClean="0">
                          <a:effectLst/>
                        </a:rPr>
                        <a:t>1.132</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r h="370840">
                <a:tc>
                  <a:txBody>
                    <a:bodyPr/>
                    <a:lstStyle/>
                    <a:p>
                      <a:pPr marL="0" marR="0" algn="ctr">
                        <a:spcBef>
                          <a:spcPts val="0"/>
                        </a:spcBef>
                        <a:spcAft>
                          <a:spcPts val="0"/>
                        </a:spcAft>
                      </a:pPr>
                      <a:r>
                        <a:rPr lang="en-US" sz="1600">
                          <a:effectLst/>
                        </a:rPr>
                        <a:t>Radio Frequency (RF) IQ Demodulator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0.070</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1.016E+00</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-6.930</a:t>
                      </a:r>
                      <a:endParaRPr lang="en-US" sz="1400" b="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smtClean="0">
                          <a:effectLst/>
                        </a:rPr>
                        <a:t>0.203</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Footer Placeholder 10"/>
          <p:cNvSpPr>
            <a:spLocks noGrp="1"/>
          </p:cNvSpPr>
          <p:nvPr>
            <p:ph type="ftr" sz="quarter" idx="11"/>
          </p:nvPr>
        </p:nvSpPr>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pPr/>
              <a:t>16</a:t>
            </a:fld>
            <a:endParaRPr lang="en-US"/>
          </a:p>
        </p:txBody>
      </p:sp>
      <p:sp>
        <p:nvSpPr>
          <p:cNvPr id="8" name="Title 1"/>
          <p:cNvSpPr>
            <a:spLocks noGrp="1"/>
          </p:cNvSpPr>
          <p:nvPr>
            <p:ph type="title"/>
          </p:nvPr>
        </p:nvSpPr>
        <p:spPr>
          <a:xfrm>
            <a:off x="1280160" y="466347"/>
            <a:ext cx="9628632" cy="1362113"/>
          </a:xfrm>
        </p:spPr>
        <p:txBody>
          <a:bodyPr>
            <a:normAutofit/>
          </a:bodyPr>
          <a:lstStyle/>
          <a:p>
            <a:r>
              <a:rPr lang="en-US" sz="5400" dirty="0" smtClean="0"/>
              <a:t>Receive Signal Chain – Power</a:t>
            </a:r>
            <a:endParaRPr lang="en-US" sz="5400" dirty="0"/>
          </a:p>
        </p:txBody>
      </p:sp>
    </p:spTree>
    <p:extLst>
      <p:ext uri="{BB962C8B-B14F-4D97-AF65-F5344CB8AC3E}">
        <p14:creationId xmlns:p14="http://schemas.microsoft.com/office/powerpoint/2010/main" val="145545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44227" y="2099015"/>
            <a:ext cx="9103548" cy="3986784"/>
          </a:xfrm>
        </p:spPr>
        <p:txBody>
          <a:bodyPr>
            <a:normAutofit/>
          </a:bodyPr>
          <a:lstStyle/>
          <a:p>
            <a:r>
              <a:rPr lang="en-US" sz="2800" dirty="0"/>
              <a:t>Measure </a:t>
            </a:r>
            <a:r>
              <a:rPr lang="en-US" sz="2800" dirty="0" smtClean="0"/>
              <a:t>power </a:t>
            </a:r>
            <a:r>
              <a:rPr lang="en-US" sz="2800" dirty="0"/>
              <a:t>and frequency of </a:t>
            </a:r>
            <a:r>
              <a:rPr lang="en-US" sz="2800" dirty="0" smtClean="0"/>
              <a:t>signal input into RF channel of IQ demodulator</a:t>
            </a:r>
          </a:p>
          <a:p>
            <a:r>
              <a:rPr lang="en-US" sz="2800" dirty="0" smtClean="0"/>
              <a:t>Measure the output voltage from the I and Q channels of IQ demodulator as the corner reflector moves within the scene extent</a:t>
            </a:r>
          </a:p>
        </p:txBody>
      </p:sp>
      <p:sp>
        <p:nvSpPr>
          <p:cNvPr id="4" name="Footer Placeholder 10"/>
          <p:cNvSpPr>
            <a:spLocks noGrp="1"/>
          </p:cNvSpPr>
          <p:nvPr>
            <p:ph type="ftr" sz="quarter" idx="11"/>
          </p:nvPr>
        </p:nvSpPr>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pPr/>
              <a:t>17</a:t>
            </a:fld>
            <a:endParaRPr lang="en-US"/>
          </a:p>
        </p:txBody>
      </p:sp>
      <p:sp>
        <p:nvSpPr>
          <p:cNvPr id="7" name="Title 1"/>
          <p:cNvSpPr>
            <a:spLocks noGrp="1"/>
          </p:cNvSpPr>
          <p:nvPr>
            <p:ph type="title"/>
          </p:nvPr>
        </p:nvSpPr>
        <p:spPr>
          <a:xfrm>
            <a:off x="1280159" y="466347"/>
            <a:ext cx="10555765" cy="1362113"/>
          </a:xfrm>
        </p:spPr>
        <p:txBody>
          <a:bodyPr>
            <a:normAutofit/>
          </a:bodyPr>
          <a:lstStyle/>
          <a:p>
            <a:r>
              <a:rPr lang="en-US" sz="5400" dirty="0" smtClean="0"/>
              <a:t>Receive Signal Chain – Test Strategies</a:t>
            </a:r>
            <a:endParaRPr lang="en-US" sz="5400" dirty="0"/>
          </a:p>
        </p:txBody>
      </p:sp>
    </p:spTree>
    <p:extLst>
      <p:ext uri="{BB962C8B-B14F-4D97-AF65-F5344CB8AC3E}">
        <p14:creationId xmlns:p14="http://schemas.microsoft.com/office/powerpoint/2010/main" val="19033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7"/>
            <a:ext cx="10632677" cy="1362113"/>
          </a:xfrm>
        </p:spPr>
        <p:txBody>
          <a:bodyPr>
            <a:noAutofit/>
          </a:bodyPr>
          <a:lstStyle/>
          <a:p>
            <a:r>
              <a:rPr lang="en-US" sz="5200" dirty="0" smtClean="0"/>
              <a:t>Design Changes – Receive Signal </a:t>
            </a:r>
            <a:r>
              <a:rPr lang="en-US" sz="5200" dirty="0"/>
              <a:t>C</a:t>
            </a:r>
            <a:r>
              <a:rPr lang="en-US" sz="5200" dirty="0" smtClean="0"/>
              <a:t>hain</a:t>
            </a:r>
            <a:endParaRPr lang="en-US" sz="5200" dirty="0"/>
          </a:p>
        </p:txBody>
      </p:sp>
      <p:sp>
        <p:nvSpPr>
          <p:cNvPr id="3" name="Content Placeholder 2"/>
          <p:cNvSpPr>
            <a:spLocks noGrp="1"/>
          </p:cNvSpPr>
          <p:nvPr>
            <p:ph idx="1"/>
          </p:nvPr>
        </p:nvSpPr>
        <p:spPr>
          <a:xfrm>
            <a:off x="838200" y="1825625"/>
            <a:ext cx="5082915" cy="4351338"/>
          </a:xfrm>
        </p:spPr>
        <p:txBody>
          <a:bodyPr>
            <a:normAutofit lnSpcReduction="10000"/>
          </a:bodyPr>
          <a:lstStyle/>
          <a:p>
            <a:pPr>
              <a:buNone/>
            </a:pPr>
            <a:r>
              <a:rPr lang="en-US" sz="2400" b="1" dirty="0" smtClean="0"/>
              <a:t>Level Shift Circuit:</a:t>
            </a:r>
          </a:p>
          <a:p>
            <a:r>
              <a:rPr lang="en-US" sz="2400" dirty="0" smtClean="0"/>
              <a:t>Role:</a:t>
            </a:r>
          </a:p>
          <a:p>
            <a:pPr lvl="1"/>
            <a:r>
              <a:rPr lang="en-US" sz="2000" dirty="0" smtClean="0"/>
              <a:t>Shift the voltage range from IQ demodulator from ±100mV to 0 - 200mV</a:t>
            </a:r>
          </a:p>
          <a:p>
            <a:pPr lvl="1"/>
            <a:r>
              <a:rPr lang="en-US" sz="2000" dirty="0" smtClean="0"/>
              <a:t>Allows the 2 ADCs to sample negative I and Q voltages once shifted </a:t>
            </a:r>
          </a:p>
          <a:p>
            <a:r>
              <a:rPr lang="en-US" sz="2400" dirty="0" smtClean="0"/>
              <a:t>Alternative:</a:t>
            </a:r>
          </a:p>
          <a:p>
            <a:pPr lvl="1"/>
            <a:r>
              <a:rPr lang="en-US" sz="2000" dirty="0" smtClean="0"/>
              <a:t>Sampled I, I’, Q, Q’ channels from IQ demodulator</a:t>
            </a:r>
          </a:p>
          <a:p>
            <a:pPr lvl="1"/>
            <a:r>
              <a:rPr lang="en-US" sz="2000" dirty="0" smtClean="0"/>
              <a:t>Used 4 ADCs and updated software to only sample the positive I and Q voltages</a:t>
            </a:r>
          </a:p>
          <a:p>
            <a:pPr marL="457200" lvl="1" indent="0">
              <a:buNone/>
            </a:pPr>
            <a:endParaRPr lang="en-US" dirty="0"/>
          </a:p>
          <a:p>
            <a:pPr>
              <a:buNone/>
            </a:pPr>
            <a:endParaRPr lang="en-US" dirty="0"/>
          </a:p>
          <a:p>
            <a:endParaRPr lang="en-US" sz="2400" dirty="0"/>
          </a:p>
          <a:p>
            <a:endParaRPr lang="en-US" dirty="0"/>
          </a:p>
          <a:p>
            <a:endParaRPr lang="en-US" dirty="0"/>
          </a:p>
          <a:p>
            <a:pPr>
              <a:buNone/>
            </a:pPr>
            <a:endParaRPr lang="en-US" dirty="0" smtClean="0"/>
          </a:p>
          <a:p>
            <a:endParaRPr lang="en-US" dirty="0" smtClean="0"/>
          </a:p>
        </p:txBody>
      </p:sp>
      <p:grpSp>
        <p:nvGrpSpPr>
          <p:cNvPr id="6" name="Group 5"/>
          <p:cNvGrpSpPr/>
          <p:nvPr/>
        </p:nvGrpSpPr>
        <p:grpSpPr>
          <a:xfrm>
            <a:off x="6436956" y="1934177"/>
            <a:ext cx="4692638" cy="2503101"/>
            <a:chOff x="2380693" y="2025614"/>
            <a:chExt cx="4692638" cy="2503101"/>
          </a:xfrm>
        </p:grpSpPr>
        <p:sp>
          <p:nvSpPr>
            <p:cNvPr id="17" name="TextBox 16"/>
            <p:cNvSpPr txBox="1"/>
            <p:nvPr/>
          </p:nvSpPr>
          <p:spPr>
            <a:xfrm>
              <a:off x="3864670" y="4159383"/>
              <a:ext cx="1935596" cy="36933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Before</a:t>
              </a:r>
              <a:endParaRPr lang="en-US" dirty="0"/>
            </a:p>
          </p:txBody>
        </p:sp>
        <p:grpSp>
          <p:nvGrpSpPr>
            <p:cNvPr id="7" name="Group 6"/>
            <p:cNvGrpSpPr/>
            <p:nvPr/>
          </p:nvGrpSpPr>
          <p:grpSpPr>
            <a:xfrm>
              <a:off x="5841558" y="2063110"/>
              <a:ext cx="1231773" cy="2159819"/>
              <a:chOff x="3060472" y="2077122"/>
              <a:chExt cx="1231773" cy="2159819"/>
            </a:xfrm>
          </p:grpSpPr>
          <p:sp>
            <p:nvSpPr>
              <p:cNvPr id="27" name="TextBox 26"/>
              <p:cNvSpPr txBox="1"/>
              <p:nvPr/>
            </p:nvSpPr>
            <p:spPr>
              <a:xfrm>
                <a:off x="3507379" y="2098168"/>
                <a:ext cx="438256" cy="276999"/>
              </a:xfrm>
              <a:prstGeom prst="rect">
                <a:avLst/>
              </a:prstGeom>
              <a:noFill/>
            </p:spPr>
            <p:txBody>
              <a:bodyPr wrap="square" rtlCol="0">
                <a:spAutoFit/>
              </a:bodyPr>
              <a:lstStyle/>
              <a:p>
                <a:r>
                  <a:rPr lang="en-US" sz="1200" dirty="0" smtClean="0"/>
                  <a:t>LO</a:t>
                </a:r>
                <a:endParaRPr lang="en-US" dirty="0"/>
              </a:p>
            </p:txBody>
          </p:sp>
          <p:sp>
            <p:nvSpPr>
              <p:cNvPr id="28" name="TextBox 27"/>
              <p:cNvSpPr txBox="1"/>
              <p:nvPr/>
            </p:nvSpPr>
            <p:spPr>
              <a:xfrm>
                <a:off x="3536531" y="3821551"/>
                <a:ext cx="379953" cy="276999"/>
              </a:xfrm>
              <a:prstGeom prst="rect">
                <a:avLst/>
              </a:prstGeom>
              <a:noFill/>
            </p:spPr>
            <p:txBody>
              <a:bodyPr wrap="square" rtlCol="0">
                <a:spAutoFit/>
              </a:bodyPr>
              <a:lstStyle/>
              <a:p>
                <a:r>
                  <a:rPr lang="en-US" sz="1200" dirty="0" smtClean="0"/>
                  <a:t>RF</a:t>
                </a:r>
                <a:endParaRPr lang="en-US" dirty="0"/>
              </a:p>
            </p:txBody>
          </p:sp>
          <p:grpSp>
            <p:nvGrpSpPr>
              <p:cNvPr id="29" name="Group 28"/>
              <p:cNvGrpSpPr/>
              <p:nvPr/>
            </p:nvGrpSpPr>
            <p:grpSpPr>
              <a:xfrm>
                <a:off x="3060472" y="2077122"/>
                <a:ext cx="1231773" cy="2159819"/>
                <a:chOff x="5482825" y="2575197"/>
                <a:chExt cx="1231773" cy="1482839"/>
              </a:xfrm>
            </p:grpSpPr>
            <p:grpSp>
              <p:nvGrpSpPr>
                <p:cNvPr id="30" name="Group 29"/>
                <p:cNvGrpSpPr/>
                <p:nvPr/>
              </p:nvGrpSpPr>
              <p:grpSpPr>
                <a:xfrm>
                  <a:off x="5482825" y="2575197"/>
                  <a:ext cx="1231773" cy="1482839"/>
                  <a:chOff x="5369877" y="2087422"/>
                  <a:chExt cx="1448425" cy="834548"/>
                </a:xfrm>
              </p:grpSpPr>
              <p:grpSp>
                <p:nvGrpSpPr>
                  <p:cNvPr id="33" name="Group 32"/>
                  <p:cNvGrpSpPr/>
                  <p:nvPr/>
                </p:nvGrpSpPr>
                <p:grpSpPr>
                  <a:xfrm>
                    <a:off x="5403061" y="2087422"/>
                    <a:ext cx="1415241" cy="834548"/>
                    <a:chOff x="392353" y="1194780"/>
                    <a:chExt cx="3989262" cy="2216401"/>
                  </a:xfrm>
                  <a:noFill/>
                </p:grpSpPr>
                <p:sp>
                  <p:nvSpPr>
                    <p:cNvPr id="36" name="TextBox 35"/>
                    <p:cNvSpPr txBox="1"/>
                    <p:nvPr/>
                  </p:nvSpPr>
                  <p:spPr>
                    <a:xfrm>
                      <a:off x="631330" y="1887180"/>
                      <a:ext cx="3750285" cy="608869"/>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IQ Demodulator </a:t>
                      </a:r>
                      <a:endParaRPr lang="en-US" dirty="0"/>
                    </a:p>
                  </p:txBody>
                </p:sp>
                <p:sp>
                  <p:nvSpPr>
                    <p:cNvPr id="37" name="Rectangle 36"/>
                    <p:cNvSpPr/>
                    <p:nvPr/>
                  </p:nvSpPr>
                  <p:spPr>
                    <a:xfrm>
                      <a:off x="392353" y="1194780"/>
                      <a:ext cx="3902507" cy="2216401"/>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4" name="TextBox 33"/>
                  <p:cNvSpPr txBox="1"/>
                  <p:nvPr/>
                </p:nvSpPr>
                <p:spPr>
                  <a:xfrm>
                    <a:off x="5369877" y="2543643"/>
                    <a:ext cx="330001" cy="107032"/>
                  </a:xfrm>
                  <a:prstGeom prst="rect">
                    <a:avLst/>
                  </a:prstGeom>
                  <a:noFill/>
                </p:spPr>
                <p:txBody>
                  <a:bodyPr wrap="square" rtlCol="0">
                    <a:spAutoFit/>
                  </a:bodyPr>
                  <a:lstStyle/>
                  <a:p>
                    <a:r>
                      <a:rPr lang="en-US" sz="1200" dirty="0"/>
                      <a:t>Q</a:t>
                    </a:r>
                    <a:endParaRPr lang="en-US" dirty="0"/>
                  </a:p>
                </p:txBody>
              </p:sp>
              <p:sp>
                <p:nvSpPr>
                  <p:cNvPr id="35" name="TextBox 34"/>
                  <p:cNvSpPr txBox="1"/>
                  <p:nvPr/>
                </p:nvSpPr>
                <p:spPr>
                  <a:xfrm>
                    <a:off x="5382929" y="2721722"/>
                    <a:ext cx="398248" cy="155896"/>
                  </a:xfrm>
                  <a:prstGeom prst="rect">
                    <a:avLst/>
                  </a:prstGeom>
                  <a:noFill/>
                </p:spPr>
                <p:txBody>
                  <a:bodyPr wrap="square" rtlCol="0">
                    <a:spAutoFit/>
                  </a:bodyPr>
                  <a:lstStyle/>
                  <a:p>
                    <a:r>
                      <a:rPr lang="en-US" sz="1200" dirty="0" smtClean="0"/>
                      <a:t>Q’</a:t>
                    </a:r>
                    <a:endParaRPr lang="en-US" dirty="0"/>
                  </a:p>
                </p:txBody>
              </p:sp>
            </p:grpSp>
            <p:sp>
              <p:nvSpPr>
                <p:cNvPr id="31" name="TextBox 30"/>
                <p:cNvSpPr txBox="1"/>
                <p:nvPr/>
              </p:nvSpPr>
              <p:spPr>
                <a:xfrm>
                  <a:off x="5547344" y="2726846"/>
                  <a:ext cx="280638" cy="276999"/>
                </a:xfrm>
                <a:prstGeom prst="rect">
                  <a:avLst/>
                </a:prstGeom>
                <a:noFill/>
              </p:spPr>
              <p:txBody>
                <a:bodyPr wrap="square" rtlCol="0">
                  <a:spAutoFit/>
                </a:bodyPr>
                <a:lstStyle/>
                <a:p>
                  <a:r>
                    <a:rPr lang="en-US" sz="1200" dirty="0" smtClean="0"/>
                    <a:t>I</a:t>
                  </a:r>
                  <a:endParaRPr lang="en-US" dirty="0"/>
                </a:p>
              </p:txBody>
            </p:sp>
            <p:sp>
              <p:nvSpPr>
                <p:cNvPr id="32" name="TextBox 31"/>
                <p:cNvSpPr txBox="1"/>
                <p:nvPr/>
              </p:nvSpPr>
              <p:spPr>
                <a:xfrm>
                  <a:off x="5491769" y="3069421"/>
                  <a:ext cx="292943" cy="190176"/>
                </a:xfrm>
                <a:prstGeom prst="rect">
                  <a:avLst/>
                </a:prstGeom>
                <a:noFill/>
              </p:spPr>
              <p:txBody>
                <a:bodyPr wrap="square" rtlCol="0">
                  <a:spAutoFit/>
                </a:bodyPr>
                <a:lstStyle/>
                <a:p>
                  <a:r>
                    <a:rPr lang="en-US" sz="1200" dirty="0" smtClean="0"/>
                    <a:t>I’</a:t>
                  </a:r>
                  <a:endParaRPr lang="en-US" dirty="0"/>
                </a:p>
              </p:txBody>
            </p:sp>
          </p:grpSp>
        </p:grpSp>
        <p:grpSp>
          <p:nvGrpSpPr>
            <p:cNvPr id="8" name="Group 7"/>
            <p:cNvGrpSpPr/>
            <p:nvPr/>
          </p:nvGrpSpPr>
          <p:grpSpPr>
            <a:xfrm>
              <a:off x="2380693" y="2025614"/>
              <a:ext cx="1386658" cy="2159819"/>
              <a:chOff x="550130" y="832163"/>
              <a:chExt cx="2178636" cy="1409072"/>
            </a:xfrm>
            <a:noFill/>
          </p:grpSpPr>
          <p:sp>
            <p:nvSpPr>
              <p:cNvPr id="25" name="TextBox 24"/>
              <p:cNvSpPr txBox="1"/>
              <p:nvPr/>
            </p:nvSpPr>
            <p:spPr>
              <a:xfrm>
                <a:off x="874810" y="1160235"/>
                <a:ext cx="1312517" cy="602383"/>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FPGA Demo Board</a:t>
                </a:r>
                <a:endParaRPr lang="en-US" dirty="0"/>
              </a:p>
            </p:txBody>
          </p:sp>
          <p:sp>
            <p:nvSpPr>
              <p:cNvPr id="26" name="Rectangle 25"/>
              <p:cNvSpPr/>
              <p:nvPr/>
            </p:nvSpPr>
            <p:spPr>
              <a:xfrm rot="16200000">
                <a:off x="934912" y="447381"/>
                <a:ext cx="1409072" cy="2178636"/>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9" name="Straight Arrow Connector 8"/>
            <p:cNvCxnSpPr/>
            <p:nvPr/>
          </p:nvCxnSpPr>
          <p:spPr>
            <a:xfrm flipH="1">
              <a:off x="3775939" y="2370948"/>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233026" y="2392891"/>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243577" y="3356564"/>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78530" y="3328954"/>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345394" y="2030652"/>
              <a:ext cx="984324" cy="2159819"/>
              <a:chOff x="787348" y="1141916"/>
              <a:chExt cx="3750284" cy="2216401"/>
            </a:xfrm>
            <a:noFill/>
          </p:grpSpPr>
          <p:sp>
            <p:nvSpPr>
              <p:cNvPr id="23" name="TextBox 22"/>
              <p:cNvSpPr txBox="1"/>
              <p:nvPr/>
            </p:nvSpPr>
            <p:spPr>
              <a:xfrm>
                <a:off x="787348" y="1807882"/>
                <a:ext cx="3750284" cy="473759"/>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Level Shift Circuit</a:t>
                </a:r>
                <a:endParaRPr lang="en-US" dirty="0"/>
              </a:p>
            </p:txBody>
          </p:sp>
          <p:sp>
            <p:nvSpPr>
              <p:cNvPr id="24" name="Rectangle 23"/>
              <p:cNvSpPr/>
              <p:nvPr/>
            </p:nvSpPr>
            <p:spPr>
              <a:xfrm>
                <a:off x="1075361" y="1141916"/>
                <a:ext cx="3135485" cy="2216401"/>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4" name="Group 13"/>
            <p:cNvGrpSpPr/>
            <p:nvPr/>
          </p:nvGrpSpPr>
          <p:grpSpPr>
            <a:xfrm>
              <a:off x="3310153" y="3248927"/>
              <a:ext cx="457200" cy="243348"/>
              <a:chOff x="508000" y="1155700"/>
              <a:chExt cx="2260600" cy="802510"/>
            </a:xfrm>
            <a:noFill/>
          </p:grpSpPr>
          <p:sp>
            <p:nvSpPr>
              <p:cNvPr id="21" name="TextBox 20"/>
              <p:cNvSpPr txBox="1"/>
              <p:nvPr/>
            </p:nvSpPr>
            <p:spPr>
              <a:xfrm>
                <a:off x="733862" y="1196975"/>
                <a:ext cx="1930405" cy="761235"/>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smtClean="0"/>
                  <a:t>ADC</a:t>
                </a:r>
                <a:endParaRPr lang="en-US" sz="900" dirty="0"/>
              </a:p>
            </p:txBody>
          </p:sp>
          <p:sp>
            <p:nvSpPr>
              <p:cNvPr id="22" name="Rectangle 21"/>
              <p:cNvSpPr/>
              <p:nvPr/>
            </p:nvSpPr>
            <p:spPr>
              <a:xfrm>
                <a:off x="508000" y="1155700"/>
                <a:ext cx="2260600" cy="762000"/>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5" name="Group 14"/>
            <p:cNvGrpSpPr/>
            <p:nvPr/>
          </p:nvGrpSpPr>
          <p:grpSpPr>
            <a:xfrm>
              <a:off x="3308647" y="2253143"/>
              <a:ext cx="457200" cy="243433"/>
              <a:chOff x="508000" y="1155700"/>
              <a:chExt cx="2260600" cy="797375"/>
            </a:xfrm>
            <a:noFill/>
          </p:grpSpPr>
          <p:sp>
            <p:nvSpPr>
              <p:cNvPr id="19" name="TextBox 18"/>
              <p:cNvSpPr txBox="1"/>
              <p:nvPr/>
            </p:nvSpPr>
            <p:spPr>
              <a:xfrm>
                <a:off x="733862" y="1196975"/>
                <a:ext cx="1930405" cy="756100"/>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smtClean="0"/>
                  <a:t>ADC</a:t>
                </a:r>
                <a:endParaRPr lang="en-US" sz="1100" dirty="0"/>
              </a:p>
            </p:txBody>
          </p:sp>
          <p:sp>
            <p:nvSpPr>
              <p:cNvPr id="20" name="Rectangle 19"/>
              <p:cNvSpPr/>
              <p:nvPr/>
            </p:nvSpPr>
            <p:spPr>
              <a:xfrm>
                <a:off x="508000" y="1155700"/>
                <a:ext cx="2260600" cy="762000"/>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38" name="Group 37"/>
          <p:cNvGrpSpPr/>
          <p:nvPr/>
        </p:nvGrpSpPr>
        <p:grpSpPr>
          <a:xfrm>
            <a:off x="6914593" y="4363021"/>
            <a:ext cx="3446387" cy="2481181"/>
            <a:chOff x="7872834" y="2025614"/>
            <a:chExt cx="3446387" cy="2481181"/>
          </a:xfrm>
        </p:grpSpPr>
        <p:sp>
          <p:nvSpPr>
            <p:cNvPr id="50" name="TextBox 49"/>
            <p:cNvSpPr txBox="1"/>
            <p:nvPr/>
          </p:nvSpPr>
          <p:spPr>
            <a:xfrm>
              <a:off x="8856622" y="4137463"/>
              <a:ext cx="1935596" cy="36933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After</a:t>
              </a:r>
              <a:endParaRPr lang="en-US" dirty="0"/>
            </a:p>
          </p:txBody>
        </p:sp>
        <p:grpSp>
          <p:nvGrpSpPr>
            <p:cNvPr id="39" name="Group 38"/>
            <p:cNvGrpSpPr/>
            <p:nvPr/>
          </p:nvGrpSpPr>
          <p:grpSpPr>
            <a:xfrm>
              <a:off x="7872834" y="2030333"/>
              <a:ext cx="1634578" cy="2159819"/>
              <a:chOff x="550130" y="832163"/>
              <a:chExt cx="2178636" cy="1409072"/>
            </a:xfrm>
            <a:noFill/>
          </p:grpSpPr>
          <p:sp>
            <p:nvSpPr>
              <p:cNvPr id="71" name="TextBox 70"/>
              <p:cNvSpPr txBox="1"/>
              <p:nvPr/>
            </p:nvSpPr>
            <p:spPr>
              <a:xfrm>
                <a:off x="874810" y="1160235"/>
                <a:ext cx="1312517" cy="602383"/>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FPGA Demo Board</a:t>
                </a:r>
                <a:endParaRPr lang="en-US" dirty="0"/>
              </a:p>
            </p:txBody>
          </p:sp>
          <p:sp>
            <p:nvSpPr>
              <p:cNvPr id="72" name="Rectangle 71"/>
              <p:cNvSpPr/>
              <p:nvPr/>
            </p:nvSpPr>
            <p:spPr>
              <a:xfrm rot="16200000">
                <a:off x="934912" y="447381"/>
                <a:ext cx="1409072" cy="2178636"/>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40" name="Straight Arrow Connector 39"/>
            <p:cNvCxnSpPr/>
            <p:nvPr/>
          </p:nvCxnSpPr>
          <p:spPr>
            <a:xfrm flipH="1">
              <a:off x="9515999" y="2375667"/>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520380" y="2811405"/>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9507859" y="3326560"/>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9518590" y="3762298"/>
              <a:ext cx="63674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0087451" y="2025614"/>
              <a:ext cx="1231770" cy="2164539"/>
              <a:chOff x="3240771" y="2020894"/>
              <a:chExt cx="1231770" cy="2164539"/>
            </a:xfrm>
          </p:grpSpPr>
          <p:sp>
            <p:nvSpPr>
              <p:cNvPr id="60" name="TextBox 59"/>
              <p:cNvSpPr txBox="1"/>
              <p:nvPr/>
            </p:nvSpPr>
            <p:spPr>
              <a:xfrm>
                <a:off x="3687685" y="2020894"/>
                <a:ext cx="438256" cy="276999"/>
              </a:xfrm>
              <a:prstGeom prst="rect">
                <a:avLst/>
              </a:prstGeom>
              <a:noFill/>
            </p:spPr>
            <p:txBody>
              <a:bodyPr wrap="square" rtlCol="0">
                <a:spAutoFit/>
              </a:bodyPr>
              <a:lstStyle/>
              <a:p>
                <a:r>
                  <a:rPr lang="en-US" sz="1200" dirty="0" smtClean="0"/>
                  <a:t>LO</a:t>
                </a:r>
                <a:endParaRPr lang="en-US" dirty="0"/>
              </a:p>
            </p:txBody>
          </p:sp>
          <p:sp>
            <p:nvSpPr>
              <p:cNvPr id="61" name="TextBox 60"/>
              <p:cNvSpPr txBox="1"/>
              <p:nvPr/>
            </p:nvSpPr>
            <p:spPr>
              <a:xfrm>
                <a:off x="3716837" y="3744277"/>
                <a:ext cx="379953" cy="276999"/>
              </a:xfrm>
              <a:prstGeom prst="rect">
                <a:avLst/>
              </a:prstGeom>
              <a:noFill/>
            </p:spPr>
            <p:txBody>
              <a:bodyPr wrap="square" rtlCol="0">
                <a:spAutoFit/>
              </a:bodyPr>
              <a:lstStyle/>
              <a:p>
                <a:r>
                  <a:rPr lang="en-US" sz="1200" dirty="0" smtClean="0"/>
                  <a:t>RF</a:t>
                </a:r>
                <a:endParaRPr lang="en-US" dirty="0"/>
              </a:p>
            </p:txBody>
          </p:sp>
          <p:grpSp>
            <p:nvGrpSpPr>
              <p:cNvPr id="62" name="Group 61"/>
              <p:cNvGrpSpPr/>
              <p:nvPr/>
            </p:nvGrpSpPr>
            <p:grpSpPr>
              <a:xfrm>
                <a:off x="3240771" y="2025614"/>
                <a:ext cx="1231770" cy="2159819"/>
                <a:chOff x="5663124" y="2539833"/>
                <a:chExt cx="1231770" cy="1482839"/>
              </a:xfrm>
            </p:grpSpPr>
            <p:grpSp>
              <p:nvGrpSpPr>
                <p:cNvPr id="63" name="Group 62"/>
                <p:cNvGrpSpPr/>
                <p:nvPr/>
              </p:nvGrpSpPr>
              <p:grpSpPr>
                <a:xfrm>
                  <a:off x="5663124" y="2539833"/>
                  <a:ext cx="1231770" cy="1482839"/>
                  <a:chOff x="5581896" y="2067518"/>
                  <a:chExt cx="1448424" cy="834548"/>
                </a:xfrm>
              </p:grpSpPr>
              <p:grpSp>
                <p:nvGrpSpPr>
                  <p:cNvPr id="66" name="Group 65"/>
                  <p:cNvGrpSpPr/>
                  <p:nvPr/>
                </p:nvGrpSpPr>
                <p:grpSpPr>
                  <a:xfrm>
                    <a:off x="5645365" y="2067518"/>
                    <a:ext cx="1384955" cy="834548"/>
                    <a:chOff x="1075361" y="1141916"/>
                    <a:chExt cx="3903892" cy="2216401"/>
                  </a:xfrm>
                  <a:noFill/>
                </p:grpSpPr>
                <p:sp>
                  <p:nvSpPr>
                    <p:cNvPr id="69" name="TextBox 68"/>
                    <p:cNvSpPr txBox="1"/>
                    <p:nvPr/>
                  </p:nvSpPr>
                  <p:spPr>
                    <a:xfrm>
                      <a:off x="1228968" y="1807882"/>
                      <a:ext cx="3750285" cy="608869"/>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IQ Demodulator </a:t>
                      </a:r>
                      <a:endParaRPr lang="en-US" dirty="0"/>
                    </a:p>
                  </p:txBody>
                </p:sp>
                <p:sp>
                  <p:nvSpPr>
                    <p:cNvPr id="70" name="Rectangle 69"/>
                    <p:cNvSpPr/>
                    <p:nvPr/>
                  </p:nvSpPr>
                  <p:spPr>
                    <a:xfrm>
                      <a:off x="1075361" y="1141916"/>
                      <a:ext cx="3902513" cy="2216401"/>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7" name="TextBox 66"/>
                  <p:cNvSpPr txBox="1"/>
                  <p:nvPr/>
                </p:nvSpPr>
                <p:spPr>
                  <a:xfrm>
                    <a:off x="5581896" y="2513786"/>
                    <a:ext cx="329999" cy="107032"/>
                  </a:xfrm>
                  <a:prstGeom prst="rect">
                    <a:avLst/>
                  </a:prstGeom>
                  <a:noFill/>
                </p:spPr>
                <p:txBody>
                  <a:bodyPr wrap="square" rtlCol="0">
                    <a:spAutoFit/>
                  </a:bodyPr>
                  <a:lstStyle/>
                  <a:p>
                    <a:r>
                      <a:rPr lang="en-US" sz="1200" dirty="0"/>
                      <a:t>Q</a:t>
                    </a:r>
                    <a:endParaRPr lang="en-US" dirty="0"/>
                  </a:p>
                </p:txBody>
              </p:sp>
              <p:sp>
                <p:nvSpPr>
                  <p:cNvPr id="68" name="TextBox 67"/>
                  <p:cNvSpPr txBox="1"/>
                  <p:nvPr/>
                </p:nvSpPr>
                <p:spPr>
                  <a:xfrm>
                    <a:off x="5594948" y="2691866"/>
                    <a:ext cx="398248" cy="155896"/>
                  </a:xfrm>
                  <a:prstGeom prst="rect">
                    <a:avLst/>
                  </a:prstGeom>
                  <a:noFill/>
                </p:spPr>
                <p:txBody>
                  <a:bodyPr wrap="square" rtlCol="0">
                    <a:spAutoFit/>
                  </a:bodyPr>
                  <a:lstStyle/>
                  <a:p>
                    <a:r>
                      <a:rPr lang="en-US" sz="1200" dirty="0" smtClean="0"/>
                      <a:t>Q’</a:t>
                    </a:r>
                    <a:endParaRPr lang="en-US" dirty="0"/>
                  </a:p>
                </p:txBody>
              </p:sp>
            </p:grpSp>
            <p:sp>
              <p:nvSpPr>
                <p:cNvPr id="64" name="TextBox 63"/>
                <p:cNvSpPr txBox="1"/>
                <p:nvPr/>
              </p:nvSpPr>
              <p:spPr>
                <a:xfrm>
                  <a:off x="5727650" y="2673794"/>
                  <a:ext cx="280638" cy="276999"/>
                </a:xfrm>
                <a:prstGeom prst="rect">
                  <a:avLst/>
                </a:prstGeom>
                <a:noFill/>
              </p:spPr>
              <p:txBody>
                <a:bodyPr wrap="square" rtlCol="0">
                  <a:spAutoFit/>
                </a:bodyPr>
                <a:lstStyle/>
                <a:p>
                  <a:r>
                    <a:rPr lang="en-US" sz="1200" dirty="0" smtClean="0"/>
                    <a:t>I</a:t>
                  </a:r>
                  <a:endParaRPr lang="en-US" dirty="0"/>
                </a:p>
              </p:txBody>
            </p:sp>
            <p:sp>
              <p:nvSpPr>
                <p:cNvPr id="65" name="TextBox 64"/>
                <p:cNvSpPr txBox="1"/>
                <p:nvPr/>
              </p:nvSpPr>
              <p:spPr>
                <a:xfrm>
                  <a:off x="5672075" y="3016369"/>
                  <a:ext cx="292943" cy="190176"/>
                </a:xfrm>
                <a:prstGeom prst="rect">
                  <a:avLst/>
                </a:prstGeom>
                <a:noFill/>
              </p:spPr>
              <p:txBody>
                <a:bodyPr wrap="square" rtlCol="0">
                  <a:spAutoFit/>
                </a:bodyPr>
                <a:lstStyle/>
                <a:p>
                  <a:r>
                    <a:rPr lang="en-US" sz="1200" dirty="0" smtClean="0"/>
                    <a:t>I’</a:t>
                  </a:r>
                  <a:endParaRPr lang="en-US" dirty="0"/>
                </a:p>
              </p:txBody>
            </p:sp>
          </p:grpSp>
        </p:grpSp>
        <p:grpSp>
          <p:nvGrpSpPr>
            <p:cNvPr id="45" name="Group 44"/>
            <p:cNvGrpSpPr/>
            <p:nvPr/>
          </p:nvGrpSpPr>
          <p:grpSpPr>
            <a:xfrm>
              <a:off x="9050213" y="3682271"/>
              <a:ext cx="457200" cy="243348"/>
              <a:chOff x="508000" y="1155700"/>
              <a:chExt cx="2260600" cy="802510"/>
            </a:xfrm>
            <a:noFill/>
          </p:grpSpPr>
          <p:sp>
            <p:nvSpPr>
              <p:cNvPr id="58" name="TextBox 57"/>
              <p:cNvSpPr txBox="1"/>
              <p:nvPr/>
            </p:nvSpPr>
            <p:spPr>
              <a:xfrm>
                <a:off x="733862" y="1196975"/>
                <a:ext cx="1930405" cy="761235"/>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smtClean="0"/>
                  <a:t>ADC</a:t>
                </a:r>
                <a:endParaRPr lang="en-US" sz="900" dirty="0"/>
              </a:p>
            </p:txBody>
          </p:sp>
          <p:sp>
            <p:nvSpPr>
              <p:cNvPr id="59" name="Rectangle 58"/>
              <p:cNvSpPr/>
              <p:nvPr/>
            </p:nvSpPr>
            <p:spPr>
              <a:xfrm>
                <a:off x="508000" y="1155700"/>
                <a:ext cx="2260600" cy="762000"/>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6" name="Group 45"/>
            <p:cNvGrpSpPr/>
            <p:nvPr/>
          </p:nvGrpSpPr>
          <p:grpSpPr>
            <a:xfrm>
              <a:off x="9050831" y="2727725"/>
              <a:ext cx="457200" cy="243433"/>
              <a:chOff x="508000" y="1155700"/>
              <a:chExt cx="2260600" cy="797375"/>
            </a:xfrm>
            <a:noFill/>
          </p:grpSpPr>
          <p:sp>
            <p:nvSpPr>
              <p:cNvPr id="56" name="TextBox 55"/>
              <p:cNvSpPr txBox="1"/>
              <p:nvPr/>
            </p:nvSpPr>
            <p:spPr>
              <a:xfrm>
                <a:off x="733862" y="1196975"/>
                <a:ext cx="1930405" cy="756100"/>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smtClean="0"/>
                  <a:t>ADC</a:t>
                </a:r>
                <a:endParaRPr lang="en-US" sz="1100" dirty="0"/>
              </a:p>
            </p:txBody>
          </p:sp>
          <p:sp>
            <p:nvSpPr>
              <p:cNvPr id="57" name="Rectangle 56"/>
              <p:cNvSpPr/>
              <p:nvPr/>
            </p:nvSpPr>
            <p:spPr>
              <a:xfrm>
                <a:off x="508000" y="1155700"/>
                <a:ext cx="2260600" cy="762000"/>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7" name="Group 46"/>
            <p:cNvGrpSpPr/>
            <p:nvPr/>
          </p:nvGrpSpPr>
          <p:grpSpPr>
            <a:xfrm>
              <a:off x="9052449" y="3189292"/>
              <a:ext cx="457200" cy="243348"/>
              <a:chOff x="508000" y="1155700"/>
              <a:chExt cx="2260600" cy="802510"/>
            </a:xfrm>
            <a:noFill/>
          </p:grpSpPr>
          <p:sp>
            <p:nvSpPr>
              <p:cNvPr id="54" name="TextBox 53"/>
              <p:cNvSpPr txBox="1"/>
              <p:nvPr/>
            </p:nvSpPr>
            <p:spPr>
              <a:xfrm>
                <a:off x="733862" y="1196975"/>
                <a:ext cx="1930405" cy="761235"/>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smtClean="0"/>
                  <a:t>ADC</a:t>
                </a:r>
                <a:endParaRPr lang="en-US" sz="900" dirty="0"/>
              </a:p>
            </p:txBody>
          </p:sp>
          <p:sp>
            <p:nvSpPr>
              <p:cNvPr id="55" name="Rectangle 54"/>
              <p:cNvSpPr/>
              <p:nvPr/>
            </p:nvSpPr>
            <p:spPr>
              <a:xfrm>
                <a:off x="508000" y="1155700"/>
                <a:ext cx="2260600" cy="762000"/>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8" name="Group 47"/>
            <p:cNvGrpSpPr/>
            <p:nvPr/>
          </p:nvGrpSpPr>
          <p:grpSpPr>
            <a:xfrm>
              <a:off x="9048707" y="2257862"/>
              <a:ext cx="457200" cy="243433"/>
              <a:chOff x="508000" y="1155700"/>
              <a:chExt cx="2260600" cy="797375"/>
            </a:xfrm>
            <a:noFill/>
          </p:grpSpPr>
          <p:sp>
            <p:nvSpPr>
              <p:cNvPr id="52" name="TextBox 51"/>
              <p:cNvSpPr txBox="1"/>
              <p:nvPr/>
            </p:nvSpPr>
            <p:spPr>
              <a:xfrm>
                <a:off x="733862" y="1196975"/>
                <a:ext cx="1930405" cy="756100"/>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900" dirty="0" smtClean="0"/>
                  <a:t>ADC</a:t>
                </a:r>
                <a:endParaRPr lang="en-US" sz="1100" dirty="0"/>
              </a:p>
            </p:txBody>
          </p:sp>
          <p:sp>
            <p:nvSpPr>
              <p:cNvPr id="53" name="Rectangle 52"/>
              <p:cNvSpPr/>
              <p:nvPr/>
            </p:nvSpPr>
            <p:spPr>
              <a:xfrm>
                <a:off x="508000" y="1155700"/>
                <a:ext cx="2260600" cy="762000"/>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73" name="Footer Placeholder 10"/>
          <p:cNvSpPr>
            <a:spLocks noGrp="1"/>
          </p:cNvSpPr>
          <p:nvPr>
            <p:ph type="ftr" sz="quarter" idx="11"/>
          </p:nvPr>
        </p:nvSpPr>
        <p:spPr>
          <a:xfrm>
            <a:off x="3252107" y="6401077"/>
            <a:ext cx="5687786" cy="365125"/>
          </a:xfrm>
        </p:spPr>
        <p:txBody>
          <a:bodyPr/>
          <a:lstStyle/>
          <a:p>
            <a:r>
              <a:rPr lang="en-US" dirty="0" smtClean="0"/>
              <a:t>Joshua Cushion</a:t>
            </a: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18</a:t>
            </a:fld>
            <a:endParaRPr lang="en-US">
              <a:solidFill>
                <a:srgbClr val="3C4743">
                  <a:tint val="75000"/>
                </a:srgbClr>
              </a:solidFill>
            </a:endParaRPr>
          </a:p>
        </p:txBody>
      </p:sp>
    </p:spTree>
    <p:extLst>
      <p:ext uri="{BB962C8B-B14F-4D97-AF65-F5344CB8AC3E}">
        <p14:creationId xmlns:p14="http://schemas.microsoft.com/office/powerpoint/2010/main" val="40535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IQ Demodulator (LO) Chain – Power </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1196492"/>
              </p:ext>
            </p:extLst>
          </p:nvPr>
        </p:nvGraphicFramePr>
        <p:xfrm>
          <a:off x="1279525" y="2190750"/>
          <a:ext cx="9629778" cy="3942080"/>
        </p:xfrm>
        <a:graphic>
          <a:graphicData uri="http://schemas.openxmlformats.org/drawingml/2006/table">
            <a:tbl>
              <a:tblPr firstRow="1" firstCol="1" bandRow="1">
                <a:tableStyleId>{21E4AEA4-8DFA-4A89-87EB-49C32662AFE0}</a:tableStyleId>
              </a:tblPr>
              <a:tblGrid>
                <a:gridCol w="2839548"/>
                <a:gridCol w="1486968"/>
                <a:gridCol w="1452785"/>
                <a:gridCol w="1179320"/>
                <a:gridCol w="1324598"/>
                <a:gridCol w="1346559"/>
              </a:tblGrid>
              <a:tr h="370840">
                <a:tc rowSpan="2">
                  <a:txBody>
                    <a:bodyPr/>
                    <a:lstStyle/>
                    <a:p>
                      <a:pPr marL="0" marR="0" algn="ctr">
                        <a:spcBef>
                          <a:spcPts val="0"/>
                        </a:spcBef>
                        <a:spcAft>
                          <a:spcPts val="0"/>
                        </a:spcAft>
                      </a:pPr>
                      <a:r>
                        <a:rPr lang="en-US" sz="1600" dirty="0">
                          <a:effectLst/>
                        </a:rPr>
                        <a:t>Component</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gridSpan="2">
                  <a:txBody>
                    <a:bodyPr/>
                    <a:lstStyle/>
                    <a:p>
                      <a:pPr marL="0" marR="0" algn="ctr">
                        <a:spcBef>
                          <a:spcPts val="0"/>
                        </a:spcBef>
                        <a:spcAft>
                          <a:spcPts val="0"/>
                        </a:spcAft>
                      </a:pPr>
                      <a:r>
                        <a:rPr lang="en-US" sz="1600" dirty="0">
                          <a:effectLst/>
                        </a:rPr>
                        <a:t>Input Power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hMerge="1">
                  <a:txBody>
                    <a:bodyPr/>
                    <a:lstStyle/>
                    <a:p>
                      <a:endParaRPr lang="en-US"/>
                    </a:p>
                  </a:txBody>
                  <a:tcPr/>
                </a:tc>
                <a:tc gridSpan="2">
                  <a:txBody>
                    <a:bodyPr/>
                    <a:lstStyle/>
                    <a:p>
                      <a:pPr marL="0" marR="0" algn="ctr">
                        <a:spcBef>
                          <a:spcPts val="0"/>
                        </a:spcBef>
                        <a:spcAft>
                          <a:spcPts val="0"/>
                        </a:spcAft>
                      </a:pPr>
                      <a:r>
                        <a:rPr lang="en-US" sz="1600" dirty="0">
                          <a:effectLst/>
                        </a:rPr>
                        <a:t>Output Power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hMerge="1">
                  <a:txBody>
                    <a:bodyPr/>
                    <a:lstStyle/>
                    <a:p>
                      <a:endParaRPr lang="en-US"/>
                    </a:p>
                  </a:txBody>
                  <a:tcPr/>
                </a:tc>
                <a:tc>
                  <a:txBody>
                    <a:bodyPr/>
                    <a:lstStyle/>
                    <a:p>
                      <a:pPr marL="0" marR="0" algn="ctr">
                        <a:spcBef>
                          <a:spcPts val="0"/>
                        </a:spcBef>
                        <a:spcAft>
                          <a:spcPts val="0"/>
                        </a:spcAft>
                      </a:pPr>
                      <a:r>
                        <a:rPr lang="en-US" sz="1600" dirty="0" smtClean="0">
                          <a:effectLst/>
                        </a:rPr>
                        <a:t>Frequency</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r>
              <a:tr h="370840">
                <a:tc vMerge="1">
                  <a:txBody>
                    <a:bodyPr/>
                    <a:lstStyle/>
                    <a:p>
                      <a:endParaRPr lang="en-US"/>
                    </a:p>
                  </a:txBody>
                  <a:tcPr/>
                </a:tc>
                <a:tc>
                  <a:txBody>
                    <a:bodyPr/>
                    <a:lstStyle/>
                    <a:p>
                      <a:pPr marL="0" marR="0" algn="ctr">
                        <a:spcBef>
                          <a:spcPts val="0"/>
                        </a:spcBef>
                        <a:spcAft>
                          <a:spcPts val="0"/>
                        </a:spcAft>
                      </a:pPr>
                      <a:r>
                        <a:rPr lang="en-US" sz="1400" dirty="0">
                          <a:effectLst/>
                        </a:rPr>
                        <a:t>[</a:t>
                      </a:r>
                      <a:r>
                        <a:rPr lang="en-US" sz="1400" dirty="0" err="1">
                          <a:effectLst/>
                        </a:rPr>
                        <a:t>dBm</a:t>
                      </a:r>
                      <a:r>
                        <a:rPr lang="en-US" sz="1400" dirty="0">
                          <a:effectLst/>
                        </a:rPr>
                        <a:t>]</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spcBef>
                          <a:spcPts val="0"/>
                        </a:spcBef>
                        <a:spcAft>
                          <a:spcPts val="0"/>
                        </a:spcAft>
                      </a:pPr>
                      <a:r>
                        <a:rPr lang="en-US" sz="1400" dirty="0">
                          <a:effectLst/>
                        </a:rPr>
                        <a:t>[</a:t>
                      </a:r>
                      <a:r>
                        <a:rPr lang="en-US" sz="1400" dirty="0" err="1">
                          <a:effectLst/>
                        </a:rPr>
                        <a:t>mW</a:t>
                      </a:r>
                      <a:r>
                        <a:rPr lang="en-US" sz="1400" dirty="0">
                          <a:effectLst/>
                        </a:rPr>
                        <a:t>]</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spcBef>
                          <a:spcPts val="0"/>
                        </a:spcBef>
                        <a:spcAft>
                          <a:spcPts val="0"/>
                        </a:spcAft>
                      </a:pPr>
                      <a:r>
                        <a:rPr lang="en-US" sz="1400">
                          <a:effectLst/>
                        </a:rPr>
                        <a:t>[dBm]</a:t>
                      </a:r>
                      <a:endParaRPr lang="en-US" sz="14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spcBef>
                          <a:spcPts val="0"/>
                        </a:spcBef>
                        <a:spcAft>
                          <a:spcPts val="0"/>
                        </a:spcAft>
                      </a:pPr>
                      <a:r>
                        <a:rPr lang="en-US" sz="1400">
                          <a:effectLst/>
                        </a:rPr>
                        <a:t>[mW]</a:t>
                      </a:r>
                      <a:endParaRPr lang="en-US" sz="14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spcBef>
                          <a:spcPts val="0"/>
                        </a:spcBef>
                        <a:spcAft>
                          <a:spcPts val="0"/>
                        </a:spcAft>
                      </a:pPr>
                      <a:r>
                        <a:rPr lang="en-US" sz="1400" dirty="0" smtClean="0">
                          <a:effectLst/>
                        </a:rPr>
                        <a:t>[GHz]</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dirty="0">
                          <a:effectLst/>
                        </a:rPr>
                        <a:t>Voltage Controlled Oscillator (VCO)</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0.000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1.000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-4.000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0.398</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a:effectLst/>
                        </a:rPr>
                        <a:t>Super Ultra Wideband Amplifier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-4.196</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0.381</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21.804</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151.501</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a:effectLst/>
                        </a:rPr>
                        <a:t>Single Pole Double Throw (SPDT) Switch</a:t>
                      </a:r>
                      <a:endParaRPr lang="en-US" sz="16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21.530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142.233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19.530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89.743</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5</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a:effectLst/>
                        </a:rPr>
                        <a:t>Fixed Attenuator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19.413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87.347</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9.413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8.735</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5</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a:effectLst/>
                        </a:rPr>
                        <a:t>Frequency Multiplier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9.217</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8.350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-3.283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0.470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10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a:effectLst/>
                        </a:rPr>
                        <a:t>Ultra Wide Bandwidth Amplifier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-3.283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0.470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8.717</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7.442</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10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a:effectLst/>
                        </a:rPr>
                        <a:t>Fixed Attenuator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8.599</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7.243</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5.599</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3.630</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10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r h="370840">
                <a:tc>
                  <a:txBody>
                    <a:bodyPr/>
                    <a:lstStyle/>
                    <a:p>
                      <a:pPr marL="0" marR="0" algn="ctr">
                        <a:spcBef>
                          <a:spcPts val="0"/>
                        </a:spcBef>
                        <a:spcAft>
                          <a:spcPts val="0"/>
                        </a:spcAft>
                      </a:pPr>
                      <a:r>
                        <a:rPr lang="en-US" sz="1600" dirty="0">
                          <a:effectLst/>
                        </a:rPr>
                        <a:t>LO (IQ Demodulator)</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5.129</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3.258</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a:effectLst/>
                        </a:rPr>
                        <a:t>-</a:t>
                      </a:r>
                      <a:endParaRPr lang="en-US" sz="1800" b="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c>
                  <a:txBody>
                    <a:bodyPr/>
                    <a:lstStyle/>
                    <a:p>
                      <a:pPr marL="0" marR="0" algn="ctr">
                        <a:lnSpc>
                          <a:spcPct val="107000"/>
                        </a:lnSpc>
                        <a:spcBef>
                          <a:spcPts val="0"/>
                        </a:spcBef>
                        <a:spcAft>
                          <a:spcPts val="0"/>
                        </a:spcAft>
                      </a:pPr>
                      <a:r>
                        <a:rPr lang="en-US" sz="1400" dirty="0">
                          <a:effectLst/>
                        </a:rPr>
                        <a:t>10</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62803" marR="62803" marT="0" marB="0" anchor="ctr"/>
                </a:tc>
              </a:tr>
            </a:tbl>
          </a:graphicData>
        </a:graphic>
      </p:graphicFrame>
      <p:sp>
        <p:nvSpPr>
          <p:cNvPr id="5" name="Footer Placeholder 10"/>
          <p:cNvSpPr>
            <a:spLocks noGrp="1"/>
          </p:cNvSpPr>
          <p:nvPr>
            <p:ph type="ftr" sz="quarter" idx="11"/>
          </p:nvPr>
        </p:nvSpPr>
        <p:spPr>
          <a:xfrm>
            <a:off x="3252107" y="6401077"/>
            <a:ext cx="5687786" cy="365125"/>
          </a:xfrm>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solidFill>
                  <a:srgbClr val="3C4743">
                    <a:tint val="75000"/>
                  </a:srgbClr>
                </a:solidFill>
              </a:rPr>
              <a:pPr/>
              <a:t>19</a:t>
            </a:fld>
            <a:endParaRPr lang="en-US">
              <a:solidFill>
                <a:srgbClr val="3C4743">
                  <a:tint val="75000"/>
                </a:srgbClr>
              </a:solidFill>
            </a:endParaRPr>
          </a:p>
        </p:txBody>
      </p:sp>
    </p:spTree>
    <p:extLst>
      <p:ext uri="{BB962C8B-B14F-4D97-AF65-F5344CB8AC3E}">
        <p14:creationId xmlns:p14="http://schemas.microsoft.com/office/powerpoint/2010/main" val="268308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Team Agenda</a:t>
            </a:r>
          </a:p>
        </p:txBody>
      </p:sp>
      <p:sp>
        <p:nvSpPr>
          <p:cNvPr id="3" name="Content Placeholder 2"/>
          <p:cNvSpPr>
            <a:spLocks noGrp="1"/>
          </p:cNvSpPr>
          <p:nvPr>
            <p:ph idx="1"/>
          </p:nvPr>
        </p:nvSpPr>
        <p:spPr>
          <a:xfrm>
            <a:off x="1280160" y="1828460"/>
            <a:ext cx="9628632" cy="4527894"/>
          </a:xfrm>
        </p:spPr>
        <p:txBody>
          <a:bodyPr>
            <a:noAutofit/>
          </a:bodyPr>
          <a:lstStyle/>
          <a:p>
            <a:pPr marL="0" indent="0" algn="ctr">
              <a:buNone/>
            </a:pPr>
            <a:r>
              <a:rPr lang="en-US" sz="1800" dirty="0" smtClean="0"/>
              <a:t>Team Roles &amp; Responsibilities</a:t>
            </a:r>
          </a:p>
          <a:p>
            <a:pPr marL="0" indent="0" algn="ctr">
              <a:buNone/>
            </a:pPr>
            <a:r>
              <a:rPr lang="en-US" sz="1800" dirty="0" smtClean="0"/>
              <a:t>Project Overview</a:t>
            </a:r>
          </a:p>
          <a:p>
            <a:pPr marL="0" indent="0" algn="ctr">
              <a:buNone/>
            </a:pPr>
            <a:r>
              <a:rPr lang="en-US" sz="1800" dirty="0"/>
              <a:t>Electrical System</a:t>
            </a:r>
          </a:p>
          <a:p>
            <a:pPr marL="0" indent="0" algn="ctr">
              <a:buNone/>
            </a:pPr>
            <a:r>
              <a:rPr lang="en-US" sz="1800" dirty="0" smtClean="0"/>
              <a:t>Power Supply Design</a:t>
            </a:r>
          </a:p>
          <a:p>
            <a:pPr marL="0" indent="0" algn="ctr">
              <a:buNone/>
            </a:pPr>
            <a:r>
              <a:rPr lang="en-US" sz="1800" dirty="0" smtClean="0"/>
              <a:t>Programming Overview</a:t>
            </a:r>
          </a:p>
          <a:p>
            <a:pPr marL="0" indent="0" algn="ctr">
              <a:buNone/>
            </a:pPr>
            <a:r>
              <a:rPr lang="en-US" sz="1800" dirty="0" smtClean="0"/>
              <a:t>Signal Processing </a:t>
            </a:r>
          </a:p>
          <a:p>
            <a:pPr marL="0" indent="0" algn="ctr">
              <a:buNone/>
            </a:pPr>
            <a:r>
              <a:rPr lang="en-US" sz="1800" dirty="0" smtClean="0"/>
              <a:t>Mechanical Analysis</a:t>
            </a:r>
          </a:p>
          <a:p>
            <a:pPr marL="0" indent="0" algn="ctr">
              <a:buNone/>
            </a:pPr>
            <a:r>
              <a:rPr lang="en-US" sz="1800" dirty="0" smtClean="0"/>
              <a:t>Project Management</a:t>
            </a:r>
          </a:p>
          <a:p>
            <a:pPr marL="0" indent="0" algn="ctr">
              <a:buNone/>
            </a:pPr>
            <a:r>
              <a:rPr lang="en-US" sz="1800" dirty="0" smtClean="0"/>
              <a:t>Conclusion</a:t>
            </a:r>
          </a:p>
          <a:p>
            <a:pPr marL="0" indent="0" algn="ctr">
              <a:buNone/>
            </a:pPr>
            <a:r>
              <a:rPr lang="en-US" sz="1800" dirty="0" smtClean="0"/>
              <a:t>Closing Questions</a:t>
            </a:r>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Jasmine </a:t>
            </a:r>
            <a:r>
              <a:rPr lang="en-US" dirty="0" err="1" smtClean="0">
                <a:solidFill>
                  <a:srgbClr val="3C4743">
                    <a:tint val="75000"/>
                  </a:srgbClr>
                </a:solidFill>
              </a:rPr>
              <a:t>Vanderhorst</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a:t>
            </a:fld>
            <a:endParaRPr lang="en-US">
              <a:solidFill>
                <a:srgbClr val="3C4743">
                  <a:tint val="75000"/>
                </a:srgbClr>
              </a:solidFill>
            </a:endParaRPr>
          </a:p>
        </p:txBody>
      </p:sp>
    </p:spTree>
    <p:extLst>
      <p:ext uri="{BB962C8B-B14F-4D97-AF65-F5344CB8AC3E}">
        <p14:creationId xmlns:p14="http://schemas.microsoft.com/office/powerpoint/2010/main" val="42517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E:\Fall2014\Sr_design\Testing\pics\Screen_0036.png"/>
          <p:cNvPicPr/>
          <p:nvPr/>
        </p:nvPicPr>
        <p:blipFill rotWithShape="1">
          <a:blip r:embed="rId2">
            <a:extLst>
              <a:ext uri="{28A0092B-C50C-407E-A947-70E740481C1C}">
                <a14:useLocalDpi xmlns:a14="http://schemas.microsoft.com/office/drawing/2010/main" val="0"/>
              </a:ext>
            </a:extLst>
          </a:blip>
          <a:srcRect t="13367" r="16366" b="19240"/>
          <a:stretch/>
        </p:blipFill>
        <p:spPr bwMode="auto">
          <a:xfrm>
            <a:off x="6237631" y="1932925"/>
            <a:ext cx="5650992" cy="3776472"/>
          </a:xfrm>
          <a:prstGeom prst="rect">
            <a:avLst/>
          </a:prstGeom>
          <a:noFill/>
          <a:ln>
            <a:noFill/>
          </a:ln>
          <a:extLst>
            <a:ext uri="{53640926-AAD7-44D8-BBD7-CCE9431645EC}">
              <a14:shadowObscured xmlns:a14="http://schemas.microsoft.com/office/drawing/2010/main"/>
            </a:ext>
          </a:extLst>
        </p:spPr>
      </p:pic>
      <p:cxnSp>
        <p:nvCxnSpPr>
          <p:cNvPr id="14" name="Straight Arrow Connector 13"/>
          <p:cNvCxnSpPr/>
          <p:nvPr/>
        </p:nvCxnSpPr>
        <p:spPr>
          <a:xfrm>
            <a:off x="7754290" y="2961765"/>
            <a:ext cx="1317356" cy="774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499551" y="2191334"/>
            <a:ext cx="1412929" cy="387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US" sz="5000" dirty="0" smtClean="0"/>
              <a:t>IQ Demodulator LO Signal Chain-Test Strategies</a:t>
            </a:r>
            <a:endParaRPr lang="en-US" sz="5000" dirty="0"/>
          </a:p>
        </p:txBody>
      </p:sp>
      <p:sp>
        <p:nvSpPr>
          <p:cNvPr id="5" name="Content Placeholder 4"/>
          <p:cNvSpPr>
            <a:spLocks noGrp="1"/>
          </p:cNvSpPr>
          <p:nvPr>
            <p:ph idx="1"/>
          </p:nvPr>
        </p:nvSpPr>
        <p:spPr>
          <a:xfrm>
            <a:off x="213794" y="1928332"/>
            <a:ext cx="5899466" cy="4529235"/>
          </a:xfrm>
        </p:spPr>
        <p:txBody>
          <a:bodyPr>
            <a:noAutofit/>
          </a:bodyPr>
          <a:lstStyle/>
          <a:p>
            <a:pPr marL="0" indent="0">
              <a:spcBef>
                <a:spcPts val="600"/>
              </a:spcBef>
              <a:buNone/>
            </a:pPr>
            <a:r>
              <a:rPr lang="en-US" sz="2000" dirty="0" smtClean="0"/>
              <a:t>Measure and verify each at the input of LO channel:</a:t>
            </a:r>
          </a:p>
          <a:p>
            <a:pPr>
              <a:spcBef>
                <a:spcPts val="600"/>
              </a:spcBef>
            </a:pPr>
            <a:r>
              <a:rPr lang="en-US" sz="2000" b="1" dirty="0" smtClean="0"/>
              <a:t>Peak Signal Power </a:t>
            </a:r>
          </a:p>
          <a:p>
            <a:pPr lvl="1">
              <a:spcBef>
                <a:spcPts val="600"/>
              </a:spcBef>
            </a:pPr>
            <a:r>
              <a:rPr lang="en-US" sz="1800" dirty="0" smtClean="0"/>
              <a:t>42dB (attenuation) – 37.262 </a:t>
            </a:r>
            <a:r>
              <a:rPr lang="en-US" sz="1800" dirty="0" err="1" smtClean="0"/>
              <a:t>dBm</a:t>
            </a:r>
            <a:r>
              <a:rPr lang="en-US" sz="1800" dirty="0" smtClean="0"/>
              <a:t> = 4.738 </a:t>
            </a:r>
            <a:r>
              <a:rPr lang="en-US" sz="1800" dirty="0" err="1" smtClean="0"/>
              <a:t>dBm</a:t>
            </a:r>
            <a:endParaRPr lang="en-US" sz="1800" dirty="0" smtClean="0"/>
          </a:p>
          <a:p>
            <a:pPr>
              <a:spcBef>
                <a:spcPts val="600"/>
              </a:spcBef>
            </a:pPr>
            <a:r>
              <a:rPr lang="en-US" sz="2000" b="1" dirty="0" smtClean="0"/>
              <a:t>Average Signal Power </a:t>
            </a:r>
          </a:p>
          <a:p>
            <a:pPr lvl="1">
              <a:spcBef>
                <a:spcPts val="600"/>
              </a:spcBef>
            </a:pPr>
            <a:r>
              <a:rPr lang="en-US" sz="1800" dirty="0" smtClean="0"/>
              <a:t>Attenuation – measured power/span – 10*log (duty cycle)</a:t>
            </a:r>
          </a:p>
          <a:p>
            <a:pPr lvl="2">
              <a:spcBef>
                <a:spcPts val="600"/>
              </a:spcBef>
            </a:pPr>
            <a:r>
              <a:rPr lang="en-US" sz="1600" dirty="0" smtClean="0"/>
              <a:t>4.629 </a:t>
            </a:r>
            <a:r>
              <a:rPr lang="en-US" sz="1600" dirty="0" err="1" smtClean="0"/>
              <a:t>dBm</a:t>
            </a:r>
            <a:r>
              <a:rPr lang="en-US" sz="1600" dirty="0" smtClean="0"/>
              <a:t> and 4.819 </a:t>
            </a:r>
            <a:r>
              <a:rPr lang="en-US" sz="1600" dirty="0" err="1" smtClean="0"/>
              <a:t>dBm</a:t>
            </a:r>
            <a:endParaRPr lang="en-US" sz="1600" dirty="0" smtClean="0"/>
          </a:p>
          <a:p>
            <a:pPr>
              <a:spcBef>
                <a:spcPts val="600"/>
              </a:spcBef>
            </a:pPr>
            <a:r>
              <a:rPr lang="en-US" sz="2000" b="1" dirty="0"/>
              <a:t>Period (T) = 65nS</a:t>
            </a:r>
          </a:p>
          <a:p>
            <a:pPr lvl="1">
              <a:spcBef>
                <a:spcPts val="600"/>
              </a:spcBef>
            </a:pPr>
            <a:r>
              <a:rPr lang="en-US" sz="1800" dirty="0"/>
              <a:t>Frequency = 15.38 GHz</a:t>
            </a:r>
          </a:p>
          <a:p>
            <a:pPr lvl="1">
              <a:spcBef>
                <a:spcPts val="600"/>
              </a:spcBef>
            </a:pPr>
            <a:r>
              <a:rPr lang="en-US" sz="1800" dirty="0"/>
              <a:t>1/T </a:t>
            </a:r>
          </a:p>
          <a:p>
            <a:pPr>
              <a:spcBef>
                <a:spcPts val="600"/>
              </a:spcBef>
            </a:pPr>
            <a:r>
              <a:rPr lang="en-US" sz="2000" b="1" dirty="0" smtClean="0"/>
              <a:t>Pulse Width = 40nS</a:t>
            </a:r>
          </a:p>
          <a:p>
            <a:pPr lvl="1">
              <a:spcBef>
                <a:spcPts val="600"/>
              </a:spcBef>
            </a:pPr>
            <a:r>
              <a:rPr lang="en-US" sz="1800" dirty="0" smtClean="0"/>
              <a:t>Null Frequency = 50 MHz</a:t>
            </a:r>
          </a:p>
          <a:p>
            <a:pPr lvl="1">
              <a:spcBef>
                <a:spcPts val="600"/>
              </a:spcBef>
            </a:pPr>
            <a:r>
              <a:rPr lang="en-US" sz="1800" dirty="0" smtClean="0"/>
              <a:t>1/null frequency </a:t>
            </a:r>
          </a:p>
        </p:txBody>
      </p:sp>
      <p:sp>
        <p:nvSpPr>
          <p:cNvPr id="4" name="Footer Placeholder 10"/>
          <p:cNvSpPr>
            <a:spLocks noGrp="1"/>
          </p:cNvSpPr>
          <p:nvPr>
            <p:ph type="ftr" sz="quarter" idx="11"/>
          </p:nvPr>
        </p:nvSpPr>
        <p:spPr/>
        <p:txBody>
          <a:bodyPr/>
          <a:lstStyle/>
          <a:p>
            <a:r>
              <a:rPr lang="en-US" dirty="0" smtClean="0"/>
              <a:t>Joshua Cushion</a:t>
            </a:r>
          </a:p>
        </p:txBody>
      </p:sp>
      <p:sp>
        <p:nvSpPr>
          <p:cNvPr id="6" name="Slide Number Placeholder 5"/>
          <p:cNvSpPr>
            <a:spLocks noGrp="1"/>
          </p:cNvSpPr>
          <p:nvPr>
            <p:ph type="sldNum" sz="quarter" idx="12"/>
          </p:nvPr>
        </p:nvSpPr>
        <p:spPr/>
        <p:txBody>
          <a:bodyPr/>
          <a:lstStyle/>
          <a:p>
            <a:fld id="{BD266BE7-899D-4075-917F-DBDE33B6B692}" type="slidenum">
              <a:rPr lang="en-US" smtClean="0"/>
              <a:pPr/>
              <a:t>20</a:t>
            </a:fld>
            <a:endParaRPr lang="en-US"/>
          </a:p>
        </p:txBody>
      </p:sp>
      <p:grpSp>
        <p:nvGrpSpPr>
          <p:cNvPr id="8" name="Group 7"/>
          <p:cNvGrpSpPr/>
          <p:nvPr/>
        </p:nvGrpSpPr>
        <p:grpSpPr>
          <a:xfrm>
            <a:off x="6246150" y="1928332"/>
            <a:ext cx="5650992" cy="3776472"/>
            <a:chOff x="6246150" y="1932925"/>
            <a:chExt cx="5650992" cy="3776472"/>
          </a:xfrm>
        </p:grpSpPr>
        <p:pic>
          <p:nvPicPr>
            <p:cNvPr id="24" name="Picture 23" descr="E:\Fall2014\Sr_design\Testing\pics\Screen_0032.png"/>
            <p:cNvPicPr/>
            <p:nvPr/>
          </p:nvPicPr>
          <p:blipFill rotWithShape="1">
            <a:blip r:embed="rId3">
              <a:extLst>
                <a:ext uri="{28A0092B-C50C-407E-A947-70E740481C1C}">
                  <a14:useLocalDpi xmlns:a14="http://schemas.microsoft.com/office/drawing/2010/main" val="0"/>
                </a:ext>
              </a:extLst>
            </a:blip>
            <a:srcRect t="12856" r="15412" b="18152"/>
            <a:stretch/>
          </p:blipFill>
          <p:spPr bwMode="auto">
            <a:xfrm>
              <a:off x="6246150" y="1932925"/>
              <a:ext cx="5650992" cy="3776472"/>
            </a:xfrm>
            <a:prstGeom prst="rect">
              <a:avLst/>
            </a:prstGeom>
            <a:noFill/>
            <a:ln>
              <a:noFill/>
            </a:ln>
            <a:extLst>
              <a:ext uri="{53640926-AAD7-44D8-BBD7-CCE9431645EC}">
                <a14:shadowObscured xmlns:a14="http://schemas.microsoft.com/office/drawing/2010/main"/>
              </a:ext>
            </a:extLst>
          </p:spPr>
        </p:pic>
        <p:grpSp>
          <p:nvGrpSpPr>
            <p:cNvPr id="7" name="Group 6"/>
            <p:cNvGrpSpPr/>
            <p:nvPr/>
          </p:nvGrpSpPr>
          <p:grpSpPr>
            <a:xfrm>
              <a:off x="6593984" y="3002118"/>
              <a:ext cx="5212080" cy="962947"/>
              <a:chOff x="4032250" y="3131139"/>
              <a:chExt cx="4127500" cy="647700"/>
            </a:xfrm>
          </p:grpSpPr>
          <p:sp>
            <p:nvSpPr>
              <p:cNvPr id="28" name="Freeform 27"/>
              <p:cNvSpPr/>
              <p:nvPr/>
            </p:nvSpPr>
            <p:spPr>
              <a:xfrm>
                <a:off x="4032250" y="3137489"/>
                <a:ext cx="2082800" cy="641350"/>
              </a:xfrm>
              <a:custGeom>
                <a:avLst/>
                <a:gdLst>
                  <a:gd name="connsiteX0" fmla="*/ 2076450 w 2076450"/>
                  <a:gd name="connsiteY0" fmla="*/ 0 h 635000"/>
                  <a:gd name="connsiteX1" fmla="*/ 2019300 w 2076450"/>
                  <a:gd name="connsiteY1" fmla="*/ 6350 h 635000"/>
                  <a:gd name="connsiteX2" fmla="*/ 1981200 w 2076450"/>
                  <a:gd name="connsiteY2" fmla="*/ 31750 h 635000"/>
                  <a:gd name="connsiteX3" fmla="*/ 1962150 w 2076450"/>
                  <a:gd name="connsiteY3" fmla="*/ 44450 h 635000"/>
                  <a:gd name="connsiteX4" fmla="*/ 1930400 w 2076450"/>
                  <a:gd name="connsiteY4" fmla="*/ 82550 h 635000"/>
                  <a:gd name="connsiteX5" fmla="*/ 1892300 w 2076450"/>
                  <a:gd name="connsiteY5" fmla="*/ 127000 h 635000"/>
                  <a:gd name="connsiteX6" fmla="*/ 1873250 w 2076450"/>
                  <a:gd name="connsiteY6" fmla="*/ 133350 h 635000"/>
                  <a:gd name="connsiteX7" fmla="*/ 1835150 w 2076450"/>
                  <a:gd name="connsiteY7" fmla="*/ 171450 h 635000"/>
                  <a:gd name="connsiteX8" fmla="*/ 1816100 w 2076450"/>
                  <a:gd name="connsiteY8" fmla="*/ 190500 h 635000"/>
                  <a:gd name="connsiteX9" fmla="*/ 1809750 w 2076450"/>
                  <a:gd name="connsiteY9" fmla="*/ 209550 h 635000"/>
                  <a:gd name="connsiteX10" fmla="*/ 1771650 w 2076450"/>
                  <a:gd name="connsiteY10" fmla="*/ 266700 h 635000"/>
                  <a:gd name="connsiteX11" fmla="*/ 1758950 w 2076450"/>
                  <a:gd name="connsiteY11" fmla="*/ 285750 h 635000"/>
                  <a:gd name="connsiteX12" fmla="*/ 1746250 w 2076450"/>
                  <a:gd name="connsiteY12" fmla="*/ 323850 h 635000"/>
                  <a:gd name="connsiteX13" fmla="*/ 1739900 w 2076450"/>
                  <a:gd name="connsiteY13" fmla="*/ 342900 h 635000"/>
                  <a:gd name="connsiteX14" fmla="*/ 1714500 w 2076450"/>
                  <a:gd name="connsiteY14" fmla="*/ 406400 h 635000"/>
                  <a:gd name="connsiteX15" fmla="*/ 1701800 w 2076450"/>
                  <a:gd name="connsiteY15" fmla="*/ 450850 h 635000"/>
                  <a:gd name="connsiteX16" fmla="*/ 1689100 w 2076450"/>
                  <a:gd name="connsiteY16" fmla="*/ 488950 h 635000"/>
                  <a:gd name="connsiteX17" fmla="*/ 1682750 w 2076450"/>
                  <a:gd name="connsiteY17" fmla="*/ 508000 h 635000"/>
                  <a:gd name="connsiteX18" fmla="*/ 1663700 w 2076450"/>
                  <a:gd name="connsiteY18" fmla="*/ 495300 h 635000"/>
                  <a:gd name="connsiteX19" fmla="*/ 1657350 w 2076450"/>
                  <a:gd name="connsiteY19" fmla="*/ 469900 h 635000"/>
                  <a:gd name="connsiteX20" fmla="*/ 1644650 w 2076450"/>
                  <a:gd name="connsiteY20" fmla="*/ 450850 h 635000"/>
                  <a:gd name="connsiteX21" fmla="*/ 1631950 w 2076450"/>
                  <a:gd name="connsiteY21" fmla="*/ 400050 h 635000"/>
                  <a:gd name="connsiteX22" fmla="*/ 1625600 w 2076450"/>
                  <a:gd name="connsiteY22" fmla="*/ 374650 h 635000"/>
                  <a:gd name="connsiteX23" fmla="*/ 1612900 w 2076450"/>
                  <a:gd name="connsiteY23" fmla="*/ 355600 h 635000"/>
                  <a:gd name="connsiteX24" fmla="*/ 1574800 w 2076450"/>
                  <a:gd name="connsiteY24" fmla="*/ 342900 h 635000"/>
                  <a:gd name="connsiteX25" fmla="*/ 1504950 w 2076450"/>
                  <a:gd name="connsiteY25" fmla="*/ 349250 h 635000"/>
                  <a:gd name="connsiteX26" fmla="*/ 1466850 w 2076450"/>
                  <a:gd name="connsiteY26" fmla="*/ 361950 h 635000"/>
                  <a:gd name="connsiteX27" fmla="*/ 1409700 w 2076450"/>
                  <a:gd name="connsiteY27" fmla="*/ 393700 h 635000"/>
                  <a:gd name="connsiteX28" fmla="*/ 1390650 w 2076450"/>
                  <a:gd name="connsiteY28" fmla="*/ 412750 h 635000"/>
                  <a:gd name="connsiteX29" fmla="*/ 1377950 w 2076450"/>
                  <a:gd name="connsiteY29" fmla="*/ 431800 h 635000"/>
                  <a:gd name="connsiteX30" fmla="*/ 1339850 w 2076450"/>
                  <a:gd name="connsiteY30" fmla="*/ 469900 h 635000"/>
                  <a:gd name="connsiteX31" fmla="*/ 1327150 w 2076450"/>
                  <a:gd name="connsiteY31" fmla="*/ 508000 h 635000"/>
                  <a:gd name="connsiteX32" fmla="*/ 1314450 w 2076450"/>
                  <a:gd name="connsiteY32" fmla="*/ 527050 h 635000"/>
                  <a:gd name="connsiteX33" fmla="*/ 1301750 w 2076450"/>
                  <a:gd name="connsiteY33" fmla="*/ 565150 h 635000"/>
                  <a:gd name="connsiteX34" fmla="*/ 1282700 w 2076450"/>
                  <a:gd name="connsiteY34" fmla="*/ 558800 h 635000"/>
                  <a:gd name="connsiteX35" fmla="*/ 1257300 w 2076450"/>
                  <a:gd name="connsiteY35" fmla="*/ 520700 h 635000"/>
                  <a:gd name="connsiteX36" fmla="*/ 1250950 w 2076450"/>
                  <a:gd name="connsiteY36" fmla="*/ 495300 h 635000"/>
                  <a:gd name="connsiteX37" fmla="*/ 1244600 w 2076450"/>
                  <a:gd name="connsiteY37" fmla="*/ 476250 h 635000"/>
                  <a:gd name="connsiteX38" fmla="*/ 1238250 w 2076450"/>
                  <a:gd name="connsiteY38" fmla="*/ 444500 h 635000"/>
                  <a:gd name="connsiteX39" fmla="*/ 1212850 w 2076450"/>
                  <a:gd name="connsiteY39" fmla="*/ 412750 h 635000"/>
                  <a:gd name="connsiteX40" fmla="*/ 1117600 w 2076450"/>
                  <a:gd name="connsiteY40" fmla="*/ 406400 h 635000"/>
                  <a:gd name="connsiteX41" fmla="*/ 1066800 w 2076450"/>
                  <a:gd name="connsiteY41" fmla="*/ 412750 h 635000"/>
                  <a:gd name="connsiteX42" fmla="*/ 1035050 w 2076450"/>
                  <a:gd name="connsiteY42" fmla="*/ 444500 h 635000"/>
                  <a:gd name="connsiteX43" fmla="*/ 1016000 w 2076450"/>
                  <a:gd name="connsiteY43" fmla="*/ 463550 h 635000"/>
                  <a:gd name="connsiteX44" fmla="*/ 984250 w 2076450"/>
                  <a:gd name="connsiteY44" fmla="*/ 495300 h 635000"/>
                  <a:gd name="connsiteX45" fmla="*/ 965200 w 2076450"/>
                  <a:gd name="connsiteY45" fmla="*/ 533400 h 635000"/>
                  <a:gd name="connsiteX46" fmla="*/ 946150 w 2076450"/>
                  <a:gd name="connsiteY46" fmla="*/ 571500 h 635000"/>
                  <a:gd name="connsiteX47" fmla="*/ 927100 w 2076450"/>
                  <a:gd name="connsiteY47" fmla="*/ 584200 h 635000"/>
                  <a:gd name="connsiteX48" fmla="*/ 908050 w 2076450"/>
                  <a:gd name="connsiteY48" fmla="*/ 546100 h 635000"/>
                  <a:gd name="connsiteX49" fmla="*/ 895350 w 2076450"/>
                  <a:gd name="connsiteY49" fmla="*/ 527050 h 635000"/>
                  <a:gd name="connsiteX50" fmla="*/ 882650 w 2076450"/>
                  <a:gd name="connsiteY50" fmla="*/ 488950 h 635000"/>
                  <a:gd name="connsiteX51" fmla="*/ 869950 w 2076450"/>
                  <a:gd name="connsiteY51" fmla="*/ 450850 h 635000"/>
                  <a:gd name="connsiteX52" fmla="*/ 863600 w 2076450"/>
                  <a:gd name="connsiteY52" fmla="*/ 431800 h 635000"/>
                  <a:gd name="connsiteX53" fmla="*/ 844550 w 2076450"/>
                  <a:gd name="connsiteY53" fmla="*/ 419100 h 635000"/>
                  <a:gd name="connsiteX54" fmla="*/ 806450 w 2076450"/>
                  <a:gd name="connsiteY54" fmla="*/ 406400 h 635000"/>
                  <a:gd name="connsiteX55" fmla="*/ 717550 w 2076450"/>
                  <a:gd name="connsiteY55" fmla="*/ 425450 h 635000"/>
                  <a:gd name="connsiteX56" fmla="*/ 673100 w 2076450"/>
                  <a:gd name="connsiteY56" fmla="*/ 438150 h 635000"/>
                  <a:gd name="connsiteX57" fmla="*/ 635000 w 2076450"/>
                  <a:gd name="connsiteY57" fmla="*/ 463550 h 635000"/>
                  <a:gd name="connsiteX58" fmla="*/ 615950 w 2076450"/>
                  <a:gd name="connsiteY58" fmla="*/ 476250 h 635000"/>
                  <a:gd name="connsiteX59" fmla="*/ 590550 w 2076450"/>
                  <a:gd name="connsiteY59" fmla="*/ 501650 h 635000"/>
                  <a:gd name="connsiteX60" fmla="*/ 565150 w 2076450"/>
                  <a:gd name="connsiteY60" fmla="*/ 539750 h 635000"/>
                  <a:gd name="connsiteX61" fmla="*/ 552450 w 2076450"/>
                  <a:gd name="connsiteY61" fmla="*/ 558800 h 635000"/>
                  <a:gd name="connsiteX62" fmla="*/ 546100 w 2076450"/>
                  <a:gd name="connsiteY62" fmla="*/ 577850 h 635000"/>
                  <a:gd name="connsiteX63" fmla="*/ 527050 w 2076450"/>
                  <a:gd name="connsiteY63" fmla="*/ 615950 h 635000"/>
                  <a:gd name="connsiteX64" fmla="*/ 514350 w 2076450"/>
                  <a:gd name="connsiteY64" fmla="*/ 596900 h 635000"/>
                  <a:gd name="connsiteX65" fmla="*/ 501650 w 2076450"/>
                  <a:gd name="connsiteY65" fmla="*/ 539750 h 635000"/>
                  <a:gd name="connsiteX66" fmla="*/ 488950 w 2076450"/>
                  <a:gd name="connsiteY66" fmla="*/ 501650 h 635000"/>
                  <a:gd name="connsiteX67" fmla="*/ 450850 w 2076450"/>
                  <a:gd name="connsiteY67" fmla="*/ 488950 h 635000"/>
                  <a:gd name="connsiteX68" fmla="*/ 431800 w 2076450"/>
                  <a:gd name="connsiteY68" fmla="*/ 482600 h 635000"/>
                  <a:gd name="connsiteX69" fmla="*/ 336550 w 2076450"/>
                  <a:gd name="connsiteY69" fmla="*/ 488950 h 635000"/>
                  <a:gd name="connsiteX70" fmla="*/ 317500 w 2076450"/>
                  <a:gd name="connsiteY70" fmla="*/ 495300 h 635000"/>
                  <a:gd name="connsiteX71" fmla="*/ 304800 w 2076450"/>
                  <a:gd name="connsiteY71" fmla="*/ 514350 h 635000"/>
                  <a:gd name="connsiteX72" fmla="*/ 266700 w 2076450"/>
                  <a:gd name="connsiteY72" fmla="*/ 539750 h 635000"/>
                  <a:gd name="connsiteX73" fmla="*/ 247650 w 2076450"/>
                  <a:gd name="connsiteY73" fmla="*/ 558800 h 635000"/>
                  <a:gd name="connsiteX74" fmla="*/ 209550 w 2076450"/>
                  <a:gd name="connsiteY74" fmla="*/ 584200 h 635000"/>
                  <a:gd name="connsiteX75" fmla="*/ 203200 w 2076450"/>
                  <a:gd name="connsiteY75" fmla="*/ 603250 h 635000"/>
                  <a:gd name="connsiteX76" fmla="*/ 146050 w 2076450"/>
                  <a:gd name="connsiteY76" fmla="*/ 635000 h 635000"/>
                  <a:gd name="connsiteX77" fmla="*/ 88900 w 2076450"/>
                  <a:gd name="connsiteY77" fmla="*/ 603250 h 635000"/>
                  <a:gd name="connsiteX78" fmla="*/ 69850 w 2076450"/>
                  <a:gd name="connsiteY78" fmla="*/ 584200 h 635000"/>
                  <a:gd name="connsiteX79" fmla="*/ 0 w 2076450"/>
                  <a:gd name="connsiteY79" fmla="*/ 5715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076450" h="635000">
                    <a:moveTo>
                      <a:pt x="2076450" y="0"/>
                    </a:moveTo>
                    <a:cubicBezTo>
                      <a:pt x="2057400" y="2117"/>
                      <a:pt x="2037484" y="289"/>
                      <a:pt x="2019300" y="6350"/>
                    </a:cubicBezTo>
                    <a:cubicBezTo>
                      <a:pt x="2004820" y="11177"/>
                      <a:pt x="1993900" y="23283"/>
                      <a:pt x="1981200" y="31750"/>
                    </a:cubicBezTo>
                    <a:lnTo>
                      <a:pt x="1962150" y="44450"/>
                    </a:lnTo>
                    <a:cubicBezTo>
                      <a:pt x="1934081" y="86554"/>
                      <a:pt x="1967070" y="39769"/>
                      <a:pt x="1930400" y="82550"/>
                    </a:cubicBezTo>
                    <a:cubicBezTo>
                      <a:pt x="1918663" y="96244"/>
                      <a:pt x="1908057" y="116496"/>
                      <a:pt x="1892300" y="127000"/>
                    </a:cubicBezTo>
                    <a:cubicBezTo>
                      <a:pt x="1886731" y="130713"/>
                      <a:pt x="1879600" y="131233"/>
                      <a:pt x="1873250" y="133350"/>
                    </a:cubicBezTo>
                    <a:lnTo>
                      <a:pt x="1835150" y="171450"/>
                    </a:lnTo>
                    <a:lnTo>
                      <a:pt x="1816100" y="190500"/>
                    </a:lnTo>
                    <a:cubicBezTo>
                      <a:pt x="1813983" y="196850"/>
                      <a:pt x="1813001" y="203699"/>
                      <a:pt x="1809750" y="209550"/>
                    </a:cubicBezTo>
                    <a:lnTo>
                      <a:pt x="1771650" y="266700"/>
                    </a:lnTo>
                    <a:cubicBezTo>
                      <a:pt x="1767417" y="273050"/>
                      <a:pt x="1761363" y="278510"/>
                      <a:pt x="1758950" y="285750"/>
                    </a:cubicBezTo>
                    <a:lnTo>
                      <a:pt x="1746250" y="323850"/>
                    </a:lnTo>
                    <a:cubicBezTo>
                      <a:pt x="1744133" y="330200"/>
                      <a:pt x="1742893" y="336913"/>
                      <a:pt x="1739900" y="342900"/>
                    </a:cubicBezTo>
                    <a:cubicBezTo>
                      <a:pt x="1721213" y="380274"/>
                      <a:pt x="1730193" y="359320"/>
                      <a:pt x="1714500" y="406400"/>
                    </a:cubicBezTo>
                    <a:cubicBezTo>
                      <a:pt x="1693160" y="470421"/>
                      <a:pt x="1725720" y="371116"/>
                      <a:pt x="1701800" y="450850"/>
                    </a:cubicBezTo>
                    <a:cubicBezTo>
                      <a:pt x="1697953" y="463672"/>
                      <a:pt x="1693333" y="476250"/>
                      <a:pt x="1689100" y="488950"/>
                    </a:cubicBezTo>
                    <a:lnTo>
                      <a:pt x="1682750" y="508000"/>
                    </a:lnTo>
                    <a:cubicBezTo>
                      <a:pt x="1676400" y="503767"/>
                      <a:pt x="1667933" y="501650"/>
                      <a:pt x="1663700" y="495300"/>
                    </a:cubicBezTo>
                    <a:cubicBezTo>
                      <a:pt x="1658859" y="488038"/>
                      <a:pt x="1660788" y="477922"/>
                      <a:pt x="1657350" y="469900"/>
                    </a:cubicBezTo>
                    <a:cubicBezTo>
                      <a:pt x="1654344" y="462885"/>
                      <a:pt x="1648883" y="457200"/>
                      <a:pt x="1644650" y="450850"/>
                    </a:cubicBezTo>
                    <a:cubicBezTo>
                      <a:pt x="1631740" y="386299"/>
                      <a:pt x="1644967" y="445611"/>
                      <a:pt x="1631950" y="400050"/>
                    </a:cubicBezTo>
                    <a:cubicBezTo>
                      <a:pt x="1629552" y="391659"/>
                      <a:pt x="1629038" y="382672"/>
                      <a:pt x="1625600" y="374650"/>
                    </a:cubicBezTo>
                    <a:cubicBezTo>
                      <a:pt x="1622594" y="367635"/>
                      <a:pt x="1619372" y="359645"/>
                      <a:pt x="1612900" y="355600"/>
                    </a:cubicBezTo>
                    <a:cubicBezTo>
                      <a:pt x="1601548" y="348505"/>
                      <a:pt x="1574800" y="342900"/>
                      <a:pt x="1574800" y="342900"/>
                    </a:cubicBezTo>
                    <a:cubicBezTo>
                      <a:pt x="1551517" y="345017"/>
                      <a:pt x="1527974" y="345187"/>
                      <a:pt x="1504950" y="349250"/>
                    </a:cubicBezTo>
                    <a:cubicBezTo>
                      <a:pt x="1491767" y="351576"/>
                      <a:pt x="1479550" y="357717"/>
                      <a:pt x="1466850" y="361950"/>
                    </a:cubicBezTo>
                    <a:cubicBezTo>
                      <a:pt x="1442895" y="369935"/>
                      <a:pt x="1431535" y="371865"/>
                      <a:pt x="1409700" y="393700"/>
                    </a:cubicBezTo>
                    <a:cubicBezTo>
                      <a:pt x="1403350" y="400050"/>
                      <a:pt x="1396399" y="405851"/>
                      <a:pt x="1390650" y="412750"/>
                    </a:cubicBezTo>
                    <a:cubicBezTo>
                      <a:pt x="1385764" y="418613"/>
                      <a:pt x="1383020" y="426096"/>
                      <a:pt x="1377950" y="431800"/>
                    </a:cubicBezTo>
                    <a:cubicBezTo>
                      <a:pt x="1366018" y="445224"/>
                      <a:pt x="1339850" y="469900"/>
                      <a:pt x="1339850" y="469900"/>
                    </a:cubicBezTo>
                    <a:cubicBezTo>
                      <a:pt x="1335617" y="482600"/>
                      <a:pt x="1334576" y="496861"/>
                      <a:pt x="1327150" y="508000"/>
                    </a:cubicBezTo>
                    <a:cubicBezTo>
                      <a:pt x="1322917" y="514350"/>
                      <a:pt x="1317550" y="520076"/>
                      <a:pt x="1314450" y="527050"/>
                    </a:cubicBezTo>
                    <a:cubicBezTo>
                      <a:pt x="1309013" y="539283"/>
                      <a:pt x="1301750" y="565150"/>
                      <a:pt x="1301750" y="565150"/>
                    </a:cubicBezTo>
                    <a:cubicBezTo>
                      <a:pt x="1295400" y="563033"/>
                      <a:pt x="1287433" y="563533"/>
                      <a:pt x="1282700" y="558800"/>
                    </a:cubicBezTo>
                    <a:cubicBezTo>
                      <a:pt x="1271907" y="548007"/>
                      <a:pt x="1257300" y="520700"/>
                      <a:pt x="1257300" y="520700"/>
                    </a:cubicBezTo>
                    <a:cubicBezTo>
                      <a:pt x="1255183" y="512233"/>
                      <a:pt x="1253348" y="503691"/>
                      <a:pt x="1250950" y="495300"/>
                    </a:cubicBezTo>
                    <a:cubicBezTo>
                      <a:pt x="1249111" y="488864"/>
                      <a:pt x="1246223" y="482744"/>
                      <a:pt x="1244600" y="476250"/>
                    </a:cubicBezTo>
                    <a:cubicBezTo>
                      <a:pt x="1241982" y="465779"/>
                      <a:pt x="1240868" y="454971"/>
                      <a:pt x="1238250" y="444500"/>
                    </a:cubicBezTo>
                    <a:cubicBezTo>
                      <a:pt x="1234589" y="429857"/>
                      <a:pt x="1231652" y="415884"/>
                      <a:pt x="1212850" y="412750"/>
                    </a:cubicBezTo>
                    <a:cubicBezTo>
                      <a:pt x="1181462" y="407519"/>
                      <a:pt x="1149350" y="408517"/>
                      <a:pt x="1117600" y="406400"/>
                    </a:cubicBezTo>
                    <a:cubicBezTo>
                      <a:pt x="1100667" y="408517"/>
                      <a:pt x="1083264" y="408260"/>
                      <a:pt x="1066800" y="412750"/>
                    </a:cubicBezTo>
                    <a:cubicBezTo>
                      <a:pt x="1046712" y="418228"/>
                      <a:pt x="1046671" y="430555"/>
                      <a:pt x="1035050" y="444500"/>
                    </a:cubicBezTo>
                    <a:cubicBezTo>
                      <a:pt x="1029301" y="451399"/>
                      <a:pt x="1021749" y="456651"/>
                      <a:pt x="1016000" y="463550"/>
                    </a:cubicBezTo>
                    <a:cubicBezTo>
                      <a:pt x="989542" y="495300"/>
                      <a:pt x="1019175" y="472017"/>
                      <a:pt x="984250" y="495300"/>
                    </a:cubicBezTo>
                    <a:cubicBezTo>
                      <a:pt x="968289" y="543183"/>
                      <a:pt x="989819" y="484161"/>
                      <a:pt x="965200" y="533400"/>
                    </a:cubicBezTo>
                    <a:cubicBezTo>
                      <a:pt x="954871" y="554058"/>
                      <a:pt x="964348" y="553302"/>
                      <a:pt x="946150" y="571500"/>
                    </a:cubicBezTo>
                    <a:cubicBezTo>
                      <a:pt x="940754" y="576896"/>
                      <a:pt x="933450" y="579967"/>
                      <a:pt x="927100" y="584200"/>
                    </a:cubicBezTo>
                    <a:cubicBezTo>
                      <a:pt x="890704" y="529605"/>
                      <a:pt x="934340" y="598680"/>
                      <a:pt x="908050" y="546100"/>
                    </a:cubicBezTo>
                    <a:cubicBezTo>
                      <a:pt x="904637" y="539274"/>
                      <a:pt x="898450" y="534024"/>
                      <a:pt x="895350" y="527050"/>
                    </a:cubicBezTo>
                    <a:cubicBezTo>
                      <a:pt x="889913" y="514817"/>
                      <a:pt x="886883" y="501650"/>
                      <a:pt x="882650" y="488950"/>
                    </a:cubicBezTo>
                    <a:lnTo>
                      <a:pt x="869950" y="450850"/>
                    </a:lnTo>
                    <a:cubicBezTo>
                      <a:pt x="867833" y="444500"/>
                      <a:pt x="869169" y="435513"/>
                      <a:pt x="863600" y="431800"/>
                    </a:cubicBezTo>
                    <a:cubicBezTo>
                      <a:pt x="857250" y="427567"/>
                      <a:pt x="851524" y="422200"/>
                      <a:pt x="844550" y="419100"/>
                    </a:cubicBezTo>
                    <a:cubicBezTo>
                      <a:pt x="832317" y="413663"/>
                      <a:pt x="806450" y="406400"/>
                      <a:pt x="806450" y="406400"/>
                    </a:cubicBezTo>
                    <a:cubicBezTo>
                      <a:pt x="696229" y="420178"/>
                      <a:pt x="808032" y="402829"/>
                      <a:pt x="717550" y="425450"/>
                    </a:cubicBezTo>
                    <a:cubicBezTo>
                      <a:pt x="711571" y="426945"/>
                      <a:pt x="680553" y="434009"/>
                      <a:pt x="673100" y="438150"/>
                    </a:cubicBezTo>
                    <a:cubicBezTo>
                      <a:pt x="659757" y="445563"/>
                      <a:pt x="647700" y="455083"/>
                      <a:pt x="635000" y="463550"/>
                    </a:cubicBezTo>
                    <a:lnTo>
                      <a:pt x="615950" y="476250"/>
                    </a:lnTo>
                    <a:cubicBezTo>
                      <a:pt x="599017" y="527050"/>
                      <a:pt x="624417" y="467783"/>
                      <a:pt x="590550" y="501650"/>
                    </a:cubicBezTo>
                    <a:cubicBezTo>
                      <a:pt x="579757" y="512443"/>
                      <a:pt x="573617" y="527050"/>
                      <a:pt x="565150" y="539750"/>
                    </a:cubicBezTo>
                    <a:cubicBezTo>
                      <a:pt x="560917" y="546100"/>
                      <a:pt x="554863" y="551560"/>
                      <a:pt x="552450" y="558800"/>
                    </a:cubicBezTo>
                    <a:cubicBezTo>
                      <a:pt x="550333" y="565150"/>
                      <a:pt x="549093" y="571863"/>
                      <a:pt x="546100" y="577850"/>
                    </a:cubicBezTo>
                    <a:cubicBezTo>
                      <a:pt x="521481" y="627089"/>
                      <a:pt x="543011" y="568067"/>
                      <a:pt x="527050" y="615950"/>
                    </a:cubicBezTo>
                    <a:cubicBezTo>
                      <a:pt x="522817" y="609600"/>
                      <a:pt x="517356" y="603915"/>
                      <a:pt x="514350" y="596900"/>
                    </a:cubicBezTo>
                    <a:cubicBezTo>
                      <a:pt x="510073" y="586921"/>
                      <a:pt x="503910" y="548038"/>
                      <a:pt x="501650" y="539750"/>
                    </a:cubicBezTo>
                    <a:cubicBezTo>
                      <a:pt x="498128" y="526835"/>
                      <a:pt x="501650" y="505883"/>
                      <a:pt x="488950" y="501650"/>
                    </a:cubicBezTo>
                    <a:lnTo>
                      <a:pt x="450850" y="488950"/>
                    </a:lnTo>
                    <a:lnTo>
                      <a:pt x="431800" y="482600"/>
                    </a:lnTo>
                    <a:cubicBezTo>
                      <a:pt x="400050" y="484717"/>
                      <a:pt x="368176" y="485436"/>
                      <a:pt x="336550" y="488950"/>
                    </a:cubicBezTo>
                    <a:cubicBezTo>
                      <a:pt x="329897" y="489689"/>
                      <a:pt x="322727" y="491119"/>
                      <a:pt x="317500" y="495300"/>
                    </a:cubicBezTo>
                    <a:cubicBezTo>
                      <a:pt x="311541" y="500068"/>
                      <a:pt x="310543" y="509324"/>
                      <a:pt x="304800" y="514350"/>
                    </a:cubicBezTo>
                    <a:cubicBezTo>
                      <a:pt x="293313" y="524401"/>
                      <a:pt x="277493" y="528957"/>
                      <a:pt x="266700" y="539750"/>
                    </a:cubicBezTo>
                    <a:cubicBezTo>
                      <a:pt x="260350" y="546100"/>
                      <a:pt x="254739" y="553287"/>
                      <a:pt x="247650" y="558800"/>
                    </a:cubicBezTo>
                    <a:cubicBezTo>
                      <a:pt x="235602" y="568171"/>
                      <a:pt x="209550" y="584200"/>
                      <a:pt x="209550" y="584200"/>
                    </a:cubicBezTo>
                    <a:cubicBezTo>
                      <a:pt x="207433" y="590550"/>
                      <a:pt x="207933" y="598517"/>
                      <a:pt x="203200" y="603250"/>
                    </a:cubicBezTo>
                    <a:cubicBezTo>
                      <a:pt x="181365" y="625085"/>
                      <a:pt x="170005" y="627015"/>
                      <a:pt x="146050" y="635000"/>
                    </a:cubicBezTo>
                    <a:cubicBezTo>
                      <a:pt x="102381" y="605887"/>
                      <a:pt x="122430" y="614427"/>
                      <a:pt x="88900" y="603250"/>
                    </a:cubicBezTo>
                    <a:cubicBezTo>
                      <a:pt x="82550" y="596900"/>
                      <a:pt x="77700" y="588561"/>
                      <a:pt x="69850" y="584200"/>
                    </a:cubicBezTo>
                    <a:cubicBezTo>
                      <a:pt x="40966" y="568153"/>
                      <a:pt x="29914" y="571500"/>
                      <a:pt x="0" y="5715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p:cNvSpPr/>
              <p:nvPr/>
            </p:nvSpPr>
            <p:spPr>
              <a:xfrm>
                <a:off x="6121400" y="3131139"/>
                <a:ext cx="2038350" cy="622300"/>
              </a:xfrm>
              <a:custGeom>
                <a:avLst/>
                <a:gdLst>
                  <a:gd name="connsiteX0" fmla="*/ 0 w 2038350"/>
                  <a:gd name="connsiteY0" fmla="*/ 6350 h 622300"/>
                  <a:gd name="connsiteX1" fmla="*/ 31750 w 2038350"/>
                  <a:gd name="connsiteY1" fmla="*/ 0 h 622300"/>
                  <a:gd name="connsiteX2" fmla="*/ 101600 w 2038350"/>
                  <a:gd name="connsiteY2" fmla="*/ 6350 h 622300"/>
                  <a:gd name="connsiteX3" fmla="*/ 177800 w 2038350"/>
                  <a:gd name="connsiteY3" fmla="*/ 44450 h 622300"/>
                  <a:gd name="connsiteX4" fmla="*/ 196850 w 2038350"/>
                  <a:gd name="connsiteY4" fmla="*/ 63500 h 622300"/>
                  <a:gd name="connsiteX5" fmla="*/ 209550 w 2038350"/>
                  <a:gd name="connsiteY5" fmla="*/ 82550 h 622300"/>
                  <a:gd name="connsiteX6" fmla="*/ 228600 w 2038350"/>
                  <a:gd name="connsiteY6" fmla="*/ 95250 h 622300"/>
                  <a:gd name="connsiteX7" fmla="*/ 279400 w 2038350"/>
                  <a:gd name="connsiteY7" fmla="*/ 171450 h 622300"/>
                  <a:gd name="connsiteX8" fmla="*/ 292100 w 2038350"/>
                  <a:gd name="connsiteY8" fmla="*/ 190500 h 622300"/>
                  <a:gd name="connsiteX9" fmla="*/ 311150 w 2038350"/>
                  <a:gd name="connsiteY9" fmla="*/ 203200 h 622300"/>
                  <a:gd name="connsiteX10" fmla="*/ 323850 w 2038350"/>
                  <a:gd name="connsiteY10" fmla="*/ 241300 h 622300"/>
                  <a:gd name="connsiteX11" fmla="*/ 336550 w 2038350"/>
                  <a:gd name="connsiteY11" fmla="*/ 260350 h 622300"/>
                  <a:gd name="connsiteX12" fmla="*/ 349250 w 2038350"/>
                  <a:gd name="connsiteY12" fmla="*/ 304800 h 622300"/>
                  <a:gd name="connsiteX13" fmla="*/ 355600 w 2038350"/>
                  <a:gd name="connsiteY13" fmla="*/ 527050 h 622300"/>
                  <a:gd name="connsiteX14" fmla="*/ 361950 w 2038350"/>
                  <a:gd name="connsiteY14" fmla="*/ 400050 h 622300"/>
                  <a:gd name="connsiteX15" fmla="*/ 393700 w 2038350"/>
                  <a:gd name="connsiteY15" fmla="*/ 342900 h 622300"/>
                  <a:gd name="connsiteX16" fmla="*/ 406400 w 2038350"/>
                  <a:gd name="connsiteY16" fmla="*/ 323850 h 622300"/>
                  <a:gd name="connsiteX17" fmla="*/ 444500 w 2038350"/>
                  <a:gd name="connsiteY17" fmla="*/ 311150 h 622300"/>
                  <a:gd name="connsiteX18" fmla="*/ 641350 w 2038350"/>
                  <a:gd name="connsiteY18" fmla="*/ 317500 h 622300"/>
                  <a:gd name="connsiteX19" fmla="*/ 660400 w 2038350"/>
                  <a:gd name="connsiteY19" fmla="*/ 323850 h 622300"/>
                  <a:gd name="connsiteX20" fmla="*/ 673100 w 2038350"/>
                  <a:gd name="connsiteY20" fmla="*/ 342900 h 622300"/>
                  <a:gd name="connsiteX21" fmla="*/ 692150 w 2038350"/>
                  <a:gd name="connsiteY21" fmla="*/ 361950 h 622300"/>
                  <a:gd name="connsiteX22" fmla="*/ 717550 w 2038350"/>
                  <a:gd name="connsiteY22" fmla="*/ 419100 h 622300"/>
                  <a:gd name="connsiteX23" fmla="*/ 723900 w 2038350"/>
                  <a:gd name="connsiteY23" fmla="*/ 438150 h 622300"/>
                  <a:gd name="connsiteX24" fmla="*/ 730250 w 2038350"/>
                  <a:gd name="connsiteY24" fmla="*/ 457200 h 622300"/>
                  <a:gd name="connsiteX25" fmla="*/ 736600 w 2038350"/>
                  <a:gd name="connsiteY25" fmla="*/ 558800 h 622300"/>
                  <a:gd name="connsiteX26" fmla="*/ 749300 w 2038350"/>
                  <a:gd name="connsiteY26" fmla="*/ 533400 h 622300"/>
                  <a:gd name="connsiteX27" fmla="*/ 768350 w 2038350"/>
                  <a:gd name="connsiteY27" fmla="*/ 476250 h 622300"/>
                  <a:gd name="connsiteX28" fmla="*/ 781050 w 2038350"/>
                  <a:gd name="connsiteY28" fmla="*/ 431800 h 622300"/>
                  <a:gd name="connsiteX29" fmla="*/ 787400 w 2038350"/>
                  <a:gd name="connsiteY29" fmla="*/ 406400 h 622300"/>
                  <a:gd name="connsiteX30" fmla="*/ 793750 w 2038350"/>
                  <a:gd name="connsiteY30" fmla="*/ 387350 h 622300"/>
                  <a:gd name="connsiteX31" fmla="*/ 831850 w 2038350"/>
                  <a:gd name="connsiteY31" fmla="*/ 374650 h 622300"/>
                  <a:gd name="connsiteX32" fmla="*/ 850900 w 2038350"/>
                  <a:gd name="connsiteY32" fmla="*/ 368300 h 622300"/>
                  <a:gd name="connsiteX33" fmla="*/ 990600 w 2038350"/>
                  <a:gd name="connsiteY33" fmla="*/ 374650 h 622300"/>
                  <a:gd name="connsiteX34" fmla="*/ 1009650 w 2038350"/>
                  <a:gd name="connsiteY34" fmla="*/ 387350 h 622300"/>
                  <a:gd name="connsiteX35" fmla="*/ 1035050 w 2038350"/>
                  <a:gd name="connsiteY35" fmla="*/ 425450 h 622300"/>
                  <a:gd name="connsiteX36" fmla="*/ 1073150 w 2038350"/>
                  <a:gd name="connsiteY36" fmla="*/ 482600 h 622300"/>
                  <a:gd name="connsiteX37" fmla="*/ 1085850 w 2038350"/>
                  <a:gd name="connsiteY37" fmla="*/ 501650 h 622300"/>
                  <a:gd name="connsiteX38" fmla="*/ 1098550 w 2038350"/>
                  <a:gd name="connsiteY38" fmla="*/ 520700 h 622300"/>
                  <a:gd name="connsiteX39" fmla="*/ 1104900 w 2038350"/>
                  <a:gd name="connsiteY39" fmla="*/ 539750 h 622300"/>
                  <a:gd name="connsiteX40" fmla="*/ 1130300 w 2038350"/>
                  <a:gd name="connsiteY40" fmla="*/ 577850 h 622300"/>
                  <a:gd name="connsiteX41" fmla="*/ 1143000 w 2038350"/>
                  <a:gd name="connsiteY41" fmla="*/ 558800 h 622300"/>
                  <a:gd name="connsiteX42" fmla="*/ 1155700 w 2038350"/>
                  <a:gd name="connsiteY42" fmla="*/ 520700 h 622300"/>
                  <a:gd name="connsiteX43" fmla="*/ 1193800 w 2038350"/>
                  <a:gd name="connsiteY43" fmla="*/ 495300 h 622300"/>
                  <a:gd name="connsiteX44" fmla="*/ 1219200 w 2038350"/>
                  <a:gd name="connsiteY44" fmla="*/ 482600 h 622300"/>
                  <a:gd name="connsiteX45" fmla="*/ 1257300 w 2038350"/>
                  <a:gd name="connsiteY45" fmla="*/ 469900 h 622300"/>
                  <a:gd name="connsiteX46" fmla="*/ 1390650 w 2038350"/>
                  <a:gd name="connsiteY46" fmla="*/ 476250 h 622300"/>
                  <a:gd name="connsiteX47" fmla="*/ 1416050 w 2038350"/>
                  <a:gd name="connsiteY47" fmla="*/ 482600 h 622300"/>
                  <a:gd name="connsiteX48" fmla="*/ 1454150 w 2038350"/>
                  <a:gd name="connsiteY48" fmla="*/ 514350 h 622300"/>
                  <a:gd name="connsiteX49" fmla="*/ 1466850 w 2038350"/>
                  <a:gd name="connsiteY49" fmla="*/ 533400 h 622300"/>
                  <a:gd name="connsiteX50" fmla="*/ 1479550 w 2038350"/>
                  <a:gd name="connsiteY50" fmla="*/ 571500 h 622300"/>
                  <a:gd name="connsiteX51" fmla="*/ 1498600 w 2038350"/>
                  <a:gd name="connsiteY51" fmla="*/ 609600 h 622300"/>
                  <a:gd name="connsiteX52" fmla="*/ 1517650 w 2038350"/>
                  <a:gd name="connsiteY52" fmla="*/ 622300 h 622300"/>
                  <a:gd name="connsiteX53" fmla="*/ 1536700 w 2038350"/>
                  <a:gd name="connsiteY53" fmla="*/ 615950 h 622300"/>
                  <a:gd name="connsiteX54" fmla="*/ 1549400 w 2038350"/>
                  <a:gd name="connsiteY54" fmla="*/ 596900 h 622300"/>
                  <a:gd name="connsiteX55" fmla="*/ 1587500 w 2038350"/>
                  <a:gd name="connsiteY55" fmla="*/ 565150 h 622300"/>
                  <a:gd name="connsiteX56" fmla="*/ 1644650 w 2038350"/>
                  <a:gd name="connsiteY56" fmla="*/ 546100 h 622300"/>
                  <a:gd name="connsiteX57" fmla="*/ 1663700 w 2038350"/>
                  <a:gd name="connsiteY57" fmla="*/ 539750 h 622300"/>
                  <a:gd name="connsiteX58" fmla="*/ 1682750 w 2038350"/>
                  <a:gd name="connsiteY58" fmla="*/ 533400 h 622300"/>
                  <a:gd name="connsiteX59" fmla="*/ 1797050 w 2038350"/>
                  <a:gd name="connsiteY59" fmla="*/ 546100 h 622300"/>
                  <a:gd name="connsiteX60" fmla="*/ 1835150 w 2038350"/>
                  <a:gd name="connsiteY60" fmla="*/ 565150 h 622300"/>
                  <a:gd name="connsiteX61" fmla="*/ 1847850 w 2038350"/>
                  <a:gd name="connsiteY61" fmla="*/ 584200 h 622300"/>
                  <a:gd name="connsiteX62" fmla="*/ 1885950 w 2038350"/>
                  <a:gd name="connsiteY62" fmla="*/ 603250 h 622300"/>
                  <a:gd name="connsiteX63" fmla="*/ 1930400 w 2038350"/>
                  <a:gd name="connsiteY63" fmla="*/ 571500 h 622300"/>
                  <a:gd name="connsiteX64" fmla="*/ 1955800 w 2038350"/>
                  <a:gd name="connsiteY64" fmla="*/ 552450 h 622300"/>
                  <a:gd name="connsiteX65" fmla="*/ 1974850 w 2038350"/>
                  <a:gd name="connsiteY65" fmla="*/ 546100 h 622300"/>
                  <a:gd name="connsiteX66" fmla="*/ 1993900 w 2038350"/>
                  <a:gd name="connsiteY66" fmla="*/ 533400 h 622300"/>
                  <a:gd name="connsiteX67" fmla="*/ 2038350 w 2038350"/>
                  <a:gd name="connsiteY67" fmla="*/ 5334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38350" h="622300">
                    <a:moveTo>
                      <a:pt x="0" y="6350"/>
                    </a:moveTo>
                    <a:cubicBezTo>
                      <a:pt x="10583" y="4233"/>
                      <a:pt x="20957" y="0"/>
                      <a:pt x="31750" y="0"/>
                    </a:cubicBezTo>
                    <a:cubicBezTo>
                      <a:pt x="55129" y="0"/>
                      <a:pt x="78576" y="2287"/>
                      <a:pt x="101600" y="6350"/>
                    </a:cubicBezTo>
                    <a:cubicBezTo>
                      <a:pt x="126685" y="10777"/>
                      <a:pt x="159910" y="26560"/>
                      <a:pt x="177800" y="44450"/>
                    </a:cubicBezTo>
                    <a:cubicBezTo>
                      <a:pt x="184150" y="50800"/>
                      <a:pt x="191101" y="56601"/>
                      <a:pt x="196850" y="63500"/>
                    </a:cubicBezTo>
                    <a:cubicBezTo>
                      <a:pt x="201736" y="69363"/>
                      <a:pt x="204154" y="77154"/>
                      <a:pt x="209550" y="82550"/>
                    </a:cubicBezTo>
                    <a:cubicBezTo>
                      <a:pt x="214946" y="87946"/>
                      <a:pt x="222250" y="91017"/>
                      <a:pt x="228600" y="95250"/>
                    </a:cubicBezTo>
                    <a:lnTo>
                      <a:pt x="279400" y="171450"/>
                    </a:lnTo>
                    <a:cubicBezTo>
                      <a:pt x="283633" y="177800"/>
                      <a:pt x="285750" y="186267"/>
                      <a:pt x="292100" y="190500"/>
                    </a:cubicBezTo>
                    <a:lnTo>
                      <a:pt x="311150" y="203200"/>
                    </a:lnTo>
                    <a:cubicBezTo>
                      <a:pt x="315383" y="215900"/>
                      <a:pt x="316424" y="230161"/>
                      <a:pt x="323850" y="241300"/>
                    </a:cubicBezTo>
                    <a:cubicBezTo>
                      <a:pt x="328083" y="247650"/>
                      <a:pt x="333137" y="253524"/>
                      <a:pt x="336550" y="260350"/>
                    </a:cubicBezTo>
                    <a:cubicBezTo>
                      <a:pt x="341105" y="269460"/>
                      <a:pt x="347215" y="296662"/>
                      <a:pt x="349250" y="304800"/>
                    </a:cubicBezTo>
                    <a:cubicBezTo>
                      <a:pt x="351367" y="378883"/>
                      <a:pt x="345805" y="453587"/>
                      <a:pt x="355600" y="527050"/>
                    </a:cubicBezTo>
                    <a:cubicBezTo>
                      <a:pt x="361202" y="569064"/>
                      <a:pt x="357092" y="442157"/>
                      <a:pt x="361950" y="400050"/>
                    </a:cubicBezTo>
                    <a:cubicBezTo>
                      <a:pt x="366835" y="357715"/>
                      <a:pt x="372332" y="368542"/>
                      <a:pt x="393700" y="342900"/>
                    </a:cubicBezTo>
                    <a:cubicBezTo>
                      <a:pt x="398586" y="337037"/>
                      <a:pt x="399928" y="327895"/>
                      <a:pt x="406400" y="323850"/>
                    </a:cubicBezTo>
                    <a:cubicBezTo>
                      <a:pt x="417752" y="316755"/>
                      <a:pt x="444500" y="311150"/>
                      <a:pt x="444500" y="311150"/>
                    </a:cubicBezTo>
                    <a:cubicBezTo>
                      <a:pt x="510117" y="313267"/>
                      <a:pt x="575812" y="313645"/>
                      <a:pt x="641350" y="317500"/>
                    </a:cubicBezTo>
                    <a:cubicBezTo>
                      <a:pt x="648032" y="317893"/>
                      <a:pt x="655173" y="319669"/>
                      <a:pt x="660400" y="323850"/>
                    </a:cubicBezTo>
                    <a:cubicBezTo>
                      <a:pt x="666359" y="328618"/>
                      <a:pt x="668214" y="337037"/>
                      <a:pt x="673100" y="342900"/>
                    </a:cubicBezTo>
                    <a:cubicBezTo>
                      <a:pt x="678849" y="349799"/>
                      <a:pt x="686401" y="355051"/>
                      <a:pt x="692150" y="361950"/>
                    </a:cubicBezTo>
                    <a:cubicBezTo>
                      <a:pt x="708921" y="382076"/>
                      <a:pt x="708320" y="391411"/>
                      <a:pt x="717550" y="419100"/>
                    </a:cubicBezTo>
                    <a:lnTo>
                      <a:pt x="723900" y="438150"/>
                    </a:lnTo>
                    <a:lnTo>
                      <a:pt x="730250" y="457200"/>
                    </a:lnTo>
                    <a:cubicBezTo>
                      <a:pt x="732367" y="491067"/>
                      <a:pt x="728370" y="525880"/>
                      <a:pt x="736600" y="558800"/>
                    </a:cubicBezTo>
                    <a:cubicBezTo>
                      <a:pt x="738896" y="567983"/>
                      <a:pt x="746580" y="542467"/>
                      <a:pt x="749300" y="533400"/>
                    </a:cubicBezTo>
                    <a:cubicBezTo>
                      <a:pt x="767966" y="471180"/>
                      <a:pt x="741952" y="515848"/>
                      <a:pt x="768350" y="476250"/>
                    </a:cubicBezTo>
                    <a:cubicBezTo>
                      <a:pt x="788201" y="396845"/>
                      <a:pt x="762830" y="495569"/>
                      <a:pt x="781050" y="431800"/>
                    </a:cubicBezTo>
                    <a:cubicBezTo>
                      <a:pt x="783448" y="423409"/>
                      <a:pt x="785002" y="414791"/>
                      <a:pt x="787400" y="406400"/>
                    </a:cubicBezTo>
                    <a:cubicBezTo>
                      <a:pt x="789239" y="399964"/>
                      <a:pt x="788303" y="391241"/>
                      <a:pt x="793750" y="387350"/>
                    </a:cubicBezTo>
                    <a:cubicBezTo>
                      <a:pt x="804643" y="379569"/>
                      <a:pt x="819150" y="378883"/>
                      <a:pt x="831850" y="374650"/>
                    </a:cubicBezTo>
                    <a:lnTo>
                      <a:pt x="850900" y="368300"/>
                    </a:lnTo>
                    <a:cubicBezTo>
                      <a:pt x="897467" y="370417"/>
                      <a:pt x="944317" y="369096"/>
                      <a:pt x="990600" y="374650"/>
                    </a:cubicBezTo>
                    <a:cubicBezTo>
                      <a:pt x="998177" y="375559"/>
                      <a:pt x="1004624" y="381607"/>
                      <a:pt x="1009650" y="387350"/>
                    </a:cubicBezTo>
                    <a:cubicBezTo>
                      <a:pt x="1019701" y="398837"/>
                      <a:pt x="1026583" y="412750"/>
                      <a:pt x="1035050" y="425450"/>
                    </a:cubicBezTo>
                    <a:lnTo>
                      <a:pt x="1073150" y="482600"/>
                    </a:lnTo>
                    <a:lnTo>
                      <a:pt x="1085850" y="501650"/>
                    </a:lnTo>
                    <a:cubicBezTo>
                      <a:pt x="1090083" y="508000"/>
                      <a:pt x="1096137" y="513460"/>
                      <a:pt x="1098550" y="520700"/>
                    </a:cubicBezTo>
                    <a:cubicBezTo>
                      <a:pt x="1100667" y="527050"/>
                      <a:pt x="1101649" y="533899"/>
                      <a:pt x="1104900" y="539750"/>
                    </a:cubicBezTo>
                    <a:cubicBezTo>
                      <a:pt x="1112313" y="553093"/>
                      <a:pt x="1130300" y="577850"/>
                      <a:pt x="1130300" y="577850"/>
                    </a:cubicBezTo>
                    <a:cubicBezTo>
                      <a:pt x="1134533" y="571500"/>
                      <a:pt x="1139900" y="565774"/>
                      <a:pt x="1143000" y="558800"/>
                    </a:cubicBezTo>
                    <a:cubicBezTo>
                      <a:pt x="1148437" y="546567"/>
                      <a:pt x="1144561" y="528126"/>
                      <a:pt x="1155700" y="520700"/>
                    </a:cubicBezTo>
                    <a:cubicBezTo>
                      <a:pt x="1168400" y="512233"/>
                      <a:pt x="1180148" y="502126"/>
                      <a:pt x="1193800" y="495300"/>
                    </a:cubicBezTo>
                    <a:cubicBezTo>
                      <a:pt x="1202267" y="491067"/>
                      <a:pt x="1210411" y="486116"/>
                      <a:pt x="1219200" y="482600"/>
                    </a:cubicBezTo>
                    <a:cubicBezTo>
                      <a:pt x="1231629" y="477628"/>
                      <a:pt x="1257300" y="469900"/>
                      <a:pt x="1257300" y="469900"/>
                    </a:cubicBezTo>
                    <a:cubicBezTo>
                      <a:pt x="1301750" y="472017"/>
                      <a:pt x="1346291" y="472701"/>
                      <a:pt x="1390650" y="476250"/>
                    </a:cubicBezTo>
                    <a:cubicBezTo>
                      <a:pt x="1399349" y="476946"/>
                      <a:pt x="1408028" y="479162"/>
                      <a:pt x="1416050" y="482600"/>
                    </a:cubicBezTo>
                    <a:cubicBezTo>
                      <a:pt x="1429000" y="488150"/>
                      <a:pt x="1445674" y="504178"/>
                      <a:pt x="1454150" y="514350"/>
                    </a:cubicBezTo>
                    <a:cubicBezTo>
                      <a:pt x="1459036" y="520213"/>
                      <a:pt x="1463750" y="526426"/>
                      <a:pt x="1466850" y="533400"/>
                    </a:cubicBezTo>
                    <a:cubicBezTo>
                      <a:pt x="1472287" y="545633"/>
                      <a:pt x="1475317" y="558800"/>
                      <a:pt x="1479550" y="571500"/>
                    </a:cubicBezTo>
                    <a:cubicBezTo>
                      <a:pt x="1484715" y="586994"/>
                      <a:pt x="1486290" y="597290"/>
                      <a:pt x="1498600" y="609600"/>
                    </a:cubicBezTo>
                    <a:cubicBezTo>
                      <a:pt x="1503996" y="614996"/>
                      <a:pt x="1511300" y="618067"/>
                      <a:pt x="1517650" y="622300"/>
                    </a:cubicBezTo>
                    <a:cubicBezTo>
                      <a:pt x="1524000" y="620183"/>
                      <a:pt x="1531473" y="620131"/>
                      <a:pt x="1536700" y="615950"/>
                    </a:cubicBezTo>
                    <a:cubicBezTo>
                      <a:pt x="1542659" y="611182"/>
                      <a:pt x="1544514" y="602763"/>
                      <a:pt x="1549400" y="596900"/>
                    </a:cubicBezTo>
                    <a:cubicBezTo>
                      <a:pt x="1558196" y="586344"/>
                      <a:pt x="1574278" y="571026"/>
                      <a:pt x="1587500" y="565150"/>
                    </a:cubicBezTo>
                    <a:lnTo>
                      <a:pt x="1644650" y="546100"/>
                    </a:lnTo>
                    <a:lnTo>
                      <a:pt x="1663700" y="539750"/>
                    </a:lnTo>
                    <a:lnTo>
                      <a:pt x="1682750" y="533400"/>
                    </a:lnTo>
                    <a:cubicBezTo>
                      <a:pt x="1688065" y="533780"/>
                      <a:pt x="1769939" y="534481"/>
                      <a:pt x="1797050" y="546100"/>
                    </a:cubicBezTo>
                    <a:cubicBezTo>
                      <a:pt x="1883218" y="583029"/>
                      <a:pt x="1754878" y="538393"/>
                      <a:pt x="1835150" y="565150"/>
                    </a:cubicBezTo>
                    <a:cubicBezTo>
                      <a:pt x="1839383" y="571500"/>
                      <a:pt x="1842454" y="578804"/>
                      <a:pt x="1847850" y="584200"/>
                    </a:cubicBezTo>
                    <a:cubicBezTo>
                      <a:pt x="1860160" y="596510"/>
                      <a:pt x="1870456" y="598085"/>
                      <a:pt x="1885950" y="603250"/>
                    </a:cubicBezTo>
                    <a:cubicBezTo>
                      <a:pt x="1922266" y="566934"/>
                      <a:pt x="1885824" y="599360"/>
                      <a:pt x="1930400" y="571500"/>
                    </a:cubicBezTo>
                    <a:cubicBezTo>
                      <a:pt x="1939375" y="565891"/>
                      <a:pt x="1946611" y="557701"/>
                      <a:pt x="1955800" y="552450"/>
                    </a:cubicBezTo>
                    <a:cubicBezTo>
                      <a:pt x="1961612" y="549129"/>
                      <a:pt x="1968863" y="549093"/>
                      <a:pt x="1974850" y="546100"/>
                    </a:cubicBezTo>
                    <a:cubicBezTo>
                      <a:pt x="1981676" y="542687"/>
                      <a:pt x="1986416" y="534897"/>
                      <a:pt x="1993900" y="533400"/>
                    </a:cubicBezTo>
                    <a:cubicBezTo>
                      <a:pt x="2008429" y="530494"/>
                      <a:pt x="2023533" y="533400"/>
                      <a:pt x="2038350" y="5334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cxnSp>
        <p:nvCxnSpPr>
          <p:cNvPr id="17" name="Straight Arrow Connector 16"/>
          <p:cNvCxnSpPr/>
          <p:nvPr/>
        </p:nvCxnSpPr>
        <p:spPr>
          <a:xfrm flipH="1">
            <a:off x="7594991" y="5058984"/>
            <a:ext cx="692351" cy="236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0062821" y="4492469"/>
            <a:ext cx="892370" cy="2500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74240" y="2229127"/>
            <a:ext cx="905054" cy="286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679499" y="2729424"/>
            <a:ext cx="637359" cy="4886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237631" y="1923739"/>
            <a:ext cx="5650992" cy="3776472"/>
            <a:chOff x="6287890" y="4324"/>
            <a:chExt cx="4471035" cy="2794635"/>
          </a:xfrm>
        </p:grpSpPr>
        <p:pic>
          <p:nvPicPr>
            <p:cNvPr id="32" name="Picture 31" descr="E:\Fall2014\Sr_design\Testing\pics\Screen_0033.png"/>
            <p:cNvPicPr/>
            <p:nvPr/>
          </p:nvPicPr>
          <p:blipFill rotWithShape="1">
            <a:blip r:embed="rId4">
              <a:extLst>
                <a:ext uri="{28A0092B-C50C-407E-A947-70E740481C1C}">
                  <a14:useLocalDpi xmlns:a14="http://schemas.microsoft.com/office/drawing/2010/main" val="0"/>
                </a:ext>
              </a:extLst>
            </a:blip>
            <a:srcRect t="12883" r="16437" b="17606"/>
            <a:stretch/>
          </p:blipFill>
          <p:spPr bwMode="auto">
            <a:xfrm>
              <a:off x="6287890" y="4324"/>
              <a:ext cx="4471035" cy="2794635"/>
            </a:xfrm>
            <a:prstGeom prst="rect">
              <a:avLst/>
            </a:prstGeom>
            <a:noFill/>
            <a:ln>
              <a:noFill/>
            </a:ln>
            <a:extLst>
              <a:ext uri="{53640926-AAD7-44D8-BBD7-CCE9431645EC}">
                <a14:shadowObscured xmlns:a14="http://schemas.microsoft.com/office/drawing/2010/main"/>
              </a:ext>
            </a:extLst>
          </p:spPr>
        </p:pic>
        <p:grpSp>
          <p:nvGrpSpPr>
            <p:cNvPr id="13" name="Group 12"/>
            <p:cNvGrpSpPr/>
            <p:nvPr/>
          </p:nvGrpSpPr>
          <p:grpSpPr>
            <a:xfrm>
              <a:off x="6568226" y="800428"/>
              <a:ext cx="4156710" cy="669925"/>
              <a:chOff x="6568226" y="800428"/>
              <a:chExt cx="4156710" cy="669925"/>
            </a:xfrm>
          </p:grpSpPr>
          <p:sp>
            <p:nvSpPr>
              <p:cNvPr id="30" name="Freeform 29"/>
              <p:cNvSpPr/>
              <p:nvPr/>
            </p:nvSpPr>
            <p:spPr>
              <a:xfrm>
                <a:off x="6568226" y="800428"/>
                <a:ext cx="2094230" cy="669925"/>
              </a:xfrm>
              <a:custGeom>
                <a:avLst/>
                <a:gdLst>
                  <a:gd name="connsiteX0" fmla="*/ 2094614 w 2094614"/>
                  <a:gd name="connsiteY0" fmla="*/ 32119 h 670073"/>
                  <a:gd name="connsiteX1" fmla="*/ 2041451 w 2094614"/>
                  <a:gd name="connsiteY1" fmla="*/ 21487 h 670073"/>
                  <a:gd name="connsiteX2" fmla="*/ 2009553 w 2094614"/>
                  <a:gd name="connsiteY2" fmla="*/ 222 h 670073"/>
                  <a:gd name="connsiteX3" fmla="*/ 1924493 w 2094614"/>
                  <a:gd name="connsiteY3" fmla="*/ 21487 h 670073"/>
                  <a:gd name="connsiteX4" fmla="*/ 1860697 w 2094614"/>
                  <a:gd name="connsiteY4" fmla="*/ 85282 h 670073"/>
                  <a:gd name="connsiteX5" fmla="*/ 1839432 w 2094614"/>
                  <a:gd name="connsiteY5" fmla="*/ 149077 h 670073"/>
                  <a:gd name="connsiteX6" fmla="*/ 1786270 w 2094614"/>
                  <a:gd name="connsiteY6" fmla="*/ 191608 h 670073"/>
                  <a:gd name="connsiteX7" fmla="*/ 1743739 w 2094614"/>
                  <a:gd name="connsiteY7" fmla="*/ 319198 h 670073"/>
                  <a:gd name="connsiteX8" fmla="*/ 1733107 w 2094614"/>
                  <a:gd name="connsiteY8" fmla="*/ 351096 h 670073"/>
                  <a:gd name="connsiteX9" fmla="*/ 1701209 w 2094614"/>
                  <a:gd name="connsiteY9" fmla="*/ 414891 h 670073"/>
                  <a:gd name="connsiteX10" fmla="*/ 1690576 w 2094614"/>
                  <a:gd name="connsiteY10" fmla="*/ 510584 h 670073"/>
                  <a:gd name="connsiteX11" fmla="*/ 1669311 w 2094614"/>
                  <a:gd name="connsiteY11" fmla="*/ 446789 h 670073"/>
                  <a:gd name="connsiteX12" fmla="*/ 1648046 w 2094614"/>
                  <a:gd name="connsiteY12" fmla="*/ 414891 h 670073"/>
                  <a:gd name="connsiteX13" fmla="*/ 1584251 w 2094614"/>
                  <a:gd name="connsiteY13" fmla="*/ 382994 h 670073"/>
                  <a:gd name="connsiteX14" fmla="*/ 1509823 w 2094614"/>
                  <a:gd name="connsiteY14" fmla="*/ 404259 h 670073"/>
                  <a:gd name="connsiteX15" fmla="*/ 1477925 w 2094614"/>
                  <a:gd name="connsiteY15" fmla="*/ 425524 h 670073"/>
                  <a:gd name="connsiteX16" fmla="*/ 1414130 w 2094614"/>
                  <a:gd name="connsiteY16" fmla="*/ 446789 h 670073"/>
                  <a:gd name="connsiteX17" fmla="*/ 1382232 w 2094614"/>
                  <a:gd name="connsiteY17" fmla="*/ 457422 h 670073"/>
                  <a:gd name="connsiteX18" fmla="*/ 1360967 w 2094614"/>
                  <a:gd name="connsiteY18" fmla="*/ 489319 h 670073"/>
                  <a:gd name="connsiteX19" fmla="*/ 1329070 w 2094614"/>
                  <a:gd name="connsiteY19" fmla="*/ 510584 h 670073"/>
                  <a:gd name="connsiteX20" fmla="*/ 1318437 w 2094614"/>
                  <a:gd name="connsiteY20" fmla="*/ 542482 h 670073"/>
                  <a:gd name="connsiteX21" fmla="*/ 1286539 w 2094614"/>
                  <a:gd name="connsiteY21" fmla="*/ 606277 h 670073"/>
                  <a:gd name="connsiteX22" fmla="*/ 1254642 w 2094614"/>
                  <a:gd name="connsiteY22" fmla="*/ 499952 h 670073"/>
                  <a:gd name="connsiteX23" fmla="*/ 1244009 w 2094614"/>
                  <a:gd name="connsiteY23" fmla="*/ 468054 h 670073"/>
                  <a:gd name="connsiteX24" fmla="*/ 1169581 w 2094614"/>
                  <a:gd name="connsiteY24" fmla="*/ 425524 h 670073"/>
                  <a:gd name="connsiteX25" fmla="*/ 1137683 w 2094614"/>
                  <a:gd name="connsiteY25" fmla="*/ 414891 h 670073"/>
                  <a:gd name="connsiteX26" fmla="*/ 1031358 w 2094614"/>
                  <a:gd name="connsiteY26" fmla="*/ 425524 h 670073"/>
                  <a:gd name="connsiteX27" fmla="*/ 988828 w 2094614"/>
                  <a:gd name="connsiteY27" fmla="*/ 478687 h 670073"/>
                  <a:gd name="connsiteX28" fmla="*/ 956930 w 2094614"/>
                  <a:gd name="connsiteY28" fmla="*/ 499952 h 670073"/>
                  <a:gd name="connsiteX29" fmla="*/ 914400 w 2094614"/>
                  <a:gd name="connsiteY29" fmla="*/ 595645 h 670073"/>
                  <a:gd name="connsiteX30" fmla="*/ 850604 w 2094614"/>
                  <a:gd name="connsiteY30" fmla="*/ 510584 h 670073"/>
                  <a:gd name="connsiteX31" fmla="*/ 669851 w 2094614"/>
                  <a:gd name="connsiteY31" fmla="*/ 521217 h 670073"/>
                  <a:gd name="connsiteX32" fmla="*/ 637953 w 2094614"/>
                  <a:gd name="connsiteY32" fmla="*/ 531849 h 670073"/>
                  <a:gd name="connsiteX33" fmla="*/ 616688 w 2094614"/>
                  <a:gd name="connsiteY33" fmla="*/ 553115 h 670073"/>
                  <a:gd name="connsiteX34" fmla="*/ 584790 w 2094614"/>
                  <a:gd name="connsiteY34" fmla="*/ 574380 h 670073"/>
                  <a:gd name="connsiteX35" fmla="*/ 542260 w 2094614"/>
                  <a:gd name="connsiteY35" fmla="*/ 638175 h 670073"/>
                  <a:gd name="connsiteX36" fmla="*/ 510363 w 2094614"/>
                  <a:gd name="connsiteY36" fmla="*/ 627542 h 670073"/>
                  <a:gd name="connsiteX37" fmla="*/ 457200 w 2094614"/>
                  <a:gd name="connsiteY37" fmla="*/ 585012 h 670073"/>
                  <a:gd name="connsiteX38" fmla="*/ 425302 w 2094614"/>
                  <a:gd name="connsiteY38" fmla="*/ 574380 h 670073"/>
                  <a:gd name="connsiteX39" fmla="*/ 255181 w 2094614"/>
                  <a:gd name="connsiteY39" fmla="*/ 585012 h 670073"/>
                  <a:gd name="connsiteX40" fmla="*/ 223283 w 2094614"/>
                  <a:gd name="connsiteY40" fmla="*/ 606277 h 670073"/>
                  <a:gd name="connsiteX41" fmla="*/ 180753 w 2094614"/>
                  <a:gd name="connsiteY41" fmla="*/ 670073 h 670073"/>
                  <a:gd name="connsiteX42" fmla="*/ 53163 w 2094614"/>
                  <a:gd name="connsiteY42" fmla="*/ 616910 h 670073"/>
                  <a:gd name="connsiteX43" fmla="*/ 31897 w 2094614"/>
                  <a:gd name="connsiteY43" fmla="*/ 595645 h 670073"/>
                  <a:gd name="connsiteX44" fmla="*/ 0 w 2094614"/>
                  <a:gd name="connsiteY44" fmla="*/ 585012 h 67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94614" h="670073">
                    <a:moveTo>
                      <a:pt x="2094614" y="32119"/>
                    </a:moveTo>
                    <a:cubicBezTo>
                      <a:pt x="2076893" y="28575"/>
                      <a:pt x="2058372" y="27832"/>
                      <a:pt x="2041451" y="21487"/>
                    </a:cubicBezTo>
                    <a:cubicBezTo>
                      <a:pt x="2029486" y="17000"/>
                      <a:pt x="2022233" y="1807"/>
                      <a:pt x="2009553" y="222"/>
                    </a:cubicBezTo>
                    <a:cubicBezTo>
                      <a:pt x="1990887" y="-2111"/>
                      <a:pt x="1945325" y="14543"/>
                      <a:pt x="1924493" y="21487"/>
                    </a:cubicBezTo>
                    <a:cubicBezTo>
                      <a:pt x="1903228" y="42752"/>
                      <a:pt x="1870207" y="56752"/>
                      <a:pt x="1860697" y="85282"/>
                    </a:cubicBezTo>
                    <a:cubicBezTo>
                      <a:pt x="1853609" y="106547"/>
                      <a:pt x="1858083" y="136643"/>
                      <a:pt x="1839432" y="149077"/>
                    </a:cubicBezTo>
                    <a:cubicBezTo>
                      <a:pt x="1799194" y="175903"/>
                      <a:pt x="1816571" y="161306"/>
                      <a:pt x="1786270" y="191608"/>
                    </a:cubicBezTo>
                    <a:lnTo>
                      <a:pt x="1743739" y="319198"/>
                    </a:lnTo>
                    <a:cubicBezTo>
                      <a:pt x="1740195" y="329831"/>
                      <a:pt x="1739324" y="341771"/>
                      <a:pt x="1733107" y="351096"/>
                    </a:cubicBezTo>
                    <a:cubicBezTo>
                      <a:pt x="1705625" y="392319"/>
                      <a:pt x="1715883" y="370871"/>
                      <a:pt x="1701209" y="414891"/>
                    </a:cubicBezTo>
                    <a:cubicBezTo>
                      <a:pt x="1697665" y="446789"/>
                      <a:pt x="1713270" y="487890"/>
                      <a:pt x="1690576" y="510584"/>
                    </a:cubicBezTo>
                    <a:cubicBezTo>
                      <a:pt x="1674726" y="526434"/>
                      <a:pt x="1681745" y="465440"/>
                      <a:pt x="1669311" y="446789"/>
                    </a:cubicBezTo>
                    <a:cubicBezTo>
                      <a:pt x="1662223" y="436156"/>
                      <a:pt x="1657082" y="423927"/>
                      <a:pt x="1648046" y="414891"/>
                    </a:cubicBezTo>
                    <a:cubicBezTo>
                      <a:pt x="1627434" y="394279"/>
                      <a:pt x="1610195" y="391641"/>
                      <a:pt x="1584251" y="382994"/>
                    </a:cubicBezTo>
                    <a:cubicBezTo>
                      <a:pt x="1570619" y="386402"/>
                      <a:pt x="1525080" y="396630"/>
                      <a:pt x="1509823" y="404259"/>
                    </a:cubicBezTo>
                    <a:cubicBezTo>
                      <a:pt x="1498393" y="409974"/>
                      <a:pt x="1489602" y="420334"/>
                      <a:pt x="1477925" y="425524"/>
                    </a:cubicBezTo>
                    <a:cubicBezTo>
                      <a:pt x="1457442" y="434628"/>
                      <a:pt x="1435395" y="439701"/>
                      <a:pt x="1414130" y="446789"/>
                    </a:cubicBezTo>
                    <a:lnTo>
                      <a:pt x="1382232" y="457422"/>
                    </a:lnTo>
                    <a:cubicBezTo>
                      <a:pt x="1375144" y="468054"/>
                      <a:pt x="1370003" y="480283"/>
                      <a:pt x="1360967" y="489319"/>
                    </a:cubicBezTo>
                    <a:cubicBezTo>
                      <a:pt x="1351931" y="498355"/>
                      <a:pt x="1337053" y="500606"/>
                      <a:pt x="1329070" y="510584"/>
                    </a:cubicBezTo>
                    <a:cubicBezTo>
                      <a:pt x="1322069" y="519336"/>
                      <a:pt x="1323449" y="532457"/>
                      <a:pt x="1318437" y="542482"/>
                    </a:cubicBezTo>
                    <a:cubicBezTo>
                      <a:pt x="1277212" y="624931"/>
                      <a:pt x="1313266" y="526100"/>
                      <a:pt x="1286539" y="606277"/>
                    </a:cubicBezTo>
                    <a:cubicBezTo>
                      <a:pt x="1270471" y="542003"/>
                      <a:pt x="1280527" y="577607"/>
                      <a:pt x="1254642" y="499952"/>
                    </a:cubicBezTo>
                    <a:cubicBezTo>
                      <a:pt x="1251098" y="489319"/>
                      <a:pt x="1253335" y="474271"/>
                      <a:pt x="1244009" y="468054"/>
                    </a:cubicBezTo>
                    <a:cubicBezTo>
                      <a:pt x="1211974" y="446698"/>
                      <a:pt x="1207353" y="441712"/>
                      <a:pt x="1169581" y="425524"/>
                    </a:cubicBezTo>
                    <a:cubicBezTo>
                      <a:pt x="1159279" y="421109"/>
                      <a:pt x="1148316" y="418435"/>
                      <a:pt x="1137683" y="414891"/>
                    </a:cubicBezTo>
                    <a:cubicBezTo>
                      <a:pt x="1102241" y="418435"/>
                      <a:pt x="1066064" y="417515"/>
                      <a:pt x="1031358" y="425524"/>
                    </a:cubicBezTo>
                    <a:cubicBezTo>
                      <a:pt x="979037" y="437598"/>
                      <a:pt x="1013234" y="448179"/>
                      <a:pt x="988828" y="478687"/>
                    </a:cubicBezTo>
                    <a:cubicBezTo>
                      <a:pt x="980845" y="488666"/>
                      <a:pt x="967563" y="492864"/>
                      <a:pt x="956930" y="499952"/>
                    </a:cubicBezTo>
                    <a:cubicBezTo>
                      <a:pt x="931624" y="575870"/>
                      <a:pt x="948099" y="545096"/>
                      <a:pt x="914400" y="595645"/>
                    </a:cubicBezTo>
                    <a:cubicBezTo>
                      <a:pt x="866309" y="523508"/>
                      <a:pt x="889942" y="549921"/>
                      <a:pt x="850604" y="510584"/>
                    </a:cubicBezTo>
                    <a:cubicBezTo>
                      <a:pt x="790353" y="514128"/>
                      <a:pt x="729907" y="515211"/>
                      <a:pt x="669851" y="521217"/>
                    </a:cubicBezTo>
                    <a:cubicBezTo>
                      <a:pt x="658699" y="522332"/>
                      <a:pt x="647564" y="526083"/>
                      <a:pt x="637953" y="531849"/>
                    </a:cubicBezTo>
                    <a:cubicBezTo>
                      <a:pt x="629357" y="537007"/>
                      <a:pt x="624516" y="546853"/>
                      <a:pt x="616688" y="553115"/>
                    </a:cubicBezTo>
                    <a:cubicBezTo>
                      <a:pt x="606709" y="561098"/>
                      <a:pt x="595423" y="567292"/>
                      <a:pt x="584790" y="574380"/>
                    </a:cubicBezTo>
                    <a:cubicBezTo>
                      <a:pt x="576823" y="598281"/>
                      <a:pt x="572127" y="628219"/>
                      <a:pt x="542260" y="638175"/>
                    </a:cubicBezTo>
                    <a:lnTo>
                      <a:pt x="510363" y="627542"/>
                    </a:lnTo>
                    <a:cubicBezTo>
                      <a:pt x="490585" y="607765"/>
                      <a:pt x="484023" y="598423"/>
                      <a:pt x="457200" y="585012"/>
                    </a:cubicBezTo>
                    <a:cubicBezTo>
                      <a:pt x="447175" y="580000"/>
                      <a:pt x="435935" y="577924"/>
                      <a:pt x="425302" y="574380"/>
                    </a:cubicBezTo>
                    <a:cubicBezTo>
                      <a:pt x="368595" y="577924"/>
                      <a:pt x="311303" y="576151"/>
                      <a:pt x="255181" y="585012"/>
                    </a:cubicBezTo>
                    <a:cubicBezTo>
                      <a:pt x="242559" y="587005"/>
                      <a:pt x="231698" y="596660"/>
                      <a:pt x="223283" y="606277"/>
                    </a:cubicBezTo>
                    <a:cubicBezTo>
                      <a:pt x="206453" y="625511"/>
                      <a:pt x="180753" y="670073"/>
                      <a:pt x="180753" y="670073"/>
                    </a:cubicBezTo>
                    <a:cubicBezTo>
                      <a:pt x="119324" y="659834"/>
                      <a:pt x="102205" y="665950"/>
                      <a:pt x="53163" y="616910"/>
                    </a:cubicBezTo>
                    <a:cubicBezTo>
                      <a:pt x="46074" y="609822"/>
                      <a:pt x="40493" y="600803"/>
                      <a:pt x="31897" y="595645"/>
                    </a:cubicBezTo>
                    <a:cubicBezTo>
                      <a:pt x="22287" y="589879"/>
                      <a:pt x="0" y="585012"/>
                      <a:pt x="0" y="58501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p:cNvSpPr/>
              <p:nvPr/>
            </p:nvSpPr>
            <p:spPr>
              <a:xfrm>
                <a:off x="8662456" y="832813"/>
                <a:ext cx="2062480" cy="637540"/>
              </a:xfrm>
              <a:custGeom>
                <a:avLst/>
                <a:gdLst>
                  <a:gd name="connsiteX0" fmla="*/ 0 w 2062716"/>
                  <a:gd name="connsiteY0" fmla="*/ 0 h 637954"/>
                  <a:gd name="connsiteX1" fmla="*/ 127590 w 2062716"/>
                  <a:gd name="connsiteY1" fmla="*/ 10633 h 637954"/>
                  <a:gd name="connsiteX2" fmla="*/ 159488 w 2062716"/>
                  <a:gd name="connsiteY2" fmla="*/ 21265 h 637954"/>
                  <a:gd name="connsiteX3" fmla="*/ 170121 w 2062716"/>
                  <a:gd name="connsiteY3" fmla="*/ 53163 h 637954"/>
                  <a:gd name="connsiteX4" fmla="*/ 202018 w 2062716"/>
                  <a:gd name="connsiteY4" fmla="*/ 74428 h 637954"/>
                  <a:gd name="connsiteX5" fmla="*/ 244549 w 2062716"/>
                  <a:gd name="connsiteY5" fmla="*/ 159489 h 637954"/>
                  <a:gd name="connsiteX6" fmla="*/ 265814 w 2062716"/>
                  <a:gd name="connsiteY6" fmla="*/ 223284 h 637954"/>
                  <a:gd name="connsiteX7" fmla="*/ 276446 w 2062716"/>
                  <a:gd name="connsiteY7" fmla="*/ 255182 h 637954"/>
                  <a:gd name="connsiteX8" fmla="*/ 318976 w 2062716"/>
                  <a:gd name="connsiteY8" fmla="*/ 350875 h 637954"/>
                  <a:gd name="connsiteX9" fmla="*/ 340242 w 2062716"/>
                  <a:gd name="connsiteY9" fmla="*/ 414670 h 637954"/>
                  <a:gd name="connsiteX10" fmla="*/ 372139 w 2062716"/>
                  <a:gd name="connsiteY10" fmla="*/ 531628 h 637954"/>
                  <a:gd name="connsiteX11" fmla="*/ 382772 w 2062716"/>
                  <a:gd name="connsiteY11" fmla="*/ 563526 h 637954"/>
                  <a:gd name="connsiteX12" fmla="*/ 393404 w 2062716"/>
                  <a:gd name="connsiteY12" fmla="*/ 489098 h 637954"/>
                  <a:gd name="connsiteX13" fmla="*/ 435935 w 2062716"/>
                  <a:gd name="connsiteY13" fmla="*/ 404037 h 637954"/>
                  <a:gd name="connsiteX14" fmla="*/ 467832 w 2062716"/>
                  <a:gd name="connsiteY14" fmla="*/ 393405 h 637954"/>
                  <a:gd name="connsiteX15" fmla="*/ 499730 w 2062716"/>
                  <a:gd name="connsiteY15" fmla="*/ 372140 h 637954"/>
                  <a:gd name="connsiteX16" fmla="*/ 563525 w 2062716"/>
                  <a:gd name="connsiteY16" fmla="*/ 350875 h 637954"/>
                  <a:gd name="connsiteX17" fmla="*/ 648586 w 2062716"/>
                  <a:gd name="connsiteY17" fmla="*/ 361507 h 637954"/>
                  <a:gd name="connsiteX18" fmla="*/ 701749 w 2062716"/>
                  <a:gd name="connsiteY18" fmla="*/ 404037 h 637954"/>
                  <a:gd name="connsiteX19" fmla="*/ 723014 w 2062716"/>
                  <a:gd name="connsiteY19" fmla="*/ 467833 h 637954"/>
                  <a:gd name="connsiteX20" fmla="*/ 733646 w 2062716"/>
                  <a:gd name="connsiteY20" fmla="*/ 499730 h 637954"/>
                  <a:gd name="connsiteX21" fmla="*/ 744279 w 2062716"/>
                  <a:gd name="connsiteY21" fmla="*/ 542261 h 637954"/>
                  <a:gd name="connsiteX22" fmla="*/ 776176 w 2062716"/>
                  <a:gd name="connsiteY22" fmla="*/ 510363 h 637954"/>
                  <a:gd name="connsiteX23" fmla="*/ 786809 w 2062716"/>
                  <a:gd name="connsiteY23" fmla="*/ 478465 h 637954"/>
                  <a:gd name="connsiteX24" fmla="*/ 850604 w 2062716"/>
                  <a:gd name="connsiteY24" fmla="*/ 435935 h 637954"/>
                  <a:gd name="connsiteX25" fmla="*/ 882502 w 2062716"/>
                  <a:gd name="connsiteY25" fmla="*/ 414670 h 637954"/>
                  <a:gd name="connsiteX26" fmla="*/ 1095153 w 2062716"/>
                  <a:gd name="connsiteY26" fmla="*/ 425303 h 637954"/>
                  <a:gd name="connsiteX27" fmla="*/ 1127051 w 2062716"/>
                  <a:gd name="connsiteY27" fmla="*/ 435935 h 637954"/>
                  <a:gd name="connsiteX28" fmla="*/ 1148316 w 2062716"/>
                  <a:gd name="connsiteY28" fmla="*/ 510363 h 637954"/>
                  <a:gd name="connsiteX29" fmla="*/ 1158949 w 2062716"/>
                  <a:gd name="connsiteY29" fmla="*/ 574158 h 637954"/>
                  <a:gd name="connsiteX30" fmla="*/ 1190846 w 2062716"/>
                  <a:gd name="connsiteY30" fmla="*/ 552893 h 637954"/>
                  <a:gd name="connsiteX31" fmla="*/ 1254642 w 2062716"/>
                  <a:gd name="connsiteY31" fmla="*/ 478465 h 637954"/>
                  <a:gd name="connsiteX32" fmla="*/ 1318437 w 2062716"/>
                  <a:gd name="connsiteY32" fmla="*/ 457200 h 637954"/>
                  <a:gd name="connsiteX33" fmla="*/ 1392865 w 2062716"/>
                  <a:gd name="connsiteY33" fmla="*/ 467833 h 637954"/>
                  <a:gd name="connsiteX34" fmla="*/ 1456660 w 2062716"/>
                  <a:gd name="connsiteY34" fmla="*/ 489098 h 637954"/>
                  <a:gd name="connsiteX35" fmla="*/ 1477925 w 2062716"/>
                  <a:gd name="connsiteY35" fmla="*/ 520996 h 637954"/>
                  <a:gd name="connsiteX36" fmla="*/ 1520456 w 2062716"/>
                  <a:gd name="connsiteY36" fmla="*/ 606056 h 637954"/>
                  <a:gd name="connsiteX37" fmla="*/ 1552353 w 2062716"/>
                  <a:gd name="connsiteY37" fmla="*/ 563526 h 637954"/>
                  <a:gd name="connsiteX38" fmla="*/ 1648046 w 2062716"/>
                  <a:gd name="connsiteY38" fmla="*/ 489098 h 637954"/>
                  <a:gd name="connsiteX39" fmla="*/ 1711842 w 2062716"/>
                  <a:gd name="connsiteY39" fmla="*/ 457200 h 637954"/>
                  <a:gd name="connsiteX40" fmla="*/ 1807535 w 2062716"/>
                  <a:gd name="connsiteY40" fmla="*/ 467833 h 637954"/>
                  <a:gd name="connsiteX41" fmla="*/ 1860697 w 2062716"/>
                  <a:gd name="connsiteY41" fmla="*/ 563526 h 637954"/>
                  <a:gd name="connsiteX42" fmla="*/ 1903228 w 2062716"/>
                  <a:gd name="connsiteY42" fmla="*/ 616689 h 637954"/>
                  <a:gd name="connsiteX43" fmla="*/ 1935125 w 2062716"/>
                  <a:gd name="connsiteY43" fmla="*/ 637954 h 637954"/>
                  <a:gd name="connsiteX44" fmla="*/ 1967023 w 2062716"/>
                  <a:gd name="connsiteY44" fmla="*/ 616689 h 637954"/>
                  <a:gd name="connsiteX45" fmla="*/ 1988288 w 2062716"/>
                  <a:gd name="connsiteY45" fmla="*/ 595423 h 637954"/>
                  <a:gd name="connsiteX46" fmla="*/ 2062716 w 2062716"/>
                  <a:gd name="connsiteY46" fmla="*/ 542261 h 63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2716" h="637954">
                    <a:moveTo>
                      <a:pt x="0" y="0"/>
                    </a:moveTo>
                    <a:cubicBezTo>
                      <a:pt x="42530" y="3544"/>
                      <a:pt x="85287" y="4993"/>
                      <a:pt x="127590" y="10633"/>
                    </a:cubicBezTo>
                    <a:cubicBezTo>
                      <a:pt x="138699" y="12114"/>
                      <a:pt x="151563" y="13340"/>
                      <a:pt x="159488" y="21265"/>
                    </a:cubicBezTo>
                    <a:cubicBezTo>
                      <a:pt x="167413" y="29190"/>
                      <a:pt x="163120" y="44411"/>
                      <a:pt x="170121" y="53163"/>
                    </a:cubicBezTo>
                    <a:cubicBezTo>
                      <a:pt x="178104" y="63141"/>
                      <a:pt x="191386" y="67340"/>
                      <a:pt x="202018" y="74428"/>
                    </a:cubicBezTo>
                    <a:cubicBezTo>
                      <a:pt x="226453" y="147733"/>
                      <a:pt x="207433" y="122373"/>
                      <a:pt x="244549" y="159489"/>
                    </a:cubicBezTo>
                    <a:lnTo>
                      <a:pt x="265814" y="223284"/>
                    </a:lnTo>
                    <a:cubicBezTo>
                      <a:pt x="269358" y="233917"/>
                      <a:pt x="270229" y="245857"/>
                      <a:pt x="276446" y="255182"/>
                    </a:cubicBezTo>
                    <a:cubicBezTo>
                      <a:pt x="310146" y="305731"/>
                      <a:pt x="293669" y="274954"/>
                      <a:pt x="318976" y="350875"/>
                    </a:cubicBezTo>
                    <a:cubicBezTo>
                      <a:pt x="318977" y="350879"/>
                      <a:pt x="340241" y="414667"/>
                      <a:pt x="340242" y="414670"/>
                    </a:cubicBezTo>
                    <a:cubicBezTo>
                      <a:pt x="355269" y="489811"/>
                      <a:pt x="345160" y="450691"/>
                      <a:pt x="372139" y="531628"/>
                    </a:cubicBezTo>
                    <a:lnTo>
                      <a:pt x="382772" y="563526"/>
                    </a:lnTo>
                    <a:cubicBezTo>
                      <a:pt x="386316" y="538717"/>
                      <a:pt x="387769" y="513517"/>
                      <a:pt x="393404" y="489098"/>
                    </a:cubicBezTo>
                    <a:cubicBezTo>
                      <a:pt x="400220" y="459560"/>
                      <a:pt x="406699" y="421579"/>
                      <a:pt x="435935" y="404037"/>
                    </a:cubicBezTo>
                    <a:cubicBezTo>
                      <a:pt x="445545" y="398271"/>
                      <a:pt x="457200" y="396949"/>
                      <a:pt x="467832" y="393405"/>
                    </a:cubicBezTo>
                    <a:cubicBezTo>
                      <a:pt x="478465" y="386317"/>
                      <a:pt x="488053" y="377330"/>
                      <a:pt x="499730" y="372140"/>
                    </a:cubicBezTo>
                    <a:cubicBezTo>
                      <a:pt x="520213" y="363036"/>
                      <a:pt x="563525" y="350875"/>
                      <a:pt x="563525" y="350875"/>
                    </a:cubicBezTo>
                    <a:cubicBezTo>
                      <a:pt x="591879" y="354419"/>
                      <a:pt x="621019" y="353989"/>
                      <a:pt x="648586" y="361507"/>
                    </a:cubicBezTo>
                    <a:cubicBezTo>
                      <a:pt x="667026" y="366536"/>
                      <a:pt x="688547" y="390836"/>
                      <a:pt x="701749" y="404037"/>
                    </a:cubicBezTo>
                    <a:lnTo>
                      <a:pt x="723014" y="467833"/>
                    </a:lnTo>
                    <a:cubicBezTo>
                      <a:pt x="726558" y="478465"/>
                      <a:pt x="730928" y="488857"/>
                      <a:pt x="733646" y="499730"/>
                    </a:cubicBezTo>
                    <a:lnTo>
                      <a:pt x="744279" y="542261"/>
                    </a:lnTo>
                    <a:cubicBezTo>
                      <a:pt x="754911" y="531628"/>
                      <a:pt x="767835" y="522874"/>
                      <a:pt x="776176" y="510363"/>
                    </a:cubicBezTo>
                    <a:cubicBezTo>
                      <a:pt x="782393" y="501037"/>
                      <a:pt x="778884" y="486390"/>
                      <a:pt x="786809" y="478465"/>
                    </a:cubicBezTo>
                    <a:cubicBezTo>
                      <a:pt x="804881" y="460393"/>
                      <a:pt x="829339" y="450112"/>
                      <a:pt x="850604" y="435935"/>
                    </a:cubicBezTo>
                    <a:lnTo>
                      <a:pt x="882502" y="414670"/>
                    </a:lnTo>
                    <a:cubicBezTo>
                      <a:pt x="953386" y="418214"/>
                      <a:pt x="1024448" y="419155"/>
                      <a:pt x="1095153" y="425303"/>
                    </a:cubicBezTo>
                    <a:cubicBezTo>
                      <a:pt x="1106319" y="426274"/>
                      <a:pt x="1119126" y="428010"/>
                      <a:pt x="1127051" y="435935"/>
                    </a:cubicBezTo>
                    <a:cubicBezTo>
                      <a:pt x="1132116" y="441000"/>
                      <a:pt x="1148248" y="510021"/>
                      <a:pt x="1148316" y="510363"/>
                    </a:cubicBezTo>
                    <a:cubicBezTo>
                      <a:pt x="1152544" y="531503"/>
                      <a:pt x="1155405" y="552893"/>
                      <a:pt x="1158949" y="574158"/>
                    </a:cubicBezTo>
                    <a:cubicBezTo>
                      <a:pt x="1169581" y="567070"/>
                      <a:pt x="1181810" y="561929"/>
                      <a:pt x="1190846" y="552893"/>
                    </a:cubicBezTo>
                    <a:cubicBezTo>
                      <a:pt x="1214655" y="529084"/>
                      <a:pt x="1216533" y="491168"/>
                      <a:pt x="1254642" y="478465"/>
                    </a:cubicBezTo>
                    <a:lnTo>
                      <a:pt x="1318437" y="457200"/>
                    </a:lnTo>
                    <a:cubicBezTo>
                      <a:pt x="1343246" y="460744"/>
                      <a:pt x="1368446" y="462198"/>
                      <a:pt x="1392865" y="467833"/>
                    </a:cubicBezTo>
                    <a:cubicBezTo>
                      <a:pt x="1414706" y="472873"/>
                      <a:pt x="1456660" y="489098"/>
                      <a:pt x="1456660" y="489098"/>
                    </a:cubicBezTo>
                    <a:cubicBezTo>
                      <a:pt x="1463748" y="499731"/>
                      <a:pt x="1472735" y="509319"/>
                      <a:pt x="1477925" y="520996"/>
                    </a:cubicBezTo>
                    <a:cubicBezTo>
                      <a:pt x="1517020" y="608961"/>
                      <a:pt x="1476783" y="562385"/>
                      <a:pt x="1520456" y="606056"/>
                    </a:cubicBezTo>
                    <a:cubicBezTo>
                      <a:pt x="1531088" y="591879"/>
                      <a:pt x="1540821" y="576981"/>
                      <a:pt x="1552353" y="563526"/>
                    </a:cubicBezTo>
                    <a:cubicBezTo>
                      <a:pt x="1585665" y="524661"/>
                      <a:pt x="1600051" y="521094"/>
                      <a:pt x="1648046" y="489098"/>
                    </a:cubicBezTo>
                    <a:cubicBezTo>
                      <a:pt x="1689269" y="461616"/>
                      <a:pt x="1667822" y="471874"/>
                      <a:pt x="1711842" y="457200"/>
                    </a:cubicBezTo>
                    <a:cubicBezTo>
                      <a:pt x="1743740" y="460744"/>
                      <a:pt x="1777088" y="457684"/>
                      <a:pt x="1807535" y="467833"/>
                    </a:cubicBezTo>
                    <a:cubicBezTo>
                      <a:pt x="1850440" y="482135"/>
                      <a:pt x="1841896" y="535324"/>
                      <a:pt x="1860697" y="563526"/>
                    </a:cubicBezTo>
                    <a:cubicBezTo>
                      <a:pt x="1876487" y="587211"/>
                      <a:pt x="1881584" y="599373"/>
                      <a:pt x="1903228" y="616689"/>
                    </a:cubicBezTo>
                    <a:cubicBezTo>
                      <a:pt x="1913206" y="624672"/>
                      <a:pt x="1924493" y="630866"/>
                      <a:pt x="1935125" y="637954"/>
                    </a:cubicBezTo>
                    <a:cubicBezTo>
                      <a:pt x="1945758" y="630866"/>
                      <a:pt x="1957044" y="624672"/>
                      <a:pt x="1967023" y="616689"/>
                    </a:cubicBezTo>
                    <a:cubicBezTo>
                      <a:pt x="1974851" y="610427"/>
                      <a:pt x="1980268" y="601438"/>
                      <a:pt x="1988288" y="595423"/>
                    </a:cubicBezTo>
                    <a:cubicBezTo>
                      <a:pt x="2078921" y="527447"/>
                      <a:pt x="2029565" y="575409"/>
                      <a:pt x="2062716" y="54226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cxnSp>
        <p:nvCxnSpPr>
          <p:cNvPr id="25" name="Straight Arrow Connector 24"/>
          <p:cNvCxnSpPr/>
          <p:nvPr/>
        </p:nvCxnSpPr>
        <p:spPr>
          <a:xfrm flipV="1">
            <a:off x="8609248" y="4090520"/>
            <a:ext cx="905054" cy="286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0045783" y="2175179"/>
            <a:ext cx="905054" cy="286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8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500"/>
                                        <p:tgtEl>
                                          <p:spTgt spid="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animEffect transition="in" filter="fade">
                                      <p:cBhvr>
                                        <p:cTn id="71" dur="500"/>
                                        <p:tgtEl>
                                          <p:spTgt spid="5">
                                            <p:txEl>
                                              <p:pRg st="10" end="1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animEffect transition="in" filter="fade">
                                      <p:cBhvr>
                                        <p:cTn id="74" dur="500"/>
                                        <p:tgtEl>
                                          <p:spTgt spid="5">
                                            <p:txEl>
                                              <p:pRg st="11" end="1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p:sp>
        <p:nvSpPr>
          <p:cNvPr id="3" name="Text Placeholder 2"/>
          <p:cNvSpPr>
            <a:spLocks noGrp="1"/>
          </p:cNvSpPr>
          <p:nvPr>
            <p:ph type="body" idx="1"/>
          </p:nvPr>
        </p:nvSpPr>
        <p:spPr>
          <a:xfrm>
            <a:off x="4191002" y="4589467"/>
            <a:ext cx="5410199" cy="1500187"/>
          </a:xfrm>
        </p:spPr>
        <p:txBody>
          <a:bodyPr>
            <a:normAutofit/>
          </a:bodyPr>
          <a:lstStyle/>
          <a:p>
            <a:r>
              <a:rPr lang="en-US" dirty="0" smtClean="0"/>
              <a:t>Power Overview</a:t>
            </a:r>
          </a:p>
          <a:p>
            <a:r>
              <a:rPr lang="en-US" dirty="0" smtClean="0"/>
              <a:t>Matthew </a:t>
            </a:r>
            <a:r>
              <a:rPr lang="en-US" dirty="0" err="1" smtClean="0"/>
              <a:t>Cammuse</a:t>
            </a:r>
            <a:r>
              <a:rPr lang="en-US" dirty="0" smtClean="0"/>
              <a:t>– Electrical Engineer</a:t>
            </a: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21</a:t>
            </a:fld>
            <a:endParaRPr lang="en-US">
              <a:solidFill>
                <a:srgbClr val="3C4743">
                  <a:tint val="75000"/>
                </a:srgbClr>
              </a:solidFill>
            </a:endParaRPr>
          </a:p>
        </p:txBody>
      </p:sp>
    </p:spTree>
    <p:extLst>
      <p:ext uri="{BB962C8B-B14F-4D97-AF65-F5344CB8AC3E}">
        <p14:creationId xmlns:p14="http://schemas.microsoft.com/office/powerpoint/2010/main" val="140866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Black Box Power Supply</a:t>
            </a:r>
            <a:endParaRPr lang="en-US" sz="5400" dirty="0"/>
          </a:p>
        </p:txBody>
      </p:sp>
      <p:sp>
        <p:nvSpPr>
          <p:cNvPr id="2" name="Slide Number Placeholder 1"/>
          <p:cNvSpPr>
            <a:spLocks noGrp="1"/>
          </p:cNvSpPr>
          <p:nvPr>
            <p:ph type="sldNum" sz="quarter" idx="12"/>
          </p:nvPr>
        </p:nvSpPr>
        <p:spPr/>
        <p:txBody>
          <a:bodyPr/>
          <a:lstStyle/>
          <a:p>
            <a:fld id="{8E49FE85-9AA6-4417-8457-79E1C10D153E}" type="slidenum">
              <a:rPr lang="en-US" smtClean="0"/>
              <a:t>22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115183474"/>
              </p:ext>
            </p:extLst>
          </p:nvPr>
        </p:nvGraphicFramePr>
        <p:xfrm>
          <a:off x="749218" y="1978129"/>
          <a:ext cx="5248459" cy="4378225"/>
        </p:xfrm>
        <a:graphic>
          <a:graphicData uri="http://schemas.openxmlformats.org/drawingml/2006/table">
            <a:tbl>
              <a:tblPr firstRow="1">
                <a:tableStyleId>{17292A2E-F333-43FB-9621-5CBBE7FDCDCB}</a:tableStyleId>
              </a:tblPr>
              <a:tblGrid>
                <a:gridCol w="478451"/>
                <a:gridCol w="1737408"/>
                <a:gridCol w="741836"/>
                <a:gridCol w="797418"/>
                <a:gridCol w="797418"/>
                <a:gridCol w="695928"/>
              </a:tblGrid>
              <a:tr h="250937">
                <a:tc>
                  <a:txBody>
                    <a:bodyPr/>
                    <a:lstStyle/>
                    <a:p>
                      <a:pPr algn="ctr" fontAlgn="ctr"/>
                      <a:r>
                        <a:rPr lang="en-US" sz="1400" u="none" strike="noStrike" dirty="0">
                          <a:effectLst/>
                        </a:rPr>
                        <a:t>QTY</a:t>
                      </a:r>
                      <a:endParaRPr lang="en-US" sz="1400" b="1"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sz="1400" u="none" strike="noStrike" dirty="0">
                          <a:effectLst/>
                        </a:rPr>
                        <a:t>Part Name</a:t>
                      </a:r>
                      <a:endParaRPr lang="en-US" sz="14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sz="1400" u="none" strike="noStrike" dirty="0">
                          <a:effectLst/>
                        </a:rPr>
                        <a:t>V+(V)</a:t>
                      </a:r>
                      <a:endParaRPr lang="en-US" sz="14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sz="1400" u="none" strike="noStrike" dirty="0">
                          <a:effectLst/>
                        </a:rPr>
                        <a:t>I+ (mA)</a:t>
                      </a:r>
                      <a:endParaRPr lang="en-US" sz="14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sz="1400" u="none" strike="noStrike" dirty="0">
                          <a:effectLst/>
                        </a:rPr>
                        <a:t>V-(V)</a:t>
                      </a:r>
                      <a:endParaRPr lang="en-US" sz="14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sz="1400" u="none" strike="noStrike" dirty="0">
                          <a:effectLst/>
                        </a:rPr>
                        <a:t>I-(mA)</a:t>
                      </a:r>
                      <a:endParaRPr lang="en-US" sz="14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solidFill>
                  </a:tcPr>
                </a:tc>
              </a:tr>
              <a:tr h="202459">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VCO</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smtClean="0">
                          <a:effectLst/>
                        </a:rPr>
                        <a:t>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45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202459">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SPDT Switch</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1.4</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202459">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SP4T Switch</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160</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50</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202459">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SP16T Switch</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550(max)</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-12</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200(max)</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202459">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IQ Demodulator</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110</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404918">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Super Ultra Wideband Amplifier</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12</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400(max)</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404918">
                <a:tc>
                  <a:txBody>
                    <a:bodyPr/>
                    <a:lstStyle/>
                    <a:p>
                      <a:pPr algn="ctr" fontAlgn="ctr"/>
                      <a:r>
                        <a:rPr lang="en-US" sz="1400" u="none" strike="noStrike" dirty="0">
                          <a:effectLst/>
                        </a:rPr>
                        <a:t>2</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Ultra Wide Bandwidth  Amplifier </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12</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62(</a:t>
                      </a:r>
                      <a:r>
                        <a:rPr lang="en-US" sz="1400" u="none" strike="noStrike" dirty="0" err="1">
                          <a:effectLst/>
                        </a:rPr>
                        <a:t>typ</a:t>
                      </a:r>
                      <a:r>
                        <a:rPr lang="en-US" sz="1400" u="none" strike="noStrike" dirty="0">
                          <a:effectLst/>
                        </a:rPr>
                        <a:t>) 68(max)</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404918">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Low Noise Amplifier SLNA-120-38-22-SMA</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12</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250</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607377">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Low Noise Amplifier SLNA-180-38-25-SMA</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12</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250(min) 280(</a:t>
                      </a:r>
                      <a:r>
                        <a:rPr lang="en-US" sz="1400" u="none" strike="noStrike" dirty="0" err="1">
                          <a:effectLst/>
                        </a:rPr>
                        <a:t>typ</a:t>
                      </a:r>
                      <a:r>
                        <a:rPr lang="en-US" sz="1400" u="none" strike="noStrike" dirty="0">
                          <a:effectLst/>
                        </a:rPr>
                        <a:t>) 320(max)</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404918">
                <a:tc>
                  <a:txBody>
                    <a:bodyPr/>
                    <a:lstStyle/>
                    <a:p>
                      <a:pPr algn="ctr" fontAlgn="ctr"/>
                      <a:r>
                        <a:rPr lang="en-US" sz="1400" u="none" strike="noStrike" dirty="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Power Amplifier</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15</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900(</a:t>
                      </a:r>
                      <a:r>
                        <a:rPr lang="en-US" sz="1400" u="none" strike="noStrike" dirty="0" err="1">
                          <a:effectLst/>
                        </a:rPr>
                        <a:t>typ</a:t>
                      </a:r>
                      <a:r>
                        <a:rPr lang="en-US" sz="1400" u="none" strike="noStrike" dirty="0">
                          <a:effectLst/>
                        </a:rPr>
                        <a:t>) 1100(max)</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pPr algn="ctr" fontAlgn="ctr"/>
                      <a:r>
                        <a:rPr lang="en-US" sz="1400" u="none" strike="noStrike" dirty="0" smtClean="0">
                          <a:effectLst/>
                        </a:rPr>
                        <a:t>-</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r>
              <a:tr h="404918">
                <a:tc>
                  <a:txBody>
                    <a:bodyPr/>
                    <a:lstStyle/>
                    <a:p>
                      <a:pPr algn="ctr" fontAlgn="ctr"/>
                      <a:r>
                        <a:rPr lang="en-US" sz="1400" u="none" strike="noStrike" dirty="0" smtClean="0">
                          <a:effectLst/>
                        </a:rPr>
                        <a:t>1</a:t>
                      </a:r>
                      <a:endParaRPr lang="en-US" sz="14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bg2"/>
                    </a:solidFill>
                  </a:tcPr>
                </a:tc>
                <a:tc>
                  <a:txBody>
                    <a:bodyPr/>
                    <a:lstStyle/>
                    <a:p>
                      <a:pPr algn="ctr" fontAlgn="ctr"/>
                      <a:r>
                        <a:rPr lang="en-US" sz="1400" u="none" strike="noStrike" dirty="0" smtClean="0">
                          <a:effectLst/>
                        </a:rPr>
                        <a:t>FPGA Board</a:t>
                      </a: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bg2"/>
                    </a:solidFill>
                  </a:tcPr>
                </a:tc>
                <a:tc gridSpan="4">
                  <a:txBody>
                    <a:bodyPr/>
                    <a:lstStyle/>
                    <a:p>
                      <a:pPr algn="ctr" fontAlgn="ctr"/>
                      <a:r>
                        <a:rPr lang="en-US" sz="1600" u="none" strike="noStrike" dirty="0" smtClean="0">
                          <a:effectLst/>
                        </a:rPr>
                        <a:t>USB Powered</a:t>
                      </a:r>
                      <a:endParaRPr lang="en-US" sz="16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solidFill>
                      <a:schemeClr val="bg2"/>
                    </a:solidFill>
                  </a:tcPr>
                </a:tc>
                <a:tc hMerge="1">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7242773" y="5199315"/>
            <a:ext cx="3129318" cy="1200329"/>
          </a:xfrm>
          <a:prstGeom prst="rect">
            <a:avLst/>
          </a:prstGeom>
          <a:noFill/>
        </p:spPr>
        <p:txBody>
          <a:bodyPr wrap="none" rtlCol="0">
            <a:spAutoFit/>
          </a:bodyPr>
          <a:lstStyle/>
          <a:p>
            <a:r>
              <a:rPr lang="en-US" sz="2400" u="sng" dirty="0" smtClean="0"/>
              <a:t>Black Box Power Supply</a:t>
            </a:r>
          </a:p>
          <a:p>
            <a:pPr marL="285750" indent="-285750">
              <a:buFont typeface="Arial" panose="020B0604020202020204" pitchFamily="34" charset="0"/>
              <a:buChar char="•"/>
            </a:pPr>
            <a:r>
              <a:rPr lang="en-US" sz="2400" dirty="0" smtClean="0"/>
              <a:t>19 [V] Input</a:t>
            </a:r>
          </a:p>
          <a:p>
            <a:pPr marL="285750" indent="-285750">
              <a:buFont typeface="Arial" panose="020B0604020202020204" pitchFamily="34" charset="0"/>
              <a:buChar char="•"/>
            </a:pPr>
            <a:r>
              <a:rPr lang="en-US" sz="2400" dirty="0" smtClean="0"/>
              <a:t>ON-OFF Switch</a:t>
            </a:r>
            <a:endParaRPr lang="en-US" sz="2400" dirty="0"/>
          </a:p>
        </p:txBody>
      </p:sp>
      <p:pic>
        <p:nvPicPr>
          <p:cNvPr id="9"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7312603" y="1711379"/>
            <a:ext cx="2989659" cy="3986213"/>
          </a:xfrm>
        </p:spPr>
      </p:pic>
      <p:sp>
        <p:nvSpPr>
          <p:cNvPr id="3" name="Footer Placeholder 2"/>
          <p:cNvSpPr>
            <a:spLocks noGrp="1"/>
          </p:cNvSpPr>
          <p:nvPr>
            <p:ph type="ftr" sz="quarter" idx="11"/>
          </p:nvPr>
        </p:nvSpPr>
        <p:spPr/>
        <p:txBody>
          <a:bodyPr/>
          <a:lstStyle/>
          <a:p>
            <a:r>
              <a:rPr lang="en-US" smtClean="0">
                <a:solidFill>
                  <a:srgbClr val="3C4743">
                    <a:tint val="75000"/>
                  </a:srgbClr>
                </a:solidFill>
              </a:rPr>
              <a:t>Matthew Cammuse</a:t>
            </a:r>
            <a:endParaRPr lang="en-US">
              <a:solidFill>
                <a:srgbClr val="3C4743">
                  <a:tint val="75000"/>
                </a:srgbClr>
              </a:solidFill>
            </a:endParaRPr>
          </a:p>
        </p:txBody>
      </p:sp>
    </p:spTree>
    <p:extLst>
      <p:ext uri="{BB962C8B-B14F-4D97-AF65-F5344CB8AC3E}">
        <p14:creationId xmlns:p14="http://schemas.microsoft.com/office/powerpoint/2010/main" val="283569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800" dirty="0" smtClean="0"/>
              <a:t>Power Supply Block Diagram</a:t>
            </a:r>
            <a:endParaRPr lang="en-US" sz="4800" dirty="0"/>
          </a:p>
        </p:txBody>
      </p:sp>
      <p:sp>
        <p:nvSpPr>
          <p:cNvPr id="7" name="Footer Placeholder 6"/>
          <p:cNvSpPr>
            <a:spLocks noGrp="1"/>
          </p:cNvSpPr>
          <p:nvPr>
            <p:ph type="ftr" sz="quarter" idx="11"/>
          </p:nvPr>
        </p:nvSpPr>
        <p:spPr/>
        <p:txBody>
          <a:bodyPr/>
          <a:lstStyle/>
          <a:p>
            <a:r>
              <a:rPr lang="en-US" dirty="0" smtClean="0">
                <a:solidFill>
                  <a:srgbClr val="3C4743">
                    <a:tint val="75000"/>
                  </a:srgbClr>
                </a:solidFill>
              </a:rPr>
              <a:t>Matthew </a:t>
            </a:r>
            <a:r>
              <a:rPr lang="en-US" dirty="0" err="1" smtClean="0">
                <a:solidFill>
                  <a:srgbClr val="3C4743">
                    <a:tint val="75000"/>
                  </a:srgbClr>
                </a:solidFill>
              </a:rPr>
              <a:t>Cammuse</a:t>
            </a:r>
            <a:endParaRPr lang="en-US" dirty="0">
              <a:solidFill>
                <a:srgbClr val="3C4743">
                  <a:tint val="75000"/>
                </a:srgbClr>
              </a:solidFill>
            </a:endParaRPr>
          </a:p>
        </p:txBody>
      </p:sp>
      <p:sp>
        <p:nvSpPr>
          <p:cNvPr id="8" name="Slide Number Placeholder 7"/>
          <p:cNvSpPr>
            <a:spLocks noGrp="1"/>
          </p:cNvSpPr>
          <p:nvPr>
            <p:ph type="sldNum" sz="quarter" idx="12"/>
          </p:nvPr>
        </p:nvSpPr>
        <p:spPr/>
        <p:txBody>
          <a:bodyPr/>
          <a:lstStyle/>
          <a:p>
            <a:fld id="{BD266BE7-899D-4075-917F-DBDE33B6B692}" type="slidenum">
              <a:rPr lang="en-US" smtClean="0">
                <a:solidFill>
                  <a:srgbClr val="3C4743">
                    <a:tint val="75000"/>
                  </a:srgbClr>
                </a:solidFill>
              </a:rPr>
              <a:pPr/>
              <a:t>23</a:t>
            </a:fld>
            <a:endParaRPr lang="en-US">
              <a:solidFill>
                <a:srgbClr val="3C4743">
                  <a:tint val="75000"/>
                </a:srgbClr>
              </a:solidFill>
            </a:endParaRPr>
          </a:p>
        </p:txBody>
      </p:sp>
      <p:pic>
        <p:nvPicPr>
          <p:cNvPr id="12" name="Picture 11"/>
          <p:cNvPicPr>
            <a:picLocks noChangeAspect="1"/>
          </p:cNvPicPr>
          <p:nvPr/>
        </p:nvPicPr>
        <p:blipFill>
          <a:blip r:embed="rId2"/>
          <a:stretch>
            <a:fillRect/>
          </a:stretch>
        </p:blipFill>
        <p:spPr>
          <a:xfrm>
            <a:off x="512419" y="1910093"/>
            <a:ext cx="5868717" cy="4364628"/>
          </a:xfrm>
          <a:prstGeom prst="rect">
            <a:avLst/>
          </a:prstGeom>
        </p:spPr>
      </p:pic>
      <p:sp>
        <p:nvSpPr>
          <p:cNvPr id="13" name="TextBox 12"/>
          <p:cNvSpPr txBox="1"/>
          <p:nvPr/>
        </p:nvSpPr>
        <p:spPr>
          <a:xfrm>
            <a:off x="7580671" y="1952301"/>
            <a:ext cx="3328121" cy="1508105"/>
          </a:xfrm>
          <a:prstGeom prst="rect">
            <a:avLst/>
          </a:prstGeom>
          <a:noFill/>
        </p:spPr>
        <p:txBody>
          <a:bodyPr wrap="square" rtlCol="0">
            <a:spAutoFit/>
          </a:bodyPr>
          <a:lstStyle/>
          <a:p>
            <a:pPr algn="ctr"/>
            <a:r>
              <a:rPr lang="en-US" sz="2000" u="sng" dirty="0" smtClean="0"/>
              <a:t>Electrical Wiring</a:t>
            </a:r>
          </a:p>
          <a:p>
            <a:pPr marL="285750" indent="-285750">
              <a:buFont typeface="Arial" panose="020B0604020202020204" pitchFamily="34" charset="0"/>
              <a:buChar char="•"/>
            </a:pPr>
            <a:r>
              <a:rPr lang="en-US" dirty="0" smtClean="0"/>
              <a:t>Positive Voltage – Red wire</a:t>
            </a:r>
          </a:p>
          <a:p>
            <a:pPr marL="285750" indent="-285750">
              <a:buFont typeface="Arial" panose="020B0604020202020204" pitchFamily="34" charset="0"/>
              <a:buChar char="•"/>
            </a:pPr>
            <a:r>
              <a:rPr lang="en-US" dirty="0" smtClean="0"/>
              <a:t>Negative Voltage – White wire</a:t>
            </a:r>
          </a:p>
          <a:p>
            <a:pPr marL="285750" indent="-285750">
              <a:buFont typeface="Arial" panose="020B0604020202020204" pitchFamily="34" charset="0"/>
              <a:buChar char="•"/>
            </a:pPr>
            <a:r>
              <a:rPr lang="en-US" dirty="0" smtClean="0"/>
              <a:t>Ground – Black</a:t>
            </a:r>
          </a:p>
          <a:p>
            <a:pPr marL="285750" indent="-285750">
              <a:buFont typeface="Arial" panose="020B0604020202020204" pitchFamily="34" charset="0"/>
              <a:buChar char="•"/>
            </a:pPr>
            <a:r>
              <a:rPr lang="en-US" dirty="0" smtClean="0"/>
              <a:t>Twisted Pairings</a:t>
            </a:r>
            <a:endParaRPr lang="en-US" dirty="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0824" t="37276" r="45412" b="50108"/>
          <a:stretch/>
        </p:blipFill>
        <p:spPr>
          <a:xfrm>
            <a:off x="8091948" y="3512530"/>
            <a:ext cx="2133600" cy="2607739"/>
          </a:xfrm>
          <a:prstGeom prst="rect">
            <a:avLst/>
          </a:prstGeom>
        </p:spPr>
      </p:pic>
      <p:sp>
        <p:nvSpPr>
          <p:cNvPr id="2" name="TextBox 1"/>
          <p:cNvSpPr txBox="1"/>
          <p:nvPr/>
        </p:nvSpPr>
        <p:spPr>
          <a:xfrm>
            <a:off x="2858891" y="2465358"/>
            <a:ext cx="958917" cy="307777"/>
          </a:xfrm>
          <a:prstGeom prst="rect">
            <a:avLst/>
          </a:prstGeom>
          <a:noFill/>
        </p:spPr>
        <p:txBody>
          <a:bodyPr wrap="none" rtlCol="0">
            <a:spAutoFit/>
          </a:bodyPr>
          <a:lstStyle/>
          <a:p>
            <a:r>
              <a:rPr lang="en-US" sz="1400" u="sng" dirty="0" smtClean="0"/>
              <a:t>Regulators</a:t>
            </a:r>
            <a:endParaRPr lang="en-US" sz="1400" u="sng" dirty="0"/>
          </a:p>
        </p:txBody>
      </p:sp>
    </p:spTree>
    <p:extLst>
      <p:ext uri="{BB962C8B-B14F-4D97-AF65-F5344CB8AC3E}">
        <p14:creationId xmlns:p14="http://schemas.microsoft.com/office/powerpoint/2010/main" val="384425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Voltage Regulators</a:t>
            </a:r>
            <a:endParaRPr lang="en-US" sz="5400" dirty="0"/>
          </a:p>
        </p:txBody>
      </p:sp>
      <p:sp>
        <p:nvSpPr>
          <p:cNvPr id="6" name="Text Placeholder 5"/>
          <p:cNvSpPr>
            <a:spLocks noGrp="1"/>
          </p:cNvSpPr>
          <p:nvPr>
            <p:ph type="body" idx="1"/>
          </p:nvPr>
        </p:nvSpPr>
        <p:spPr/>
        <p:txBody>
          <a:bodyPr/>
          <a:lstStyle/>
          <a:p>
            <a:pPr algn="ctr"/>
            <a:r>
              <a:rPr lang="en-US" u="sng" dirty="0" smtClean="0"/>
              <a:t>Positive Voltage (+V)</a:t>
            </a:r>
            <a:endParaRPr lang="en-US" u="sng" dirty="0"/>
          </a:p>
        </p:txBody>
      </p:sp>
      <p:pic>
        <p:nvPicPr>
          <p:cNvPr id="10" name="Content Placeholder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2769" t="29206" r="17746" b="18965"/>
          <a:stretch/>
        </p:blipFill>
        <p:spPr>
          <a:xfrm>
            <a:off x="7144481" y="3907589"/>
            <a:ext cx="2007500" cy="1996470"/>
          </a:xfrm>
        </p:spPr>
      </p:pic>
      <p:sp>
        <p:nvSpPr>
          <p:cNvPr id="8" name="Text Placeholder 7"/>
          <p:cNvSpPr>
            <a:spLocks noGrp="1"/>
          </p:cNvSpPr>
          <p:nvPr>
            <p:ph type="body" sz="quarter" idx="3"/>
          </p:nvPr>
        </p:nvSpPr>
        <p:spPr>
          <a:xfrm>
            <a:off x="6600053" y="1861879"/>
            <a:ext cx="4489704" cy="830695"/>
          </a:xfrm>
        </p:spPr>
        <p:txBody>
          <a:bodyPr/>
          <a:lstStyle/>
          <a:p>
            <a:pPr algn="ctr"/>
            <a:r>
              <a:rPr lang="en-US" u="sng" dirty="0" smtClean="0"/>
              <a:t>Negative Voltage (-V)</a:t>
            </a:r>
            <a:endParaRPr lang="en-US" u="sng" dirty="0"/>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Matthew </a:t>
            </a:r>
            <a:r>
              <a:rPr lang="en-US" dirty="0" err="1" smtClean="0">
                <a:solidFill>
                  <a:srgbClr val="3C4743">
                    <a:tint val="75000"/>
                  </a:srgbClr>
                </a:solidFill>
              </a:rPr>
              <a:t>Cammuse</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24</a:t>
            </a:fld>
            <a:endParaRPr lang="en-US">
              <a:solidFill>
                <a:srgbClr val="3C4743">
                  <a:tint val="75000"/>
                </a:srgbClr>
              </a:solidFill>
            </a:endParaRPr>
          </a:p>
        </p:txBody>
      </p:sp>
      <p:pic>
        <p:nvPicPr>
          <p:cNvPr id="12" name="Picture 11"/>
          <p:cNvPicPr/>
          <p:nvPr/>
        </p:nvPicPr>
        <p:blipFill rotWithShape="1">
          <a:blip r:embed="rId3">
            <a:extLst>
              <a:ext uri="{28A0092B-C50C-407E-A947-70E740481C1C}">
                <a14:useLocalDpi xmlns:a14="http://schemas.microsoft.com/office/drawing/2010/main" val="0"/>
              </a:ext>
            </a:extLst>
          </a:blip>
          <a:srcRect t="7525" b="8942"/>
          <a:stretch/>
        </p:blipFill>
        <p:spPr bwMode="auto">
          <a:xfrm>
            <a:off x="449971" y="3926323"/>
            <a:ext cx="3541004" cy="1940761"/>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449971" y="2725994"/>
            <a:ext cx="6150082"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Linear Technology:  LTC4008 Battery Charger</a:t>
            </a:r>
          </a:p>
          <a:p>
            <a:pPr marL="285750" indent="-285750">
              <a:buFont typeface="Arial" panose="020B0604020202020204" pitchFamily="34" charset="0"/>
              <a:buChar char="•"/>
            </a:pPr>
            <a:r>
              <a:rPr lang="en-US" sz="2400" dirty="0"/>
              <a:t>Output voltage based on R7 and R12 resistors</a:t>
            </a:r>
          </a:p>
          <a:p>
            <a:pPr marL="285750" indent="-285750">
              <a:buFont typeface="Arial" panose="020B0604020202020204" pitchFamily="34" charset="0"/>
              <a:buChar char="•"/>
            </a:pPr>
            <a:r>
              <a:rPr lang="en-US" sz="2400" dirty="0" smtClean="0"/>
              <a:t>Pi filter</a:t>
            </a:r>
          </a:p>
        </p:txBody>
      </p:sp>
      <p:sp>
        <p:nvSpPr>
          <p:cNvPr id="14" name="TextBox 13"/>
          <p:cNvSpPr txBox="1"/>
          <p:nvPr/>
        </p:nvSpPr>
        <p:spPr>
          <a:xfrm>
            <a:off x="6600053" y="2707260"/>
            <a:ext cx="470965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Digikey:  DC-DC Converter</a:t>
            </a:r>
          </a:p>
          <a:p>
            <a:pPr marL="285750" indent="-285750">
              <a:buFont typeface="Arial" panose="020B0604020202020204" pitchFamily="34" charset="0"/>
              <a:buChar char="•"/>
            </a:pPr>
            <a:r>
              <a:rPr lang="en-US" sz="2400" dirty="0" smtClean="0"/>
              <a:t>Output voltage based on controlled resistor</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22471843"/>
              </p:ext>
            </p:extLst>
          </p:nvPr>
        </p:nvGraphicFramePr>
        <p:xfrm>
          <a:off x="4139179" y="3959743"/>
          <a:ext cx="2312670" cy="1280160"/>
        </p:xfrm>
        <a:graphic>
          <a:graphicData uri="http://schemas.openxmlformats.org/drawingml/2006/table">
            <a:tbl>
              <a:tblPr firstRow="1" firstCol="1" bandRow="1">
                <a:tableStyleId>{91EBBBCC-DAD2-459C-BE2E-F6DE35CF9A28}</a:tableStyleId>
              </a:tblPr>
              <a:tblGrid>
                <a:gridCol w="945515"/>
                <a:gridCol w="719455"/>
                <a:gridCol w="647700"/>
              </a:tblGrid>
              <a:tr h="0">
                <a:tc>
                  <a:txBody>
                    <a:bodyPr/>
                    <a:lstStyle/>
                    <a:p>
                      <a:pPr marL="0" marR="0" algn="ctr">
                        <a:spcBef>
                          <a:spcPts val="0"/>
                        </a:spcBef>
                        <a:spcAft>
                          <a:spcPts val="0"/>
                        </a:spcAft>
                      </a:pPr>
                      <a:r>
                        <a:rPr lang="en-US" sz="1200" dirty="0">
                          <a:effectLst/>
                        </a:rPr>
                        <a:t>Voltage [V]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Resistor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rPr>
                        <a:t>[</a:t>
                      </a:r>
                      <a:r>
                        <a:rPr lang="en-US" sz="1200" dirty="0">
                          <a:effectLst/>
                        </a:rPr>
                        <a:t>Ω]</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rowSpan="2">
                  <a:txBody>
                    <a:bodyPr/>
                    <a:lstStyle/>
                    <a:p>
                      <a:pPr marL="0" marR="0" algn="ctr">
                        <a:spcBef>
                          <a:spcPts val="0"/>
                        </a:spcBef>
                        <a:spcAft>
                          <a:spcPts val="0"/>
                        </a:spcAft>
                      </a:pPr>
                      <a:r>
                        <a:rPr lang="en-US" sz="1200" dirty="0">
                          <a:effectLst/>
                        </a:rPr>
                        <a:t>+5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R7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a:spcBef>
                          <a:spcPts val="0"/>
                        </a:spcBef>
                        <a:spcAft>
                          <a:spcPts val="0"/>
                        </a:spcAft>
                      </a:pPr>
                      <a:r>
                        <a:rPr lang="en-US" sz="1200" dirty="0">
                          <a:effectLst/>
                        </a:rPr>
                        <a:t>154k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endParaRPr lang="en-US"/>
                    </a:p>
                  </a:txBody>
                  <a:tcPr/>
                </a:tc>
                <a:tc>
                  <a:txBody>
                    <a:bodyPr/>
                    <a:lstStyle/>
                    <a:p>
                      <a:pPr marL="0" marR="0">
                        <a:spcBef>
                          <a:spcPts val="0"/>
                        </a:spcBef>
                        <a:spcAft>
                          <a:spcPts val="0"/>
                        </a:spcAft>
                      </a:pPr>
                      <a:r>
                        <a:rPr lang="en-US" sz="1200" dirty="0">
                          <a:effectLst/>
                        </a:rPr>
                        <a:t>R12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47.5k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0">
                <a:tc rowSpan="2">
                  <a:txBody>
                    <a:bodyPr/>
                    <a:lstStyle/>
                    <a:p>
                      <a:pPr marL="0" marR="0" algn="ctr">
                        <a:spcBef>
                          <a:spcPts val="0"/>
                        </a:spcBef>
                        <a:spcAft>
                          <a:spcPts val="0"/>
                        </a:spcAft>
                      </a:pPr>
                      <a:r>
                        <a:rPr lang="en-US" sz="1200" dirty="0">
                          <a:effectLst/>
                        </a:rPr>
                        <a:t>+12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R7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a:spcBef>
                          <a:spcPts val="0"/>
                        </a:spcBef>
                        <a:spcAft>
                          <a:spcPts val="0"/>
                        </a:spcAft>
                      </a:pPr>
                      <a:r>
                        <a:rPr lang="en-US" sz="1200" dirty="0">
                          <a:effectLst/>
                        </a:rPr>
                        <a:t>100k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endParaRPr lang="en-US"/>
                    </a:p>
                  </a:txBody>
                  <a:tcPr/>
                </a:tc>
                <a:tc>
                  <a:txBody>
                    <a:bodyPr/>
                    <a:lstStyle/>
                    <a:p>
                      <a:pPr marL="0" marR="0">
                        <a:spcBef>
                          <a:spcPts val="0"/>
                        </a:spcBef>
                        <a:spcAft>
                          <a:spcPts val="0"/>
                        </a:spcAft>
                      </a:pPr>
                      <a:r>
                        <a:rPr lang="en-US" sz="1200" dirty="0">
                          <a:effectLst/>
                        </a:rPr>
                        <a:t>R12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11.0k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0">
                <a:tc rowSpan="2">
                  <a:txBody>
                    <a:bodyPr/>
                    <a:lstStyle/>
                    <a:p>
                      <a:pPr marL="0" marR="0" algn="ctr">
                        <a:spcBef>
                          <a:spcPts val="0"/>
                        </a:spcBef>
                        <a:spcAft>
                          <a:spcPts val="0"/>
                        </a:spcAft>
                      </a:pPr>
                      <a:r>
                        <a:rPr lang="en-US" sz="12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R7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a:spcBef>
                          <a:spcPts val="0"/>
                        </a:spcBef>
                        <a:spcAft>
                          <a:spcPts val="0"/>
                        </a:spcAft>
                      </a:pPr>
                      <a:r>
                        <a:rPr lang="en-US" sz="1200" dirty="0">
                          <a:effectLst/>
                        </a:rPr>
                        <a:t>130k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endParaRPr lang="en-US"/>
                    </a:p>
                  </a:txBody>
                  <a:tcPr/>
                </a:tc>
                <a:tc>
                  <a:txBody>
                    <a:bodyPr/>
                    <a:lstStyle/>
                    <a:p>
                      <a:pPr marL="0" marR="0">
                        <a:spcBef>
                          <a:spcPts val="0"/>
                        </a:spcBef>
                        <a:spcAft>
                          <a:spcPts val="0"/>
                        </a:spcAft>
                      </a:pPr>
                      <a:r>
                        <a:rPr lang="en-US" sz="1200" dirty="0">
                          <a:effectLst/>
                        </a:rPr>
                        <a:t>R12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11.0k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52466183"/>
              </p:ext>
            </p:extLst>
          </p:nvPr>
        </p:nvGraphicFramePr>
        <p:xfrm>
          <a:off x="9388610" y="4359884"/>
          <a:ext cx="1701147" cy="617652"/>
        </p:xfrm>
        <a:graphic>
          <a:graphicData uri="http://schemas.openxmlformats.org/drawingml/2006/table">
            <a:tbl>
              <a:tblPr firstRow="1" firstCol="1" bandRow="1">
                <a:tableStyleId>{91EBBBCC-DAD2-459C-BE2E-F6DE35CF9A28}</a:tableStyleId>
              </a:tblPr>
              <a:tblGrid>
                <a:gridCol w="954879"/>
                <a:gridCol w="746268"/>
              </a:tblGrid>
              <a:tr h="205884">
                <a:tc>
                  <a:txBody>
                    <a:bodyPr/>
                    <a:lstStyle/>
                    <a:p>
                      <a:pPr marL="0" marR="0" algn="ctr">
                        <a:spcBef>
                          <a:spcPts val="0"/>
                        </a:spcBef>
                        <a:spcAft>
                          <a:spcPts val="0"/>
                        </a:spcAft>
                      </a:pPr>
                      <a:r>
                        <a:rPr lang="en-US" sz="1200" dirty="0">
                          <a:effectLst/>
                        </a:rPr>
                        <a:t>Voltage [V]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smtClean="0">
                          <a:effectLst/>
                        </a:rPr>
                        <a:t>(</a:t>
                      </a:r>
                      <a:r>
                        <a:rPr lang="en-US" sz="1200" dirty="0">
                          <a:effectLst/>
                        </a:rPr>
                        <a:t>R</a:t>
                      </a:r>
                      <a:r>
                        <a:rPr lang="en-US" sz="1200" baseline="-25000" dirty="0">
                          <a:effectLst/>
                        </a:rPr>
                        <a:t>SET</a:t>
                      </a:r>
                      <a:r>
                        <a:rPr lang="en-US" sz="1200" dirty="0">
                          <a:effectLst/>
                        </a:rPr>
                        <a:t>) [Ω]</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884">
                <a:tc>
                  <a:txBody>
                    <a:bodyPr/>
                    <a:lstStyle/>
                    <a:p>
                      <a:pPr marL="0" marR="0" algn="ctr">
                        <a:spcBef>
                          <a:spcPts val="0"/>
                        </a:spcBef>
                        <a:spcAft>
                          <a:spcPts val="0"/>
                        </a:spcAft>
                      </a:pPr>
                      <a:r>
                        <a:rPr lang="en-US" sz="1200" dirty="0">
                          <a:effectLst/>
                        </a:rPr>
                        <a:t>-5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algn="ctr">
                        <a:spcBef>
                          <a:spcPts val="0"/>
                        </a:spcBef>
                        <a:spcAft>
                          <a:spcPts val="0"/>
                        </a:spcAft>
                      </a:pPr>
                      <a:r>
                        <a:rPr lang="en-US" sz="1200" dirty="0">
                          <a:effectLst/>
                        </a:rPr>
                        <a:t>2k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r>
              <a:tr h="205884">
                <a:tc>
                  <a:txBody>
                    <a:bodyPr/>
                    <a:lstStyle/>
                    <a:p>
                      <a:pPr marL="0" marR="0" algn="ctr">
                        <a:spcBef>
                          <a:spcPts val="0"/>
                        </a:spcBef>
                        <a:spcAft>
                          <a:spcPts val="0"/>
                        </a:spcAft>
                      </a:pPr>
                      <a:r>
                        <a:rPr lang="en-US" sz="1200" dirty="0">
                          <a:effectLst/>
                        </a:rPr>
                        <a:t>-12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28.8k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ectangle 10"/>
          <p:cNvSpPr/>
          <p:nvPr/>
        </p:nvSpPr>
        <p:spPr>
          <a:xfrm>
            <a:off x="1543050" y="5295900"/>
            <a:ext cx="95250"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47850" y="4896703"/>
            <a:ext cx="95250"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62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Overview</a:t>
            </a:r>
            <a:endParaRPr lang="en-US" dirty="0"/>
          </a:p>
        </p:txBody>
      </p:sp>
      <p:sp>
        <p:nvSpPr>
          <p:cNvPr id="3" name="Text Placeholder 2"/>
          <p:cNvSpPr>
            <a:spLocks noGrp="1"/>
          </p:cNvSpPr>
          <p:nvPr>
            <p:ph type="body" idx="1"/>
          </p:nvPr>
        </p:nvSpPr>
        <p:spPr>
          <a:xfrm>
            <a:off x="4191002" y="4589467"/>
            <a:ext cx="5410199" cy="1500187"/>
          </a:xfrm>
        </p:spPr>
        <p:txBody>
          <a:bodyPr>
            <a:normAutofit/>
          </a:bodyPr>
          <a:lstStyle/>
          <a:p>
            <a:r>
              <a:rPr lang="en-US" dirty="0" smtClean="0"/>
              <a:t>Major Coding Sequences</a:t>
            </a:r>
          </a:p>
          <a:p>
            <a:r>
              <a:rPr lang="en-US" dirty="0" smtClean="0"/>
              <a:t>Patrick </a:t>
            </a:r>
            <a:r>
              <a:rPr lang="en-US" dirty="0" err="1" smtClean="0"/>
              <a:t>Delallana</a:t>
            </a:r>
            <a:r>
              <a:rPr lang="en-US" dirty="0" smtClean="0"/>
              <a:t> – Electrical &amp; Computer Engineer</a:t>
            </a: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25</a:t>
            </a:fld>
            <a:endParaRPr lang="en-US">
              <a:solidFill>
                <a:srgbClr val="3C4743">
                  <a:tint val="75000"/>
                </a:srgbClr>
              </a:solidFill>
            </a:endParaRPr>
          </a:p>
        </p:txBody>
      </p:sp>
    </p:spTree>
    <p:extLst>
      <p:ext uri="{BB962C8B-B14F-4D97-AF65-F5344CB8AC3E}">
        <p14:creationId xmlns:p14="http://schemas.microsoft.com/office/powerpoint/2010/main" val="372479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Software Design Summary</a:t>
            </a:r>
            <a:endParaRPr lang="en-US" sz="5400" dirty="0"/>
          </a:p>
        </p:txBody>
      </p:sp>
      <p:sp>
        <p:nvSpPr>
          <p:cNvPr id="3" name="Content Placeholder 2"/>
          <p:cNvSpPr>
            <a:spLocks noGrp="1"/>
          </p:cNvSpPr>
          <p:nvPr>
            <p:ph idx="1"/>
          </p:nvPr>
        </p:nvSpPr>
        <p:spPr>
          <a:xfrm>
            <a:off x="1280160" y="1954775"/>
            <a:ext cx="9628632" cy="4347702"/>
          </a:xfrm>
        </p:spPr>
        <p:txBody>
          <a:bodyPr>
            <a:noAutofit/>
          </a:bodyPr>
          <a:lstStyle/>
          <a:p>
            <a:pPr>
              <a:spcBef>
                <a:spcPts val="0"/>
              </a:spcBef>
            </a:pPr>
            <a:r>
              <a:rPr lang="en-US" sz="2800" dirty="0" smtClean="0"/>
              <a:t>Tasks</a:t>
            </a:r>
          </a:p>
          <a:p>
            <a:pPr lvl="1">
              <a:spcBef>
                <a:spcPts val="0"/>
              </a:spcBef>
            </a:pPr>
            <a:r>
              <a:rPr lang="en-US" sz="2800" dirty="0" smtClean="0"/>
              <a:t>Splitting up of programming tasks into major priorities</a:t>
            </a:r>
          </a:p>
          <a:p>
            <a:pPr>
              <a:spcBef>
                <a:spcPts val="0"/>
              </a:spcBef>
            </a:pPr>
            <a:r>
              <a:rPr lang="en-US" sz="2800" dirty="0" smtClean="0"/>
              <a:t>Purpose</a:t>
            </a:r>
          </a:p>
          <a:p>
            <a:pPr lvl="1">
              <a:spcBef>
                <a:spcPts val="0"/>
              </a:spcBef>
            </a:pPr>
            <a:r>
              <a:rPr lang="en-US" sz="2800" dirty="0" smtClean="0"/>
              <a:t>Purpose and description of each task</a:t>
            </a:r>
          </a:p>
          <a:p>
            <a:pPr>
              <a:spcBef>
                <a:spcPts val="0"/>
              </a:spcBef>
            </a:pPr>
            <a:r>
              <a:rPr lang="en-US" sz="2800" dirty="0" smtClean="0"/>
              <a:t>Testing</a:t>
            </a:r>
          </a:p>
          <a:p>
            <a:pPr lvl="1">
              <a:spcBef>
                <a:spcPts val="0"/>
              </a:spcBef>
            </a:pPr>
            <a:r>
              <a:rPr lang="en-US" sz="2800" dirty="0" smtClean="0"/>
              <a:t>Methods that were used to test the software for each task</a:t>
            </a:r>
          </a:p>
          <a:p>
            <a:pPr>
              <a:spcBef>
                <a:spcPts val="0"/>
              </a:spcBef>
            </a:pPr>
            <a:r>
              <a:rPr lang="en-US" sz="2800" dirty="0" smtClean="0"/>
              <a:t>Results</a:t>
            </a:r>
          </a:p>
          <a:p>
            <a:pPr lvl="1">
              <a:spcBef>
                <a:spcPts val="0"/>
              </a:spcBef>
            </a:pPr>
            <a:r>
              <a:rPr lang="en-US" sz="2800" dirty="0" smtClean="0"/>
              <a:t>System demonstration results for each task</a:t>
            </a:r>
          </a:p>
          <a:p>
            <a:pPr>
              <a:spcBef>
                <a:spcPts val="0"/>
              </a:spcBef>
            </a:pPr>
            <a:r>
              <a:rPr lang="en-US" sz="2800" dirty="0" smtClean="0"/>
              <a:t>Status </a:t>
            </a:r>
          </a:p>
          <a:p>
            <a:pPr lvl="1">
              <a:spcBef>
                <a:spcPts val="0"/>
              </a:spcBef>
            </a:pPr>
            <a:r>
              <a:rPr lang="en-US" sz="2800" dirty="0" smtClean="0"/>
              <a:t>Status with regards to completion of project</a:t>
            </a:r>
            <a:endParaRPr lang="en-US" sz="2800" dirty="0"/>
          </a:p>
          <a:p>
            <a:pPr>
              <a:spcBef>
                <a:spcPts val="0"/>
              </a:spcBef>
            </a:pPr>
            <a:endParaRPr lang="en-US" sz="2800" dirty="0" smtClean="0"/>
          </a:p>
          <a:p>
            <a:pPr>
              <a:spcBef>
                <a:spcPts val="0"/>
              </a:spcBef>
            </a:pPr>
            <a:endParaRPr lang="en-US" sz="2800" dirty="0"/>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Patrick De la </a:t>
            </a:r>
            <a:r>
              <a:rPr lang="en-US" dirty="0" err="1" smtClean="0">
                <a:solidFill>
                  <a:srgbClr val="3C4743">
                    <a:tint val="75000"/>
                  </a:srgbClr>
                </a:solidFill>
              </a:rPr>
              <a:t>llana</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26</a:t>
            </a:fld>
            <a:endParaRPr lang="en-US">
              <a:solidFill>
                <a:srgbClr val="3C4743">
                  <a:tint val="75000"/>
                </a:srgbClr>
              </a:solidFill>
            </a:endParaRPr>
          </a:p>
        </p:txBody>
      </p:sp>
    </p:spTree>
    <p:extLst>
      <p:ext uri="{BB962C8B-B14F-4D97-AF65-F5344CB8AC3E}">
        <p14:creationId xmlns:p14="http://schemas.microsoft.com/office/powerpoint/2010/main" val="286160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Task 1: System Timing</a:t>
            </a:r>
            <a:endParaRPr lang="en-US" sz="5400" dirty="0"/>
          </a:p>
        </p:txBody>
      </p:sp>
      <p:sp>
        <p:nvSpPr>
          <p:cNvPr id="3" name="Content Placeholder 2"/>
          <p:cNvSpPr>
            <a:spLocks noGrp="1"/>
          </p:cNvSpPr>
          <p:nvPr>
            <p:ph idx="1"/>
          </p:nvPr>
        </p:nvSpPr>
        <p:spPr>
          <a:xfrm>
            <a:off x="1280160" y="2099300"/>
            <a:ext cx="9628632" cy="3986213"/>
          </a:xfrm>
        </p:spPr>
        <p:txBody>
          <a:bodyPr>
            <a:normAutofit/>
          </a:bodyPr>
          <a:lstStyle/>
          <a:p>
            <a:r>
              <a:rPr lang="en-US" sz="2800" dirty="0" smtClean="0"/>
              <a:t>Description</a:t>
            </a:r>
          </a:p>
          <a:p>
            <a:pPr lvl="1"/>
            <a:r>
              <a:rPr lang="en-US" sz="2800" dirty="0" smtClean="0"/>
              <a:t>Controls the SPDT, SP4T, and SP16T switch</a:t>
            </a:r>
          </a:p>
          <a:p>
            <a:pPr lvl="1"/>
            <a:r>
              <a:rPr lang="en-US" sz="2800" dirty="0" smtClean="0"/>
              <a:t>Outputs pulse that transmits to the target</a:t>
            </a:r>
          </a:p>
          <a:p>
            <a:r>
              <a:rPr lang="en-US" sz="2800" dirty="0" smtClean="0"/>
              <a:t>Explanation</a:t>
            </a:r>
          </a:p>
          <a:p>
            <a:pPr lvl="1"/>
            <a:r>
              <a:rPr lang="en-US" sz="2800" dirty="0" smtClean="0"/>
              <a:t>20 </a:t>
            </a:r>
            <a:r>
              <a:rPr lang="en-US" sz="2800" dirty="0" err="1" smtClean="0"/>
              <a:t>nS</a:t>
            </a:r>
            <a:r>
              <a:rPr lang="en-US" sz="2800" dirty="0" smtClean="0"/>
              <a:t> pulse to transmit to target</a:t>
            </a:r>
          </a:p>
          <a:p>
            <a:pPr lvl="1"/>
            <a:r>
              <a:rPr lang="en-US" sz="2800" dirty="0" smtClean="0"/>
              <a:t>SPDT same timing as pulse, logic 1 on, logic 0 off</a:t>
            </a:r>
          </a:p>
          <a:p>
            <a:pPr lvl="1"/>
            <a:r>
              <a:rPr lang="en-US" sz="2800" dirty="0" smtClean="0"/>
              <a:t>SP4T has logic 0 being on, logic 1 being off</a:t>
            </a:r>
          </a:p>
          <a:p>
            <a:pPr lvl="1"/>
            <a:r>
              <a:rPr lang="en-US" sz="2800" dirty="0" smtClean="0"/>
              <a:t>SP16T has logic 0 being on, logic 1 being off</a:t>
            </a:r>
          </a:p>
          <a:p>
            <a:pPr lvl="1"/>
            <a:endParaRPr lang="en-US" sz="2800" dirty="0" smtClean="0"/>
          </a:p>
          <a:p>
            <a:pPr lvl="1"/>
            <a:endParaRPr lang="en-US" sz="2800" dirty="0"/>
          </a:p>
        </p:txBody>
      </p:sp>
      <p:sp>
        <p:nvSpPr>
          <p:cNvPr id="4" name="Footer Placeholder 3"/>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Patrick De la </a:t>
            </a:r>
            <a:r>
              <a:rPr lang="en-US" dirty="0" err="1" smtClean="0">
                <a:solidFill>
                  <a:srgbClr val="3C4743">
                    <a:tint val="75000"/>
                  </a:srgbClr>
                </a:solidFill>
              </a:rPr>
              <a:t>llana</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27</a:t>
            </a:fld>
            <a:endParaRPr lang="en-US">
              <a:solidFill>
                <a:srgbClr val="3C4743">
                  <a:tint val="75000"/>
                </a:srgbClr>
              </a:solidFill>
            </a:endParaRPr>
          </a:p>
        </p:txBody>
      </p:sp>
    </p:spTree>
    <p:extLst>
      <p:ext uri="{BB962C8B-B14F-4D97-AF65-F5344CB8AC3E}">
        <p14:creationId xmlns:p14="http://schemas.microsoft.com/office/powerpoint/2010/main" val="401575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Task 1: System Timing</a:t>
            </a:r>
            <a:endParaRPr lang="en-US" sz="5400" dirty="0"/>
          </a:p>
        </p:txBody>
      </p:sp>
      <p:sp>
        <p:nvSpPr>
          <p:cNvPr id="3" name="Content Placeholder 2"/>
          <p:cNvSpPr>
            <a:spLocks noGrp="1"/>
          </p:cNvSpPr>
          <p:nvPr>
            <p:ph idx="1"/>
          </p:nvPr>
        </p:nvSpPr>
        <p:spPr>
          <a:xfrm>
            <a:off x="1280160" y="2013769"/>
            <a:ext cx="9628632" cy="3986213"/>
          </a:xfrm>
        </p:spPr>
        <p:txBody>
          <a:bodyPr>
            <a:noAutofit/>
          </a:bodyPr>
          <a:lstStyle/>
          <a:p>
            <a:r>
              <a:rPr lang="en-US" sz="2400" dirty="0" smtClean="0"/>
              <a:t>Testing</a:t>
            </a:r>
          </a:p>
          <a:p>
            <a:pPr lvl="1"/>
            <a:r>
              <a:rPr lang="en-US" sz="2400" dirty="0" smtClean="0"/>
              <a:t>Code was tested using an oscilloscope to check for correct outputs.</a:t>
            </a:r>
          </a:p>
          <a:p>
            <a:pPr lvl="1"/>
            <a:r>
              <a:rPr lang="en-US" sz="2400" dirty="0" smtClean="0"/>
              <a:t>Switches on FPGA were used to change the different combinations for transmit receive.</a:t>
            </a:r>
          </a:p>
          <a:p>
            <a:r>
              <a:rPr lang="en-US" sz="2400" dirty="0" smtClean="0"/>
              <a:t>Results</a:t>
            </a:r>
          </a:p>
          <a:p>
            <a:pPr lvl="1"/>
            <a:r>
              <a:rPr lang="en-US" sz="2400" dirty="0" smtClean="0"/>
              <a:t>System timing code was able to control the switches for the system.  The demonstration for this code was successful.</a:t>
            </a:r>
          </a:p>
          <a:p>
            <a:r>
              <a:rPr lang="en-US" sz="2400" dirty="0" smtClean="0"/>
              <a:t>Status</a:t>
            </a:r>
          </a:p>
          <a:p>
            <a:pPr lvl="1"/>
            <a:r>
              <a:rPr lang="en-US" sz="2400" dirty="0" smtClean="0"/>
              <a:t>This code is complete, and needs no further work.</a:t>
            </a:r>
          </a:p>
        </p:txBody>
      </p:sp>
      <p:sp>
        <p:nvSpPr>
          <p:cNvPr id="4" name="Footer Placeholder 3"/>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Patrick De la </a:t>
            </a:r>
            <a:r>
              <a:rPr lang="en-US" dirty="0" err="1" smtClean="0">
                <a:solidFill>
                  <a:srgbClr val="3C4743">
                    <a:tint val="75000"/>
                  </a:srgbClr>
                </a:solidFill>
              </a:rPr>
              <a:t>llana</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28</a:t>
            </a:fld>
            <a:endParaRPr lang="en-US">
              <a:solidFill>
                <a:srgbClr val="3C4743">
                  <a:tint val="75000"/>
                </a:srgbClr>
              </a:solidFill>
            </a:endParaRPr>
          </a:p>
        </p:txBody>
      </p:sp>
    </p:spTree>
    <p:extLst>
      <p:ext uri="{BB962C8B-B14F-4D97-AF65-F5344CB8AC3E}">
        <p14:creationId xmlns:p14="http://schemas.microsoft.com/office/powerpoint/2010/main" val="376282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466347"/>
            <a:ext cx="10469388" cy="1362113"/>
          </a:xfrm>
        </p:spPr>
        <p:txBody>
          <a:bodyPr>
            <a:noAutofit/>
          </a:bodyPr>
          <a:lstStyle/>
          <a:p>
            <a:r>
              <a:rPr lang="en-US" sz="4800" dirty="0" smtClean="0"/>
              <a:t>Task 2: Analog to Digital Conversion Code</a:t>
            </a:r>
            <a:endParaRPr lang="en-US" sz="4800" dirty="0"/>
          </a:p>
        </p:txBody>
      </p:sp>
      <p:sp>
        <p:nvSpPr>
          <p:cNvPr id="3" name="Content Placeholder 2"/>
          <p:cNvSpPr>
            <a:spLocks noGrp="1"/>
          </p:cNvSpPr>
          <p:nvPr>
            <p:ph idx="1"/>
          </p:nvPr>
        </p:nvSpPr>
        <p:spPr>
          <a:xfrm>
            <a:off x="1280160" y="1954775"/>
            <a:ext cx="9628632" cy="4514851"/>
          </a:xfrm>
        </p:spPr>
        <p:txBody>
          <a:bodyPr>
            <a:noAutofit/>
          </a:bodyPr>
          <a:lstStyle/>
          <a:p>
            <a:r>
              <a:rPr lang="en-US" sz="2400" dirty="0" smtClean="0"/>
              <a:t>Purpose</a:t>
            </a:r>
          </a:p>
          <a:p>
            <a:pPr lvl="1"/>
            <a:r>
              <a:rPr lang="en-US" sz="2400" dirty="0" smtClean="0"/>
              <a:t>Converts analog voltage ranging from 0 to 3.3 volts into digital binary combination that is stored onto the FPGA.</a:t>
            </a:r>
          </a:p>
          <a:p>
            <a:pPr lvl="1"/>
            <a:r>
              <a:rPr lang="en-US" sz="2400" dirty="0" smtClean="0"/>
              <a:t>Converts four signals I, </a:t>
            </a:r>
            <a:r>
              <a:rPr lang="en-US" sz="2400" dirty="0" err="1" smtClean="0"/>
              <a:t>Ibar</a:t>
            </a:r>
            <a:r>
              <a:rPr lang="en-US" sz="2400" dirty="0" smtClean="0"/>
              <a:t>, Q, </a:t>
            </a:r>
            <a:r>
              <a:rPr lang="en-US" sz="2400" dirty="0" err="1" smtClean="0"/>
              <a:t>Qbar</a:t>
            </a:r>
            <a:r>
              <a:rPr lang="en-US" sz="2400" dirty="0" smtClean="0"/>
              <a:t> from IQ demodulator.</a:t>
            </a:r>
          </a:p>
          <a:p>
            <a:pPr lvl="1"/>
            <a:r>
              <a:rPr lang="en-US" sz="2400" dirty="0" smtClean="0"/>
              <a:t>Result is a 12 bit binary combination.</a:t>
            </a:r>
          </a:p>
          <a:p>
            <a:r>
              <a:rPr lang="en-US" sz="2400" dirty="0" smtClean="0"/>
              <a:t>Explanation</a:t>
            </a:r>
          </a:p>
          <a:p>
            <a:pPr lvl="1"/>
            <a:r>
              <a:rPr lang="en-US" sz="2400" dirty="0" smtClean="0"/>
              <a:t>Two states were used, idle and read.</a:t>
            </a:r>
          </a:p>
          <a:p>
            <a:pPr lvl="1"/>
            <a:r>
              <a:rPr lang="en-US" sz="2400" dirty="0" smtClean="0"/>
              <a:t>When idle, a signal was output showing A/D was not reading</a:t>
            </a:r>
          </a:p>
          <a:p>
            <a:pPr lvl="1"/>
            <a:r>
              <a:rPr lang="en-US" sz="2400" dirty="0" smtClean="0"/>
              <a:t>When read, a signal was output showing A/D was reading and a counter was used to check how many bits were being used and how many were left.</a:t>
            </a:r>
          </a:p>
        </p:txBody>
      </p:sp>
      <p:sp>
        <p:nvSpPr>
          <p:cNvPr id="4" name="Footer Placeholder 3"/>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Patrick De la </a:t>
            </a:r>
            <a:r>
              <a:rPr lang="en-US" dirty="0" err="1" smtClean="0">
                <a:solidFill>
                  <a:srgbClr val="3C4743">
                    <a:tint val="75000"/>
                  </a:srgbClr>
                </a:solidFill>
              </a:rPr>
              <a:t>llana</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29</a:t>
            </a:fld>
            <a:endParaRPr lang="en-US">
              <a:solidFill>
                <a:srgbClr val="3C4743">
                  <a:tint val="75000"/>
                </a:srgbClr>
              </a:solidFill>
            </a:endParaRPr>
          </a:p>
        </p:txBody>
      </p:sp>
    </p:spTree>
    <p:extLst>
      <p:ext uri="{BB962C8B-B14F-4D97-AF65-F5344CB8AC3E}">
        <p14:creationId xmlns:p14="http://schemas.microsoft.com/office/powerpoint/2010/main" val="2644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t>The Team Structure</a:t>
            </a:r>
          </a:p>
        </p:txBody>
      </p:sp>
      <p:sp>
        <p:nvSpPr>
          <p:cNvPr id="4" name="Slide Number Placeholder 3"/>
          <p:cNvSpPr>
            <a:spLocks noGrp="1"/>
          </p:cNvSpPr>
          <p:nvPr>
            <p:ph type="sldNum" sz="quarter" idx="12"/>
          </p:nvPr>
        </p:nvSpPr>
        <p:spPr/>
        <p:txBody>
          <a:bodyPr/>
          <a:lstStyle/>
          <a:p>
            <a:fld id="{BD266BE7-899D-4075-917F-DBDE33B6B692}" type="slidenum">
              <a:rPr lang="en-US" smtClean="0"/>
              <a:pPr/>
              <a:t>3</a:t>
            </a:fld>
            <a:endParaRPr lang="en-US"/>
          </a:p>
        </p:txBody>
      </p:sp>
      <p:sp>
        <p:nvSpPr>
          <p:cNvPr id="10" name="Footer Placeholder 10"/>
          <p:cNvSpPr>
            <a:spLocks noGrp="1"/>
          </p:cNvSpPr>
          <p:nvPr>
            <p:ph type="ftr" sz="quarter" idx="11"/>
          </p:nvPr>
        </p:nvSpPr>
        <p:spPr>
          <a:xfrm>
            <a:off x="3963080" y="6356352"/>
            <a:ext cx="4265840" cy="365125"/>
          </a:xfrm>
        </p:spPr>
        <p:txBody>
          <a:bodyPr/>
          <a:lstStyle/>
          <a:p>
            <a:r>
              <a:rPr lang="en-US" dirty="0" smtClean="0"/>
              <a:t>Jasmine </a:t>
            </a:r>
            <a:r>
              <a:rPr lang="en-US" dirty="0" err="1" smtClean="0"/>
              <a:t>Vanderhorst</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58112601"/>
              </p:ext>
            </p:extLst>
          </p:nvPr>
        </p:nvGraphicFramePr>
        <p:xfrm>
          <a:off x="638174" y="2095500"/>
          <a:ext cx="10744200" cy="4170680"/>
        </p:xfrm>
        <a:graphic>
          <a:graphicData uri="http://schemas.openxmlformats.org/drawingml/2006/table">
            <a:tbl>
              <a:tblPr firstRow="1" firstCol="1" bandRow="1">
                <a:tableStyleId>{21E4AEA4-8DFA-4A89-87EB-49C32662AFE0}</a:tableStyleId>
              </a:tblPr>
              <a:tblGrid>
                <a:gridCol w="1042130"/>
                <a:gridCol w="1321009"/>
                <a:gridCol w="1247617"/>
                <a:gridCol w="1247617"/>
                <a:gridCol w="1188909"/>
                <a:gridCol w="1252511"/>
                <a:gridCol w="1132643"/>
                <a:gridCol w="1148950"/>
                <a:gridCol w="1162814"/>
              </a:tblGrid>
              <a:tr h="497841">
                <a:tc>
                  <a:txBody>
                    <a:bodyPr/>
                    <a:lstStyle/>
                    <a:p>
                      <a:pPr marL="0" marR="0" algn="ctr">
                        <a:spcBef>
                          <a:spcPts val="0"/>
                        </a:spcBef>
                        <a:spcAft>
                          <a:spcPts val="0"/>
                        </a:spcAft>
                      </a:pPr>
                      <a:r>
                        <a:rPr lang="en-US" sz="1400" b="1" dirty="0">
                          <a:effectLst/>
                        </a:rPr>
                        <a:t>Engineer</a:t>
                      </a:r>
                      <a:endParaRPr lang="en-US" sz="14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a:effectLst/>
                        </a:rPr>
                        <a:t>Jasmine Vanderhorst</a:t>
                      </a:r>
                      <a:endParaRPr lang="en-US" sz="1400" b="1">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a:effectLst/>
                        </a:rPr>
                        <a:t>Benjamin Mock</a:t>
                      </a:r>
                      <a:endParaRPr lang="en-US" sz="1400" b="1">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a:effectLst/>
                        </a:rPr>
                        <a:t>Joshua Cushion</a:t>
                      </a:r>
                      <a:endParaRPr lang="en-US" sz="1400" b="1">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dirty="0">
                          <a:effectLst/>
                        </a:rPr>
                        <a:t>Matthew Cammuse</a:t>
                      </a:r>
                      <a:endParaRPr lang="en-US" sz="14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dirty="0">
                          <a:effectLst/>
                        </a:rPr>
                        <a:t>Patrick </a:t>
                      </a:r>
                      <a:endParaRPr lang="en-US" sz="1400" b="1" dirty="0" smtClean="0">
                        <a:effectLst/>
                      </a:endParaRPr>
                    </a:p>
                    <a:p>
                      <a:pPr marL="0" marR="0" algn="ctr">
                        <a:spcBef>
                          <a:spcPts val="0"/>
                        </a:spcBef>
                        <a:spcAft>
                          <a:spcPts val="0"/>
                        </a:spcAft>
                      </a:pPr>
                      <a:r>
                        <a:rPr lang="en-US" sz="1400" b="1" dirty="0" smtClean="0">
                          <a:effectLst/>
                        </a:rPr>
                        <a:t>De la llana</a:t>
                      </a:r>
                      <a:endParaRPr lang="en-US" sz="14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dirty="0">
                          <a:effectLst/>
                        </a:rPr>
                        <a:t>Julia </a:t>
                      </a:r>
                      <a:endParaRPr lang="en-US" sz="1400" b="1" dirty="0" smtClean="0">
                        <a:effectLst/>
                      </a:endParaRPr>
                    </a:p>
                    <a:p>
                      <a:pPr marL="0" marR="0" algn="ctr">
                        <a:spcBef>
                          <a:spcPts val="0"/>
                        </a:spcBef>
                        <a:spcAft>
                          <a:spcPts val="0"/>
                        </a:spcAft>
                      </a:pPr>
                      <a:r>
                        <a:rPr lang="en-US" sz="1400" b="1" dirty="0" smtClean="0">
                          <a:effectLst/>
                        </a:rPr>
                        <a:t>Kim</a:t>
                      </a:r>
                      <a:endParaRPr lang="en-US" sz="14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a:effectLst/>
                        </a:rPr>
                        <a:t>Malcolm Harmon</a:t>
                      </a:r>
                      <a:endParaRPr lang="en-US" sz="1400" b="1">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400" b="1" dirty="0">
                          <a:effectLst/>
                        </a:rPr>
                        <a:t>Mark Poindexter</a:t>
                      </a:r>
                      <a:endParaRPr lang="en-US" sz="1400" b="1" dirty="0">
                        <a:effectLst/>
                        <a:latin typeface="Times New Roman"/>
                        <a:ea typeface="Calibri"/>
                        <a:cs typeface="Times New Roman"/>
                      </a:endParaRPr>
                    </a:p>
                  </a:txBody>
                  <a:tcPr marL="59193" marR="59193" marT="0" marB="0" anchor="ctr"/>
                </a:tc>
              </a:tr>
              <a:tr h="746759">
                <a:tc>
                  <a:txBody>
                    <a:bodyPr/>
                    <a:lstStyle/>
                    <a:p>
                      <a:pPr marL="0" marR="0" algn="ctr">
                        <a:spcBef>
                          <a:spcPts val="0"/>
                        </a:spcBef>
                        <a:spcAft>
                          <a:spcPts val="0"/>
                        </a:spcAft>
                      </a:pPr>
                      <a:r>
                        <a:rPr lang="en-US" sz="1400" dirty="0">
                          <a:effectLst/>
                        </a:rPr>
                        <a:t>Field of Study</a:t>
                      </a:r>
                      <a:endParaRPr lang="en-US" sz="1400"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Industrial Engineering</a:t>
                      </a:r>
                      <a:endParaRPr lang="en-US" sz="12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Industrial Engineering</a:t>
                      </a:r>
                      <a:endParaRPr lang="en-US" sz="12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Electrical Engineering</a:t>
                      </a:r>
                      <a:endParaRPr lang="en-US" sz="12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Electrical Engineering</a:t>
                      </a:r>
                      <a:endParaRPr lang="en-US" sz="12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Electrical Engineering</a:t>
                      </a:r>
                      <a:endParaRPr lang="en-US" sz="12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Electrical Engineering</a:t>
                      </a:r>
                      <a:endParaRPr lang="en-US" sz="12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Mechanical Engineering</a:t>
                      </a:r>
                      <a:endParaRPr lang="en-US" sz="1200" b="1" dirty="0">
                        <a:effectLst/>
                        <a:latin typeface="Times New Roman"/>
                        <a:ea typeface="Calibri"/>
                        <a:cs typeface="Times New Roman"/>
                      </a:endParaRPr>
                    </a:p>
                  </a:txBody>
                  <a:tcPr marL="59193" marR="59193" marT="0" marB="0" anchor="ctr"/>
                </a:tc>
                <a:tc>
                  <a:txBody>
                    <a:bodyPr/>
                    <a:lstStyle/>
                    <a:p>
                      <a:pPr marL="0" marR="0" algn="ctr">
                        <a:spcBef>
                          <a:spcPts val="0"/>
                        </a:spcBef>
                        <a:spcAft>
                          <a:spcPts val="0"/>
                        </a:spcAft>
                      </a:pPr>
                      <a:r>
                        <a:rPr lang="en-US" sz="1200" b="1" dirty="0">
                          <a:effectLst/>
                        </a:rPr>
                        <a:t>Mechanical Engineering </a:t>
                      </a:r>
                      <a:endParaRPr lang="en-US" sz="1200" b="1" dirty="0">
                        <a:effectLst/>
                        <a:latin typeface="Times New Roman"/>
                        <a:ea typeface="Calibri"/>
                        <a:cs typeface="Times New Roman"/>
                      </a:endParaRPr>
                    </a:p>
                  </a:txBody>
                  <a:tcPr marL="59193" marR="59193" marT="0" marB="0" anchor="ctr"/>
                </a:tc>
              </a:tr>
              <a:tr h="2489200">
                <a:tc>
                  <a:txBody>
                    <a:bodyPr/>
                    <a:lstStyle/>
                    <a:p>
                      <a:pPr marL="0" marR="0" algn="ctr">
                        <a:spcBef>
                          <a:spcPts val="0"/>
                        </a:spcBef>
                        <a:spcAft>
                          <a:spcPts val="0"/>
                        </a:spcAft>
                      </a:pPr>
                      <a:r>
                        <a:rPr lang="en-US" sz="1400" dirty="0">
                          <a:effectLst/>
                        </a:rPr>
                        <a:t>Tasks</a:t>
                      </a:r>
                      <a:endParaRPr lang="en-US" sz="1400" dirty="0">
                        <a:effectLst/>
                        <a:latin typeface="Times New Roman"/>
                        <a:ea typeface="Calibri"/>
                        <a:cs typeface="Times New Roman"/>
                      </a:endParaRPr>
                    </a:p>
                  </a:txBody>
                  <a:tcPr marL="59193" marR="59193" marT="0" marB="0" anchor="ctr"/>
                </a:tc>
                <a:tc>
                  <a:txBody>
                    <a:bodyPr/>
                    <a:lstStyle/>
                    <a:p>
                      <a:pPr marL="196850" marR="0" indent="-171450" algn="l">
                        <a:spcBef>
                          <a:spcPts val="0"/>
                        </a:spcBef>
                        <a:spcAft>
                          <a:spcPts val="0"/>
                        </a:spcAft>
                        <a:buFont typeface="Arial" panose="020B0604020202020204" pitchFamily="34" charset="0"/>
                        <a:buChar char="•"/>
                      </a:pPr>
                      <a:r>
                        <a:rPr lang="en-US" sz="1200" dirty="0" smtClean="0">
                          <a:effectLst/>
                        </a:rPr>
                        <a:t>Project Management</a:t>
                      </a:r>
                    </a:p>
                    <a:p>
                      <a:pPr marL="196850" marR="0" indent="-171450" algn="l">
                        <a:spcBef>
                          <a:spcPts val="0"/>
                        </a:spcBef>
                        <a:spcAft>
                          <a:spcPts val="0"/>
                        </a:spcAft>
                        <a:buFont typeface="Arial" panose="020B0604020202020204" pitchFamily="34" charset="0"/>
                        <a:buChar char="•"/>
                      </a:pPr>
                      <a:endParaRPr lang="en-US" sz="1200" dirty="0">
                        <a:effectLst/>
                      </a:endParaRPr>
                    </a:p>
                    <a:p>
                      <a:pPr marL="196850" marR="0" indent="-171450" algn="l">
                        <a:spcBef>
                          <a:spcPts val="0"/>
                        </a:spcBef>
                        <a:spcAft>
                          <a:spcPts val="0"/>
                        </a:spcAft>
                        <a:buFont typeface="Arial" panose="020B0604020202020204" pitchFamily="34" charset="0"/>
                        <a:buChar char="•"/>
                      </a:pPr>
                      <a:r>
                        <a:rPr lang="en-US" sz="1200" dirty="0" smtClean="0">
                          <a:effectLst/>
                        </a:rPr>
                        <a:t>Team Web Master</a:t>
                      </a:r>
                    </a:p>
                    <a:p>
                      <a:pPr marL="196850" marR="0" indent="-171450" algn="l">
                        <a:spcBef>
                          <a:spcPts val="0"/>
                        </a:spcBef>
                        <a:spcAft>
                          <a:spcPts val="0"/>
                        </a:spcAft>
                        <a:buFont typeface="Arial" panose="020B0604020202020204" pitchFamily="34" charset="0"/>
                        <a:buChar char="•"/>
                      </a:pPr>
                      <a:endParaRPr lang="en-US" sz="1200" dirty="0" smtClean="0">
                        <a:effectLst/>
                      </a:endParaRPr>
                    </a:p>
                    <a:p>
                      <a:pPr marL="1968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rPr>
                        <a:t>Technical Writing &amp; Formatting</a:t>
                      </a:r>
                      <a:endParaRPr lang="en-US" sz="1200" dirty="0" smtClean="0">
                        <a:effectLst/>
                        <a:latin typeface="Times New Roman"/>
                        <a:ea typeface="Calibri"/>
                        <a:cs typeface="Times New Roman"/>
                      </a:endParaRPr>
                    </a:p>
                    <a:p>
                      <a:pPr marL="196850" marR="0" indent="-171450" algn="l">
                        <a:spcBef>
                          <a:spcPts val="0"/>
                        </a:spcBef>
                        <a:spcAft>
                          <a:spcPts val="0"/>
                        </a:spcAft>
                        <a:buFont typeface="Arial" panose="020B0604020202020204" pitchFamily="34" charset="0"/>
                        <a:buChar char="•"/>
                      </a:pPr>
                      <a:endParaRPr lang="en-US" sz="1200" dirty="0" smtClean="0">
                        <a:effectLst/>
                      </a:endParaRPr>
                    </a:p>
                    <a:p>
                      <a:pPr marL="196850" marR="0" indent="-171450" algn="l">
                        <a:spcBef>
                          <a:spcPts val="0"/>
                        </a:spcBef>
                        <a:spcAft>
                          <a:spcPts val="0"/>
                        </a:spcAft>
                        <a:buFont typeface="Arial" panose="020B0604020202020204" pitchFamily="34" charset="0"/>
                        <a:buChar char="•"/>
                      </a:pPr>
                      <a:r>
                        <a:rPr lang="en-US" sz="1200" dirty="0" smtClean="0">
                          <a:effectLst/>
                        </a:rPr>
                        <a:t>Presentation</a:t>
                      </a:r>
                      <a:r>
                        <a:rPr lang="en-US" sz="1200" baseline="0" dirty="0" smtClean="0">
                          <a:effectLst/>
                        </a:rPr>
                        <a:t>s &amp; Posters</a:t>
                      </a:r>
                    </a:p>
                    <a:p>
                      <a:pPr marL="196850" marR="0" indent="-171450" algn="l">
                        <a:spcBef>
                          <a:spcPts val="0"/>
                        </a:spcBef>
                        <a:spcAft>
                          <a:spcPts val="0"/>
                        </a:spcAft>
                        <a:buFont typeface="Arial" panose="020B0604020202020204" pitchFamily="34" charset="0"/>
                        <a:buChar char="•"/>
                      </a:pPr>
                      <a:endParaRPr lang="en-US" sz="1200" baseline="0" dirty="0" smtClean="0">
                        <a:effectLst/>
                      </a:endParaRPr>
                    </a:p>
                    <a:p>
                      <a:pPr marL="196850" marR="0" indent="-171450" algn="l">
                        <a:spcBef>
                          <a:spcPts val="0"/>
                        </a:spcBef>
                        <a:spcAft>
                          <a:spcPts val="0"/>
                        </a:spcAft>
                        <a:buFont typeface="Arial" panose="020B0604020202020204" pitchFamily="34" charset="0"/>
                        <a:buChar char="•"/>
                      </a:pPr>
                      <a:endParaRPr lang="en-US" sz="1200" baseline="0" dirty="0" smtClean="0">
                        <a:effectLst/>
                      </a:endParaRPr>
                    </a:p>
                    <a:p>
                      <a:pPr marL="196850" marR="0" indent="-171450" algn="l">
                        <a:spcBef>
                          <a:spcPts val="0"/>
                        </a:spcBef>
                        <a:spcAft>
                          <a:spcPts val="0"/>
                        </a:spcAft>
                        <a:buFont typeface="Arial" panose="020B0604020202020204" pitchFamily="34" charset="0"/>
                        <a:buChar char="•"/>
                      </a:pPr>
                      <a:endParaRPr lang="en-US" sz="1200" baseline="0" dirty="0" smtClean="0">
                        <a:effectLst/>
                      </a:endParaRPr>
                    </a:p>
                    <a:p>
                      <a:pPr marL="25400" marR="0" indent="0" algn="l">
                        <a:spcBef>
                          <a:spcPts val="0"/>
                        </a:spcBef>
                        <a:spcAft>
                          <a:spcPts val="0"/>
                        </a:spcAft>
                        <a:buFont typeface="Arial" panose="020B0604020202020204" pitchFamily="34" charset="0"/>
                        <a:buNone/>
                      </a:pPr>
                      <a:endParaRPr lang="en-US" sz="1200" baseline="0" dirty="0" smtClean="0">
                        <a:effectLst/>
                      </a:endParaRPr>
                    </a:p>
                  </a:txBody>
                  <a:tcPr marL="59193" marR="59193" marT="0" marB="0" anchor="ctr"/>
                </a:tc>
                <a:tc>
                  <a:txBody>
                    <a:bodyPr/>
                    <a:lstStyle/>
                    <a:p>
                      <a:pPr marL="171450" marR="0" indent="-171450" algn="l">
                        <a:spcBef>
                          <a:spcPts val="0"/>
                        </a:spcBef>
                        <a:spcAft>
                          <a:spcPts val="0"/>
                        </a:spcAft>
                        <a:buFont typeface="Arial" panose="020B0604020202020204" pitchFamily="34" charset="0"/>
                        <a:buChar char="•"/>
                      </a:pPr>
                      <a:r>
                        <a:rPr lang="en-US" sz="1200" dirty="0" smtClean="0">
                          <a:effectLst/>
                        </a:rPr>
                        <a:t>Lead </a:t>
                      </a:r>
                      <a:r>
                        <a:rPr lang="en-US" sz="1200" dirty="0">
                          <a:effectLst/>
                        </a:rPr>
                        <a:t>IE &amp; </a:t>
                      </a:r>
                      <a:r>
                        <a:rPr lang="en-US" sz="1200" dirty="0" smtClean="0">
                          <a:effectLst/>
                        </a:rPr>
                        <a:t>Treasurer</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Procurement</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Budget</a:t>
                      </a:r>
                      <a:r>
                        <a:rPr lang="en-US" sz="1200" baseline="0" dirty="0" smtClean="0">
                          <a:effectLst/>
                        </a:rPr>
                        <a:t> Allocation</a:t>
                      </a:r>
                    </a:p>
                    <a:p>
                      <a:pPr marL="171450" marR="0" indent="-171450" algn="l">
                        <a:spcBef>
                          <a:spcPts val="0"/>
                        </a:spcBef>
                        <a:spcAft>
                          <a:spcPts val="0"/>
                        </a:spcAft>
                        <a:buFont typeface="Arial" panose="020B0604020202020204" pitchFamily="34" charset="0"/>
                        <a:buChar char="•"/>
                      </a:pPr>
                      <a:endParaRPr lang="en-US" sz="1200" baseline="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r>
                        <a:rPr lang="en-US" sz="1200" baseline="0" dirty="0" smtClean="0">
                          <a:effectLst/>
                          <a:latin typeface="Times New Roman"/>
                          <a:ea typeface="Calibri"/>
                          <a:cs typeface="Times New Roman"/>
                        </a:rPr>
                        <a:t>Safety Analysis</a:t>
                      </a:r>
                    </a:p>
                    <a:p>
                      <a:pPr marL="171450" marR="0" indent="-171450" algn="l">
                        <a:spcBef>
                          <a:spcPts val="0"/>
                        </a:spcBef>
                        <a:spcAft>
                          <a:spcPts val="0"/>
                        </a:spcAft>
                        <a:buFont typeface="Arial" panose="020B0604020202020204" pitchFamily="34" charset="0"/>
                        <a:buChar char="•"/>
                      </a:pPr>
                      <a:endParaRPr lang="en-US" sz="1200" baseline="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r>
                        <a:rPr lang="en-US" sz="1200" baseline="0" dirty="0" smtClean="0">
                          <a:effectLst/>
                          <a:latin typeface="Times New Roman"/>
                          <a:ea typeface="Calibri"/>
                          <a:cs typeface="Times New Roman"/>
                        </a:rPr>
                        <a:t>Risk Analysis</a:t>
                      </a:r>
                    </a:p>
                    <a:p>
                      <a:pPr marL="0" marR="0" indent="0" algn="l">
                        <a:spcBef>
                          <a:spcPts val="0"/>
                        </a:spcBef>
                        <a:spcAft>
                          <a:spcPts val="0"/>
                        </a:spcAft>
                        <a:buFont typeface="Arial" panose="020B0604020202020204" pitchFamily="34" charset="0"/>
                        <a:buNone/>
                      </a:pPr>
                      <a:endParaRPr lang="en-US" sz="1200" baseline="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baseline="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baseline="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baseline="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baseline="0" dirty="0" smtClean="0">
                        <a:effectLst/>
                        <a:latin typeface="Times New Roman"/>
                        <a:ea typeface="Calibri"/>
                        <a:cs typeface="Times New Roman"/>
                      </a:endParaRPr>
                    </a:p>
                  </a:txBody>
                  <a:tcPr marL="59193" marR="59193" marT="0" marB="0" anchor="ctr"/>
                </a:tc>
                <a:tc>
                  <a:txBody>
                    <a:bodyPr/>
                    <a:lstStyle/>
                    <a:p>
                      <a:pPr marL="171450" marR="0" indent="-171450" algn="l">
                        <a:spcBef>
                          <a:spcPts val="0"/>
                        </a:spcBef>
                        <a:spcAft>
                          <a:spcPts val="0"/>
                        </a:spcAft>
                        <a:buFont typeface="Arial" panose="020B0604020202020204" pitchFamily="34" charset="0"/>
                        <a:buChar char="•"/>
                      </a:pPr>
                      <a:r>
                        <a:rPr lang="en-US" sz="1200" dirty="0" smtClean="0">
                          <a:effectLst/>
                        </a:rPr>
                        <a:t>Lead </a:t>
                      </a:r>
                      <a:r>
                        <a:rPr lang="en-US" sz="1200" dirty="0">
                          <a:effectLst/>
                        </a:rPr>
                        <a:t>EE &amp; Radio Frequency </a:t>
                      </a:r>
                      <a:r>
                        <a:rPr lang="en-US" sz="1200" dirty="0" smtClean="0">
                          <a:effectLst/>
                        </a:rPr>
                        <a:t>Engineer</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Electrical </a:t>
                      </a:r>
                      <a:r>
                        <a:rPr lang="en-US" sz="1200" dirty="0">
                          <a:effectLst/>
                        </a:rPr>
                        <a:t>System </a:t>
                      </a:r>
                      <a:r>
                        <a:rPr lang="en-US" sz="1200" dirty="0" smtClean="0">
                          <a:effectLst/>
                        </a:rPr>
                        <a:t>Design</a:t>
                      </a:r>
                    </a:p>
                    <a:p>
                      <a:pPr marL="171450" marR="0" indent="-171450" algn="l">
                        <a:spcBef>
                          <a:spcPts val="0"/>
                        </a:spcBef>
                        <a:spcAft>
                          <a:spcPts val="0"/>
                        </a:spcAft>
                        <a:buFont typeface="Arial" panose="020B0604020202020204" pitchFamily="34" charset="0"/>
                        <a:buChar char="•"/>
                      </a:pPr>
                      <a:endParaRPr lang="en-US" sz="120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r>
                        <a:rPr lang="en-US" sz="1200" dirty="0" smtClean="0">
                          <a:effectLst/>
                          <a:latin typeface="Times New Roman"/>
                          <a:ea typeface="Calibri"/>
                          <a:cs typeface="Times New Roman"/>
                        </a:rPr>
                        <a:t>Testing Strategy &amp;</a:t>
                      </a:r>
                      <a:r>
                        <a:rPr lang="en-US" sz="1200" baseline="0" dirty="0" smtClean="0">
                          <a:effectLst/>
                          <a:latin typeface="Times New Roman"/>
                          <a:ea typeface="Calibri"/>
                          <a:cs typeface="Times New Roman"/>
                        </a:rPr>
                        <a:t> Application</a:t>
                      </a:r>
                    </a:p>
                    <a:p>
                      <a:pPr marL="171450" marR="0" indent="-171450" algn="l">
                        <a:spcBef>
                          <a:spcPts val="0"/>
                        </a:spcBef>
                        <a:spcAft>
                          <a:spcPts val="0"/>
                        </a:spcAft>
                        <a:buFont typeface="Arial" panose="020B0604020202020204" pitchFamily="34" charset="0"/>
                        <a:buChar char="•"/>
                      </a:pPr>
                      <a:endParaRPr lang="en-US" sz="1200" baseline="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endParaRPr lang="en-US" sz="1200" baseline="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endParaRPr lang="en-US" sz="1200" baseline="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endParaRPr lang="en-US" sz="1200" baseline="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baseline="0" dirty="0" smtClean="0">
                        <a:effectLst/>
                        <a:latin typeface="Times New Roman"/>
                        <a:ea typeface="Calibri"/>
                        <a:cs typeface="Times New Roman"/>
                      </a:endParaRPr>
                    </a:p>
                  </a:txBody>
                  <a:tcPr marL="59193" marR="59193" marT="0" marB="0" anchor="ctr"/>
                </a:tc>
                <a:tc>
                  <a:txBody>
                    <a:bodyPr/>
                    <a:lstStyle/>
                    <a:p>
                      <a:pPr marL="171450" marR="0" indent="-171450" algn="l">
                        <a:spcBef>
                          <a:spcPts val="0"/>
                        </a:spcBef>
                        <a:spcAft>
                          <a:spcPts val="0"/>
                        </a:spcAft>
                        <a:buFont typeface="Arial" panose="020B0604020202020204" pitchFamily="34" charset="0"/>
                        <a:buChar char="•"/>
                      </a:pPr>
                      <a:r>
                        <a:rPr lang="en-US" sz="1200" dirty="0" smtClean="0">
                          <a:effectLst/>
                        </a:rPr>
                        <a:t>Assistant </a:t>
                      </a:r>
                      <a:r>
                        <a:rPr lang="en-US" sz="1200" dirty="0">
                          <a:effectLst/>
                        </a:rPr>
                        <a:t>Project Manager &amp; Co-Lead </a:t>
                      </a:r>
                      <a:r>
                        <a:rPr lang="en-US" sz="1200" dirty="0" smtClean="0">
                          <a:effectLst/>
                        </a:rPr>
                        <a:t>EE</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Antenna </a:t>
                      </a:r>
                      <a:r>
                        <a:rPr lang="en-US" sz="1200" dirty="0">
                          <a:effectLst/>
                        </a:rPr>
                        <a:t>Array </a:t>
                      </a:r>
                      <a:r>
                        <a:rPr lang="en-US" sz="1200" dirty="0" smtClean="0">
                          <a:effectLst/>
                        </a:rPr>
                        <a:t>Design</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Power System</a:t>
                      </a:r>
                    </a:p>
                    <a:p>
                      <a:pPr marL="171450" marR="0" indent="-171450" algn="l">
                        <a:spcBef>
                          <a:spcPts val="0"/>
                        </a:spcBef>
                        <a:spcAft>
                          <a:spcPts val="0"/>
                        </a:spcAft>
                        <a:buFont typeface="Arial" panose="020B0604020202020204" pitchFamily="34" charset="0"/>
                        <a:buChar char="•"/>
                      </a:pPr>
                      <a:endParaRPr lang="en-US" sz="120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r>
                        <a:rPr lang="en-US" sz="1200" dirty="0" smtClean="0">
                          <a:effectLst/>
                          <a:latin typeface="Times New Roman"/>
                          <a:ea typeface="Calibri"/>
                          <a:cs typeface="Times New Roman"/>
                        </a:rPr>
                        <a:t>Wiring</a:t>
                      </a:r>
                    </a:p>
                    <a:p>
                      <a:pPr marL="171450" marR="0" indent="-171450" algn="l">
                        <a:spcBef>
                          <a:spcPts val="0"/>
                        </a:spcBef>
                        <a:spcAft>
                          <a:spcPts val="0"/>
                        </a:spcAft>
                        <a:buFont typeface="Arial" panose="020B0604020202020204" pitchFamily="34" charset="0"/>
                        <a:buChar char="•"/>
                      </a:pPr>
                      <a:endParaRPr lang="en-US" sz="120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endParaRPr lang="en-US" sz="120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endParaRPr lang="en-US" sz="1200" dirty="0" smtClean="0">
                        <a:effectLst/>
                        <a:latin typeface="Times New Roman"/>
                        <a:ea typeface="Calibri"/>
                        <a:cs typeface="Times New Roman"/>
                      </a:endParaRPr>
                    </a:p>
                    <a:p>
                      <a:pPr marL="171450" marR="0" indent="-171450" algn="l">
                        <a:spcBef>
                          <a:spcPts val="0"/>
                        </a:spcBef>
                        <a:spcAft>
                          <a:spcPts val="0"/>
                        </a:spcAft>
                        <a:buFont typeface="Arial" panose="020B0604020202020204" pitchFamily="34" charset="0"/>
                        <a:buChar char="•"/>
                      </a:pPr>
                      <a:endParaRPr lang="en-US" sz="120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dirty="0" smtClean="0">
                        <a:effectLst/>
                        <a:latin typeface="Times New Roman"/>
                        <a:ea typeface="Calibri"/>
                        <a:cs typeface="Times New Roman"/>
                      </a:endParaRPr>
                    </a:p>
                  </a:txBody>
                  <a:tcPr marL="59193" marR="59193" marT="0" marB="0" anchor="ctr"/>
                </a:tc>
                <a:tc>
                  <a:txBody>
                    <a:bodyPr/>
                    <a:lstStyle/>
                    <a:p>
                      <a:pPr marL="171450" marR="0" indent="-171450" algn="l">
                        <a:spcBef>
                          <a:spcPts val="0"/>
                        </a:spcBef>
                        <a:spcAft>
                          <a:spcPts val="0"/>
                        </a:spcAft>
                        <a:buFont typeface="Arial" panose="020B0604020202020204" pitchFamily="34" charset="0"/>
                        <a:buChar char="•"/>
                      </a:pPr>
                      <a:r>
                        <a:rPr lang="en-US" sz="1200" dirty="0" smtClean="0">
                          <a:effectLst/>
                        </a:rPr>
                        <a:t>Co-Lead EE</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FPGA Programming</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Timing,</a:t>
                      </a:r>
                      <a:r>
                        <a:rPr lang="en-US" sz="1200" baseline="0" dirty="0" smtClean="0">
                          <a:effectLst/>
                        </a:rPr>
                        <a:t> Switches, </a:t>
                      </a:r>
                      <a:r>
                        <a:rPr lang="en-US" sz="1200" dirty="0" smtClean="0">
                          <a:effectLst/>
                        </a:rPr>
                        <a:t>and </a:t>
                      </a:r>
                      <a:r>
                        <a:rPr lang="en-US" sz="1200" dirty="0">
                          <a:effectLst/>
                        </a:rPr>
                        <a:t>A-to-D Conversion </a:t>
                      </a:r>
                      <a:r>
                        <a:rPr lang="en-US" sz="1200" dirty="0" smtClean="0">
                          <a:effectLst/>
                        </a:rPr>
                        <a:t>Coding</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System Timing</a:t>
                      </a: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0" marR="0" indent="0" algn="l">
                        <a:spcBef>
                          <a:spcPts val="0"/>
                        </a:spcBef>
                        <a:spcAft>
                          <a:spcPts val="0"/>
                        </a:spcAft>
                        <a:buFont typeface="Arial" panose="020B0604020202020204" pitchFamily="34" charset="0"/>
                        <a:buNone/>
                      </a:pPr>
                      <a:endParaRPr lang="en-US" sz="1200" dirty="0" smtClean="0">
                        <a:effectLst/>
                      </a:endParaRPr>
                    </a:p>
                    <a:p>
                      <a:pPr marL="0" marR="0" indent="0" algn="l">
                        <a:spcBef>
                          <a:spcPts val="0"/>
                        </a:spcBef>
                        <a:spcAft>
                          <a:spcPts val="0"/>
                        </a:spcAft>
                        <a:buFont typeface="Arial" panose="020B0604020202020204" pitchFamily="34" charset="0"/>
                        <a:buNone/>
                      </a:pPr>
                      <a:endParaRPr lang="en-US" sz="1200" dirty="0" smtClean="0">
                        <a:effectLst/>
                      </a:endParaRPr>
                    </a:p>
                  </a:txBody>
                  <a:tcPr marL="59193" marR="59193" marT="0" marB="0" anchor="ctr"/>
                </a:tc>
                <a:tc>
                  <a:txBody>
                    <a:bodyPr/>
                    <a:lstStyle/>
                    <a:p>
                      <a:pPr marL="171450" marR="0" indent="-171450" algn="l">
                        <a:spcBef>
                          <a:spcPts val="0"/>
                        </a:spcBef>
                        <a:spcAft>
                          <a:spcPts val="0"/>
                        </a:spcAft>
                        <a:buFont typeface="Arial" panose="020B0604020202020204" pitchFamily="34" charset="0"/>
                        <a:buChar char="•"/>
                      </a:pPr>
                      <a:r>
                        <a:rPr lang="en-US" sz="1200" dirty="0" smtClean="0">
                          <a:effectLst/>
                        </a:rPr>
                        <a:t>Co-Lead </a:t>
                      </a:r>
                      <a:r>
                        <a:rPr lang="en-US" sz="1200" dirty="0">
                          <a:effectLst/>
                        </a:rPr>
                        <a:t>EE &amp; Recording </a:t>
                      </a:r>
                      <a:r>
                        <a:rPr lang="en-US" sz="1200" dirty="0" smtClean="0">
                          <a:effectLst/>
                        </a:rPr>
                        <a:t>Secretary</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Signal Processing</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Image Calibration</a:t>
                      </a: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0" marR="0" indent="0" algn="l">
                        <a:spcBef>
                          <a:spcPts val="0"/>
                        </a:spcBef>
                        <a:spcAft>
                          <a:spcPts val="0"/>
                        </a:spcAft>
                        <a:buFont typeface="Arial" panose="020B0604020202020204" pitchFamily="34" charset="0"/>
                        <a:buNone/>
                      </a:pPr>
                      <a:endParaRPr lang="en-US" sz="120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dirty="0" smtClean="0">
                        <a:effectLst/>
                        <a:latin typeface="Times New Roman"/>
                        <a:ea typeface="Calibri"/>
                        <a:cs typeface="Times New Roman"/>
                      </a:endParaRPr>
                    </a:p>
                    <a:p>
                      <a:pPr marL="0" marR="0" indent="0" algn="l">
                        <a:spcBef>
                          <a:spcPts val="0"/>
                        </a:spcBef>
                        <a:spcAft>
                          <a:spcPts val="0"/>
                        </a:spcAft>
                        <a:buFont typeface="Arial" panose="020B0604020202020204" pitchFamily="34" charset="0"/>
                        <a:buNone/>
                      </a:pPr>
                      <a:endParaRPr lang="en-US" sz="1200" dirty="0">
                        <a:effectLst/>
                        <a:latin typeface="Times New Roman"/>
                        <a:ea typeface="Calibri"/>
                        <a:cs typeface="Times New Roman"/>
                      </a:endParaRPr>
                    </a:p>
                  </a:txBody>
                  <a:tcPr marL="59193" marR="59193" marT="0" marB="0" anchor="ctr"/>
                </a:tc>
                <a:tc>
                  <a:txBody>
                    <a:bodyPr/>
                    <a:lstStyle/>
                    <a:p>
                      <a:pPr marL="171450" marR="0" indent="-171450" algn="l">
                        <a:spcBef>
                          <a:spcPts val="0"/>
                        </a:spcBef>
                        <a:spcAft>
                          <a:spcPts val="0"/>
                        </a:spcAft>
                        <a:buFont typeface="Arial" panose="020B0604020202020204" pitchFamily="34" charset="0"/>
                        <a:buChar char="•"/>
                      </a:pPr>
                      <a:r>
                        <a:rPr lang="en-US" sz="1200" dirty="0" smtClean="0">
                          <a:effectLst/>
                        </a:rPr>
                        <a:t>Assistant </a:t>
                      </a:r>
                      <a:r>
                        <a:rPr lang="en-US" sz="1200" dirty="0">
                          <a:effectLst/>
                        </a:rPr>
                        <a:t>Project </a:t>
                      </a:r>
                      <a:r>
                        <a:rPr lang="en-US" sz="1200" dirty="0" smtClean="0">
                          <a:effectLst/>
                        </a:rPr>
                        <a:t>Manager</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Vendor</a:t>
                      </a:r>
                      <a:r>
                        <a:rPr lang="en-US" sz="1200" baseline="0" dirty="0" smtClean="0">
                          <a:effectLst/>
                        </a:rPr>
                        <a:t> Relations</a:t>
                      </a:r>
                      <a:endParaRPr lang="en-US" sz="1200" dirty="0" smtClean="0">
                        <a:effectLst/>
                      </a:endParaRP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Antenna </a:t>
                      </a:r>
                      <a:r>
                        <a:rPr lang="en-US" sz="1200" dirty="0">
                          <a:effectLst/>
                        </a:rPr>
                        <a:t>Frame </a:t>
                      </a:r>
                      <a:r>
                        <a:rPr lang="en-US" sz="1200" dirty="0" smtClean="0">
                          <a:effectLst/>
                        </a:rPr>
                        <a:t>Design</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Material</a:t>
                      </a:r>
                      <a:r>
                        <a:rPr lang="en-US" sz="1200" baseline="0" dirty="0" smtClean="0">
                          <a:effectLst/>
                        </a:rPr>
                        <a:t> </a:t>
                      </a:r>
                      <a:r>
                        <a:rPr lang="en-US" sz="1200" dirty="0" smtClean="0">
                          <a:effectLst/>
                        </a:rPr>
                        <a:t>Analysis</a:t>
                      </a: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171450" marR="0" indent="-171450" algn="l">
                        <a:spcBef>
                          <a:spcPts val="0"/>
                        </a:spcBef>
                        <a:spcAft>
                          <a:spcPts val="0"/>
                        </a:spcAft>
                        <a:buFont typeface="Arial" panose="020B0604020202020204" pitchFamily="34" charset="0"/>
                        <a:buChar char="•"/>
                      </a:pPr>
                      <a:r>
                        <a:rPr lang="en-US" sz="1200" dirty="0" smtClean="0">
                          <a:effectLst/>
                        </a:rPr>
                        <a:t>User Manual</a:t>
                      </a: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171450" marR="0" indent="-171450" algn="l">
                        <a:spcBef>
                          <a:spcPts val="0"/>
                        </a:spcBef>
                        <a:spcAft>
                          <a:spcPts val="0"/>
                        </a:spcAft>
                        <a:buFont typeface="Arial" panose="020B0604020202020204" pitchFamily="34" charset="0"/>
                        <a:buChar char="•"/>
                      </a:pPr>
                      <a:endParaRPr lang="en-US" sz="1200" dirty="0" smtClean="0">
                        <a:effectLst/>
                      </a:endParaRPr>
                    </a:p>
                  </a:txBody>
                  <a:tcPr marL="59193" marR="59193" marT="0" marB="0" anchor="ctr"/>
                </a:tc>
                <a:tc>
                  <a:txBody>
                    <a:bodyPr/>
                    <a:lstStyle/>
                    <a:p>
                      <a:pPr marL="171450" marR="0" indent="-171450" algn="l">
                        <a:spcBef>
                          <a:spcPts val="0"/>
                        </a:spcBef>
                        <a:spcAft>
                          <a:spcPts val="0"/>
                        </a:spcAft>
                        <a:buFont typeface="Arial" panose="020B0604020202020204" pitchFamily="34" charset="0"/>
                        <a:buChar char="•"/>
                      </a:pPr>
                      <a:r>
                        <a:rPr lang="en-US" sz="1200" dirty="0" smtClean="0">
                          <a:effectLst/>
                        </a:rPr>
                        <a:t>Co-Lead ME</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rPr>
                        <a:t>Vendor Relations</a:t>
                      </a: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171450" marR="0" indent="-171450" algn="l">
                        <a:spcBef>
                          <a:spcPts val="0"/>
                        </a:spcBef>
                        <a:spcAft>
                          <a:spcPts val="0"/>
                        </a:spcAft>
                        <a:buFont typeface="Arial" panose="020B0604020202020204" pitchFamily="34" charset="0"/>
                        <a:buChar char="•"/>
                      </a:pPr>
                      <a:r>
                        <a:rPr lang="en-US" sz="1200" dirty="0" smtClean="0">
                          <a:effectLst/>
                        </a:rPr>
                        <a:t>Component </a:t>
                      </a:r>
                      <a:r>
                        <a:rPr lang="en-US" sz="1200" dirty="0">
                          <a:effectLst/>
                        </a:rPr>
                        <a:t>Box </a:t>
                      </a:r>
                      <a:r>
                        <a:rPr lang="en-US" sz="1200" dirty="0" smtClean="0">
                          <a:effectLst/>
                        </a:rPr>
                        <a:t>Design</a:t>
                      </a:r>
                    </a:p>
                    <a:p>
                      <a:pPr marL="171450" marR="0" indent="-171450" algn="l">
                        <a:spcBef>
                          <a:spcPts val="0"/>
                        </a:spcBef>
                        <a:spcAft>
                          <a:spcPts val="0"/>
                        </a:spcAft>
                        <a:buFont typeface="Arial" panose="020B0604020202020204" pitchFamily="34" charset="0"/>
                        <a:buChar char="•"/>
                      </a:pPr>
                      <a:endParaRPr lang="en-US" sz="1200" dirty="0">
                        <a:effectLst/>
                      </a:endParaRPr>
                    </a:p>
                    <a:p>
                      <a:pPr marL="171450" marR="0" indent="-171450" algn="l">
                        <a:spcBef>
                          <a:spcPts val="0"/>
                        </a:spcBef>
                        <a:spcAft>
                          <a:spcPts val="0"/>
                        </a:spcAft>
                        <a:buFont typeface="Arial" panose="020B0604020202020204" pitchFamily="34" charset="0"/>
                        <a:buChar char="•"/>
                      </a:pPr>
                      <a:r>
                        <a:rPr lang="en-US" sz="1200" dirty="0" smtClean="0">
                          <a:effectLst/>
                        </a:rPr>
                        <a:t>Cabling Design</a:t>
                      </a: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171450" marR="0" indent="-171450" algn="l">
                        <a:spcBef>
                          <a:spcPts val="0"/>
                        </a:spcBef>
                        <a:spcAft>
                          <a:spcPts val="0"/>
                        </a:spcAft>
                        <a:buFont typeface="Arial" panose="020B0604020202020204" pitchFamily="34" charset="0"/>
                        <a:buChar char="•"/>
                      </a:pPr>
                      <a:r>
                        <a:rPr lang="en-US" sz="1200" dirty="0" smtClean="0">
                          <a:effectLst/>
                        </a:rPr>
                        <a:t>Heat</a:t>
                      </a:r>
                      <a:r>
                        <a:rPr lang="en-US" sz="1200" baseline="0" dirty="0" smtClean="0">
                          <a:effectLst/>
                        </a:rPr>
                        <a:t> Transfer Analysis</a:t>
                      </a:r>
                      <a:r>
                        <a:rPr lang="en-US" sz="1200" dirty="0">
                          <a:effectLst/>
                        </a:rPr>
                        <a:t> </a:t>
                      </a:r>
                      <a:endParaRPr lang="en-US" sz="1200" dirty="0" smtClean="0">
                        <a:effectLst/>
                      </a:endParaRPr>
                    </a:p>
                    <a:p>
                      <a:pPr marL="171450" marR="0" indent="-171450" algn="l">
                        <a:spcBef>
                          <a:spcPts val="0"/>
                        </a:spcBef>
                        <a:spcAft>
                          <a:spcPts val="0"/>
                        </a:spcAft>
                        <a:buFont typeface="Arial" panose="020B0604020202020204" pitchFamily="34" charset="0"/>
                        <a:buChar char="•"/>
                      </a:pPr>
                      <a:endParaRPr lang="en-US" sz="1200" dirty="0" smtClean="0">
                        <a:effectLst/>
                      </a:endParaRPr>
                    </a:p>
                    <a:p>
                      <a:pPr marL="171450" marR="0" indent="-171450" algn="l">
                        <a:spcBef>
                          <a:spcPts val="0"/>
                        </a:spcBef>
                        <a:spcAft>
                          <a:spcPts val="0"/>
                        </a:spcAft>
                        <a:buFont typeface="Arial" panose="020B0604020202020204" pitchFamily="34" charset="0"/>
                        <a:buChar char="•"/>
                      </a:pPr>
                      <a:r>
                        <a:rPr lang="en-US" sz="1200" dirty="0" smtClean="0">
                          <a:effectLst/>
                        </a:rPr>
                        <a:t>User Manual</a:t>
                      </a:r>
                    </a:p>
                    <a:p>
                      <a:pPr marL="0" marR="0" indent="0" algn="l">
                        <a:spcBef>
                          <a:spcPts val="0"/>
                        </a:spcBef>
                        <a:spcAft>
                          <a:spcPts val="0"/>
                        </a:spcAft>
                        <a:buFont typeface="Arial" panose="020B0604020202020204" pitchFamily="34" charset="0"/>
                        <a:buNone/>
                      </a:pPr>
                      <a:endParaRPr lang="en-US" sz="1200" dirty="0">
                        <a:effectLst/>
                        <a:latin typeface="Times New Roman"/>
                        <a:ea typeface="Calibri"/>
                        <a:cs typeface="Times New Roman"/>
                      </a:endParaRPr>
                    </a:p>
                  </a:txBody>
                  <a:tcPr marL="59193" marR="59193" marT="0" marB="0" anchor="ctr"/>
                </a:tc>
              </a:tr>
            </a:tbl>
          </a:graphicData>
        </a:graphic>
      </p:graphicFrame>
    </p:spTree>
    <p:extLst>
      <p:ext uri="{BB962C8B-B14F-4D97-AF65-F5344CB8AC3E}">
        <p14:creationId xmlns:p14="http://schemas.microsoft.com/office/powerpoint/2010/main" val="25476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7"/>
            <a:ext cx="10646370" cy="1362113"/>
          </a:xfrm>
        </p:spPr>
        <p:txBody>
          <a:bodyPr>
            <a:noAutofit/>
          </a:bodyPr>
          <a:lstStyle/>
          <a:p>
            <a:r>
              <a:rPr lang="en-US" sz="4800" dirty="0" smtClean="0"/>
              <a:t>Task 2: Analog to Digital Conversion Code</a:t>
            </a:r>
            <a:endParaRPr lang="en-US" sz="4800" dirty="0"/>
          </a:p>
        </p:txBody>
      </p:sp>
      <p:sp>
        <p:nvSpPr>
          <p:cNvPr id="3" name="Content Placeholder 2"/>
          <p:cNvSpPr>
            <a:spLocks noGrp="1"/>
          </p:cNvSpPr>
          <p:nvPr>
            <p:ph idx="1"/>
          </p:nvPr>
        </p:nvSpPr>
        <p:spPr>
          <a:xfrm>
            <a:off x="1281685" y="1828460"/>
            <a:ext cx="9628632" cy="3986213"/>
          </a:xfrm>
        </p:spPr>
        <p:txBody>
          <a:bodyPr>
            <a:noAutofit/>
          </a:bodyPr>
          <a:lstStyle/>
          <a:p>
            <a:r>
              <a:rPr lang="en-US" sz="2400" dirty="0" smtClean="0"/>
              <a:t>Testing</a:t>
            </a:r>
          </a:p>
          <a:p>
            <a:pPr lvl="1"/>
            <a:r>
              <a:rPr lang="en-US" sz="2400" dirty="0" smtClean="0"/>
              <a:t>DC power supply was used as test for input voltage</a:t>
            </a:r>
          </a:p>
          <a:p>
            <a:pPr lvl="1"/>
            <a:r>
              <a:rPr lang="en-US" sz="2400" dirty="0" smtClean="0"/>
              <a:t>7 segment display was used to read voltages in hex.</a:t>
            </a:r>
          </a:p>
          <a:p>
            <a:pPr lvl="1"/>
            <a:r>
              <a:rPr lang="en-US" sz="2400" dirty="0" smtClean="0"/>
              <a:t>Pushbuttons were used to display different voltages from IQ demodulator.</a:t>
            </a:r>
          </a:p>
          <a:p>
            <a:r>
              <a:rPr lang="en-US" sz="2400" dirty="0" smtClean="0"/>
              <a:t>Results</a:t>
            </a:r>
          </a:p>
          <a:p>
            <a:pPr lvl="1"/>
            <a:r>
              <a:rPr lang="en-US" sz="2400" dirty="0" smtClean="0"/>
              <a:t>Analog to Digital Conversion code was able to convert and display the different voltages from the IQ demodulator in the system demonstration.</a:t>
            </a:r>
          </a:p>
          <a:p>
            <a:r>
              <a:rPr lang="en-US" sz="2400" dirty="0" smtClean="0"/>
              <a:t>Status</a:t>
            </a:r>
          </a:p>
          <a:p>
            <a:pPr lvl="1"/>
            <a:r>
              <a:rPr lang="en-US" sz="2400" dirty="0" smtClean="0"/>
              <a:t>This code is complete, and needs no further work.</a:t>
            </a:r>
          </a:p>
        </p:txBody>
      </p:sp>
      <p:sp>
        <p:nvSpPr>
          <p:cNvPr id="4" name="Footer Placeholder 3"/>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Patrick De la </a:t>
            </a:r>
            <a:r>
              <a:rPr lang="en-US" dirty="0" err="1" smtClean="0">
                <a:solidFill>
                  <a:srgbClr val="3C4743">
                    <a:tint val="75000"/>
                  </a:srgbClr>
                </a:solidFill>
              </a:rPr>
              <a:t>llana</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30</a:t>
            </a:fld>
            <a:endParaRPr lang="en-US">
              <a:solidFill>
                <a:srgbClr val="3C4743">
                  <a:tint val="75000"/>
                </a:srgbClr>
              </a:solidFill>
            </a:endParaRPr>
          </a:p>
        </p:txBody>
      </p:sp>
    </p:spTree>
    <p:extLst>
      <p:ext uri="{BB962C8B-B14F-4D97-AF65-F5344CB8AC3E}">
        <p14:creationId xmlns:p14="http://schemas.microsoft.com/office/powerpoint/2010/main" val="390897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Task 3: VGA Code</a:t>
            </a:r>
            <a:endParaRPr lang="en-US" sz="5400" dirty="0"/>
          </a:p>
        </p:txBody>
      </p:sp>
      <p:sp>
        <p:nvSpPr>
          <p:cNvPr id="3" name="Content Placeholder 2"/>
          <p:cNvSpPr>
            <a:spLocks noGrp="1"/>
          </p:cNvSpPr>
          <p:nvPr>
            <p:ph idx="1"/>
          </p:nvPr>
        </p:nvSpPr>
        <p:spPr>
          <a:xfrm>
            <a:off x="1280160" y="1915446"/>
            <a:ext cx="10616872" cy="3986213"/>
          </a:xfrm>
        </p:spPr>
        <p:txBody>
          <a:bodyPr>
            <a:noAutofit/>
          </a:bodyPr>
          <a:lstStyle/>
          <a:p>
            <a:r>
              <a:rPr lang="en-US" sz="2400" dirty="0" smtClean="0"/>
              <a:t>Description</a:t>
            </a:r>
          </a:p>
          <a:p>
            <a:pPr lvl="1"/>
            <a:r>
              <a:rPr lang="en-US" sz="2400" dirty="0" smtClean="0"/>
              <a:t>Perform the basis functions for angles, and break down into real and imaginary parts</a:t>
            </a:r>
          </a:p>
          <a:p>
            <a:pPr lvl="1"/>
            <a:r>
              <a:rPr lang="en-US" sz="2400" dirty="0" smtClean="0"/>
              <a:t>Gives amplitude and phase corresponding to each angle</a:t>
            </a:r>
          </a:p>
          <a:p>
            <a:pPr lvl="1"/>
            <a:r>
              <a:rPr lang="en-US" sz="2400" dirty="0" smtClean="0"/>
              <a:t>Parse the display into columns of 16, with each column representing an angle</a:t>
            </a:r>
          </a:p>
          <a:p>
            <a:pPr lvl="1"/>
            <a:r>
              <a:rPr lang="en-US" sz="2400" dirty="0" smtClean="0"/>
              <a:t>Performs the fast Fourier transform of the incoming energy</a:t>
            </a:r>
          </a:p>
          <a:p>
            <a:r>
              <a:rPr lang="en-US" sz="2400" dirty="0" smtClean="0"/>
              <a:t>Explanation</a:t>
            </a:r>
          </a:p>
          <a:p>
            <a:pPr lvl="1"/>
            <a:r>
              <a:rPr lang="en-US" sz="2400" dirty="0" smtClean="0"/>
              <a:t>HSYNC (horizontal) and VSYNC (vertical ) counters to label where pixels light up</a:t>
            </a:r>
          </a:p>
          <a:p>
            <a:pPr lvl="1"/>
            <a:r>
              <a:rPr lang="en-US" sz="2400" dirty="0" smtClean="0"/>
              <a:t>Lookup table for sine and cosine values of different angles</a:t>
            </a:r>
          </a:p>
        </p:txBody>
      </p:sp>
      <p:sp>
        <p:nvSpPr>
          <p:cNvPr id="4" name="Footer Placeholder 3"/>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Patrick De la </a:t>
            </a:r>
            <a:r>
              <a:rPr lang="en-US" dirty="0" err="1" smtClean="0">
                <a:solidFill>
                  <a:srgbClr val="3C4743">
                    <a:tint val="75000"/>
                  </a:srgbClr>
                </a:solidFill>
              </a:rPr>
              <a:t>llana</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31</a:t>
            </a:fld>
            <a:endParaRPr lang="en-US">
              <a:solidFill>
                <a:srgbClr val="3C4743">
                  <a:tint val="75000"/>
                </a:srgbClr>
              </a:solidFill>
            </a:endParaRPr>
          </a:p>
        </p:txBody>
      </p:sp>
    </p:spTree>
    <p:extLst>
      <p:ext uri="{BB962C8B-B14F-4D97-AF65-F5344CB8AC3E}">
        <p14:creationId xmlns:p14="http://schemas.microsoft.com/office/powerpoint/2010/main" val="155057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Task 3: VGA </a:t>
            </a:r>
            <a:r>
              <a:rPr lang="en-US" sz="5400" dirty="0" smtClean="0"/>
              <a:t>Code</a:t>
            </a:r>
            <a:endParaRPr lang="en-US" sz="4800" dirty="0"/>
          </a:p>
        </p:txBody>
      </p:sp>
      <p:sp>
        <p:nvSpPr>
          <p:cNvPr id="3" name="Content Placeholder 2"/>
          <p:cNvSpPr>
            <a:spLocks noGrp="1"/>
          </p:cNvSpPr>
          <p:nvPr>
            <p:ph idx="1"/>
          </p:nvPr>
        </p:nvSpPr>
        <p:spPr>
          <a:xfrm>
            <a:off x="896702" y="1905613"/>
            <a:ext cx="10646369" cy="4278877"/>
          </a:xfrm>
        </p:spPr>
        <p:txBody>
          <a:bodyPr>
            <a:noAutofit/>
          </a:bodyPr>
          <a:lstStyle/>
          <a:p>
            <a:r>
              <a:rPr lang="en-US" sz="2800" dirty="0" smtClean="0"/>
              <a:t>Testing</a:t>
            </a:r>
          </a:p>
          <a:p>
            <a:pPr lvl="1"/>
            <a:r>
              <a:rPr lang="en-US" sz="2400" dirty="0" smtClean="0"/>
              <a:t>Code was tested by checking to see if varying input voltage from DC power supply would light up the VGA display depending on amplitude.</a:t>
            </a:r>
          </a:p>
          <a:p>
            <a:pPr lvl="1"/>
            <a:r>
              <a:rPr lang="en-US" sz="2400" dirty="0" smtClean="0"/>
              <a:t>Code was checked in CAPS to see if signal reflected off corner reflector would light up VGA display</a:t>
            </a:r>
            <a:endParaRPr lang="en-US" sz="2400" dirty="0"/>
          </a:p>
          <a:p>
            <a:r>
              <a:rPr lang="en-US" sz="2800" dirty="0" smtClean="0"/>
              <a:t>Results</a:t>
            </a:r>
          </a:p>
          <a:p>
            <a:pPr lvl="1"/>
            <a:r>
              <a:rPr lang="en-US" sz="2400" dirty="0" smtClean="0"/>
              <a:t>Input signal from the IQ demodulator was able to light up the VGA display depending on amplitude of signal.  This would only let you know something is reflecting, not where it is.</a:t>
            </a:r>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Patrick De la </a:t>
            </a:r>
            <a:r>
              <a:rPr lang="en-US" dirty="0" err="1" smtClean="0">
                <a:solidFill>
                  <a:srgbClr val="3C4743">
                    <a:tint val="75000"/>
                  </a:srgbClr>
                </a:solidFill>
              </a:rPr>
              <a:t>llana</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32</a:t>
            </a:fld>
            <a:endParaRPr lang="en-US">
              <a:solidFill>
                <a:srgbClr val="3C4743">
                  <a:tint val="75000"/>
                </a:srgbClr>
              </a:solidFill>
            </a:endParaRPr>
          </a:p>
        </p:txBody>
      </p:sp>
    </p:spTree>
    <p:extLst>
      <p:ext uri="{BB962C8B-B14F-4D97-AF65-F5344CB8AC3E}">
        <p14:creationId xmlns:p14="http://schemas.microsoft.com/office/powerpoint/2010/main" val="12443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Task 3: VGA </a:t>
            </a:r>
            <a:r>
              <a:rPr lang="en-US" sz="5400" dirty="0" smtClean="0"/>
              <a:t>Code - Steps</a:t>
            </a:r>
            <a:endParaRPr lang="en-US" sz="4800" dirty="0"/>
          </a:p>
        </p:txBody>
      </p:sp>
      <p:sp>
        <p:nvSpPr>
          <p:cNvPr id="3" name="Content Placeholder 2"/>
          <p:cNvSpPr>
            <a:spLocks noGrp="1"/>
          </p:cNvSpPr>
          <p:nvPr>
            <p:ph idx="1"/>
          </p:nvPr>
        </p:nvSpPr>
        <p:spPr>
          <a:xfrm>
            <a:off x="1280159" y="1964607"/>
            <a:ext cx="10194085" cy="3986213"/>
          </a:xfrm>
        </p:spPr>
        <p:txBody>
          <a:bodyPr>
            <a:noAutofit/>
          </a:bodyPr>
          <a:lstStyle/>
          <a:p>
            <a:r>
              <a:rPr lang="en-US" sz="3400" dirty="0" smtClean="0"/>
              <a:t>Completed Steps</a:t>
            </a:r>
          </a:p>
          <a:p>
            <a:pPr lvl="1"/>
            <a:r>
              <a:rPr lang="en-US" sz="3200" dirty="0" smtClean="0"/>
              <a:t>Pixel illumination</a:t>
            </a:r>
          </a:p>
          <a:p>
            <a:pPr lvl="1"/>
            <a:r>
              <a:rPr lang="en-US" sz="3200" dirty="0" smtClean="0"/>
              <a:t>Lookup table</a:t>
            </a:r>
            <a:endParaRPr lang="en-US" sz="3200" dirty="0"/>
          </a:p>
          <a:p>
            <a:r>
              <a:rPr lang="en-US" sz="3400" dirty="0" smtClean="0"/>
              <a:t>Steps that need to be taken to ensure completion</a:t>
            </a:r>
          </a:p>
          <a:p>
            <a:pPr lvl="1"/>
            <a:r>
              <a:rPr lang="en-US" sz="3000" dirty="0" smtClean="0"/>
              <a:t>Parse the lighting up of pixels into 16 columns</a:t>
            </a:r>
          </a:p>
          <a:p>
            <a:pPr lvl="1"/>
            <a:r>
              <a:rPr lang="en-US" sz="3000" dirty="0" smtClean="0"/>
              <a:t>Write basis functions in VHDL</a:t>
            </a:r>
          </a:p>
          <a:p>
            <a:pPr lvl="1"/>
            <a:r>
              <a:rPr lang="en-US" sz="3000" dirty="0" smtClean="0"/>
              <a:t>Complex multiplication of results of basis functions in VHDL</a:t>
            </a:r>
          </a:p>
          <a:p>
            <a:pPr lvl="2"/>
            <a:endParaRPr lang="en-US" sz="2800" dirty="0"/>
          </a:p>
          <a:p>
            <a:pPr lvl="2"/>
            <a:endParaRPr lang="en-US" sz="2800" dirty="0" smtClean="0"/>
          </a:p>
          <a:p>
            <a:pPr lvl="2"/>
            <a:endParaRPr lang="en-US" sz="2800" dirty="0" smtClean="0"/>
          </a:p>
          <a:p>
            <a:pPr lvl="2"/>
            <a:endParaRPr lang="en-US" sz="2800" dirty="0"/>
          </a:p>
        </p:txBody>
      </p:sp>
      <p:sp>
        <p:nvSpPr>
          <p:cNvPr id="4" name="Footer Placeholder 3"/>
          <p:cNvSpPr>
            <a:spLocks noGrp="1"/>
          </p:cNvSpPr>
          <p:nvPr>
            <p:ph type="ftr" sz="quarter" idx="11"/>
          </p:nvPr>
        </p:nvSpPr>
        <p:spPr/>
        <p:txBody>
          <a:bodyPr/>
          <a:lstStyle/>
          <a:p>
            <a:r>
              <a:rPr lang="en-US" smtClean="0">
                <a:solidFill>
                  <a:srgbClr val="3C4743">
                    <a:tint val="75000"/>
                  </a:srgbClr>
                </a:solidFill>
              </a:rPr>
              <a:t>Patrick De la llana</a:t>
            </a:r>
            <a:endParaRPr lang="en-US">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33</a:t>
            </a:fld>
            <a:endParaRPr lang="en-US">
              <a:solidFill>
                <a:srgbClr val="3C4743">
                  <a:tint val="75000"/>
                </a:srgbClr>
              </a:solidFill>
            </a:endParaRPr>
          </a:p>
        </p:txBody>
      </p:sp>
    </p:spTree>
    <p:extLst>
      <p:ext uri="{BB962C8B-B14F-4D97-AF65-F5344CB8AC3E}">
        <p14:creationId xmlns:p14="http://schemas.microsoft.com/office/powerpoint/2010/main" val="170995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Overview</a:t>
            </a:r>
            <a:endParaRPr lang="en-US" dirty="0"/>
          </a:p>
        </p:txBody>
      </p:sp>
      <p:sp>
        <p:nvSpPr>
          <p:cNvPr id="3" name="Text Placeholder 2"/>
          <p:cNvSpPr>
            <a:spLocks noGrp="1"/>
          </p:cNvSpPr>
          <p:nvPr>
            <p:ph type="body" idx="1"/>
          </p:nvPr>
        </p:nvSpPr>
        <p:spPr>
          <a:xfrm>
            <a:off x="4191002" y="4589467"/>
            <a:ext cx="5410199" cy="1500187"/>
          </a:xfrm>
        </p:spPr>
        <p:txBody>
          <a:bodyPr/>
          <a:lstStyle/>
          <a:p>
            <a:r>
              <a:rPr lang="en-US" dirty="0"/>
              <a:t>Signal Processing 	</a:t>
            </a:r>
            <a:br>
              <a:rPr lang="en-US" dirty="0"/>
            </a:br>
            <a:r>
              <a:rPr lang="en-US" dirty="0"/>
              <a:t>Julia </a:t>
            </a:r>
            <a:r>
              <a:rPr lang="en-US" dirty="0" smtClean="0"/>
              <a:t>Kim – Electrical Engineer</a:t>
            </a: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34</a:t>
            </a:fld>
            <a:endParaRPr lang="en-US">
              <a:solidFill>
                <a:srgbClr val="3C4743">
                  <a:tint val="75000"/>
                </a:srgbClr>
              </a:solidFill>
            </a:endParaRPr>
          </a:p>
        </p:txBody>
      </p:sp>
    </p:spTree>
    <p:extLst>
      <p:ext uri="{BB962C8B-B14F-4D97-AF65-F5344CB8AC3E}">
        <p14:creationId xmlns:p14="http://schemas.microsoft.com/office/powerpoint/2010/main" val="272405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Signal Processing</a:t>
            </a:r>
            <a:endParaRPr lang="en-US" sz="5400" dirty="0"/>
          </a:p>
        </p:txBody>
      </p:sp>
      <p:sp>
        <p:nvSpPr>
          <p:cNvPr id="4" name="Slide Number Placeholder 3"/>
          <p:cNvSpPr>
            <a:spLocks noGrp="1"/>
          </p:cNvSpPr>
          <p:nvPr>
            <p:ph type="sldNum" sz="quarter" idx="12"/>
          </p:nvPr>
        </p:nvSpPr>
        <p:spPr/>
        <p:txBody>
          <a:bodyPr/>
          <a:lstStyle/>
          <a:p>
            <a:fld id="{BD266BE7-899D-4075-917F-DBDE33B6B692}" type="slidenum">
              <a:rPr lang="en-US" smtClean="0"/>
              <a:pPr/>
              <a:t>35</a:t>
            </a:fld>
            <a:endParaRPr lang="en-US"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5467" y="2055813"/>
            <a:ext cx="5932171" cy="3986213"/>
          </a:xfrm>
          <a:prstGeom prst="rect">
            <a:avLst/>
          </a:prstGeom>
          <a:noFill/>
          <a:ln>
            <a:noFill/>
          </a:ln>
        </p:spPr>
      </p:pic>
      <p:sp>
        <p:nvSpPr>
          <p:cNvPr id="7" name="TextBox 6"/>
          <p:cNvSpPr txBox="1"/>
          <p:nvPr/>
        </p:nvSpPr>
        <p:spPr>
          <a:xfrm>
            <a:off x="885844" y="6042026"/>
            <a:ext cx="5088894" cy="369332"/>
          </a:xfrm>
          <a:prstGeom prst="rect">
            <a:avLst/>
          </a:prstGeom>
          <a:noFill/>
        </p:spPr>
        <p:txBody>
          <a:bodyPr wrap="none" rtlCol="0">
            <a:spAutoFit/>
          </a:bodyPr>
          <a:lstStyle/>
          <a:p>
            <a:r>
              <a:rPr lang="en-US" dirty="0"/>
              <a:t>Sixteen Phase Centers from each Tx/Rx Pair to Scene</a:t>
            </a:r>
          </a:p>
        </p:txBody>
      </p:sp>
      <p:sp>
        <p:nvSpPr>
          <p:cNvPr id="8" name="Footer Placeholder 10"/>
          <p:cNvSpPr>
            <a:spLocks noGrp="1"/>
          </p:cNvSpPr>
          <p:nvPr>
            <p:ph type="ftr" sz="quarter" idx="11"/>
          </p:nvPr>
        </p:nvSpPr>
        <p:spPr>
          <a:xfrm>
            <a:off x="3252107" y="6364588"/>
            <a:ext cx="5687786" cy="365125"/>
          </a:xfrm>
        </p:spPr>
        <p:txBody>
          <a:bodyPr/>
          <a:lstStyle/>
          <a:p>
            <a:r>
              <a:rPr lang="en-US" dirty="0" smtClean="0"/>
              <a:t>Julia Kim</a:t>
            </a: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6657123" y="2037068"/>
                <a:ext cx="5096928" cy="39862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n-US" dirty="0" smtClean="0"/>
                  <a:t>Variable d is distance between phase centers</a:t>
                </a:r>
              </a:p>
              <a:p>
                <a:r>
                  <a:rPr lang="en-US" dirty="0" smtClean="0"/>
                  <a:t>θ is the angle from a line with origin at center of array that is 90° to antenna ray to a line from origin at the center of the array to a point elsewhere in the scene</a:t>
                </a:r>
              </a:p>
              <a:p>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𝑛</m:t>
                        </m:r>
                      </m:sub>
                    </m:sSub>
                  </m:oMath>
                </a14:m>
                <a:r>
                  <a:rPr lang="en-US" dirty="0" smtClean="0"/>
                  <a:t> represents the 16 θs that go to 16 points in the scene</a:t>
                </a:r>
                <a:endParaRPr lang="en-US"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6657123" y="2037068"/>
                <a:ext cx="5096928" cy="3986213"/>
              </a:xfrm>
              <a:prstGeom prst="rect">
                <a:avLst/>
              </a:prstGeom>
              <a:blipFill rotWithShape="0">
                <a:blip r:embed="rId3" cstate="print"/>
                <a:stretch>
                  <a:fillRect l="-1316" t="-1070" r="-718"/>
                </a:stretch>
              </a:blipFill>
            </p:spPr>
            <p:txBody>
              <a:bodyPr/>
              <a:lstStyle/>
              <a:p>
                <a:r>
                  <a:rPr lang="en-US">
                    <a:noFill/>
                  </a:rPr>
                  <a:t> </a:t>
                </a:r>
              </a:p>
            </p:txBody>
          </p:sp>
        </mc:Fallback>
      </mc:AlternateContent>
    </p:spTree>
    <p:extLst>
      <p:ext uri="{BB962C8B-B14F-4D97-AF65-F5344CB8AC3E}">
        <p14:creationId xmlns:p14="http://schemas.microsoft.com/office/powerpoint/2010/main" val="141078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7"/>
            <a:ext cx="10479449" cy="1362113"/>
          </a:xfrm>
        </p:spPr>
        <p:txBody>
          <a:bodyPr>
            <a:noAutofit/>
          </a:bodyPr>
          <a:lstStyle/>
          <a:p>
            <a:r>
              <a:rPr lang="en-US" sz="5400" dirty="0"/>
              <a:t>Signal Processing – </a:t>
            </a:r>
            <a:r>
              <a:rPr lang="en-US" sz="5400" dirty="0" smtClean="0"/>
              <a:t>Basis </a:t>
            </a:r>
            <a:r>
              <a:rPr lang="en-US" sz="5400" dirty="0"/>
              <a:t>Functions</a:t>
            </a:r>
          </a:p>
        </p:txBody>
      </p:sp>
      <p:sp>
        <p:nvSpPr>
          <p:cNvPr id="4" name="Content Placeholder 3"/>
          <p:cNvSpPr>
            <a:spLocks noGrp="1"/>
          </p:cNvSpPr>
          <p:nvPr>
            <p:ph sz="half" idx="2"/>
          </p:nvPr>
        </p:nvSpPr>
        <p:spPr>
          <a:xfrm>
            <a:off x="7731934" y="2099015"/>
            <a:ext cx="4027674" cy="3986784"/>
          </a:xfrm>
        </p:spPr>
        <p:txBody>
          <a:bodyPr>
            <a:normAutofit/>
          </a:bodyPr>
          <a:lstStyle/>
          <a:p>
            <a:pPr algn="just"/>
            <a:r>
              <a:rPr lang="en-US" dirty="0"/>
              <a:t>For image formation, the sum of the energy from some of the </a:t>
            </a:r>
            <a:r>
              <a:rPr lang="en-US" dirty="0" err="1"/>
              <a:t>scatterers</a:t>
            </a:r>
            <a:r>
              <a:rPr lang="en-US" dirty="0"/>
              <a:t> is taken and they are decomposed by multiplying them by the basis functions. </a:t>
            </a:r>
            <a:endParaRPr lang="en-US" dirty="0" smtClean="0"/>
          </a:p>
          <a:p>
            <a:pPr algn="just"/>
            <a:r>
              <a:rPr lang="en-US" dirty="0" smtClean="0"/>
              <a:t>The </a:t>
            </a:r>
            <a:r>
              <a:rPr lang="en-US" dirty="0"/>
              <a:t>basis function represents the energy that will come in from a different angle, so if it is multiplied by the total energy, it decomposes it into just that part.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81262648"/>
              </p:ext>
            </p:extLst>
          </p:nvPr>
        </p:nvGraphicFramePr>
        <p:xfrm>
          <a:off x="382772" y="2243470"/>
          <a:ext cx="7006856" cy="4112884"/>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srgbClr val="3C4743">
                    <a:tint val="75000"/>
                  </a:srgbClr>
                </a:solidFill>
              </a:rPr>
              <a:t>Julia Kim</a:t>
            </a:r>
            <a:endParaRPr lang="en-US">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36</a:t>
            </a:fld>
            <a:endParaRPr lang="en-US">
              <a:solidFill>
                <a:srgbClr val="3C4743">
                  <a:tint val="75000"/>
                </a:srgbClr>
              </a:solidFill>
            </a:endParaRPr>
          </a:p>
        </p:txBody>
      </p:sp>
    </p:spTree>
    <p:extLst>
      <p:ext uri="{BB962C8B-B14F-4D97-AF65-F5344CB8AC3E}">
        <p14:creationId xmlns:p14="http://schemas.microsoft.com/office/powerpoint/2010/main" val="21130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Signal </a:t>
            </a:r>
            <a:r>
              <a:rPr lang="en-US" sz="5400" dirty="0" smtClean="0"/>
              <a:t>Processing End Goal</a:t>
            </a:r>
            <a:endParaRPr lang="en-US" sz="5400" dirty="0"/>
          </a:p>
        </p:txBody>
      </p:sp>
      <p:sp>
        <p:nvSpPr>
          <p:cNvPr id="4" name="Content Placeholder 3"/>
          <p:cNvSpPr>
            <a:spLocks noGrp="1"/>
          </p:cNvSpPr>
          <p:nvPr>
            <p:ph sz="half" idx="2"/>
          </p:nvPr>
        </p:nvSpPr>
        <p:spPr>
          <a:xfrm>
            <a:off x="7332996" y="2215837"/>
            <a:ext cx="3575796" cy="3263504"/>
          </a:xfrm>
        </p:spPr>
        <p:txBody>
          <a:bodyPr>
            <a:normAutofit fontScale="92500"/>
          </a:bodyPr>
          <a:lstStyle/>
          <a:p>
            <a:pPr algn="just"/>
            <a:r>
              <a:rPr lang="en-US" dirty="0" smtClean="0"/>
              <a:t>Fourier </a:t>
            </a:r>
            <a:r>
              <a:rPr lang="en-US" dirty="0"/>
              <a:t>transform is used to decompose the waveform into the amounts of energy that come in from different angles. </a:t>
            </a:r>
            <a:endParaRPr lang="en-US" dirty="0" smtClean="0"/>
          </a:p>
          <a:p>
            <a:pPr algn="just"/>
            <a:r>
              <a:rPr lang="en-US" dirty="0" smtClean="0"/>
              <a:t>Basically a 1-D image that tells </a:t>
            </a:r>
            <a:r>
              <a:rPr lang="en-US" dirty="0"/>
              <a:t>the </a:t>
            </a:r>
            <a:r>
              <a:rPr lang="en-US" dirty="0" smtClean="0"/>
              <a:t>user </a:t>
            </a:r>
            <a:r>
              <a:rPr lang="en-US" dirty="0"/>
              <a:t>where the energy is coming in from different angles in the scene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28714246"/>
              </p:ext>
            </p:extLst>
          </p:nvPr>
        </p:nvGraphicFramePr>
        <p:xfrm>
          <a:off x="690023" y="2177571"/>
          <a:ext cx="6249781" cy="412988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solidFill>
                  <a:srgbClr val="3C4743">
                    <a:tint val="75000"/>
                  </a:srgbClr>
                </a:solidFill>
              </a:rPr>
              <a:t>Julia Kim</a:t>
            </a:r>
            <a:endParaRPr lang="en-US">
              <a:solidFill>
                <a:srgbClr val="3C4743">
                  <a:tint val="75000"/>
                </a:srgbClr>
              </a:solidFill>
            </a:endParaRPr>
          </a:p>
        </p:txBody>
      </p:sp>
      <p:sp>
        <p:nvSpPr>
          <p:cNvPr id="6" name="Slide Number Placeholder 5"/>
          <p:cNvSpPr>
            <a:spLocks noGrp="1"/>
          </p:cNvSpPr>
          <p:nvPr>
            <p:ph type="sldNum" sz="quarter" idx="12"/>
          </p:nvPr>
        </p:nvSpPr>
        <p:spPr/>
        <p:txBody>
          <a:bodyPr/>
          <a:lstStyle/>
          <a:p>
            <a:fld id="{BD266BE7-899D-4075-917F-DBDE33B6B692}" type="slidenum">
              <a:rPr lang="en-US" smtClean="0">
                <a:solidFill>
                  <a:srgbClr val="3C4743">
                    <a:tint val="75000"/>
                  </a:srgbClr>
                </a:solidFill>
              </a:rPr>
              <a:pPr/>
              <a:t>37</a:t>
            </a:fld>
            <a:endParaRPr lang="en-US">
              <a:solidFill>
                <a:srgbClr val="3C4743">
                  <a:tint val="75000"/>
                </a:srgbClr>
              </a:solidFill>
            </a:endParaRPr>
          </a:p>
        </p:txBody>
      </p:sp>
    </p:spTree>
    <p:extLst>
      <p:ext uri="{BB962C8B-B14F-4D97-AF65-F5344CB8AC3E}">
        <p14:creationId xmlns:p14="http://schemas.microsoft.com/office/powerpoint/2010/main" val="16820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Mechanical Overview</a:t>
            </a:r>
            <a:endParaRPr lang="en-US" dirty="0"/>
          </a:p>
        </p:txBody>
      </p:sp>
      <p:sp>
        <p:nvSpPr>
          <p:cNvPr id="3" name="Text Placeholder 2"/>
          <p:cNvSpPr>
            <a:spLocks noGrp="1"/>
          </p:cNvSpPr>
          <p:nvPr>
            <p:ph type="body" idx="1"/>
          </p:nvPr>
        </p:nvSpPr>
        <p:spPr>
          <a:xfrm>
            <a:off x="4191001" y="4589467"/>
            <a:ext cx="5410200" cy="1500187"/>
          </a:xfrm>
        </p:spPr>
        <p:txBody>
          <a:bodyPr>
            <a:normAutofit/>
          </a:bodyPr>
          <a:lstStyle/>
          <a:p>
            <a:r>
              <a:rPr lang="en-US" dirty="0" smtClean="0"/>
              <a:t>Mark </a:t>
            </a:r>
            <a:r>
              <a:rPr lang="en-US" dirty="0"/>
              <a:t>Poindexter – Mechanical </a:t>
            </a:r>
            <a:r>
              <a:rPr lang="en-US" dirty="0" smtClean="0"/>
              <a:t>Engineer</a:t>
            </a:r>
            <a:r>
              <a:rPr lang="en-US" dirty="0"/>
              <a:t/>
            </a:r>
            <a:br>
              <a:rPr lang="en-US" dirty="0"/>
            </a:br>
            <a:r>
              <a:rPr lang="en-US" dirty="0"/>
              <a:t>Malcolm </a:t>
            </a:r>
            <a:r>
              <a:rPr lang="en-US" dirty="0" smtClean="0"/>
              <a:t>Harmon – Mechanical Engineer</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38</a:t>
            </a:fld>
            <a:endParaRPr lang="en-US">
              <a:solidFill>
                <a:srgbClr val="3C4743">
                  <a:tint val="75000"/>
                </a:srgbClr>
              </a:solidFill>
            </a:endParaRPr>
          </a:p>
        </p:txBody>
      </p:sp>
    </p:spTree>
    <p:extLst>
      <p:ext uri="{BB962C8B-B14F-4D97-AF65-F5344CB8AC3E}">
        <p14:creationId xmlns:p14="http://schemas.microsoft.com/office/powerpoint/2010/main" val="278168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6BE7-899D-4075-917F-DBDE33B6B692}" type="slidenum">
              <a:rPr lang="en-US" smtClean="0"/>
              <a:pPr/>
              <a:t>39</a:t>
            </a:fld>
            <a:endParaRPr lang="en-US"/>
          </a:p>
        </p:txBody>
      </p:sp>
      <p:graphicFrame>
        <p:nvGraphicFramePr>
          <p:cNvPr id="5" name="Content Placeholder 6"/>
          <p:cNvGraphicFramePr>
            <a:graphicFrameLocks/>
          </p:cNvGraphicFramePr>
          <p:nvPr>
            <p:extLst>
              <p:ext uri="{D42A27DB-BD31-4B8C-83A1-F6EECF244321}">
                <p14:modId xmlns:p14="http://schemas.microsoft.com/office/powerpoint/2010/main" val="4196661422"/>
              </p:ext>
            </p:extLst>
          </p:nvPr>
        </p:nvGraphicFramePr>
        <p:xfrm>
          <a:off x="1015492" y="3622543"/>
          <a:ext cx="9893300" cy="1371600"/>
        </p:xfrm>
        <a:graphic>
          <a:graphicData uri="http://schemas.openxmlformats.org/drawingml/2006/table">
            <a:tbl>
              <a:tblPr firstRow="1" bandRow="1">
                <a:tableStyleId>{3B4B98B0-60AC-42C2-AFA5-B58CD77FA1E5}</a:tableStyleId>
              </a:tblPr>
              <a:tblGrid>
                <a:gridCol w="3098800"/>
                <a:gridCol w="3467100"/>
                <a:gridCol w="3327400"/>
              </a:tblGrid>
              <a:tr h="358414">
                <a:tc>
                  <a:txBody>
                    <a:bodyPr/>
                    <a:lstStyle/>
                    <a:p>
                      <a:r>
                        <a:rPr lang="en-US" dirty="0" smtClean="0"/>
                        <a:t>Scale:</a:t>
                      </a:r>
                      <a:r>
                        <a:rPr lang="en-US" baseline="0" dirty="0" smtClean="0"/>
                        <a:t> 1(Low) – 5 (High) (Constructability)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Design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Design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798">
                <a:tc>
                  <a:txBody>
                    <a:bodyPr/>
                    <a:lstStyle/>
                    <a:p>
                      <a:r>
                        <a:rPr lang="en-US" dirty="0" smtClean="0"/>
                        <a:t>Electrical</a:t>
                      </a:r>
                      <a:r>
                        <a:rPr lang="en-US" baseline="0" dirty="0" smtClean="0"/>
                        <a:t> Components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798">
                <a:tc>
                  <a:txBody>
                    <a:bodyPr/>
                    <a:lstStyle/>
                    <a:p>
                      <a:r>
                        <a:rPr lang="en-US" dirty="0" smtClean="0"/>
                        <a:t>Structure</a:t>
                      </a:r>
                      <a:r>
                        <a:rPr lang="en-US" baseline="0" dirty="0" smtClean="0"/>
                        <a:t> Mounting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p:nvPr/>
        </p:nvPicPr>
        <p:blipFill>
          <a:blip r:embed="rId2" cstate="print">
            <a:clrChange>
              <a:clrFrom>
                <a:srgbClr val="FBFBFC"/>
              </a:clrFrom>
              <a:clrTo>
                <a:srgbClr val="FBFBFC">
                  <a:alpha val="0"/>
                </a:srgbClr>
              </a:clrTo>
            </a:clrChange>
          </a:blip>
          <a:stretch>
            <a:fillRect/>
          </a:stretch>
        </p:blipFill>
        <p:spPr>
          <a:xfrm>
            <a:off x="4836496" y="0"/>
            <a:ext cx="2751420" cy="3513221"/>
          </a:xfrm>
          <a:prstGeom prst="rect">
            <a:avLst/>
          </a:prstGeom>
        </p:spPr>
      </p:pic>
      <p:pic>
        <p:nvPicPr>
          <p:cNvPr id="7" name="Picture 6"/>
          <p:cNvPicPr/>
          <p:nvPr/>
        </p:nvPicPr>
        <p:blipFill rotWithShape="1">
          <a:blip r:embed="rId3" cstate="print">
            <a:clrChange>
              <a:clrFrom>
                <a:srgbClr val="FBFBFC"/>
              </a:clrFrom>
              <a:clrTo>
                <a:srgbClr val="FBFBFC">
                  <a:alpha val="0"/>
                </a:srgbClr>
              </a:clrTo>
            </a:clrChange>
          </a:blip>
          <a:srcRect l="43750" t="23838" r="22596" b="11258"/>
          <a:stretch/>
        </p:blipFill>
        <p:spPr bwMode="auto">
          <a:xfrm>
            <a:off x="8100860" y="0"/>
            <a:ext cx="2807932" cy="3513221"/>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800440" y="322640"/>
            <a:ext cx="3357009" cy="1569660"/>
          </a:xfrm>
          <a:prstGeom prst="rect">
            <a:avLst/>
          </a:prstGeom>
          <a:noFill/>
        </p:spPr>
        <p:txBody>
          <a:bodyPr wrap="none" rtlCol="0">
            <a:spAutoFit/>
          </a:bodyPr>
          <a:lstStyle/>
          <a:p>
            <a:r>
              <a:rPr lang="en-US" sz="4800" dirty="0" smtClean="0">
                <a:solidFill>
                  <a:schemeClr val="bg1"/>
                </a:solidFill>
                <a:latin typeface="+mj-lt"/>
              </a:rPr>
              <a:t>Prior Design </a:t>
            </a:r>
          </a:p>
          <a:p>
            <a:r>
              <a:rPr lang="en-US" sz="4800" dirty="0" smtClean="0">
                <a:solidFill>
                  <a:schemeClr val="bg1"/>
                </a:solidFill>
                <a:latin typeface="+mj-lt"/>
              </a:rPr>
              <a:t>Analysis</a:t>
            </a:r>
            <a:endParaRPr lang="en-US" sz="4800" dirty="0">
              <a:solidFill>
                <a:schemeClr val="bg1"/>
              </a:solidFill>
              <a:latin typeface="+mj-lt"/>
            </a:endParaRPr>
          </a:p>
        </p:txBody>
      </p:sp>
      <p:sp>
        <p:nvSpPr>
          <p:cNvPr id="8" name="Footer Placeholder 10"/>
          <p:cNvSpPr>
            <a:spLocks noGrp="1"/>
          </p:cNvSpPr>
          <p:nvPr>
            <p:ph type="ftr" sz="quarter" idx="11"/>
          </p:nvPr>
        </p:nvSpPr>
        <p:spPr>
          <a:xfrm>
            <a:off x="3252107" y="6364588"/>
            <a:ext cx="5687786" cy="365125"/>
          </a:xfrm>
        </p:spPr>
        <p:txBody>
          <a:bodyPr/>
          <a:lstStyle/>
          <a:p>
            <a:r>
              <a:rPr lang="en-US" dirty="0" smtClean="0"/>
              <a:t>Mark Poindexter</a:t>
            </a:r>
          </a:p>
        </p:txBody>
      </p:sp>
      <p:graphicFrame>
        <p:nvGraphicFramePr>
          <p:cNvPr id="3" name="Table 2"/>
          <p:cNvGraphicFramePr>
            <a:graphicFrameLocks noGrp="1"/>
          </p:cNvGraphicFramePr>
          <p:nvPr>
            <p:extLst>
              <p:ext uri="{D42A27DB-BD31-4B8C-83A1-F6EECF244321}">
                <p14:modId xmlns:p14="http://schemas.microsoft.com/office/powerpoint/2010/main" val="4081880854"/>
              </p:ext>
            </p:extLst>
          </p:nvPr>
        </p:nvGraphicFramePr>
        <p:xfrm>
          <a:off x="1007068" y="5004495"/>
          <a:ext cx="9901725" cy="1381760"/>
        </p:xfrm>
        <a:graphic>
          <a:graphicData uri="http://schemas.openxmlformats.org/drawingml/2006/table">
            <a:tbl>
              <a:tblPr firstRow="1" bandRow="1">
                <a:tableStyleId>{3B4B98B0-60AC-42C2-AFA5-B58CD77FA1E5}</a:tableStyleId>
              </a:tblPr>
              <a:tblGrid>
                <a:gridCol w="3122805"/>
                <a:gridCol w="3466681"/>
                <a:gridCol w="3312239"/>
              </a:tblGrid>
              <a:tr h="370840">
                <a:tc>
                  <a:txBody>
                    <a:bodyPr/>
                    <a:lstStyle/>
                    <a:p>
                      <a:r>
                        <a:rPr lang="en-US" dirty="0" smtClean="0"/>
                        <a:t>Scale:</a:t>
                      </a:r>
                      <a:r>
                        <a:rPr lang="en-US" baseline="0" dirty="0" smtClean="0"/>
                        <a:t> 1(Low) – 5(High)</a:t>
                      </a:r>
                    </a:p>
                    <a:p>
                      <a:r>
                        <a:rPr lang="en-US" baseline="0" dirty="0" smtClean="0"/>
                        <a:t> (Horn Alignment)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Phase Centers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Horn Adjustability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6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Project Introduction &amp; Goals</a:t>
            </a:r>
            <a:endParaRPr lang="en-US" sz="5400" dirty="0"/>
          </a:p>
        </p:txBody>
      </p:sp>
      <p:sp>
        <p:nvSpPr>
          <p:cNvPr id="6" name="Text Placeholder 5"/>
          <p:cNvSpPr>
            <a:spLocks noGrp="1"/>
          </p:cNvSpPr>
          <p:nvPr>
            <p:ph type="body" idx="1"/>
          </p:nvPr>
        </p:nvSpPr>
        <p:spPr>
          <a:xfrm>
            <a:off x="849630" y="1806038"/>
            <a:ext cx="4489704" cy="514691"/>
          </a:xfrm>
        </p:spPr>
        <p:txBody>
          <a:bodyPr anchor="t"/>
          <a:lstStyle/>
          <a:p>
            <a:pPr algn="ctr"/>
            <a:r>
              <a:rPr lang="en-US" dirty="0" smtClean="0"/>
              <a:t>SAR Introduction</a:t>
            </a:r>
            <a:endParaRPr lang="en-US" dirty="0"/>
          </a:p>
        </p:txBody>
      </p:sp>
      <p:sp>
        <p:nvSpPr>
          <p:cNvPr id="5" name="Content Placeholder 4"/>
          <p:cNvSpPr>
            <a:spLocks noGrp="1"/>
          </p:cNvSpPr>
          <p:nvPr>
            <p:ph sz="half" idx="2"/>
          </p:nvPr>
        </p:nvSpPr>
        <p:spPr>
          <a:xfrm>
            <a:off x="419100" y="2176396"/>
            <a:ext cx="5350764" cy="3727800"/>
          </a:xfrm>
        </p:spPr>
        <p:txBody>
          <a:bodyPr>
            <a:noAutofit/>
          </a:bodyPr>
          <a:lstStyle/>
          <a:p>
            <a:pPr marL="0" indent="0">
              <a:spcBef>
                <a:spcPts val="600"/>
              </a:spcBef>
              <a:buNone/>
            </a:pPr>
            <a:r>
              <a:rPr lang="en-US" sz="1800" b="1" dirty="0" smtClean="0"/>
              <a:t>What is an SAR?</a:t>
            </a:r>
          </a:p>
          <a:p>
            <a:pPr>
              <a:spcBef>
                <a:spcPts val="600"/>
              </a:spcBef>
            </a:pPr>
            <a:r>
              <a:rPr lang="en-US" sz="1800" i="1" u="sng" dirty="0"/>
              <a:t>Synthetic Aperture Radar</a:t>
            </a:r>
            <a:r>
              <a:rPr lang="en-US" sz="1800" i="1" dirty="0"/>
              <a:t>: </a:t>
            </a:r>
            <a:r>
              <a:rPr lang="en-US" sz="1800" dirty="0" smtClean="0"/>
              <a:t>Typically, a single rotating antenna is attached </a:t>
            </a:r>
            <a:r>
              <a:rPr lang="en-US" sz="1800" dirty="0"/>
              <a:t>to an </a:t>
            </a:r>
            <a:r>
              <a:rPr lang="en-US" sz="1800" dirty="0" smtClean="0"/>
              <a:t>aircraft flying over a target zone capturing </a:t>
            </a:r>
            <a:r>
              <a:rPr lang="en-US" sz="1800" dirty="0"/>
              <a:t>several high resolution images to create </a:t>
            </a:r>
            <a:r>
              <a:rPr lang="en-US" sz="1800" dirty="0" smtClean="0"/>
              <a:t>a single </a:t>
            </a:r>
            <a:r>
              <a:rPr lang="en-US" sz="1800" dirty="0"/>
              <a:t>image </a:t>
            </a:r>
            <a:r>
              <a:rPr lang="en-US" sz="1800" dirty="0" smtClean="0"/>
              <a:t>map. </a:t>
            </a:r>
            <a:endParaRPr lang="en-US" sz="1800" b="1" u="sng" dirty="0" smtClean="0"/>
          </a:p>
          <a:p>
            <a:pPr marL="0" indent="0">
              <a:spcBef>
                <a:spcPts val="600"/>
              </a:spcBef>
              <a:buNone/>
            </a:pPr>
            <a:r>
              <a:rPr lang="en-US" sz="1800" b="1" dirty="0" smtClean="0"/>
              <a:t>Why is an SAR needed?</a:t>
            </a:r>
          </a:p>
          <a:p>
            <a:pPr>
              <a:spcBef>
                <a:spcPts val="600"/>
              </a:spcBef>
            </a:pPr>
            <a:r>
              <a:rPr lang="en-US" sz="1800" i="1" u="sng" dirty="0"/>
              <a:t>Typical Use:</a:t>
            </a:r>
            <a:r>
              <a:rPr lang="en-US" sz="1800" i="1" dirty="0"/>
              <a:t> </a:t>
            </a:r>
            <a:r>
              <a:rPr lang="en-US" sz="1800" dirty="0"/>
              <a:t>Environmental Monitoring, Earth-Resource Mapping, and Military </a:t>
            </a:r>
            <a:r>
              <a:rPr lang="en-US" sz="1800" dirty="0" smtClean="0"/>
              <a:t>Applications</a:t>
            </a:r>
            <a:endParaRPr lang="en-US" sz="1800" b="1" dirty="0" smtClean="0"/>
          </a:p>
          <a:p>
            <a:pPr lvl="1" algn="just">
              <a:spcBef>
                <a:spcPts val="600"/>
              </a:spcBef>
            </a:pPr>
            <a:endParaRPr lang="en-US" sz="1800" dirty="0"/>
          </a:p>
        </p:txBody>
      </p:sp>
      <p:sp>
        <p:nvSpPr>
          <p:cNvPr id="7" name="Text Placeholder 6"/>
          <p:cNvSpPr>
            <a:spLocks noGrp="1"/>
          </p:cNvSpPr>
          <p:nvPr>
            <p:ph type="body" sz="quarter" idx="3"/>
          </p:nvPr>
        </p:nvSpPr>
        <p:spPr>
          <a:xfrm>
            <a:off x="6695041" y="1804195"/>
            <a:ext cx="4489704" cy="439261"/>
          </a:xfrm>
        </p:spPr>
        <p:txBody>
          <a:bodyPr anchor="t">
            <a:normAutofit lnSpcReduction="10000"/>
          </a:bodyPr>
          <a:lstStyle/>
          <a:p>
            <a:pPr algn="ctr"/>
            <a:r>
              <a:rPr lang="en-US" dirty="0" smtClean="0"/>
              <a:t>Project Goal</a:t>
            </a:r>
            <a:endParaRPr lang="en-US" dirty="0"/>
          </a:p>
        </p:txBody>
      </p:sp>
      <p:sp>
        <p:nvSpPr>
          <p:cNvPr id="8" name="Content Placeholder 7"/>
          <p:cNvSpPr>
            <a:spLocks noGrp="1"/>
          </p:cNvSpPr>
          <p:nvPr>
            <p:ph sz="quarter" idx="4"/>
          </p:nvPr>
        </p:nvSpPr>
        <p:spPr>
          <a:xfrm>
            <a:off x="5857876" y="2168024"/>
            <a:ext cx="5934074" cy="3433769"/>
          </a:xfrm>
        </p:spPr>
        <p:txBody>
          <a:bodyPr>
            <a:normAutofit/>
          </a:bodyPr>
          <a:lstStyle/>
          <a:p>
            <a:pPr marL="0" indent="0">
              <a:spcBef>
                <a:spcPts val="600"/>
              </a:spcBef>
              <a:buNone/>
            </a:pPr>
            <a:r>
              <a:rPr lang="en-US" sz="1800" b="1" dirty="0"/>
              <a:t>What is the project </a:t>
            </a:r>
            <a:r>
              <a:rPr lang="en-US" sz="1800" b="1" dirty="0" smtClean="0"/>
              <a:t>goal?</a:t>
            </a:r>
          </a:p>
          <a:p>
            <a:pPr>
              <a:spcBef>
                <a:spcPts val="600"/>
              </a:spcBef>
            </a:pPr>
            <a:r>
              <a:rPr lang="en-US" sz="1800" dirty="0" smtClean="0"/>
              <a:t>To develop </a:t>
            </a:r>
            <a:r>
              <a:rPr lang="en-US" sz="1800" dirty="0"/>
              <a:t>a “static, multi-antenna Synthetic Aperture RADAR (SAR) imager”</a:t>
            </a:r>
          </a:p>
          <a:p>
            <a:pPr>
              <a:spcBef>
                <a:spcPts val="600"/>
              </a:spcBef>
            </a:pPr>
            <a:r>
              <a:rPr lang="en-US" sz="1800" i="1" u="sng" dirty="0" smtClean="0"/>
              <a:t>Project </a:t>
            </a:r>
            <a:r>
              <a:rPr lang="en-US" sz="1800" i="1" u="sng" dirty="0"/>
              <a:t>Theory:</a:t>
            </a:r>
            <a:r>
              <a:rPr lang="en-US" sz="1800" i="1" dirty="0"/>
              <a:t> </a:t>
            </a:r>
            <a:r>
              <a:rPr lang="en-US" sz="1800" dirty="0"/>
              <a:t>20 stationary antennas, creating a single low resolution image for the purpose of detecting metal objects and </a:t>
            </a:r>
            <a:r>
              <a:rPr lang="en-US" sz="1800" dirty="0" smtClean="0"/>
              <a:t>weapons</a:t>
            </a:r>
          </a:p>
          <a:p>
            <a:pPr marL="0" indent="0">
              <a:spcBef>
                <a:spcPts val="600"/>
              </a:spcBef>
              <a:buNone/>
            </a:pPr>
            <a:r>
              <a:rPr lang="en-US" sz="1800" b="1" dirty="0" smtClean="0"/>
              <a:t>How will this type of RADAR be used?</a:t>
            </a:r>
            <a:endParaRPr lang="en-US" sz="1800" b="1" dirty="0"/>
          </a:p>
          <a:p>
            <a:pPr>
              <a:spcBef>
                <a:spcPts val="600"/>
              </a:spcBef>
            </a:pPr>
            <a:r>
              <a:rPr lang="en-US" sz="1800" i="1" u="sng" dirty="0" smtClean="0"/>
              <a:t>Typical </a:t>
            </a:r>
            <a:r>
              <a:rPr lang="en-US" sz="1800" i="1" u="sng" dirty="0"/>
              <a:t>Use:</a:t>
            </a:r>
            <a:r>
              <a:rPr lang="en-US" sz="1800" i="1" dirty="0"/>
              <a:t> </a:t>
            </a:r>
            <a:r>
              <a:rPr lang="en-US" sz="1800" dirty="0" smtClean="0"/>
              <a:t>Government </a:t>
            </a:r>
            <a:r>
              <a:rPr lang="en-US" sz="1800" dirty="0"/>
              <a:t>Buildings, Schools, Airports, &amp; </a:t>
            </a:r>
            <a:r>
              <a:rPr lang="en-US" sz="1800" dirty="0" smtClean="0"/>
              <a:t>various other homeland security applications</a:t>
            </a:r>
            <a:endParaRPr lang="en-US" sz="1800" dirty="0"/>
          </a:p>
          <a:p>
            <a:pPr lvl="1" algn="just">
              <a:spcBef>
                <a:spcPts val="600"/>
              </a:spcBef>
              <a:buFont typeface="Courier New" panose="02070309020205020404" pitchFamily="49" charset="0"/>
              <a:buChar char="o"/>
            </a:pPr>
            <a:endParaRPr lang="en-US" sz="1800" dirty="0"/>
          </a:p>
          <a:p>
            <a:pPr marL="0" indent="0">
              <a:spcBef>
                <a:spcPts val="600"/>
              </a:spcBef>
              <a:buNone/>
            </a:pPr>
            <a:endParaRPr lang="en-US" sz="4000" dirty="0"/>
          </a:p>
        </p:txBody>
      </p:sp>
      <p:sp>
        <p:nvSpPr>
          <p:cNvPr id="2" name="Footer Placeholder 1"/>
          <p:cNvSpPr>
            <a:spLocks noGrp="1"/>
          </p:cNvSpPr>
          <p:nvPr>
            <p:ph type="ftr" sz="quarter" idx="11"/>
          </p:nvPr>
        </p:nvSpPr>
        <p:spPr/>
        <p:txBody>
          <a:bodyPr/>
          <a:lstStyle/>
          <a:p>
            <a:r>
              <a:rPr lang="en-US" dirty="0" smtClean="0"/>
              <a:t>Jasmine </a:t>
            </a:r>
            <a:r>
              <a:rPr lang="en-US" dirty="0" err="1" smtClean="0"/>
              <a:t>Vanderhorst</a:t>
            </a:r>
            <a:endParaRPr lang="en-US" dirty="0"/>
          </a:p>
        </p:txBody>
      </p:sp>
      <p:sp>
        <p:nvSpPr>
          <p:cNvPr id="3" name="Slide Number Placeholder 2"/>
          <p:cNvSpPr>
            <a:spLocks noGrp="1"/>
          </p:cNvSpPr>
          <p:nvPr>
            <p:ph type="sldNum" sz="quarter" idx="12"/>
          </p:nvPr>
        </p:nvSpPr>
        <p:spPr/>
        <p:txBody>
          <a:bodyPr/>
          <a:lstStyle/>
          <a:p>
            <a:fld id="{BD266BE7-899D-4075-917F-DBDE33B6B692}" type="slidenum">
              <a:rPr lang="en-US" smtClean="0">
                <a:solidFill>
                  <a:srgbClr val="3C4743">
                    <a:tint val="75000"/>
                  </a:srgbClr>
                </a:solidFill>
              </a:rPr>
              <a:pPr/>
              <a:t>4</a:t>
            </a:fld>
            <a:endParaRPr lang="en-US">
              <a:solidFill>
                <a:srgbClr val="3C4743">
                  <a:tint val="75000"/>
                </a:srgbClr>
              </a:solidFill>
            </a:endParaRPr>
          </a:p>
        </p:txBody>
      </p:sp>
      <p:pic>
        <p:nvPicPr>
          <p:cNvPr id="1026" name="Picture 2" descr="https://courseware.e-education.psu.edu/courses/bootcamp/lo04/images/cg_06.03.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4842021"/>
            <a:ext cx="2593579" cy="1787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0/07/Sonar_Principle_EN.svg/2000px-Sonar_Principle_E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800" y="4888342"/>
            <a:ext cx="3266226" cy="175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4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P spid="7" grpId="0" build="p"/>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814" y="774357"/>
            <a:ext cx="9628632" cy="860978"/>
          </a:xfrm>
        </p:spPr>
        <p:txBody>
          <a:bodyPr>
            <a:noAutofit/>
          </a:bodyPr>
          <a:lstStyle/>
          <a:p>
            <a:pPr algn="ctr"/>
            <a:r>
              <a:rPr lang="en-US" sz="5400" dirty="0" smtClean="0"/>
              <a:t>Restructured Body Design</a:t>
            </a:r>
            <a:endParaRPr lang="en-US" sz="5400" dirty="0"/>
          </a:p>
        </p:txBody>
      </p:sp>
      <p:sp>
        <p:nvSpPr>
          <p:cNvPr id="3" name="Slide Number Placeholder 2"/>
          <p:cNvSpPr>
            <a:spLocks noGrp="1"/>
          </p:cNvSpPr>
          <p:nvPr>
            <p:ph type="sldNum" sz="quarter" idx="12"/>
          </p:nvPr>
        </p:nvSpPr>
        <p:spPr/>
        <p:txBody>
          <a:bodyPr/>
          <a:lstStyle/>
          <a:p>
            <a:fld id="{BD266BE7-899D-4075-917F-DBDE33B6B692}" type="slidenum">
              <a:rPr lang="en-US" smtClean="0"/>
              <a:pPr/>
              <a:t>40</a:t>
            </a:fld>
            <a:endParaRPr lang="en-US"/>
          </a:p>
        </p:txBody>
      </p:sp>
      <p:graphicFrame>
        <p:nvGraphicFramePr>
          <p:cNvPr id="6" name="Table 5"/>
          <p:cNvGraphicFramePr>
            <a:graphicFrameLocks noGrp="1"/>
          </p:cNvGraphicFramePr>
          <p:nvPr>
            <p:extLst/>
          </p:nvPr>
        </p:nvGraphicFramePr>
        <p:xfrm>
          <a:off x="1976436" y="1852268"/>
          <a:ext cx="8128000" cy="822960"/>
        </p:xfrm>
        <a:graphic>
          <a:graphicData uri="http://schemas.openxmlformats.org/drawingml/2006/table">
            <a:tbl>
              <a:tblPr firstRow="1" bandRow="1">
                <a:tableStyleId>{3B4B98B0-60AC-42C2-AFA5-B58CD77FA1E5}</a:tableStyleId>
              </a:tblPr>
              <a:tblGrid>
                <a:gridCol w="4064000"/>
                <a:gridCol w="4064000"/>
              </a:tblGrid>
              <a:tr h="628053">
                <a:tc>
                  <a:txBody>
                    <a:bodyPr/>
                    <a:lstStyle/>
                    <a:p>
                      <a:pPr marL="285750" indent="-285750" algn="ctr">
                        <a:buFont typeface="Arial" panose="020B0604020202020204" pitchFamily="34" charset="0"/>
                        <a:buChar char="•"/>
                      </a:pPr>
                      <a:r>
                        <a:rPr lang="en-US" sz="2400" b="0" dirty="0" smtClean="0">
                          <a:solidFill>
                            <a:schemeClr val="tx1"/>
                          </a:solidFill>
                        </a:rPr>
                        <a:t>Horn Placement</a:t>
                      </a:r>
                    </a:p>
                    <a:p>
                      <a:pPr marL="285750" indent="-285750" algn="ctr">
                        <a:buFont typeface="Arial" panose="020B0604020202020204" pitchFamily="34" charset="0"/>
                        <a:buChar char="•"/>
                      </a:pPr>
                      <a:r>
                        <a:rPr lang="en-US" sz="2400" b="0" dirty="0" smtClean="0">
                          <a:solidFill>
                            <a:schemeClr val="tx1"/>
                          </a:solidFill>
                        </a:rPr>
                        <a:t>Component Box</a:t>
                      </a:r>
                      <a:endParaRPr lang="en-US" sz="2400" b="0" dirty="0">
                        <a:solidFill>
                          <a:schemeClr val="tx1"/>
                        </a:solidFill>
                      </a:endParaRPr>
                    </a:p>
                  </a:txBody>
                  <a:tcPr/>
                </a:tc>
                <a:tc>
                  <a:txBody>
                    <a:bodyPr/>
                    <a:lstStyle/>
                    <a:p>
                      <a:pPr marL="285750" indent="-285750" algn="l">
                        <a:buFont typeface="Arial" panose="020B0604020202020204" pitchFamily="34" charset="0"/>
                        <a:buChar char="•"/>
                      </a:pPr>
                      <a:r>
                        <a:rPr lang="en-US" sz="2400" b="0" dirty="0" smtClean="0">
                          <a:solidFill>
                            <a:schemeClr val="tx1"/>
                          </a:solidFill>
                        </a:rPr>
                        <a:t>Horn Shield</a:t>
                      </a:r>
                      <a:endParaRPr lang="en-US" sz="2400" b="0" dirty="0">
                        <a:solidFill>
                          <a:schemeClr val="tx1"/>
                        </a:solidFill>
                      </a:endParaRPr>
                    </a:p>
                    <a:p>
                      <a:pPr marL="285750" indent="-285750" algn="l">
                        <a:buFont typeface="Arial" panose="020B0604020202020204" pitchFamily="34" charset="0"/>
                        <a:buChar char="•"/>
                      </a:pPr>
                      <a:r>
                        <a:rPr lang="en-US" sz="2400" b="0" dirty="0" smtClean="0">
                          <a:solidFill>
                            <a:schemeClr val="tx1"/>
                          </a:solidFill>
                        </a:rPr>
                        <a:t>Back Plate Cover</a:t>
                      </a:r>
                      <a:endParaRPr lang="en-US" sz="2400" b="0" dirty="0">
                        <a:solidFill>
                          <a:schemeClr val="tx1"/>
                        </a:solidFill>
                      </a:endParaRPr>
                    </a:p>
                  </a:txBody>
                  <a:tcPr/>
                </a:tc>
              </a:tr>
            </a:tbl>
          </a:graphicData>
        </a:graphic>
      </p:graphicFrame>
      <p:sp>
        <p:nvSpPr>
          <p:cNvPr id="7" name="Footer Placeholder 10"/>
          <p:cNvSpPr>
            <a:spLocks noGrp="1"/>
          </p:cNvSpPr>
          <p:nvPr>
            <p:ph type="ftr" sz="quarter" idx="11"/>
          </p:nvPr>
        </p:nvSpPr>
        <p:spPr>
          <a:xfrm>
            <a:off x="3252107" y="6364588"/>
            <a:ext cx="5687786" cy="365125"/>
          </a:xfrm>
        </p:spPr>
        <p:txBody>
          <a:bodyPr/>
          <a:lstStyle/>
          <a:p>
            <a:pPr algn="ctr"/>
            <a:r>
              <a:rPr lang="en-US" dirty="0" smtClean="0"/>
              <a:t>Malcolm Harmon</a:t>
            </a:r>
          </a:p>
        </p:txBody>
      </p:sp>
      <p:pic>
        <p:nvPicPr>
          <p:cNvPr id="8" name="image11.png"/>
          <p:cNvPicPr/>
          <p:nvPr/>
        </p:nvPicPr>
        <p:blipFill>
          <a:blip r:embed="rId2" cstate="print"/>
          <a:srcRect/>
          <a:stretch>
            <a:fillRect/>
          </a:stretch>
        </p:blipFill>
        <p:spPr>
          <a:xfrm>
            <a:off x="2618033" y="2692400"/>
            <a:ext cx="6514193" cy="3352800"/>
          </a:xfrm>
          <a:prstGeom prst="rect">
            <a:avLst/>
          </a:prstGeom>
          <a:ln/>
        </p:spPr>
      </p:pic>
    </p:spTree>
    <p:extLst>
      <p:ext uri="{BB962C8B-B14F-4D97-AF65-F5344CB8AC3E}">
        <p14:creationId xmlns:p14="http://schemas.microsoft.com/office/powerpoint/2010/main" val="28578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5400" dirty="0" smtClean="0"/>
              <a:t>Antenna Structure Design</a:t>
            </a:r>
            <a:endParaRPr lang="en-US" sz="5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6600" y="2175319"/>
            <a:ext cx="7612725" cy="4282158"/>
          </a:xfrm>
          <a:prstGeom prst="rect">
            <a:avLst/>
          </a:prstGeom>
        </p:spPr>
      </p:pic>
      <p:sp>
        <p:nvSpPr>
          <p:cNvPr id="8" name="TextBox 7"/>
          <p:cNvSpPr txBox="1"/>
          <p:nvPr/>
        </p:nvSpPr>
        <p:spPr>
          <a:xfrm>
            <a:off x="2538125" y="1771057"/>
            <a:ext cx="6189674" cy="461665"/>
          </a:xfrm>
          <a:prstGeom prst="rect">
            <a:avLst/>
          </a:prstGeom>
          <a:noFill/>
        </p:spPr>
        <p:txBody>
          <a:bodyPr wrap="square" rtlCol="0">
            <a:spAutoFit/>
          </a:bodyPr>
          <a:lstStyle/>
          <a:p>
            <a:pPr marL="214313" indent="-214313" algn="ctr">
              <a:buFont typeface="Arial" panose="020B0604020202020204" pitchFamily="34" charset="0"/>
              <a:buChar char="•"/>
            </a:pPr>
            <a:r>
              <a:rPr lang="en-US" sz="2400" dirty="0" smtClean="0">
                <a:solidFill>
                  <a:prstClr val="black"/>
                </a:solidFill>
              </a:rPr>
              <a:t>Component Box</a:t>
            </a:r>
            <a:endParaRPr lang="en-US" sz="24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668509271"/>
              </p:ext>
            </p:extLst>
          </p:nvPr>
        </p:nvGraphicFramePr>
        <p:xfrm>
          <a:off x="9762555" y="2041213"/>
          <a:ext cx="1869049" cy="4449951"/>
        </p:xfrm>
        <a:graphic>
          <a:graphicData uri="http://schemas.openxmlformats.org/drawingml/2006/table">
            <a:tbl>
              <a:tblPr firstRow="1" bandRow="1">
                <a:tableStyleId>{21E4AEA4-8DFA-4A89-87EB-49C32662AFE0}</a:tableStyleId>
              </a:tblPr>
              <a:tblGrid>
                <a:gridCol w="747513"/>
                <a:gridCol w="1121536"/>
              </a:tblGrid>
              <a:tr h="296405">
                <a:tc>
                  <a:txBody>
                    <a:bodyPr/>
                    <a:lstStyle/>
                    <a:p>
                      <a:pPr algn="ctr"/>
                      <a:r>
                        <a:rPr lang="en-US" sz="1400" b="1" dirty="0" smtClean="0"/>
                        <a:t>Part #</a:t>
                      </a:r>
                      <a:endParaRPr lang="en-US" sz="1400" b="1" dirty="0"/>
                    </a:p>
                  </a:txBody>
                  <a:tcPr marL="68580" marR="68580" marT="34290" marB="34290"/>
                </a:tc>
                <a:tc>
                  <a:txBody>
                    <a:bodyPr/>
                    <a:lstStyle/>
                    <a:p>
                      <a:pPr algn="ctr"/>
                      <a:r>
                        <a:rPr lang="en-US" sz="1400" dirty="0" smtClean="0"/>
                        <a:t>Part Name</a:t>
                      </a:r>
                      <a:endParaRPr lang="en-US" sz="1400" dirty="0"/>
                    </a:p>
                  </a:txBody>
                  <a:tcPr marL="68580" marR="68580" marT="34290" marB="34290"/>
                </a:tc>
              </a:tr>
              <a:tr h="296405">
                <a:tc>
                  <a:txBody>
                    <a:bodyPr/>
                    <a:lstStyle/>
                    <a:p>
                      <a:pPr algn="ctr"/>
                      <a:r>
                        <a:rPr lang="en-US" sz="1400" b="1" dirty="0" smtClean="0"/>
                        <a:t>SAR - 1</a:t>
                      </a:r>
                      <a:endParaRPr lang="en-US" sz="1400" b="1" dirty="0"/>
                    </a:p>
                  </a:txBody>
                  <a:tcPr marL="68580" marR="68580" marT="34290" marB="34290"/>
                </a:tc>
                <a:tc>
                  <a:txBody>
                    <a:bodyPr/>
                    <a:lstStyle/>
                    <a:p>
                      <a:pPr algn="ctr"/>
                      <a:r>
                        <a:rPr lang="en-US" sz="1400" dirty="0" smtClean="0"/>
                        <a:t>Comp.</a:t>
                      </a:r>
                      <a:r>
                        <a:rPr lang="en-US" sz="1400" baseline="0" dirty="0" smtClean="0"/>
                        <a:t> Box Lid</a:t>
                      </a:r>
                      <a:endParaRPr lang="en-US" sz="1400" dirty="0"/>
                    </a:p>
                  </a:txBody>
                  <a:tcPr marL="68580" marR="68580" marT="34290" marB="34290"/>
                </a:tc>
              </a:tr>
              <a:tr h="296405">
                <a:tc>
                  <a:txBody>
                    <a:bodyPr/>
                    <a:lstStyle/>
                    <a:p>
                      <a:pPr algn="ctr"/>
                      <a:r>
                        <a:rPr lang="en-US" sz="1400" b="1" dirty="0" smtClean="0"/>
                        <a:t>SAR - 2</a:t>
                      </a:r>
                      <a:endParaRPr lang="en-US" sz="1400" b="1" dirty="0"/>
                    </a:p>
                  </a:txBody>
                  <a:tcPr marL="68580" marR="68580" marT="34290" marB="34290"/>
                </a:tc>
                <a:tc>
                  <a:txBody>
                    <a:bodyPr/>
                    <a:lstStyle/>
                    <a:p>
                      <a:pPr algn="ctr"/>
                      <a:r>
                        <a:rPr lang="en-US" sz="1400" dirty="0" smtClean="0"/>
                        <a:t>Comp. Box</a:t>
                      </a:r>
                      <a:endParaRPr lang="en-US" sz="1400" dirty="0"/>
                    </a:p>
                  </a:txBody>
                  <a:tcPr marL="68580" marR="68580" marT="34290" marB="34290"/>
                </a:tc>
              </a:tr>
              <a:tr h="518709">
                <a:tc>
                  <a:txBody>
                    <a:bodyPr/>
                    <a:lstStyle/>
                    <a:p>
                      <a:pPr algn="ctr"/>
                      <a:r>
                        <a:rPr lang="en-US" sz="1400" b="1" dirty="0" smtClean="0"/>
                        <a:t>SAR - 3</a:t>
                      </a:r>
                      <a:endParaRPr lang="en-US" sz="1400" b="1" dirty="0"/>
                    </a:p>
                  </a:txBody>
                  <a:tcPr marL="68580" marR="68580" marT="34290" marB="34290"/>
                </a:tc>
                <a:tc>
                  <a:txBody>
                    <a:bodyPr/>
                    <a:lstStyle/>
                    <a:p>
                      <a:pPr algn="ctr"/>
                      <a:r>
                        <a:rPr lang="en-US" sz="1400" dirty="0" smtClean="0"/>
                        <a:t>Channel To Stand</a:t>
                      </a:r>
                      <a:endParaRPr lang="en-US" sz="1400" dirty="0"/>
                    </a:p>
                  </a:txBody>
                  <a:tcPr marL="68580" marR="68580" marT="34290" marB="34290"/>
                </a:tc>
              </a:tr>
              <a:tr h="296405">
                <a:tc>
                  <a:txBody>
                    <a:bodyPr/>
                    <a:lstStyle/>
                    <a:p>
                      <a:pPr algn="ctr"/>
                      <a:r>
                        <a:rPr lang="en-US" sz="1400" b="1" dirty="0" smtClean="0"/>
                        <a:t>SAR - 4</a:t>
                      </a:r>
                      <a:endParaRPr lang="en-US" sz="1400" b="1" dirty="0"/>
                    </a:p>
                  </a:txBody>
                  <a:tcPr marL="68580" marR="68580" marT="34290" marB="34290"/>
                </a:tc>
                <a:tc>
                  <a:txBody>
                    <a:bodyPr/>
                    <a:lstStyle/>
                    <a:p>
                      <a:pPr algn="ctr"/>
                      <a:r>
                        <a:rPr lang="en-US" sz="1400" dirty="0" smtClean="0"/>
                        <a:t>Stand</a:t>
                      </a:r>
                      <a:endParaRPr lang="en-US" sz="1400" dirty="0"/>
                    </a:p>
                  </a:txBody>
                  <a:tcPr marL="68580" marR="68580" marT="34290" marB="34290"/>
                </a:tc>
              </a:tr>
              <a:tr h="518709">
                <a:tc>
                  <a:txBody>
                    <a:bodyPr/>
                    <a:lstStyle/>
                    <a:p>
                      <a:pPr algn="ctr"/>
                      <a:r>
                        <a:rPr lang="en-US" sz="1400" b="1" dirty="0" smtClean="0"/>
                        <a:t>SAR - 5</a:t>
                      </a:r>
                      <a:endParaRPr lang="en-US" sz="1400" b="1" dirty="0"/>
                    </a:p>
                  </a:txBody>
                  <a:tcPr marL="68580" marR="68580" marT="34290" marB="34290"/>
                </a:tc>
                <a:tc>
                  <a:txBody>
                    <a:bodyPr/>
                    <a:lstStyle/>
                    <a:p>
                      <a:pPr algn="ctr"/>
                      <a:r>
                        <a:rPr lang="en-US" sz="1400" dirty="0" smtClean="0"/>
                        <a:t>Channel Connector</a:t>
                      </a:r>
                      <a:endParaRPr lang="en-US" sz="1400" dirty="0"/>
                    </a:p>
                  </a:txBody>
                  <a:tcPr marL="68580" marR="68580" marT="34290" marB="34290"/>
                </a:tc>
              </a:tr>
              <a:tr h="518709">
                <a:tc>
                  <a:txBody>
                    <a:bodyPr/>
                    <a:lstStyle/>
                    <a:p>
                      <a:pPr algn="ctr"/>
                      <a:r>
                        <a:rPr lang="en-US" sz="1400" b="1" dirty="0" smtClean="0"/>
                        <a:t>SAR - 6</a:t>
                      </a:r>
                      <a:endParaRPr lang="en-US" sz="1400" b="1" dirty="0"/>
                    </a:p>
                  </a:txBody>
                  <a:tcPr marL="68580" marR="68580" marT="34290" marB="34290"/>
                </a:tc>
                <a:tc>
                  <a:txBody>
                    <a:bodyPr/>
                    <a:lstStyle/>
                    <a:p>
                      <a:pPr algn="ctr"/>
                      <a:r>
                        <a:rPr lang="en-US" sz="1400" dirty="0" smtClean="0"/>
                        <a:t>Vertical</a:t>
                      </a:r>
                      <a:r>
                        <a:rPr lang="en-US" sz="1400" baseline="0" dirty="0" smtClean="0"/>
                        <a:t> Horn Cover</a:t>
                      </a:r>
                      <a:endParaRPr lang="en-US" sz="1400" dirty="0"/>
                    </a:p>
                  </a:txBody>
                  <a:tcPr marL="68580" marR="68580" marT="34290" marB="34290"/>
                </a:tc>
              </a:tr>
              <a:tr h="304386">
                <a:tc>
                  <a:txBody>
                    <a:bodyPr/>
                    <a:lstStyle/>
                    <a:p>
                      <a:pPr algn="ctr"/>
                      <a:r>
                        <a:rPr lang="en-US" sz="1400" b="1" dirty="0" smtClean="0"/>
                        <a:t>SAR - 7</a:t>
                      </a:r>
                      <a:endParaRPr lang="en-US" sz="1400" b="1" dirty="0"/>
                    </a:p>
                  </a:txBody>
                  <a:tcPr marL="68580" marR="68580" marT="34290" marB="34290"/>
                </a:tc>
                <a:tc>
                  <a:txBody>
                    <a:bodyPr/>
                    <a:lstStyle/>
                    <a:p>
                      <a:pPr algn="ctr"/>
                      <a:r>
                        <a:rPr lang="en-US" sz="1400" dirty="0" smtClean="0"/>
                        <a:t>Left Horn Cover</a:t>
                      </a:r>
                      <a:endParaRPr lang="en-US" sz="1400" dirty="0"/>
                    </a:p>
                  </a:txBody>
                  <a:tcPr marL="68580" marR="68580" marT="34290" marB="34290"/>
                </a:tc>
              </a:tr>
              <a:tr h="518709">
                <a:tc>
                  <a:txBody>
                    <a:bodyPr/>
                    <a:lstStyle/>
                    <a:p>
                      <a:pPr algn="ctr"/>
                      <a:r>
                        <a:rPr lang="en-US" sz="1400" b="1" dirty="0" smtClean="0"/>
                        <a:t>SAR - 8</a:t>
                      </a:r>
                      <a:endParaRPr lang="en-US" sz="1400" b="1" dirty="0"/>
                    </a:p>
                  </a:txBody>
                  <a:tcPr marL="68580" marR="68580" marT="34290" marB="34290"/>
                </a:tc>
                <a:tc>
                  <a:txBody>
                    <a:bodyPr/>
                    <a:lstStyle/>
                    <a:p>
                      <a:pPr algn="ctr"/>
                      <a:r>
                        <a:rPr lang="en-US" sz="1400" dirty="0" smtClean="0"/>
                        <a:t>Right Horn Cover</a:t>
                      </a:r>
                      <a:endParaRPr lang="en-US" sz="1400" dirty="0"/>
                    </a:p>
                  </a:txBody>
                  <a:tcPr marL="68580" marR="68580" marT="34290" marB="34290"/>
                </a:tc>
              </a:tr>
              <a:tr h="296405">
                <a:tc>
                  <a:txBody>
                    <a:bodyPr/>
                    <a:lstStyle/>
                    <a:p>
                      <a:pPr algn="ctr"/>
                      <a:r>
                        <a:rPr lang="en-US" sz="1400" b="1" dirty="0" smtClean="0"/>
                        <a:t>SAR - 9</a:t>
                      </a:r>
                      <a:endParaRPr lang="en-US" sz="1400" b="1" dirty="0"/>
                    </a:p>
                  </a:txBody>
                  <a:tcPr marL="68580" marR="68580" marT="34290" marB="34290"/>
                </a:tc>
                <a:tc>
                  <a:txBody>
                    <a:bodyPr/>
                    <a:lstStyle/>
                    <a:p>
                      <a:pPr algn="ctr"/>
                      <a:r>
                        <a:rPr lang="en-US" sz="1400" dirty="0" smtClean="0"/>
                        <a:t>Quadrant Panel</a:t>
                      </a:r>
                      <a:endParaRPr lang="en-US" sz="1400" dirty="0"/>
                    </a:p>
                  </a:txBody>
                  <a:tcPr marL="68580" marR="68580" marT="34290" marB="34290"/>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solidFill>
                  <a:srgbClr val="3C4743">
                    <a:tint val="75000"/>
                  </a:srgbClr>
                </a:solidFill>
              </a:rPr>
              <a:pPr/>
              <a:t>41</a:t>
            </a:fld>
            <a:endParaRPr lang="en-US">
              <a:solidFill>
                <a:srgbClr val="3C4743">
                  <a:tint val="75000"/>
                </a:srgbClr>
              </a:solidFill>
            </a:endParaRPr>
          </a:p>
        </p:txBody>
      </p:sp>
      <p:sp>
        <p:nvSpPr>
          <p:cNvPr id="4" name="Rectangle 3"/>
          <p:cNvSpPr/>
          <p:nvPr/>
        </p:nvSpPr>
        <p:spPr>
          <a:xfrm>
            <a:off x="6590737" y="2522178"/>
            <a:ext cx="2449740" cy="2058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41091" y="2293316"/>
            <a:ext cx="1890512" cy="7891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a:xfrm>
            <a:off x="3252107" y="6364588"/>
            <a:ext cx="5687786" cy="365125"/>
          </a:xfrm>
        </p:spPr>
        <p:txBody>
          <a:bodyPr/>
          <a:lstStyle/>
          <a:p>
            <a:pPr algn="ctr"/>
            <a:r>
              <a:rPr lang="en-US" dirty="0" smtClean="0"/>
              <a:t>Mark Poindexter</a:t>
            </a:r>
          </a:p>
        </p:txBody>
      </p:sp>
    </p:spTree>
    <p:extLst>
      <p:ext uri="{BB962C8B-B14F-4D97-AF65-F5344CB8AC3E}">
        <p14:creationId xmlns:p14="http://schemas.microsoft.com/office/powerpoint/2010/main" val="184953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59678" y="2108091"/>
            <a:ext cx="3527523" cy="3556029"/>
          </a:xfrm>
          <a:prstGeom prst="rect">
            <a:avLst/>
          </a:prstGeom>
        </p:spPr>
      </p:pic>
      <p:pic>
        <p:nvPicPr>
          <p:cNvPr id="6" name="Picture 5"/>
          <p:cNvPicPr>
            <a:picLocks noChangeAspect="1"/>
          </p:cNvPicPr>
          <p:nvPr/>
        </p:nvPicPr>
        <p:blipFill>
          <a:blip r:embed="rId4"/>
          <a:stretch>
            <a:fillRect/>
          </a:stretch>
        </p:blipFill>
        <p:spPr>
          <a:xfrm>
            <a:off x="470596" y="2108091"/>
            <a:ext cx="3442329" cy="3540869"/>
          </a:xfrm>
          <a:prstGeom prst="rect">
            <a:avLst/>
          </a:prstGeom>
        </p:spPr>
      </p:pic>
      <p:sp>
        <p:nvSpPr>
          <p:cNvPr id="2" name="Title 1"/>
          <p:cNvSpPr>
            <a:spLocks noGrp="1"/>
          </p:cNvSpPr>
          <p:nvPr>
            <p:ph type="title"/>
          </p:nvPr>
        </p:nvSpPr>
        <p:spPr>
          <a:xfrm>
            <a:off x="1676401" y="497139"/>
            <a:ext cx="7221474" cy="1362113"/>
          </a:xfrm>
        </p:spPr>
        <p:txBody>
          <a:bodyPr>
            <a:normAutofit/>
          </a:bodyPr>
          <a:lstStyle/>
          <a:p>
            <a:pPr algn="ctr"/>
            <a:r>
              <a:rPr lang="en-US" sz="5400" dirty="0"/>
              <a:t>Component Box</a:t>
            </a:r>
          </a:p>
        </p:txBody>
      </p:sp>
      <p:sp>
        <p:nvSpPr>
          <p:cNvPr id="3" name="Footer Placeholder 2"/>
          <p:cNvSpPr>
            <a:spLocks noGrp="1"/>
          </p:cNvSpPr>
          <p:nvPr>
            <p:ph type="ftr" sz="quarter" idx="11"/>
          </p:nvPr>
        </p:nvSpPr>
        <p:spPr/>
        <p:txBody>
          <a:bodyPr/>
          <a:lstStyle/>
          <a:p>
            <a:r>
              <a:rPr lang="en-US" dirty="0" smtClean="0">
                <a:solidFill>
                  <a:srgbClr val="3C4743">
                    <a:tint val="75000"/>
                  </a:srgbClr>
                </a:solidFill>
              </a:rPr>
              <a:t>Mark Poindexter</a:t>
            </a:r>
            <a:endParaRPr lang="en-US" dirty="0">
              <a:solidFill>
                <a:srgbClr val="3C4743">
                  <a:tint val="75000"/>
                </a:srgbClr>
              </a:solidFill>
            </a:endParaRPr>
          </a:p>
        </p:txBody>
      </p:sp>
      <p:sp>
        <p:nvSpPr>
          <p:cNvPr id="7" name="Slide Number Placeholder 6"/>
          <p:cNvSpPr>
            <a:spLocks noGrp="1"/>
          </p:cNvSpPr>
          <p:nvPr>
            <p:ph type="sldNum" sz="quarter" idx="12"/>
          </p:nvPr>
        </p:nvSpPr>
        <p:spPr/>
        <p:txBody>
          <a:bodyPr/>
          <a:lstStyle/>
          <a:p>
            <a:fld id="{BD266BE7-899D-4075-917F-DBDE33B6B692}" type="slidenum">
              <a:rPr lang="en-US" smtClean="0">
                <a:solidFill>
                  <a:srgbClr val="3C4743">
                    <a:tint val="75000"/>
                  </a:srgbClr>
                </a:solidFill>
              </a:rPr>
              <a:pPr/>
              <a:t>42</a:t>
            </a:fld>
            <a:endParaRPr lang="en-US">
              <a:solidFill>
                <a:srgbClr val="3C4743">
                  <a:tint val="75000"/>
                </a:srgbClr>
              </a:solidFill>
            </a:endParaRPr>
          </a:p>
        </p:txBody>
      </p:sp>
      <p:pic>
        <p:nvPicPr>
          <p:cNvPr id="8" name="image50.png"/>
          <p:cNvPicPr/>
          <p:nvPr/>
        </p:nvPicPr>
        <p:blipFill>
          <a:blip r:embed="rId5" cstate="print"/>
          <a:srcRect/>
          <a:stretch>
            <a:fillRect/>
          </a:stretch>
        </p:blipFill>
        <p:spPr>
          <a:xfrm>
            <a:off x="8228826" y="4197096"/>
            <a:ext cx="2761488" cy="2159258"/>
          </a:xfrm>
          <a:prstGeom prst="rect">
            <a:avLst/>
          </a:prstGeom>
          <a:ln/>
        </p:spPr>
      </p:pic>
      <p:sp>
        <p:nvSpPr>
          <p:cNvPr id="4" name="TextBox 3"/>
          <p:cNvSpPr txBox="1"/>
          <p:nvPr/>
        </p:nvSpPr>
        <p:spPr>
          <a:xfrm>
            <a:off x="7977620" y="2101967"/>
            <a:ext cx="3263900"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Rotated Lid for easy access to Components</a:t>
            </a:r>
          </a:p>
          <a:p>
            <a:pPr marL="285750" indent="-285750">
              <a:buFont typeface="Arial" panose="020B0604020202020204" pitchFamily="34" charset="0"/>
              <a:buChar char="•"/>
            </a:pPr>
            <a:r>
              <a:rPr lang="en-US" sz="2400" dirty="0" smtClean="0"/>
              <a:t>Manually mounted on structure for most convenient placement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35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smtClean="0"/>
              <a:t>Heat Analysis – Component Box</a:t>
            </a:r>
            <a:endParaRPr lang="en-US" sz="5400" dirty="0"/>
          </a:p>
        </p:txBody>
      </p:sp>
      <p:pic>
        <p:nvPicPr>
          <p:cNvPr id="5" name="Picture 4"/>
          <p:cNvPicPr/>
          <p:nvPr/>
        </p:nvPicPr>
        <p:blipFill>
          <a:blip r:embed="rId3"/>
          <a:stretch>
            <a:fillRect/>
          </a:stretch>
        </p:blipFill>
        <p:spPr>
          <a:xfrm>
            <a:off x="5143500" y="2008020"/>
            <a:ext cx="6957439" cy="404560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42900" y="1874198"/>
                <a:ext cx="4800600" cy="1815882"/>
              </a:xfrm>
              <a:prstGeom prst="rect">
                <a:avLst/>
              </a:prstGeom>
            </p:spPr>
            <p:txBody>
              <a:bodyPr wrap="square">
                <a:spAutoFit/>
              </a:bodyPr>
              <a:lstStyle/>
              <a:p>
                <a:r>
                  <a:rPr lang="en-US" sz="2800" dirty="0"/>
                  <a:t>Power Supplied:  34.8 </a:t>
                </a:r>
                <a:r>
                  <a:rPr lang="en-US" sz="2800" dirty="0" smtClean="0"/>
                  <a:t>W</a:t>
                </a:r>
              </a:p>
              <a:p>
                <a:pPr fontAlgn="auto">
                  <a:lnSpc>
                    <a:spcPct val="100000"/>
                  </a:lnSpc>
                  <a:spcBef>
                    <a:spcPts val="0"/>
                  </a:spcBef>
                  <a:spcAft>
                    <a:spcPts val="0"/>
                  </a:spcAft>
                </a:pPr>
                <a:r>
                  <a:rPr lang="en-US" sz="2800" dirty="0" smtClean="0"/>
                  <a:t>Box </a:t>
                </a:r>
                <a:r>
                  <a:rPr lang="en-US" sz="2800" dirty="0"/>
                  <a:t>Surface Area: </a:t>
                </a:r>
                <a:r>
                  <a:rPr lang="en-US" sz="2800" dirty="0" smtClean="0"/>
                  <a:t>12.7 </a:t>
                </a:r>
                <a:r>
                  <a:rPr lang="en-US" sz="2800" dirty="0"/>
                  <a:t>ft</a:t>
                </a:r>
                <a:r>
                  <a:rPr lang="en-US" sz="2800" baseline="30000" dirty="0"/>
                  <a:t>2</a:t>
                </a:r>
                <a:endParaRPr lang="en-US" sz="2800" dirty="0"/>
              </a:p>
              <a:p>
                <a:pPr fontAlgn="auto">
                  <a:lnSpc>
                    <a:spcPct val="100000"/>
                  </a:lnSpc>
                  <a:spcBef>
                    <a:spcPts val="0"/>
                  </a:spcBef>
                  <a:spcAft>
                    <a:spcPts val="0"/>
                  </a:spcAft>
                </a:pPr>
                <a:r>
                  <a:rPr lang="en-US" sz="2800" dirty="0" smtClean="0"/>
                  <a:t>Heat </a:t>
                </a:r>
                <a:r>
                  <a:rPr lang="en-US" sz="2800" dirty="0"/>
                  <a:t>Flux: 2.7 W/ft</a:t>
                </a:r>
                <a:r>
                  <a:rPr lang="en-US" sz="2800" baseline="30000" dirty="0"/>
                  <a:t>2</a:t>
                </a:r>
                <a:endParaRPr lang="en-US" sz="2800" dirty="0"/>
              </a:p>
              <a:p>
                <a:pPr fontAlgn="auto">
                  <a:lnSpc>
                    <a:spcPct val="100000"/>
                  </a:lnSpc>
                  <a:spcBef>
                    <a:spcPts val="0"/>
                  </a:spcBef>
                  <a:spcAft>
                    <a:spcPts val="0"/>
                  </a:spcAft>
                </a:pPr>
                <a:r>
                  <a:rPr lang="en-US" sz="2800" dirty="0"/>
                  <a:t>Temperature Rise: 13.5</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 2.8</a:t>
                </a:r>
                <a14:m>
                  <m:oMath xmlns:m="http://schemas.openxmlformats.org/officeDocument/2006/math">
                    <m:r>
                      <a:rPr lang="en-US" sz="2800" i="1" dirty="0">
                        <a:latin typeface="Cambria Math" panose="02040503050406030204" pitchFamily="18" charset="0"/>
                        <a:ea typeface="Cambria Math" panose="02040503050406030204" pitchFamily="18" charset="0"/>
                      </a:rPr>
                      <m:t>°</m:t>
                    </m:r>
                  </m:oMath>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342900" y="1874198"/>
                <a:ext cx="4800600" cy="1815882"/>
              </a:xfrm>
              <a:prstGeom prst="rect">
                <a:avLst/>
              </a:prstGeom>
              <a:blipFill rotWithShape="0">
                <a:blip r:embed="rId4"/>
                <a:stretch>
                  <a:fillRect l="-2538" t="-3020" b="-8725"/>
                </a:stretch>
              </a:blipFill>
            </p:spPr>
            <p:txBody>
              <a:bodyPr/>
              <a:lstStyle/>
              <a:p>
                <a:r>
                  <a:rPr lang="en-US">
                    <a:noFill/>
                  </a:rPr>
                  <a:t> </a:t>
                </a:r>
              </a:p>
            </p:txBody>
          </p:sp>
        </mc:Fallback>
      </mc:AlternateContent>
      <p:pic>
        <p:nvPicPr>
          <p:cNvPr id="1026" name="Picture 2" descr="http://medcitynews.com/wp-content/uploads/He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333" y="3735819"/>
            <a:ext cx="3367734" cy="268203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D266BE7-899D-4075-917F-DBDE33B6B692}" type="slidenum">
              <a:rPr lang="en-US" smtClean="0">
                <a:solidFill>
                  <a:srgbClr val="3C4743">
                    <a:tint val="75000"/>
                  </a:srgbClr>
                </a:solidFill>
              </a:rPr>
              <a:pPr/>
              <a:t>43</a:t>
            </a:fld>
            <a:endParaRPr lang="en-US">
              <a:solidFill>
                <a:srgbClr val="3C4743">
                  <a:tint val="75000"/>
                </a:srgbClr>
              </a:solidFill>
            </a:endParaRPr>
          </a:p>
        </p:txBody>
      </p:sp>
      <p:sp>
        <p:nvSpPr>
          <p:cNvPr id="10" name="Footer Placeholder 2"/>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Mark Poindexter</a:t>
            </a:r>
            <a:endParaRPr lang="en-US" dirty="0">
              <a:solidFill>
                <a:srgbClr val="3C4743">
                  <a:tint val="75000"/>
                </a:srgbClr>
              </a:solidFill>
            </a:endParaRPr>
          </a:p>
        </p:txBody>
      </p:sp>
    </p:spTree>
    <p:extLst>
      <p:ext uri="{BB962C8B-B14F-4D97-AF65-F5344CB8AC3E}">
        <p14:creationId xmlns:p14="http://schemas.microsoft.com/office/powerpoint/2010/main" val="216581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smtClean="0"/>
              <a:t>Antenna Structure Design</a:t>
            </a:r>
            <a:endParaRPr lang="en-US" sz="5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019" y="2074196"/>
            <a:ext cx="7612725" cy="4282158"/>
          </a:xfrm>
          <a:prstGeom prst="rect">
            <a:avLst/>
          </a:prstGeom>
        </p:spPr>
      </p:pic>
      <p:sp>
        <p:nvSpPr>
          <p:cNvPr id="8" name="TextBox 7"/>
          <p:cNvSpPr txBox="1"/>
          <p:nvPr/>
        </p:nvSpPr>
        <p:spPr>
          <a:xfrm>
            <a:off x="2427805" y="1720496"/>
            <a:ext cx="6189674" cy="461665"/>
          </a:xfrm>
          <a:prstGeom prst="rect">
            <a:avLst/>
          </a:prstGeom>
          <a:noFill/>
        </p:spPr>
        <p:txBody>
          <a:bodyPr wrap="square" rtlCol="0">
            <a:spAutoFit/>
          </a:bodyPr>
          <a:lstStyle/>
          <a:p>
            <a:pPr marL="214313" indent="-214313" algn="ctr">
              <a:buFont typeface="Arial" panose="020B0604020202020204" pitchFamily="34" charset="0"/>
              <a:buChar char="•"/>
            </a:pPr>
            <a:r>
              <a:rPr lang="en-US" sz="2400" dirty="0" smtClean="0">
                <a:solidFill>
                  <a:prstClr val="black"/>
                </a:solidFill>
              </a:rPr>
              <a:t>Horn Covers</a:t>
            </a:r>
            <a:endParaRPr lang="en-US" sz="24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43501280"/>
              </p:ext>
            </p:extLst>
          </p:nvPr>
        </p:nvGraphicFramePr>
        <p:xfrm>
          <a:off x="9409783" y="1906403"/>
          <a:ext cx="1869049" cy="4449951"/>
        </p:xfrm>
        <a:graphic>
          <a:graphicData uri="http://schemas.openxmlformats.org/drawingml/2006/table">
            <a:tbl>
              <a:tblPr firstRow="1" bandRow="1">
                <a:tableStyleId>{21E4AEA4-8DFA-4A89-87EB-49C32662AFE0}</a:tableStyleId>
              </a:tblPr>
              <a:tblGrid>
                <a:gridCol w="747513"/>
                <a:gridCol w="1121536"/>
              </a:tblGrid>
              <a:tr h="296405">
                <a:tc>
                  <a:txBody>
                    <a:bodyPr/>
                    <a:lstStyle/>
                    <a:p>
                      <a:pPr algn="ctr"/>
                      <a:r>
                        <a:rPr lang="en-US" sz="1400" b="1" dirty="0" smtClean="0"/>
                        <a:t>Part #</a:t>
                      </a:r>
                      <a:endParaRPr lang="en-US" sz="1400" b="1" dirty="0"/>
                    </a:p>
                  </a:txBody>
                  <a:tcPr marL="68580" marR="68580" marT="34290" marB="34290"/>
                </a:tc>
                <a:tc>
                  <a:txBody>
                    <a:bodyPr/>
                    <a:lstStyle/>
                    <a:p>
                      <a:pPr algn="ctr"/>
                      <a:r>
                        <a:rPr lang="en-US" sz="1400" dirty="0" smtClean="0"/>
                        <a:t>Part Name</a:t>
                      </a:r>
                      <a:endParaRPr lang="en-US" sz="1400" dirty="0"/>
                    </a:p>
                  </a:txBody>
                  <a:tcPr marL="68580" marR="68580" marT="34290" marB="34290"/>
                </a:tc>
              </a:tr>
              <a:tr h="296405">
                <a:tc>
                  <a:txBody>
                    <a:bodyPr/>
                    <a:lstStyle/>
                    <a:p>
                      <a:pPr algn="ctr"/>
                      <a:r>
                        <a:rPr lang="en-US" sz="1400" b="1" dirty="0" smtClean="0"/>
                        <a:t>SAR - 1</a:t>
                      </a:r>
                      <a:endParaRPr lang="en-US" sz="1400" b="1" dirty="0"/>
                    </a:p>
                  </a:txBody>
                  <a:tcPr marL="68580" marR="68580" marT="34290" marB="34290"/>
                </a:tc>
                <a:tc>
                  <a:txBody>
                    <a:bodyPr/>
                    <a:lstStyle/>
                    <a:p>
                      <a:pPr algn="ctr"/>
                      <a:r>
                        <a:rPr lang="en-US" sz="1400" dirty="0" smtClean="0"/>
                        <a:t>Comp.</a:t>
                      </a:r>
                      <a:r>
                        <a:rPr lang="en-US" sz="1400" baseline="0" dirty="0" smtClean="0"/>
                        <a:t> Box Lid</a:t>
                      </a:r>
                      <a:endParaRPr lang="en-US" sz="1400" dirty="0"/>
                    </a:p>
                  </a:txBody>
                  <a:tcPr marL="68580" marR="68580" marT="34290" marB="34290"/>
                </a:tc>
              </a:tr>
              <a:tr h="296405">
                <a:tc>
                  <a:txBody>
                    <a:bodyPr/>
                    <a:lstStyle/>
                    <a:p>
                      <a:pPr algn="ctr"/>
                      <a:r>
                        <a:rPr lang="en-US" sz="1400" b="1" dirty="0" smtClean="0"/>
                        <a:t>SAR - 2</a:t>
                      </a:r>
                      <a:endParaRPr lang="en-US" sz="1400" b="1" dirty="0"/>
                    </a:p>
                  </a:txBody>
                  <a:tcPr marL="68580" marR="68580" marT="34290" marB="34290"/>
                </a:tc>
                <a:tc>
                  <a:txBody>
                    <a:bodyPr/>
                    <a:lstStyle/>
                    <a:p>
                      <a:pPr algn="ctr"/>
                      <a:r>
                        <a:rPr lang="en-US" sz="1400" dirty="0" smtClean="0"/>
                        <a:t>Comp. Box</a:t>
                      </a:r>
                      <a:endParaRPr lang="en-US" sz="1400" dirty="0"/>
                    </a:p>
                  </a:txBody>
                  <a:tcPr marL="68580" marR="68580" marT="34290" marB="34290"/>
                </a:tc>
              </a:tr>
              <a:tr h="518709">
                <a:tc>
                  <a:txBody>
                    <a:bodyPr/>
                    <a:lstStyle/>
                    <a:p>
                      <a:pPr algn="ctr"/>
                      <a:r>
                        <a:rPr lang="en-US" sz="1400" b="1" dirty="0" smtClean="0"/>
                        <a:t>SAR - 3</a:t>
                      </a:r>
                      <a:endParaRPr lang="en-US" sz="1400" b="1" dirty="0"/>
                    </a:p>
                  </a:txBody>
                  <a:tcPr marL="68580" marR="68580" marT="34290" marB="34290"/>
                </a:tc>
                <a:tc>
                  <a:txBody>
                    <a:bodyPr/>
                    <a:lstStyle/>
                    <a:p>
                      <a:pPr algn="ctr"/>
                      <a:r>
                        <a:rPr lang="en-US" sz="1400" dirty="0" smtClean="0"/>
                        <a:t>Channel To Stand</a:t>
                      </a:r>
                      <a:endParaRPr lang="en-US" sz="1400" dirty="0"/>
                    </a:p>
                  </a:txBody>
                  <a:tcPr marL="68580" marR="68580" marT="34290" marB="34290"/>
                </a:tc>
              </a:tr>
              <a:tr h="296405">
                <a:tc>
                  <a:txBody>
                    <a:bodyPr/>
                    <a:lstStyle/>
                    <a:p>
                      <a:pPr algn="ctr"/>
                      <a:r>
                        <a:rPr lang="en-US" sz="1400" b="1" dirty="0" smtClean="0"/>
                        <a:t>SAR - 4</a:t>
                      </a:r>
                      <a:endParaRPr lang="en-US" sz="1400" b="1" dirty="0"/>
                    </a:p>
                  </a:txBody>
                  <a:tcPr marL="68580" marR="68580" marT="34290" marB="34290"/>
                </a:tc>
                <a:tc>
                  <a:txBody>
                    <a:bodyPr/>
                    <a:lstStyle/>
                    <a:p>
                      <a:pPr algn="ctr"/>
                      <a:r>
                        <a:rPr lang="en-US" sz="1400" dirty="0" smtClean="0"/>
                        <a:t>Stand</a:t>
                      </a:r>
                      <a:endParaRPr lang="en-US" sz="1400" dirty="0"/>
                    </a:p>
                  </a:txBody>
                  <a:tcPr marL="68580" marR="68580" marT="34290" marB="34290"/>
                </a:tc>
              </a:tr>
              <a:tr h="518709">
                <a:tc>
                  <a:txBody>
                    <a:bodyPr/>
                    <a:lstStyle/>
                    <a:p>
                      <a:pPr algn="ctr"/>
                      <a:r>
                        <a:rPr lang="en-US" sz="1400" b="1" dirty="0" smtClean="0"/>
                        <a:t>SAR - 5</a:t>
                      </a:r>
                      <a:endParaRPr lang="en-US" sz="1400" b="1" dirty="0"/>
                    </a:p>
                  </a:txBody>
                  <a:tcPr marL="68580" marR="68580" marT="34290" marB="34290"/>
                </a:tc>
                <a:tc>
                  <a:txBody>
                    <a:bodyPr/>
                    <a:lstStyle/>
                    <a:p>
                      <a:pPr algn="ctr"/>
                      <a:r>
                        <a:rPr lang="en-US" sz="1400" dirty="0" smtClean="0"/>
                        <a:t>Channel Connector</a:t>
                      </a:r>
                      <a:endParaRPr lang="en-US" sz="1400" dirty="0"/>
                    </a:p>
                  </a:txBody>
                  <a:tcPr marL="68580" marR="68580" marT="34290" marB="34290"/>
                </a:tc>
              </a:tr>
              <a:tr h="518709">
                <a:tc>
                  <a:txBody>
                    <a:bodyPr/>
                    <a:lstStyle/>
                    <a:p>
                      <a:pPr algn="ctr"/>
                      <a:r>
                        <a:rPr lang="en-US" sz="1400" b="1" dirty="0" smtClean="0"/>
                        <a:t>SAR - 6</a:t>
                      </a:r>
                      <a:endParaRPr lang="en-US" sz="1400" b="1" dirty="0"/>
                    </a:p>
                  </a:txBody>
                  <a:tcPr marL="68580" marR="68580" marT="34290" marB="34290"/>
                </a:tc>
                <a:tc>
                  <a:txBody>
                    <a:bodyPr/>
                    <a:lstStyle/>
                    <a:p>
                      <a:pPr algn="ctr"/>
                      <a:r>
                        <a:rPr lang="en-US" sz="1400" dirty="0" smtClean="0"/>
                        <a:t>Vertical</a:t>
                      </a:r>
                      <a:r>
                        <a:rPr lang="en-US" sz="1400" baseline="0" dirty="0" smtClean="0"/>
                        <a:t> Horn Cover</a:t>
                      </a:r>
                      <a:endParaRPr lang="en-US" sz="1400" dirty="0"/>
                    </a:p>
                  </a:txBody>
                  <a:tcPr marL="68580" marR="68580" marT="34290" marB="34290"/>
                </a:tc>
              </a:tr>
              <a:tr h="304386">
                <a:tc>
                  <a:txBody>
                    <a:bodyPr/>
                    <a:lstStyle/>
                    <a:p>
                      <a:pPr algn="ctr"/>
                      <a:r>
                        <a:rPr lang="en-US" sz="1400" b="1" dirty="0" smtClean="0"/>
                        <a:t>SAR - 7</a:t>
                      </a:r>
                      <a:endParaRPr lang="en-US" sz="1400" b="1" dirty="0"/>
                    </a:p>
                  </a:txBody>
                  <a:tcPr marL="68580" marR="68580" marT="34290" marB="34290"/>
                </a:tc>
                <a:tc>
                  <a:txBody>
                    <a:bodyPr/>
                    <a:lstStyle/>
                    <a:p>
                      <a:pPr algn="ctr"/>
                      <a:r>
                        <a:rPr lang="en-US" sz="1400" dirty="0" smtClean="0"/>
                        <a:t>Left Horn Cover</a:t>
                      </a:r>
                      <a:endParaRPr lang="en-US" sz="1400" dirty="0"/>
                    </a:p>
                  </a:txBody>
                  <a:tcPr marL="68580" marR="68580" marT="34290" marB="34290"/>
                </a:tc>
              </a:tr>
              <a:tr h="518709">
                <a:tc>
                  <a:txBody>
                    <a:bodyPr/>
                    <a:lstStyle/>
                    <a:p>
                      <a:pPr algn="ctr"/>
                      <a:r>
                        <a:rPr lang="en-US" sz="1400" b="1" dirty="0" smtClean="0"/>
                        <a:t>SAR - 8</a:t>
                      </a:r>
                      <a:endParaRPr lang="en-US" sz="1400" b="1" dirty="0"/>
                    </a:p>
                  </a:txBody>
                  <a:tcPr marL="68580" marR="68580" marT="34290" marB="34290"/>
                </a:tc>
                <a:tc>
                  <a:txBody>
                    <a:bodyPr/>
                    <a:lstStyle/>
                    <a:p>
                      <a:pPr algn="ctr"/>
                      <a:r>
                        <a:rPr lang="en-US" sz="1400" dirty="0" smtClean="0"/>
                        <a:t>Right Horn Cover</a:t>
                      </a:r>
                      <a:endParaRPr lang="en-US" sz="1400" dirty="0"/>
                    </a:p>
                  </a:txBody>
                  <a:tcPr marL="68580" marR="68580" marT="34290" marB="34290"/>
                </a:tc>
              </a:tr>
              <a:tr h="296405">
                <a:tc>
                  <a:txBody>
                    <a:bodyPr/>
                    <a:lstStyle/>
                    <a:p>
                      <a:pPr algn="ctr"/>
                      <a:r>
                        <a:rPr lang="en-US" sz="1400" b="1" dirty="0" smtClean="0"/>
                        <a:t>SAR - 9</a:t>
                      </a:r>
                      <a:endParaRPr lang="en-US" sz="1400" b="1" dirty="0"/>
                    </a:p>
                  </a:txBody>
                  <a:tcPr marL="68580" marR="68580" marT="34290" marB="34290"/>
                </a:tc>
                <a:tc>
                  <a:txBody>
                    <a:bodyPr/>
                    <a:lstStyle/>
                    <a:p>
                      <a:pPr algn="ctr"/>
                      <a:r>
                        <a:rPr lang="en-US" sz="1400" dirty="0" smtClean="0"/>
                        <a:t>Quadrant Panel</a:t>
                      </a:r>
                      <a:endParaRPr lang="en-US" sz="1400" dirty="0"/>
                    </a:p>
                  </a:txBody>
                  <a:tcPr marL="68580" marR="68580" marT="34290" marB="34290"/>
                </a:tc>
              </a:tr>
            </a:tbl>
          </a:graphicData>
        </a:graphic>
      </p:graphicFrame>
      <p:sp>
        <p:nvSpPr>
          <p:cNvPr id="3" name="Slide Number Placeholder 2"/>
          <p:cNvSpPr>
            <a:spLocks noGrp="1"/>
          </p:cNvSpPr>
          <p:nvPr>
            <p:ph type="sldNum" sz="quarter" idx="12"/>
          </p:nvPr>
        </p:nvSpPr>
        <p:spPr/>
        <p:txBody>
          <a:bodyPr/>
          <a:lstStyle/>
          <a:p>
            <a:fld id="{BD266BE7-899D-4075-917F-DBDE33B6B692}" type="slidenum">
              <a:rPr lang="en-US" smtClean="0">
                <a:solidFill>
                  <a:srgbClr val="3C4743">
                    <a:tint val="75000"/>
                  </a:srgbClr>
                </a:solidFill>
              </a:rPr>
              <a:pPr/>
              <a:t>44</a:t>
            </a:fld>
            <a:endParaRPr lang="en-US">
              <a:solidFill>
                <a:srgbClr val="3C4743">
                  <a:tint val="75000"/>
                </a:srgbClr>
              </a:solidFill>
            </a:endParaRPr>
          </a:p>
        </p:txBody>
      </p:sp>
      <p:sp>
        <p:nvSpPr>
          <p:cNvPr id="11" name="Rectangle 10"/>
          <p:cNvSpPr/>
          <p:nvPr/>
        </p:nvSpPr>
        <p:spPr>
          <a:xfrm>
            <a:off x="9409104" y="4353888"/>
            <a:ext cx="1890512" cy="1514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6706" y="2594897"/>
            <a:ext cx="1962749" cy="26565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2"/>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Malcolm Harmon</a:t>
            </a:r>
            <a:endParaRPr lang="en-US" dirty="0">
              <a:solidFill>
                <a:srgbClr val="3C4743">
                  <a:tint val="75000"/>
                </a:srgbClr>
              </a:solidFill>
            </a:endParaRPr>
          </a:p>
        </p:txBody>
      </p:sp>
    </p:spTree>
    <p:extLst>
      <p:ext uri="{BB962C8B-B14F-4D97-AF65-F5344CB8AC3E}">
        <p14:creationId xmlns:p14="http://schemas.microsoft.com/office/powerpoint/2010/main" val="232318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smtClean="0"/>
              <a:t>Antenna Structure Design</a:t>
            </a:r>
            <a:endParaRPr lang="en-US" sz="5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568" y="2155218"/>
            <a:ext cx="7612724" cy="4282157"/>
          </a:xfrm>
          <a:prstGeom prst="rect">
            <a:avLst/>
          </a:prstGeom>
        </p:spPr>
      </p:pic>
      <p:sp>
        <p:nvSpPr>
          <p:cNvPr id="8" name="TextBox 7"/>
          <p:cNvSpPr txBox="1"/>
          <p:nvPr/>
        </p:nvSpPr>
        <p:spPr>
          <a:xfrm>
            <a:off x="1836093" y="1764752"/>
            <a:ext cx="6189674" cy="461665"/>
          </a:xfrm>
          <a:prstGeom prst="rect">
            <a:avLst/>
          </a:prstGeom>
          <a:noFill/>
        </p:spPr>
        <p:txBody>
          <a:bodyPr wrap="square" rtlCol="0">
            <a:spAutoFit/>
          </a:bodyPr>
          <a:lstStyle/>
          <a:p>
            <a:pPr marL="214313" indent="-214313" algn="ctr">
              <a:buFont typeface="Arial" panose="020B0604020202020204" pitchFamily="34" charset="0"/>
              <a:buChar char="•"/>
            </a:pPr>
            <a:r>
              <a:rPr lang="en-US" sz="2400" dirty="0" smtClean="0">
                <a:solidFill>
                  <a:prstClr val="black"/>
                </a:solidFill>
              </a:rPr>
              <a:t>Structure Frame and Stand</a:t>
            </a:r>
            <a:endParaRPr lang="en-US" sz="2400"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3320721"/>
              </p:ext>
            </p:extLst>
          </p:nvPr>
        </p:nvGraphicFramePr>
        <p:xfrm>
          <a:off x="9345775" y="2005585"/>
          <a:ext cx="1869049" cy="4449951"/>
        </p:xfrm>
        <a:graphic>
          <a:graphicData uri="http://schemas.openxmlformats.org/drawingml/2006/table">
            <a:tbl>
              <a:tblPr firstRow="1" bandRow="1">
                <a:tableStyleId>{21E4AEA4-8DFA-4A89-87EB-49C32662AFE0}</a:tableStyleId>
              </a:tblPr>
              <a:tblGrid>
                <a:gridCol w="747513"/>
                <a:gridCol w="1121536"/>
              </a:tblGrid>
              <a:tr h="296405">
                <a:tc>
                  <a:txBody>
                    <a:bodyPr/>
                    <a:lstStyle/>
                    <a:p>
                      <a:pPr algn="ctr"/>
                      <a:r>
                        <a:rPr lang="en-US" sz="1400" b="1" dirty="0" smtClean="0"/>
                        <a:t>Part #</a:t>
                      </a:r>
                      <a:endParaRPr lang="en-US" sz="1400" b="1" dirty="0"/>
                    </a:p>
                  </a:txBody>
                  <a:tcPr marL="68580" marR="68580" marT="34290" marB="34290"/>
                </a:tc>
                <a:tc>
                  <a:txBody>
                    <a:bodyPr/>
                    <a:lstStyle/>
                    <a:p>
                      <a:pPr algn="ctr"/>
                      <a:r>
                        <a:rPr lang="en-US" sz="1400" dirty="0" smtClean="0"/>
                        <a:t>Part Name</a:t>
                      </a:r>
                      <a:endParaRPr lang="en-US" sz="1400" dirty="0"/>
                    </a:p>
                  </a:txBody>
                  <a:tcPr marL="68580" marR="68580" marT="34290" marB="34290"/>
                </a:tc>
              </a:tr>
              <a:tr h="296405">
                <a:tc>
                  <a:txBody>
                    <a:bodyPr/>
                    <a:lstStyle/>
                    <a:p>
                      <a:pPr algn="ctr"/>
                      <a:r>
                        <a:rPr lang="en-US" sz="1400" b="1" dirty="0" smtClean="0"/>
                        <a:t>SAR - 1</a:t>
                      </a:r>
                      <a:endParaRPr lang="en-US" sz="1400" b="1" dirty="0"/>
                    </a:p>
                  </a:txBody>
                  <a:tcPr marL="68580" marR="68580" marT="34290" marB="34290"/>
                </a:tc>
                <a:tc>
                  <a:txBody>
                    <a:bodyPr/>
                    <a:lstStyle/>
                    <a:p>
                      <a:pPr algn="ctr"/>
                      <a:r>
                        <a:rPr lang="en-US" sz="1400" dirty="0" smtClean="0"/>
                        <a:t>Comp.</a:t>
                      </a:r>
                      <a:r>
                        <a:rPr lang="en-US" sz="1400" baseline="0" dirty="0" smtClean="0"/>
                        <a:t> Box Lid</a:t>
                      </a:r>
                      <a:endParaRPr lang="en-US" sz="1400" dirty="0"/>
                    </a:p>
                  </a:txBody>
                  <a:tcPr marL="68580" marR="68580" marT="34290" marB="34290"/>
                </a:tc>
              </a:tr>
              <a:tr h="296405">
                <a:tc>
                  <a:txBody>
                    <a:bodyPr/>
                    <a:lstStyle/>
                    <a:p>
                      <a:pPr algn="ctr"/>
                      <a:r>
                        <a:rPr lang="en-US" sz="1400" b="1" dirty="0" smtClean="0"/>
                        <a:t>SAR - 2</a:t>
                      </a:r>
                      <a:endParaRPr lang="en-US" sz="1400" b="1" dirty="0"/>
                    </a:p>
                  </a:txBody>
                  <a:tcPr marL="68580" marR="68580" marT="34290" marB="34290"/>
                </a:tc>
                <a:tc>
                  <a:txBody>
                    <a:bodyPr/>
                    <a:lstStyle/>
                    <a:p>
                      <a:pPr algn="ctr"/>
                      <a:r>
                        <a:rPr lang="en-US" sz="1400" dirty="0" smtClean="0"/>
                        <a:t>Comp. Box</a:t>
                      </a:r>
                      <a:endParaRPr lang="en-US" sz="1400" dirty="0"/>
                    </a:p>
                  </a:txBody>
                  <a:tcPr marL="68580" marR="68580" marT="34290" marB="34290"/>
                </a:tc>
              </a:tr>
              <a:tr h="518709">
                <a:tc>
                  <a:txBody>
                    <a:bodyPr/>
                    <a:lstStyle/>
                    <a:p>
                      <a:pPr algn="ctr"/>
                      <a:r>
                        <a:rPr lang="en-US" sz="1400" b="1" dirty="0" smtClean="0"/>
                        <a:t>SAR - 3</a:t>
                      </a:r>
                      <a:endParaRPr lang="en-US" sz="1400" b="1" dirty="0"/>
                    </a:p>
                  </a:txBody>
                  <a:tcPr marL="68580" marR="68580" marT="34290" marB="34290"/>
                </a:tc>
                <a:tc>
                  <a:txBody>
                    <a:bodyPr/>
                    <a:lstStyle/>
                    <a:p>
                      <a:pPr algn="ctr"/>
                      <a:r>
                        <a:rPr lang="en-US" sz="1400" dirty="0" smtClean="0"/>
                        <a:t>Channel To Stand</a:t>
                      </a:r>
                      <a:endParaRPr lang="en-US" sz="1400" dirty="0"/>
                    </a:p>
                  </a:txBody>
                  <a:tcPr marL="68580" marR="68580" marT="34290" marB="34290"/>
                </a:tc>
              </a:tr>
              <a:tr h="296405">
                <a:tc>
                  <a:txBody>
                    <a:bodyPr/>
                    <a:lstStyle/>
                    <a:p>
                      <a:pPr algn="ctr"/>
                      <a:r>
                        <a:rPr lang="en-US" sz="1400" b="1" dirty="0" smtClean="0"/>
                        <a:t>SAR - 4</a:t>
                      </a:r>
                      <a:endParaRPr lang="en-US" sz="1400" b="1" dirty="0"/>
                    </a:p>
                  </a:txBody>
                  <a:tcPr marL="68580" marR="68580" marT="34290" marB="34290"/>
                </a:tc>
                <a:tc>
                  <a:txBody>
                    <a:bodyPr/>
                    <a:lstStyle/>
                    <a:p>
                      <a:pPr algn="ctr"/>
                      <a:r>
                        <a:rPr lang="en-US" sz="1400" dirty="0" smtClean="0"/>
                        <a:t>Stand</a:t>
                      </a:r>
                      <a:endParaRPr lang="en-US" sz="1400" dirty="0"/>
                    </a:p>
                  </a:txBody>
                  <a:tcPr marL="68580" marR="68580" marT="34290" marB="34290"/>
                </a:tc>
              </a:tr>
              <a:tr h="518709">
                <a:tc>
                  <a:txBody>
                    <a:bodyPr/>
                    <a:lstStyle/>
                    <a:p>
                      <a:pPr algn="ctr"/>
                      <a:r>
                        <a:rPr lang="en-US" sz="1400" b="1" dirty="0" smtClean="0"/>
                        <a:t>SAR - 5</a:t>
                      </a:r>
                      <a:endParaRPr lang="en-US" sz="1400" b="1" dirty="0"/>
                    </a:p>
                  </a:txBody>
                  <a:tcPr marL="68580" marR="68580" marT="34290" marB="34290"/>
                </a:tc>
                <a:tc>
                  <a:txBody>
                    <a:bodyPr/>
                    <a:lstStyle/>
                    <a:p>
                      <a:pPr algn="ctr"/>
                      <a:r>
                        <a:rPr lang="en-US" sz="1400" dirty="0" smtClean="0"/>
                        <a:t>Channel Connector</a:t>
                      </a:r>
                      <a:endParaRPr lang="en-US" sz="1400" dirty="0"/>
                    </a:p>
                  </a:txBody>
                  <a:tcPr marL="68580" marR="68580" marT="34290" marB="34290"/>
                </a:tc>
              </a:tr>
              <a:tr h="518709">
                <a:tc>
                  <a:txBody>
                    <a:bodyPr/>
                    <a:lstStyle/>
                    <a:p>
                      <a:pPr algn="ctr"/>
                      <a:r>
                        <a:rPr lang="en-US" sz="1400" b="1" dirty="0" smtClean="0"/>
                        <a:t>SAR - 6</a:t>
                      </a:r>
                      <a:endParaRPr lang="en-US" sz="1400" b="1" dirty="0"/>
                    </a:p>
                  </a:txBody>
                  <a:tcPr marL="68580" marR="68580" marT="34290" marB="34290"/>
                </a:tc>
                <a:tc>
                  <a:txBody>
                    <a:bodyPr/>
                    <a:lstStyle/>
                    <a:p>
                      <a:pPr algn="ctr"/>
                      <a:r>
                        <a:rPr lang="en-US" sz="1400" dirty="0" smtClean="0"/>
                        <a:t>Vertical</a:t>
                      </a:r>
                      <a:r>
                        <a:rPr lang="en-US" sz="1400" baseline="0" dirty="0" smtClean="0"/>
                        <a:t> Horn Cover</a:t>
                      </a:r>
                      <a:endParaRPr lang="en-US" sz="1400" dirty="0"/>
                    </a:p>
                  </a:txBody>
                  <a:tcPr marL="68580" marR="68580" marT="34290" marB="34290"/>
                </a:tc>
              </a:tr>
              <a:tr h="304386">
                <a:tc>
                  <a:txBody>
                    <a:bodyPr/>
                    <a:lstStyle/>
                    <a:p>
                      <a:pPr algn="ctr"/>
                      <a:r>
                        <a:rPr lang="en-US" sz="1400" b="1" dirty="0" smtClean="0"/>
                        <a:t>SAR - 7</a:t>
                      </a:r>
                      <a:endParaRPr lang="en-US" sz="1400" b="1" dirty="0"/>
                    </a:p>
                  </a:txBody>
                  <a:tcPr marL="68580" marR="68580" marT="34290" marB="34290"/>
                </a:tc>
                <a:tc>
                  <a:txBody>
                    <a:bodyPr/>
                    <a:lstStyle/>
                    <a:p>
                      <a:pPr algn="ctr"/>
                      <a:r>
                        <a:rPr lang="en-US" sz="1400" dirty="0" smtClean="0"/>
                        <a:t>Left Horn Cover</a:t>
                      </a:r>
                      <a:endParaRPr lang="en-US" sz="1400" dirty="0"/>
                    </a:p>
                  </a:txBody>
                  <a:tcPr marL="68580" marR="68580" marT="34290" marB="34290"/>
                </a:tc>
              </a:tr>
              <a:tr h="518709">
                <a:tc>
                  <a:txBody>
                    <a:bodyPr/>
                    <a:lstStyle/>
                    <a:p>
                      <a:pPr algn="ctr"/>
                      <a:r>
                        <a:rPr lang="en-US" sz="1400" b="1" dirty="0" smtClean="0"/>
                        <a:t>SAR - 8</a:t>
                      </a:r>
                      <a:endParaRPr lang="en-US" sz="1400" b="1" dirty="0"/>
                    </a:p>
                  </a:txBody>
                  <a:tcPr marL="68580" marR="68580" marT="34290" marB="34290"/>
                </a:tc>
                <a:tc>
                  <a:txBody>
                    <a:bodyPr/>
                    <a:lstStyle/>
                    <a:p>
                      <a:pPr algn="ctr"/>
                      <a:r>
                        <a:rPr lang="en-US" sz="1400" dirty="0" smtClean="0"/>
                        <a:t>Right Horn Cover</a:t>
                      </a:r>
                      <a:endParaRPr lang="en-US" sz="1400" dirty="0"/>
                    </a:p>
                  </a:txBody>
                  <a:tcPr marL="68580" marR="68580" marT="34290" marB="34290"/>
                </a:tc>
              </a:tr>
              <a:tr h="296405">
                <a:tc>
                  <a:txBody>
                    <a:bodyPr/>
                    <a:lstStyle/>
                    <a:p>
                      <a:pPr algn="ctr"/>
                      <a:r>
                        <a:rPr lang="en-US" sz="1400" b="1" dirty="0" smtClean="0"/>
                        <a:t>SAR - 9</a:t>
                      </a:r>
                      <a:endParaRPr lang="en-US" sz="1400" b="1" dirty="0"/>
                    </a:p>
                  </a:txBody>
                  <a:tcPr marL="68580" marR="68580" marT="34290" marB="34290"/>
                </a:tc>
                <a:tc>
                  <a:txBody>
                    <a:bodyPr/>
                    <a:lstStyle/>
                    <a:p>
                      <a:pPr algn="ctr"/>
                      <a:r>
                        <a:rPr lang="en-US" sz="1400" dirty="0" smtClean="0"/>
                        <a:t>Quadrant Panel</a:t>
                      </a:r>
                      <a:endParaRPr lang="en-US" sz="1400" dirty="0"/>
                    </a:p>
                  </a:txBody>
                  <a:tcPr marL="68580" marR="68580" marT="34290" marB="34290"/>
                </a:tc>
              </a:tr>
            </a:tbl>
          </a:graphicData>
        </a:graphic>
      </p:graphicFrame>
      <p:sp>
        <p:nvSpPr>
          <p:cNvPr id="11" name="Footer Placeholder 2"/>
          <p:cNvSpPr>
            <a:spLocks noGrp="1"/>
          </p:cNvSpPr>
          <p:nvPr>
            <p:ph type="ftr" sz="quarter" idx="11"/>
          </p:nvPr>
        </p:nvSpPr>
        <p:spPr/>
        <p:txBody>
          <a:bodyPr/>
          <a:lstStyle/>
          <a:p>
            <a:r>
              <a:rPr lang="en-US" dirty="0" smtClean="0">
                <a:solidFill>
                  <a:srgbClr val="3C4743">
                    <a:tint val="75000"/>
                  </a:srgbClr>
                </a:solidFill>
              </a:rPr>
              <a:t>Malcolm Harmon</a:t>
            </a:r>
            <a:endParaRPr lang="en-US" dirty="0">
              <a:solidFill>
                <a:srgbClr val="3C4743">
                  <a:tint val="75000"/>
                </a:srgbClr>
              </a:solidFill>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solidFill>
                  <a:srgbClr val="3C4743">
                    <a:tint val="75000"/>
                  </a:srgbClr>
                </a:solidFill>
              </a:rPr>
              <a:pPr/>
              <a:t>45</a:t>
            </a:fld>
            <a:endParaRPr lang="en-US">
              <a:solidFill>
                <a:srgbClr val="3C4743">
                  <a:tint val="75000"/>
                </a:srgbClr>
              </a:solidFill>
            </a:endParaRPr>
          </a:p>
        </p:txBody>
      </p:sp>
      <p:sp>
        <p:nvSpPr>
          <p:cNvPr id="13" name="Rectangle 12"/>
          <p:cNvSpPr/>
          <p:nvPr/>
        </p:nvSpPr>
        <p:spPr>
          <a:xfrm>
            <a:off x="1532489" y="2453292"/>
            <a:ext cx="3078563" cy="3799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29176" y="3086039"/>
            <a:ext cx="1890512" cy="1367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345096" y="5967984"/>
            <a:ext cx="1890512" cy="46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41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ctr"/>
            <a:r>
              <a:rPr lang="en-US" sz="5400" dirty="0" smtClean="0"/>
              <a:t>Final Antenna Structure</a:t>
            </a:r>
            <a:endParaRPr lang="en-US" sz="5400" dirty="0"/>
          </a:p>
        </p:txBody>
      </p:sp>
      <p:sp>
        <p:nvSpPr>
          <p:cNvPr id="3" name="Footer Placeholder 2"/>
          <p:cNvSpPr>
            <a:spLocks noGrp="1"/>
          </p:cNvSpPr>
          <p:nvPr>
            <p:ph type="ftr" sz="quarter" idx="11"/>
          </p:nvPr>
        </p:nvSpPr>
        <p:spPr/>
        <p:txBody>
          <a:bodyPr/>
          <a:lstStyle/>
          <a:p>
            <a:r>
              <a:rPr lang="en-US" dirty="0"/>
              <a:t>Malcolm Harmon</a:t>
            </a:r>
          </a:p>
        </p:txBody>
      </p:sp>
      <p:sp>
        <p:nvSpPr>
          <p:cNvPr id="4" name="Slide Number Placeholder 3"/>
          <p:cNvSpPr>
            <a:spLocks noGrp="1"/>
          </p:cNvSpPr>
          <p:nvPr>
            <p:ph type="sldNum" sz="quarter" idx="12"/>
          </p:nvPr>
        </p:nvSpPr>
        <p:spPr/>
        <p:txBody>
          <a:bodyPr/>
          <a:lstStyle/>
          <a:p>
            <a:fld id="{BD266BE7-899D-4075-917F-DBDE33B6B692}" type="slidenum">
              <a:rPr lang="en-US" smtClean="0">
                <a:solidFill>
                  <a:srgbClr val="3C4743">
                    <a:tint val="75000"/>
                  </a:srgbClr>
                </a:solidFill>
              </a:rPr>
              <a:pPr/>
              <a:t>46</a:t>
            </a:fld>
            <a:endParaRPr lang="en-US">
              <a:solidFill>
                <a:srgbClr val="3C4743">
                  <a:tint val="75000"/>
                </a:srgbClr>
              </a:solidFill>
            </a:endParaRPr>
          </a:p>
        </p:txBody>
      </p:sp>
      <p:pic>
        <p:nvPicPr>
          <p:cNvPr id="8" name="Picture 7"/>
          <p:cNvPicPr>
            <a:picLocks noChangeAspect="1"/>
          </p:cNvPicPr>
          <p:nvPr/>
        </p:nvPicPr>
        <p:blipFill>
          <a:blip r:embed="rId3">
            <a:clrChange>
              <a:clrFrom>
                <a:srgbClr val="FBFBFC"/>
              </a:clrFrom>
              <a:clrTo>
                <a:srgbClr val="FBFBFC">
                  <a:alpha val="0"/>
                </a:srgbClr>
              </a:clrTo>
            </a:clrChange>
          </a:blip>
          <a:stretch>
            <a:fillRect/>
          </a:stretch>
        </p:blipFill>
        <p:spPr>
          <a:xfrm>
            <a:off x="6340655" y="1463679"/>
            <a:ext cx="5111477" cy="5257800"/>
          </a:xfrm>
          <a:prstGeom prst="rect">
            <a:avLst/>
          </a:prstGeom>
        </p:spPr>
      </p:pic>
      <p:pic>
        <p:nvPicPr>
          <p:cNvPr id="5" name="Picture 4"/>
          <p:cNvPicPr>
            <a:picLocks noChangeAspect="1"/>
          </p:cNvPicPr>
          <p:nvPr/>
        </p:nvPicPr>
        <p:blipFill>
          <a:blip r:embed="rId4">
            <a:clrChange>
              <a:clrFrom>
                <a:srgbClr val="FBFBFC"/>
              </a:clrFrom>
              <a:clrTo>
                <a:srgbClr val="FBFBFC">
                  <a:alpha val="0"/>
                </a:srgbClr>
              </a:clrTo>
            </a:clrChange>
          </a:blip>
          <a:stretch>
            <a:fillRect/>
          </a:stretch>
        </p:blipFill>
        <p:spPr>
          <a:xfrm>
            <a:off x="721860" y="1428576"/>
            <a:ext cx="5060495" cy="5292903"/>
          </a:xfrm>
          <a:prstGeom prst="rect">
            <a:avLst/>
          </a:prstGeom>
        </p:spPr>
      </p:pic>
    </p:spTree>
    <p:extLst>
      <p:ext uri="{BB962C8B-B14F-4D97-AF65-F5344CB8AC3E}">
        <p14:creationId xmlns:p14="http://schemas.microsoft.com/office/powerpoint/2010/main" val="4137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50897" y="1767561"/>
            <a:ext cx="3347095" cy="1168048"/>
          </a:xfrm>
          <a:prstGeom prst="rect">
            <a:avLst/>
          </a:prstGeom>
        </p:spPr>
      </p:pic>
      <p:sp>
        <p:nvSpPr>
          <p:cNvPr id="2" name="TextBox 1"/>
          <p:cNvSpPr txBox="1"/>
          <p:nvPr/>
        </p:nvSpPr>
        <p:spPr>
          <a:xfrm>
            <a:off x="1925578" y="434956"/>
            <a:ext cx="8161786" cy="769441"/>
          </a:xfrm>
          <a:prstGeom prst="rect">
            <a:avLst/>
          </a:prstGeom>
          <a:noFill/>
        </p:spPr>
        <p:txBody>
          <a:bodyPr wrap="none" rtlCol="0">
            <a:spAutoFit/>
          </a:bodyPr>
          <a:lstStyle/>
          <a:p>
            <a:r>
              <a:rPr lang="en-US" sz="4400" dirty="0" smtClean="0"/>
              <a:t>Stress Analysis - Antenna Structure</a:t>
            </a:r>
            <a:endParaRPr lang="en-US" sz="4400" dirty="0"/>
          </a:p>
        </p:txBody>
      </p:sp>
      <p:sp>
        <p:nvSpPr>
          <p:cNvPr id="12" name="TextBox 11"/>
          <p:cNvSpPr txBox="1"/>
          <p:nvPr/>
        </p:nvSpPr>
        <p:spPr>
          <a:xfrm>
            <a:off x="3072238" y="1119397"/>
            <a:ext cx="5868466" cy="461665"/>
          </a:xfrm>
          <a:prstGeom prst="rect">
            <a:avLst/>
          </a:prstGeom>
          <a:noFill/>
        </p:spPr>
        <p:txBody>
          <a:bodyPr wrap="none" rtlCol="0">
            <a:spAutoFit/>
          </a:bodyPr>
          <a:lstStyle/>
          <a:p>
            <a:r>
              <a:rPr lang="en-US" sz="2400" dirty="0" smtClean="0"/>
              <a:t>DRAMATIZED MAX DISPLACEMENT IN INCHES</a:t>
            </a:r>
            <a:endParaRPr lang="en-US" sz="2400" dirty="0"/>
          </a:p>
        </p:txBody>
      </p:sp>
      <p:grpSp>
        <p:nvGrpSpPr>
          <p:cNvPr id="6" name="Group 5"/>
          <p:cNvGrpSpPr/>
          <p:nvPr/>
        </p:nvGrpSpPr>
        <p:grpSpPr>
          <a:xfrm>
            <a:off x="4067483" y="2284802"/>
            <a:ext cx="2169209" cy="1262536"/>
            <a:chOff x="2422353" y="1841500"/>
            <a:chExt cx="2169209" cy="1262536"/>
          </a:xfrm>
        </p:grpSpPr>
        <p:sp>
          <p:nvSpPr>
            <p:cNvPr id="15" name="Rectangle 14"/>
            <p:cNvSpPr/>
            <p:nvPr/>
          </p:nvSpPr>
          <p:spPr>
            <a:xfrm>
              <a:off x="2422353" y="2250469"/>
              <a:ext cx="2117952" cy="853567"/>
            </a:xfrm>
            <a:prstGeom prst="rect">
              <a:avLst/>
            </a:prstGeom>
          </p:spPr>
          <p:txBody>
            <a:bodyPr wrap="none">
              <a:spAutoFit/>
            </a:bodyPr>
            <a:lstStyle/>
            <a:p>
              <a:pPr algn="ct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Max Displacement</a:t>
              </a:r>
            </a:p>
            <a:p>
              <a:pPr algn="ct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 1.1x10</a:t>
              </a:r>
              <a:r>
                <a:rPr lang="en-US" sz="2000" baseline="30000" dirty="0" smtClean="0">
                  <a:latin typeface="Calibri" panose="020F0502020204030204" pitchFamily="34" charset="0"/>
                  <a:ea typeface="Calibri" panose="020F0502020204030204" pitchFamily="34" charset="0"/>
                  <a:cs typeface="Times New Roman" panose="02020603050405020304" pitchFamily="18" charset="0"/>
                </a:rPr>
                <a:t>-6</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463800" y="1841500"/>
              <a:ext cx="2127762" cy="461665"/>
            </a:xfrm>
            <a:prstGeom prst="rect">
              <a:avLst/>
            </a:prstGeom>
            <a:noFill/>
          </p:spPr>
          <p:txBody>
            <a:bodyPr wrap="none" rtlCol="0">
              <a:spAutoFit/>
            </a:bodyPr>
            <a:lstStyle/>
            <a:p>
              <a:r>
                <a:rPr lang="en-US" sz="2400" dirty="0" smtClean="0"/>
                <a:t>Quadrant Panel</a:t>
              </a:r>
              <a:endParaRPr lang="en-US" sz="2400" dirty="0"/>
            </a:p>
          </p:txBody>
        </p:sp>
      </p:grpSp>
      <p:grpSp>
        <p:nvGrpSpPr>
          <p:cNvPr id="8" name="Group 7"/>
          <p:cNvGrpSpPr/>
          <p:nvPr/>
        </p:nvGrpSpPr>
        <p:grpSpPr>
          <a:xfrm>
            <a:off x="10281456" y="1706321"/>
            <a:ext cx="1713931" cy="1266918"/>
            <a:chOff x="7837284" y="1882930"/>
            <a:chExt cx="1713931" cy="1266918"/>
          </a:xfrm>
        </p:grpSpPr>
        <p:sp>
          <p:nvSpPr>
            <p:cNvPr id="14" name="Rectangle 13"/>
            <p:cNvSpPr/>
            <p:nvPr/>
          </p:nvSpPr>
          <p:spPr>
            <a:xfrm>
              <a:off x="8067568" y="2296281"/>
              <a:ext cx="1269898" cy="853567"/>
            </a:xfrm>
            <a:prstGeom prst="rect">
              <a:avLst/>
            </a:prstGeom>
          </p:spPr>
          <p:txBody>
            <a:bodyPr wrap="none">
              <a:spAutoFit/>
            </a:bodyPr>
            <a:lstStyle/>
            <a:p>
              <a:pPr algn="ct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Max Dis.</a:t>
              </a:r>
            </a:p>
            <a:p>
              <a:pPr algn="ct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9.0x10</a:t>
              </a:r>
              <a:r>
                <a:rPr lang="en-US" sz="2000" baseline="30000" dirty="0" smtClean="0">
                  <a:latin typeface="Calibri" panose="020F0502020204030204" pitchFamily="34" charset="0"/>
                  <a:ea typeface="Calibri" panose="020F0502020204030204" pitchFamily="34" charset="0"/>
                  <a:cs typeface="Times New Roman" panose="02020603050405020304" pitchFamily="18" charset="0"/>
                </a:rPr>
                <a:t>-7</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7837284" y="1882930"/>
              <a:ext cx="1713931" cy="461665"/>
            </a:xfrm>
            <a:prstGeom prst="rect">
              <a:avLst/>
            </a:prstGeom>
            <a:noFill/>
          </p:spPr>
          <p:txBody>
            <a:bodyPr wrap="none" rtlCol="0">
              <a:spAutoFit/>
            </a:bodyPr>
            <a:lstStyle/>
            <a:p>
              <a:r>
                <a:rPr lang="en-US" sz="2400" dirty="0" smtClean="0"/>
                <a:t>Horn Covers</a:t>
              </a:r>
              <a:endParaRPr lang="en-US" sz="2400" dirty="0"/>
            </a:p>
          </p:txBody>
        </p:sp>
      </p:grpSp>
      <p:grpSp>
        <p:nvGrpSpPr>
          <p:cNvPr id="11" name="Group 10"/>
          <p:cNvGrpSpPr/>
          <p:nvPr/>
        </p:nvGrpSpPr>
        <p:grpSpPr>
          <a:xfrm>
            <a:off x="7159393" y="3250132"/>
            <a:ext cx="3830472" cy="778669"/>
            <a:chOff x="6950897" y="3264202"/>
            <a:chExt cx="3830472" cy="778669"/>
          </a:xfrm>
        </p:grpSpPr>
        <p:sp>
          <p:nvSpPr>
            <p:cNvPr id="19" name="TextBox 18"/>
            <p:cNvSpPr txBox="1"/>
            <p:nvPr/>
          </p:nvSpPr>
          <p:spPr>
            <a:xfrm>
              <a:off x="6950897" y="3264202"/>
              <a:ext cx="3830472" cy="461665"/>
            </a:xfrm>
            <a:prstGeom prst="rect">
              <a:avLst/>
            </a:prstGeom>
            <a:noFill/>
          </p:spPr>
          <p:txBody>
            <a:bodyPr wrap="none" rtlCol="0">
              <a:spAutoFit/>
            </a:bodyPr>
            <a:lstStyle/>
            <a:p>
              <a:r>
                <a:rPr lang="en-US" sz="2400" dirty="0" smtClean="0"/>
                <a:t>Stand to Structure Connector</a:t>
              </a:r>
              <a:endParaRPr lang="en-US" sz="2400" dirty="0"/>
            </a:p>
          </p:txBody>
        </p:sp>
        <p:sp>
          <p:nvSpPr>
            <p:cNvPr id="20" name="Rectangle 19"/>
            <p:cNvSpPr/>
            <p:nvPr/>
          </p:nvSpPr>
          <p:spPr>
            <a:xfrm>
              <a:off x="7235686" y="3621217"/>
              <a:ext cx="3260893" cy="421654"/>
            </a:xfrm>
            <a:prstGeom prst="rect">
              <a:avLst/>
            </a:prstGeom>
          </p:spPr>
          <p:txBody>
            <a:bodyPr wrap="non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Max </a:t>
              </a:r>
              <a:r>
                <a:rPr lang="en-US" sz="2000" dirty="0" smtClean="0">
                  <a:latin typeface="Calibri" panose="020F0502020204030204" pitchFamily="34" charset="0"/>
                  <a:ea typeface="Calibri" panose="020F0502020204030204" pitchFamily="34" charset="0"/>
                  <a:cs typeface="Times New Roman" panose="02020603050405020304" pitchFamily="18" charset="0"/>
                </a:rPr>
                <a:t>Displacement 8.1x10</a:t>
              </a:r>
              <a:r>
                <a:rPr lang="en-US" sz="2000" baseline="30000" dirty="0" smtClean="0">
                  <a:latin typeface="Calibri" panose="020F0502020204030204" pitchFamily="34" charset="0"/>
                  <a:ea typeface="Calibri" panose="020F0502020204030204" pitchFamily="34" charset="0"/>
                  <a:cs typeface="Times New Roman" panose="02020603050405020304" pitchFamily="18" charset="0"/>
                </a:rPr>
                <a:t>-7</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p:cNvGrpSpPr/>
          <p:nvPr/>
        </p:nvGrpSpPr>
        <p:grpSpPr>
          <a:xfrm>
            <a:off x="4591562" y="4915639"/>
            <a:ext cx="2117952" cy="1236204"/>
            <a:chOff x="3006449" y="3956131"/>
            <a:chExt cx="2117952" cy="1236204"/>
          </a:xfrm>
        </p:grpSpPr>
        <p:sp>
          <p:nvSpPr>
            <p:cNvPr id="18" name="TextBox 17"/>
            <p:cNvSpPr txBox="1"/>
            <p:nvPr/>
          </p:nvSpPr>
          <p:spPr>
            <a:xfrm>
              <a:off x="3636113" y="3956131"/>
              <a:ext cx="895823" cy="461665"/>
            </a:xfrm>
            <a:prstGeom prst="rect">
              <a:avLst/>
            </a:prstGeom>
            <a:noFill/>
          </p:spPr>
          <p:txBody>
            <a:bodyPr wrap="none" rtlCol="0">
              <a:spAutoFit/>
            </a:bodyPr>
            <a:lstStyle/>
            <a:p>
              <a:r>
                <a:rPr lang="en-US" sz="2400" dirty="0" smtClean="0"/>
                <a:t>Stand</a:t>
              </a:r>
              <a:endParaRPr lang="en-US" sz="2400" dirty="0"/>
            </a:p>
          </p:txBody>
        </p:sp>
        <p:sp>
          <p:nvSpPr>
            <p:cNvPr id="21" name="Rectangle 20"/>
            <p:cNvSpPr/>
            <p:nvPr/>
          </p:nvSpPr>
          <p:spPr>
            <a:xfrm>
              <a:off x="3006449" y="4338768"/>
              <a:ext cx="2117952" cy="853567"/>
            </a:xfrm>
            <a:prstGeom prst="rect">
              <a:avLst/>
            </a:prstGeom>
          </p:spPr>
          <p:txBody>
            <a:bodyPr wrap="none">
              <a:spAutoFit/>
            </a:bodyPr>
            <a:lstStyle/>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Max </a:t>
              </a:r>
              <a:r>
                <a:rPr lang="en-US" sz="2000" dirty="0" smtClean="0">
                  <a:latin typeface="Calibri" panose="020F0502020204030204" pitchFamily="34" charset="0"/>
                  <a:ea typeface="Calibri" panose="020F0502020204030204" pitchFamily="34" charset="0"/>
                  <a:cs typeface="Times New Roman" panose="02020603050405020304" pitchFamily="18" charset="0"/>
                </a:rPr>
                <a:t>Displacement</a:t>
              </a:r>
            </a:p>
            <a:p>
              <a:pPr algn="ct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5.5x10</a:t>
              </a:r>
              <a:r>
                <a:rPr lang="en-US" sz="2000" baseline="30000" dirty="0" smtClean="0">
                  <a:latin typeface="Calibri" panose="020F0502020204030204" pitchFamily="34" charset="0"/>
                  <a:ea typeface="Calibri" panose="020F0502020204030204" pitchFamily="34" charset="0"/>
                  <a:cs typeface="Times New Roman" panose="02020603050405020304" pitchFamily="18" charset="0"/>
                </a:rPr>
                <a:t>-5</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 name="Footer Placeholder 2"/>
          <p:cNvSpPr>
            <a:spLocks noGrp="1"/>
          </p:cNvSpPr>
          <p:nvPr>
            <p:ph type="ftr" sz="quarter" idx="11"/>
          </p:nvPr>
        </p:nvSpPr>
        <p:spPr>
          <a:xfrm>
            <a:off x="2658444" y="6492875"/>
            <a:ext cx="6917210" cy="365125"/>
          </a:xfrm>
        </p:spPr>
        <p:txBody>
          <a:bodyPr/>
          <a:lstStyle/>
          <a:p>
            <a:pPr algn="ctr"/>
            <a:r>
              <a:rPr lang="en-US" dirty="0" smtClean="0">
                <a:solidFill>
                  <a:srgbClr val="3C4743">
                    <a:tint val="75000"/>
                  </a:srgbClr>
                </a:solidFill>
              </a:rPr>
              <a:t>Malcolm Harmon</a:t>
            </a:r>
            <a:endParaRPr lang="en-US" dirty="0">
              <a:solidFill>
                <a:srgbClr val="3C4743">
                  <a:tint val="75000"/>
                </a:srgbClr>
              </a:solidFill>
            </a:endParaRPr>
          </a:p>
        </p:txBody>
      </p:sp>
      <p:sp>
        <p:nvSpPr>
          <p:cNvPr id="4" name="Slide Number Placeholder 3"/>
          <p:cNvSpPr>
            <a:spLocks noGrp="1"/>
          </p:cNvSpPr>
          <p:nvPr>
            <p:ph type="sldNum" sz="quarter" idx="12"/>
          </p:nvPr>
        </p:nvSpPr>
        <p:spPr>
          <a:xfrm>
            <a:off x="10614251" y="6492875"/>
            <a:ext cx="1052510" cy="365125"/>
          </a:xfrm>
        </p:spPr>
        <p:txBody>
          <a:bodyPr>
            <a:normAutofit/>
          </a:bodyPr>
          <a:lstStyle/>
          <a:p>
            <a:fld id="{4AF7791A-6690-4411-A1CF-E02477992E4B}" type="slidenum">
              <a:rPr lang="en-US" smtClean="0"/>
              <a:t>47</a:t>
            </a:fld>
            <a:endParaRPr lang="en-US" dirty="0"/>
          </a:p>
        </p:txBody>
      </p:sp>
      <p:pic>
        <p:nvPicPr>
          <p:cNvPr id="23" name="Picture 22"/>
          <p:cNvPicPr/>
          <p:nvPr/>
        </p:nvPicPr>
        <p:blipFill>
          <a:blip r:embed="rId4"/>
          <a:stretch>
            <a:fillRect/>
          </a:stretch>
        </p:blipFill>
        <p:spPr>
          <a:xfrm>
            <a:off x="675915" y="4212871"/>
            <a:ext cx="3841075" cy="2328867"/>
          </a:xfrm>
          <a:prstGeom prst="rect">
            <a:avLst/>
          </a:prstGeom>
          <a:ln w="38100" cap="sq">
            <a:noFill/>
            <a:prstDash val="solid"/>
            <a:miter lim="800000"/>
          </a:ln>
          <a:effectLst/>
        </p:spPr>
      </p:pic>
      <p:pic>
        <p:nvPicPr>
          <p:cNvPr id="24" name="Picture 23"/>
          <p:cNvPicPr/>
          <p:nvPr/>
        </p:nvPicPr>
        <p:blipFill>
          <a:blip r:embed="rId5"/>
          <a:stretch>
            <a:fillRect/>
          </a:stretch>
        </p:blipFill>
        <p:spPr>
          <a:xfrm>
            <a:off x="1076522" y="1569702"/>
            <a:ext cx="3039859" cy="2517373"/>
          </a:xfrm>
          <a:prstGeom prst="rect">
            <a:avLst/>
          </a:prstGeom>
          <a:ln w="38100" cap="sq">
            <a:noFill/>
            <a:prstDash val="solid"/>
            <a:miter lim="800000"/>
          </a:ln>
          <a:effectLst/>
        </p:spPr>
      </p:pic>
      <p:pic>
        <p:nvPicPr>
          <p:cNvPr id="25" name="Picture 24"/>
          <p:cNvPicPr/>
          <p:nvPr/>
        </p:nvPicPr>
        <p:blipFill>
          <a:blip r:embed="rId6"/>
          <a:stretch>
            <a:fillRect/>
          </a:stretch>
        </p:blipFill>
        <p:spPr>
          <a:xfrm>
            <a:off x="7535008" y="4116575"/>
            <a:ext cx="3079243" cy="2425163"/>
          </a:xfrm>
          <a:prstGeom prst="rect">
            <a:avLst/>
          </a:prstGeom>
          <a:ln w="38100" cap="sq">
            <a:noFill/>
            <a:prstDash val="solid"/>
            <a:miter lim="800000"/>
          </a:ln>
          <a:effectLst/>
        </p:spPr>
      </p:pic>
    </p:spTree>
    <p:extLst>
      <p:ext uri="{BB962C8B-B14F-4D97-AF65-F5344CB8AC3E}">
        <p14:creationId xmlns:p14="http://schemas.microsoft.com/office/powerpoint/2010/main" val="78754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 Horn Holders</a:t>
            </a:r>
          </a:p>
        </p:txBody>
      </p:sp>
      <p:sp>
        <p:nvSpPr>
          <p:cNvPr id="3" name="Footer Placeholder 2"/>
          <p:cNvSpPr>
            <a:spLocks noGrp="1"/>
          </p:cNvSpPr>
          <p:nvPr>
            <p:ph type="ftr" sz="quarter" idx="11"/>
          </p:nvPr>
        </p:nvSpPr>
        <p:spPr/>
        <p:txBody>
          <a:bodyPr/>
          <a:lstStyle/>
          <a:p>
            <a:r>
              <a:rPr lang="en-US" dirty="0" smtClean="0">
                <a:solidFill>
                  <a:srgbClr val="3C4743">
                    <a:tint val="75000"/>
                  </a:srgbClr>
                </a:solidFill>
              </a:rPr>
              <a:t>Mark Poindexter</a:t>
            </a:r>
            <a:endParaRPr lang="en-US" dirty="0">
              <a:solidFill>
                <a:srgbClr val="3C4743">
                  <a:tint val="75000"/>
                </a:srgbClr>
              </a:solidFill>
            </a:endParaRPr>
          </a:p>
        </p:txBody>
      </p:sp>
      <p:sp>
        <p:nvSpPr>
          <p:cNvPr id="4" name="Slide Number Placeholder 3"/>
          <p:cNvSpPr>
            <a:spLocks noGrp="1"/>
          </p:cNvSpPr>
          <p:nvPr>
            <p:ph type="sldNum" sz="quarter" idx="12"/>
          </p:nvPr>
        </p:nvSpPr>
        <p:spPr/>
        <p:txBody>
          <a:bodyPr/>
          <a:lstStyle/>
          <a:p>
            <a:fld id="{BD266BE7-899D-4075-917F-DBDE33B6B692}" type="slidenum">
              <a:rPr lang="en-US" smtClean="0">
                <a:solidFill>
                  <a:srgbClr val="3C4743">
                    <a:tint val="75000"/>
                  </a:srgbClr>
                </a:solidFill>
              </a:rPr>
              <a:pPr/>
              <a:t>48</a:t>
            </a:fld>
            <a:endParaRPr lang="en-US">
              <a:solidFill>
                <a:srgbClr val="3C4743">
                  <a:tint val="75000"/>
                </a:srgb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01" y="1839448"/>
            <a:ext cx="5165407" cy="284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10.png"/>
          <p:cNvPicPr/>
          <p:nvPr/>
        </p:nvPicPr>
        <p:blipFill>
          <a:blip r:embed="rId3" cstate="print"/>
          <a:srcRect/>
          <a:stretch>
            <a:fillRect/>
          </a:stretch>
        </p:blipFill>
        <p:spPr>
          <a:xfrm>
            <a:off x="5612893" y="3806926"/>
            <a:ext cx="5295900" cy="2415600"/>
          </a:xfrm>
          <a:prstGeom prst="rect">
            <a:avLst/>
          </a:prstGeom>
          <a:ln/>
        </p:spPr>
      </p:pic>
      <p:sp>
        <p:nvSpPr>
          <p:cNvPr id="5" name="TextBox 4"/>
          <p:cNvSpPr txBox="1"/>
          <p:nvPr/>
        </p:nvSpPr>
        <p:spPr>
          <a:xfrm>
            <a:off x="6299200" y="2103438"/>
            <a:ext cx="44704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Nut threaded rods to compress horn holders</a:t>
            </a:r>
          </a:p>
          <a:p>
            <a:pPr marL="285750" indent="-285750">
              <a:buFont typeface="Arial" panose="020B0604020202020204" pitchFamily="34" charset="0"/>
              <a:buChar char="•"/>
            </a:pPr>
            <a:r>
              <a:rPr lang="en-US" sz="2400" dirty="0" smtClean="0"/>
              <a:t>Rotate about threaded rods axis for alignment</a:t>
            </a:r>
            <a:endParaRPr lang="en-US" sz="2400" dirty="0"/>
          </a:p>
        </p:txBody>
      </p:sp>
      <p:sp>
        <p:nvSpPr>
          <p:cNvPr id="7" name="TextBox 6"/>
          <p:cNvSpPr txBox="1"/>
          <p:nvPr/>
        </p:nvSpPr>
        <p:spPr>
          <a:xfrm>
            <a:off x="693897" y="4689328"/>
            <a:ext cx="4394200"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Threaded rod welded to horn </a:t>
            </a:r>
            <a:r>
              <a:rPr lang="en-US" sz="2400" dirty="0" smtClean="0"/>
              <a:t>holders</a:t>
            </a:r>
          </a:p>
          <a:p>
            <a:endParaRPr lang="en-US" dirty="0"/>
          </a:p>
        </p:txBody>
      </p:sp>
    </p:spTree>
    <p:extLst>
      <p:ext uri="{BB962C8B-B14F-4D97-AF65-F5344CB8AC3E}">
        <p14:creationId xmlns:p14="http://schemas.microsoft.com/office/powerpoint/2010/main" val="32459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5400" dirty="0"/>
              <a:t>Trihedral</a:t>
            </a: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108" y="2157903"/>
            <a:ext cx="6015809" cy="4198451"/>
          </a:xfrm>
          <a:prstGeom prst="rect">
            <a:avLst/>
          </a:prstGeom>
          <a:ln>
            <a:solidFill>
              <a:schemeClr val="tx1"/>
            </a:solidFill>
          </a:ln>
        </p:spPr>
      </p:pic>
      <p:sp>
        <p:nvSpPr>
          <p:cNvPr id="7" name="TextBox 6"/>
          <p:cNvSpPr txBox="1"/>
          <p:nvPr/>
        </p:nvSpPr>
        <p:spPr>
          <a:xfrm>
            <a:off x="356144" y="2938245"/>
            <a:ext cx="2697951" cy="2308324"/>
          </a:xfrm>
          <a:prstGeom prst="rect">
            <a:avLst/>
          </a:prstGeom>
          <a:noFill/>
        </p:spPr>
        <p:txBody>
          <a:bodyPr wrap="square" rtlCol="0">
            <a:spAutoFit/>
          </a:bodyPr>
          <a:lstStyle/>
          <a:p>
            <a:pPr marL="214313" indent="-214313">
              <a:buFont typeface="Arial" panose="020B0604020202020204" pitchFamily="34" charset="0"/>
              <a:buChar char="•"/>
            </a:pPr>
            <a:r>
              <a:rPr lang="en-US" sz="2400" dirty="0">
                <a:solidFill>
                  <a:prstClr val="black"/>
                </a:solidFill>
              </a:rPr>
              <a:t>Triangular planes are joined together to form a triangular pocket to receive and reflect waves</a:t>
            </a:r>
          </a:p>
        </p:txBody>
      </p:sp>
      <p:pic>
        <p:nvPicPr>
          <p:cNvPr id="2" name="Picture 1"/>
          <p:cNvPicPr>
            <a:picLocks noChangeAspect="1"/>
          </p:cNvPicPr>
          <p:nvPr/>
        </p:nvPicPr>
        <p:blipFill>
          <a:blip r:embed="rId3"/>
          <a:stretch>
            <a:fillRect/>
          </a:stretch>
        </p:blipFill>
        <p:spPr>
          <a:xfrm>
            <a:off x="9299217" y="2157903"/>
            <a:ext cx="2579853" cy="2224361"/>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9299217" y="4444689"/>
            <a:ext cx="2583147" cy="1911665"/>
          </a:xfrm>
          <a:prstGeom prst="rect">
            <a:avLst/>
          </a:prstGeom>
          <a:ln>
            <a:solidFill>
              <a:schemeClr val="tx1"/>
            </a:solidFill>
          </a:ln>
        </p:spPr>
      </p:pic>
      <p:sp>
        <p:nvSpPr>
          <p:cNvPr id="6" name="Footer Placeholder 5"/>
          <p:cNvSpPr>
            <a:spLocks noGrp="1"/>
          </p:cNvSpPr>
          <p:nvPr>
            <p:ph type="ftr" sz="quarter" idx="11"/>
          </p:nvPr>
        </p:nvSpPr>
        <p:spPr/>
        <p:txBody>
          <a:bodyPr/>
          <a:lstStyle/>
          <a:p>
            <a:r>
              <a:rPr lang="en-US" smtClean="0">
                <a:solidFill>
                  <a:prstClr val="black">
                    <a:tint val="75000"/>
                  </a:prstClr>
                </a:solidFill>
              </a:rPr>
              <a:t>Malcolm Harmon</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72E3434F-D928-4522-84EE-B56FDF9170CA}"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58992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Overview</a:t>
            </a:r>
            <a:endParaRPr lang="en-US" dirty="0"/>
          </a:p>
        </p:txBody>
      </p:sp>
      <p:sp>
        <p:nvSpPr>
          <p:cNvPr id="3" name="Text Placeholder 2"/>
          <p:cNvSpPr>
            <a:spLocks noGrp="1"/>
          </p:cNvSpPr>
          <p:nvPr>
            <p:ph type="body" idx="1"/>
          </p:nvPr>
        </p:nvSpPr>
        <p:spPr>
          <a:xfrm>
            <a:off x="4191002" y="4589467"/>
            <a:ext cx="5410199" cy="1500187"/>
          </a:xfrm>
        </p:spPr>
        <p:txBody>
          <a:bodyPr/>
          <a:lstStyle/>
          <a:p>
            <a:r>
              <a:rPr lang="en-US" dirty="0"/>
              <a:t>Radar Imager Project Scope</a:t>
            </a:r>
            <a:br>
              <a:rPr lang="en-US" dirty="0"/>
            </a:br>
            <a:r>
              <a:rPr lang="en-US" dirty="0"/>
              <a:t>Matthew </a:t>
            </a:r>
            <a:r>
              <a:rPr lang="en-US" dirty="0" smtClean="0"/>
              <a:t>Cammuse – Electrical Engineer</a:t>
            </a: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a:t>
            </a:fld>
            <a:endParaRPr lang="en-US">
              <a:solidFill>
                <a:srgbClr val="3C4743">
                  <a:tint val="75000"/>
                </a:srgbClr>
              </a:solidFill>
            </a:endParaRPr>
          </a:p>
        </p:txBody>
      </p:sp>
    </p:spTree>
    <p:extLst>
      <p:ext uri="{BB962C8B-B14F-4D97-AF65-F5344CB8AC3E}">
        <p14:creationId xmlns:p14="http://schemas.microsoft.com/office/powerpoint/2010/main" val="270425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4632" y="2088594"/>
            <a:ext cx="6248113" cy="4045713"/>
          </a:xfrm>
          <a:prstGeom prst="rect">
            <a:avLst/>
          </a:prstGeom>
        </p:spPr>
      </p:pic>
      <p:pic>
        <p:nvPicPr>
          <p:cNvPr id="9" name="Picture 8"/>
          <p:cNvPicPr>
            <a:picLocks noChangeAspect="1"/>
          </p:cNvPicPr>
          <p:nvPr/>
        </p:nvPicPr>
        <p:blipFill>
          <a:blip r:embed="rId4"/>
          <a:stretch>
            <a:fillRect/>
          </a:stretch>
        </p:blipFill>
        <p:spPr>
          <a:xfrm>
            <a:off x="6957466" y="1928174"/>
            <a:ext cx="3854914" cy="2625922"/>
          </a:xfrm>
          <a:prstGeom prst="rect">
            <a:avLst/>
          </a:prstGeom>
        </p:spPr>
      </p:pic>
      <p:sp>
        <p:nvSpPr>
          <p:cNvPr id="3" name="Title 2"/>
          <p:cNvSpPr>
            <a:spLocks noGrp="1"/>
          </p:cNvSpPr>
          <p:nvPr>
            <p:ph type="title"/>
          </p:nvPr>
        </p:nvSpPr>
        <p:spPr/>
        <p:txBody>
          <a:bodyPr>
            <a:normAutofit/>
          </a:bodyPr>
          <a:lstStyle/>
          <a:p>
            <a:pPr algn="ctr"/>
            <a:r>
              <a:rPr lang="en-US" sz="5400" dirty="0" smtClean="0"/>
              <a:t>Results – Horn Alignment</a:t>
            </a:r>
            <a:endParaRPr lang="en-US" sz="5400" dirty="0"/>
          </a:p>
        </p:txBody>
      </p:sp>
      <p:sp>
        <p:nvSpPr>
          <p:cNvPr id="7" name="Footer Placeholder 2"/>
          <p:cNvSpPr>
            <a:spLocks noGrp="1"/>
          </p:cNvSpPr>
          <p:nvPr>
            <p:ph type="ftr" sz="quarter" idx="11"/>
          </p:nvPr>
        </p:nvSpPr>
        <p:spPr>
          <a:xfrm>
            <a:off x="3252108" y="6356354"/>
            <a:ext cx="5687787" cy="365125"/>
          </a:xfrm>
        </p:spPr>
        <p:txBody>
          <a:bodyPr/>
          <a:lstStyle/>
          <a:p>
            <a:r>
              <a:rPr lang="en-US" dirty="0" smtClean="0">
                <a:solidFill>
                  <a:srgbClr val="3C4743">
                    <a:tint val="75000"/>
                  </a:srgbClr>
                </a:solidFill>
              </a:rPr>
              <a:t>Malcolm Harmon</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50</a:t>
            </a:fld>
            <a:endParaRPr lang="en-US">
              <a:solidFill>
                <a:srgbClr val="3C4743">
                  <a:tint val="75000"/>
                </a:srgbClr>
              </a:solidFill>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671" y="4554096"/>
            <a:ext cx="1990504" cy="187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0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Management</a:t>
            </a:r>
            <a:endParaRPr lang="en-US" dirty="0"/>
          </a:p>
        </p:txBody>
      </p:sp>
      <p:sp>
        <p:nvSpPr>
          <p:cNvPr id="3" name="Text Placeholder 2"/>
          <p:cNvSpPr>
            <a:spLocks noGrp="1"/>
          </p:cNvSpPr>
          <p:nvPr>
            <p:ph type="body" idx="1"/>
          </p:nvPr>
        </p:nvSpPr>
        <p:spPr>
          <a:xfrm>
            <a:off x="3974471" y="4589467"/>
            <a:ext cx="6663351" cy="1500187"/>
          </a:xfrm>
        </p:spPr>
        <p:txBody>
          <a:bodyPr>
            <a:normAutofit/>
          </a:bodyPr>
          <a:lstStyle/>
          <a:p>
            <a:r>
              <a:rPr lang="en-US" dirty="0" smtClean="0"/>
              <a:t>Budget Assessment, Bill of Materials, Schedule</a:t>
            </a:r>
          </a:p>
          <a:p>
            <a:r>
              <a:rPr lang="en-US" dirty="0"/>
              <a:t>Benjamin Mock – Industrial </a:t>
            </a:r>
            <a:r>
              <a:rPr lang="en-US" dirty="0" smtClean="0"/>
              <a:t>Engineer</a:t>
            </a:r>
          </a:p>
          <a:p>
            <a:r>
              <a:rPr lang="en-US" dirty="0" smtClean="0"/>
              <a:t>Jasmine </a:t>
            </a:r>
            <a:r>
              <a:rPr lang="en-US" dirty="0" err="1" smtClean="0"/>
              <a:t>Vanderhorst</a:t>
            </a:r>
            <a:r>
              <a:rPr lang="en-US" dirty="0" smtClean="0"/>
              <a:t> – Industrial Engineer</a:t>
            </a: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51</a:t>
            </a:fld>
            <a:endParaRPr lang="en-US">
              <a:solidFill>
                <a:srgbClr val="3C4743">
                  <a:tint val="75000"/>
                </a:srgbClr>
              </a:solidFill>
            </a:endParaRPr>
          </a:p>
        </p:txBody>
      </p:sp>
    </p:spTree>
    <p:extLst>
      <p:ext uri="{BB962C8B-B14F-4D97-AF65-F5344CB8AC3E}">
        <p14:creationId xmlns:p14="http://schemas.microsoft.com/office/powerpoint/2010/main" val="385369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Resource Allocation</a:t>
            </a:r>
            <a:endParaRPr lang="en-US" sz="5400" dirty="0"/>
          </a:p>
        </p:txBody>
      </p:sp>
      <p:sp>
        <p:nvSpPr>
          <p:cNvPr id="11" name="Text Placeholder 10"/>
          <p:cNvSpPr>
            <a:spLocks noGrp="1"/>
          </p:cNvSpPr>
          <p:nvPr>
            <p:ph type="body" sz="quarter" idx="3"/>
          </p:nvPr>
        </p:nvSpPr>
        <p:spPr>
          <a:xfrm>
            <a:off x="778224" y="1908669"/>
            <a:ext cx="4489704" cy="830695"/>
          </a:xfrm>
        </p:spPr>
        <p:txBody>
          <a:bodyPr anchor="t">
            <a:normAutofit/>
          </a:bodyPr>
          <a:lstStyle/>
          <a:p>
            <a:pPr algn="ctr"/>
            <a:r>
              <a:rPr lang="en-US" dirty="0" smtClean="0"/>
              <a:t>Initial Projection</a:t>
            </a:r>
            <a:endParaRPr lang="en-US" dirty="0"/>
          </a:p>
        </p:txBody>
      </p:sp>
      <p:sp>
        <p:nvSpPr>
          <p:cNvPr id="12" name="Content Placeholder 11"/>
          <p:cNvSpPr>
            <a:spLocks noGrp="1"/>
          </p:cNvSpPr>
          <p:nvPr>
            <p:ph sz="quarter" idx="4"/>
          </p:nvPr>
        </p:nvSpPr>
        <p:spPr>
          <a:xfrm>
            <a:off x="312993" y="2727155"/>
            <a:ext cx="5622586" cy="3433769"/>
          </a:xfrm>
        </p:spPr>
        <p:txBody>
          <a:bodyPr/>
          <a:lstStyle/>
          <a:p>
            <a:pPr>
              <a:lnSpc>
                <a:spcPct val="200000"/>
              </a:lnSpc>
            </a:pPr>
            <a:r>
              <a:rPr lang="en-US" dirty="0"/>
              <a:t>Northrop Grumman sponsored up to $50,000</a:t>
            </a:r>
          </a:p>
          <a:p>
            <a:pPr>
              <a:lnSpc>
                <a:spcPct val="200000"/>
              </a:lnSpc>
            </a:pPr>
            <a:r>
              <a:rPr lang="en-US" dirty="0"/>
              <a:t>Projected $38,000 expense</a:t>
            </a:r>
          </a:p>
          <a:p>
            <a:pPr>
              <a:lnSpc>
                <a:spcPct val="200000"/>
              </a:lnSpc>
            </a:pPr>
            <a:r>
              <a:rPr lang="en-US" dirty="0"/>
              <a:t>Left a $12,000 buffer</a:t>
            </a:r>
          </a:p>
          <a:p>
            <a:endParaRPr lang="en-US" dirty="0" smtClean="0"/>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Benjamin Mock</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52</a:t>
            </a:fld>
            <a:endParaRPr lang="en-US">
              <a:solidFill>
                <a:srgbClr val="3C4743">
                  <a:tint val="75000"/>
                </a:srgbClr>
              </a:solidFill>
            </a:endParaRPr>
          </a:p>
        </p:txBody>
      </p:sp>
      <p:sp>
        <p:nvSpPr>
          <p:cNvPr id="9" name="Text Placeholder 8"/>
          <p:cNvSpPr>
            <a:spLocks noGrp="1"/>
          </p:cNvSpPr>
          <p:nvPr>
            <p:ph type="body" idx="1"/>
          </p:nvPr>
        </p:nvSpPr>
        <p:spPr>
          <a:xfrm>
            <a:off x="6975107" y="1892627"/>
            <a:ext cx="4489704" cy="830695"/>
          </a:xfrm>
        </p:spPr>
        <p:txBody>
          <a:bodyPr anchor="t">
            <a:normAutofit/>
          </a:bodyPr>
          <a:lstStyle/>
          <a:p>
            <a:pPr algn="ctr"/>
            <a:r>
              <a:rPr lang="en-US" dirty="0" smtClean="0"/>
              <a:t>Final Evaluation</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226949221"/>
              </p:ext>
            </p:extLst>
          </p:nvPr>
        </p:nvGraphicFramePr>
        <p:xfrm>
          <a:off x="6103509" y="2307973"/>
          <a:ext cx="5564221" cy="4112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428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62296" y="715700"/>
            <a:ext cx="9029700" cy="2428875"/>
          </a:xfrm>
          <a:prstGeom prst="rect">
            <a:avLst/>
          </a:prstGeom>
        </p:spPr>
      </p:pic>
      <p:pic>
        <p:nvPicPr>
          <p:cNvPr id="8" name="Picture 7"/>
          <p:cNvPicPr>
            <a:picLocks noChangeAspect="1"/>
          </p:cNvPicPr>
          <p:nvPr/>
        </p:nvPicPr>
        <p:blipFill>
          <a:blip r:embed="rId4"/>
          <a:stretch>
            <a:fillRect/>
          </a:stretch>
        </p:blipFill>
        <p:spPr>
          <a:xfrm>
            <a:off x="1562296" y="3144575"/>
            <a:ext cx="8772525" cy="3571875"/>
          </a:xfrm>
          <a:prstGeom prst="rect">
            <a:avLst/>
          </a:prstGeom>
        </p:spPr>
      </p:pic>
      <p:sp>
        <p:nvSpPr>
          <p:cNvPr id="9" name="Title 8"/>
          <p:cNvSpPr>
            <a:spLocks noGrp="1"/>
          </p:cNvSpPr>
          <p:nvPr>
            <p:ph type="title"/>
          </p:nvPr>
        </p:nvSpPr>
        <p:spPr>
          <a:xfrm>
            <a:off x="562338" y="101008"/>
            <a:ext cx="11029616" cy="988332"/>
          </a:xfrm>
        </p:spPr>
        <p:txBody>
          <a:bodyPr anchor="t">
            <a:normAutofit/>
          </a:bodyPr>
          <a:lstStyle/>
          <a:p>
            <a:r>
              <a:rPr lang="en-US" sz="4000" dirty="0" smtClean="0">
                <a:solidFill>
                  <a:schemeClr val="accent1"/>
                </a:solidFill>
              </a:rPr>
              <a:t>Project Flow – Parallel Schedule</a:t>
            </a:r>
            <a:endParaRPr lang="en-US" sz="4000" dirty="0">
              <a:solidFill>
                <a:schemeClr val="accent1"/>
              </a:solidFill>
            </a:endParaRPr>
          </a:p>
        </p:txBody>
      </p:sp>
      <p:sp>
        <p:nvSpPr>
          <p:cNvPr id="10" name="Footer Placeholder 2"/>
          <p:cNvSpPr>
            <a:spLocks noGrp="1"/>
          </p:cNvSpPr>
          <p:nvPr>
            <p:ph type="ftr" sz="quarter" idx="11"/>
          </p:nvPr>
        </p:nvSpPr>
        <p:spPr>
          <a:xfrm>
            <a:off x="562338" y="6533887"/>
            <a:ext cx="11029616" cy="365125"/>
          </a:xfrm>
        </p:spPr>
        <p:txBody>
          <a:bodyPr/>
          <a:lstStyle/>
          <a:p>
            <a:pPr algn="ctr"/>
            <a:r>
              <a:rPr lang="en-US" dirty="0" smtClean="0">
                <a:solidFill>
                  <a:srgbClr val="3C4743">
                    <a:tint val="75000"/>
                  </a:srgbClr>
                </a:solidFill>
              </a:rPr>
              <a:t>Jasmine </a:t>
            </a:r>
            <a:r>
              <a:rPr lang="en-US" dirty="0" err="1" smtClean="0">
                <a:solidFill>
                  <a:srgbClr val="3C4743">
                    <a:tint val="75000"/>
                  </a:srgbClr>
                </a:solidFill>
              </a:rPr>
              <a:t>Vanderhorst</a:t>
            </a:r>
            <a:endParaRPr lang="en-US" dirty="0">
              <a:solidFill>
                <a:srgbClr val="3C4743">
                  <a:tint val="75000"/>
                </a:srgbClr>
              </a:solidFill>
            </a:endParaRPr>
          </a:p>
        </p:txBody>
      </p:sp>
      <p:sp>
        <p:nvSpPr>
          <p:cNvPr id="11" name="Slide Number Placeholder 10"/>
          <p:cNvSpPr>
            <a:spLocks noGrp="1"/>
          </p:cNvSpPr>
          <p:nvPr>
            <p:ph type="sldNum" sz="quarter" idx="12"/>
          </p:nvPr>
        </p:nvSpPr>
        <p:spPr/>
        <p:txBody>
          <a:bodyPr/>
          <a:lstStyle/>
          <a:p>
            <a:fld id="{4AF7791A-6690-4411-A1CF-E02477992E4B}" type="slidenum">
              <a:rPr lang="en-US" smtClean="0">
                <a:solidFill>
                  <a:srgbClr val="903163"/>
                </a:solidFill>
              </a:rPr>
              <a:pPr/>
              <a:t>53</a:t>
            </a:fld>
            <a:endParaRPr lang="en-US">
              <a:solidFill>
                <a:srgbClr val="903163"/>
              </a:solidFill>
            </a:endParaRPr>
          </a:p>
        </p:txBody>
      </p:sp>
    </p:spTree>
    <p:extLst>
      <p:ext uri="{BB962C8B-B14F-4D97-AF65-F5344CB8AC3E}">
        <p14:creationId xmlns:p14="http://schemas.microsoft.com/office/powerpoint/2010/main" val="419884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Project Schedule</a:t>
            </a:r>
            <a:endParaRPr lang="en-US" sz="5400" dirty="0"/>
          </a:p>
        </p:txBody>
      </p:sp>
      <p:sp>
        <p:nvSpPr>
          <p:cNvPr id="2" name="Text Placeholder 1"/>
          <p:cNvSpPr>
            <a:spLocks noGrp="1"/>
          </p:cNvSpPr>
          <p:nvPr>
            <p:ph type="body" idx="1"/>
          </p:nvPr>
        </p:nvSpPr>
        <p:spPr>
          <a:xfrm>
            <a:off x="422787" y="1828459"/>
            <a:ext cx="4489704" cy="830695"/>
          </a:xfrm>
        </p:spPr>
        <p:txBody>
          <a:bodyPr/>
          <a:lstStyle/>
          <a:p>
            <a:pPr algn="ctr"/>
            <a:r>
              <a:rPr lang="en-US" dirty="0" smtClean="0"/>
              <a:t>Fall 2014</a:t>
            </a:r>
            <a:endParaRPr lang="en-US" dirty="0"/>
          </a:p>
        </p:txBody>
      </p:sp>
      <p:sp>
        <p:nvSpPr>
          <p:cNvPr id="3" name="Content Placeholder 2"/>
          <p:cNvSpPr>
            <a:spLocks noGrp="1"/>
          </p:cNvSpPr>
          <p:nvPr>
            <p:ph sz="half" idx="2"/>
          </p:nvPr>
        </p:nvSpPr>
        <p:spPr>
          <a:xfrm>
            <a:off x="422787" y="2743198"/>
            <a:ext cx="5347077" cy="3433769"/>
          </a:xfrm>
        </p:spPr>
        <p:txBody>
          <a:bodyPr/>
          <a:lstStyle/>
          <a:p>
            <a:r>
              <a:rPr lang="en-US" dirty="0" smtClean="0"/>
              <a:t>Designed RF Electrical System</a:t>
            </a:r>
          </a:p>
          <a:p>
            <a:r>
              <a:rPr lang="en-US" dirty="0" smtClean="0"/>
              <a:t>Antenna Design &amp; Analysis</a:t>
            </a:r>
          </a:p>
          <a:p>
            <a:r>
              <a:rPr lang="en-US" dirty="0" smtClean="0"/>
              <a:t>Mechanical Structure Design &amp; Analysis</a:t>
            </a:r>
          </a:p>
          <a:p>
            <a:r>
              <a:rPr lang="en-US" dirty="0" smtClean="0"/>
              <a:t>Performed Component Analysis</a:t>
            </a:r>
          </a:p>
          <a:p>
            <a:r>
              <a:rPr lang="en-US" dirty="0" smtClean="0"/>
              <a:t>Procurement Process Initiated</a:t>
            </a:r>
          </a:p>
          <a:p>
            <a:pPr marL="0" indent="0">
              <a:buNone/>
            </a:pPr>
            <a:endParaRPr lang="en-US" dirty="0"/>
          </a:p>
        </p:txBody>
      </p:sp>
      <p:sp>
        <p:nvSpPr>
          <p:cNvPr id="7" name="Text Placeholder 6"/>
          <p:cNvSpPr>
            <a:spLocks noGrp="1"/>
          </p:cNvSpPr>
          <p:nvPr>
            <p:ph type="body" sz="quarter" idx="3"/>
          </p:nvPr>
        </p:nvSpPr>
        <p:spPr/>
        <p:txBody>
          <a:bodyPr/>
          <a:lstStyle/>
          <a:p>
            <a:pPr algn="ctr"/>
            <a:r>
              <a:rPr lang="en-US" dirty="0" smtClean="0"/>
              <a:t>Spring 2015 – Post Midterm Hardware Demonstration</a:t>
            </a:r>
            <a:endParaRPr lang="en-US" dirty="0"/>
          </a:p>
        </p:txBody>
      </p:sp>
      <p:sp>
        <p:nvSpPr>
          <p:cNvPr id="10" name="Content Placeholder 9"/>
          <p:cNvSpPr>
            <a:spLocks noGrp="1"/>
          </p:cNvSpPr>
          <p:nvPr>
            <p:ph sz="quarter" idx="4"/>
          </p:nvPr>
        </p:nvSpPr>
        <p:spPr>
          <a:xfrm>
            <a:off x="5910219" y="2762861"/>
            <a:ext cx="6075304" cy="3433769"/>
          </a:xfrm>
        </p:spPr>
        <p:txBody>
          <a:bodyPr>
            <a:normAutofit lnSpcReduction="10000"/>
          </a:bodyPr>
          <a:lstStyle/>
          <a:p>
            <a:r>
              <a:rPr lang="en-US" dirty="0" smtClean="0"/>
              <a:t>Signal Power Levels &amp; Pulse Quality Testing &amp; Verification </a:t>
            </a:r>
          </a:p>
          <a:p>
            <a:pPr lvl="1"/>
            <a:r>
              <a:rPr lang="en-US" dirty="0" smtClean="0"/>
              <a:t>Transmit Chain 3/23</a:t>
            </a:r>
          </a:p>
          <a:p>
            <a:pPr lvl="1"/>
            <a:r>
              <a:rPr lang="en-US" dirty="0" smtClean="0"/>
              <a:t>LO IQ Demodulator 3/23</a:t>
            </a:r>
          </a:p>
          <a:p>
            <a:pPr lvl="1"/>
            <a:r>
              <a:rPr lang="en-US" dirty="0" smtClean="0"/>
              <a:t>Receive 3/27</a:t>
            </a:r>
          </a:p>
          <a:p>
            <a:r>
              <a:rPr lang="en-US" dirty="0" smtClean="0"/>
              <a:t>Test Timing Switches</a:t>
            </a:r>
          </a:p>
          <a:p>
            <a:pPr lvl="1"/>
            <a:r>
              <a:rPr lang="en-US" dirty="0" smtClean="0"/>
              <a:t>SPDT &amp; SP4T – 3/25</a:t>
            </a:r>
          </a:p>
          <a:p>
            <a:pPr lvl="1"/>
            <a:r>
              <a:rPr lang="en-US" dirty="0" smtClean="0"/>
              <a:t>SP16T – delivered 3/27; tested 3/29</a:t>
            </a:r>
          </a:p>
          <a:p>
            <a:r>
              <a:rPr lang="en-US" dirty="0" smtClean="0"/>
              <a:t>A-to-D Converter Test – 3/27</a:t>
            </a:r>
          </a:p>
          <a:p>
            <a:pPr lvl="1"/>
            <a:endParaRPr lang="en-US" dirty="0" smtClean="0"/>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Jasmine </a:t>
            </a:r>
            <a:r>
              <a:rPr lang="en-US" dirty="0" err="1" smtClean="0">
                <a:solidFill>
                  <a:srgbClr val="3C4743">
                    <a:tint val="75000"/>
                  </a:srgbClr>
                </a:solidFill>
              </a:rPr>
              <a:t>Vanderhorst</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54</a:t>
            </a:fld>
            <a:endParaRPr lang="en-US">
              <a:solidFill>
                <a:srgbClr val="3C4743">
                  <a:tint val="75000"/>
                </a:srgbClr>
              </a:solidFill>
            </a:endParaRPr>
          </a:p>
        </p:txBody>
      </p:sp>
    </p:spTree>
    <p:extLst>
      <p:ext uri="{BB962C8B-B14F-4D97-AF65-F5344CB8AC3E}">
        <p14:creationId xmlns:p14="http://schemas.microsoft.com/office/powerpoint/2010/main" val="311315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Project Schedule</a:t>
            </a:r>
            <a:endParaRPr lang="en-US" sz="5400" dirty="0"/>
          </a:p>
        </p:txBody>
      </p:sp>
      <p:sp>
        <p:nvSpPr>
          <p:cNvPr id="2" name="Text Placeholder 1"/>
          <p:cNvSpPr>
            <a:spLocks noGrp="1"/>
          </p:cNvSpPr>
          <p:nvPr>
            <p:ph type="body" idx="1"/>
          </p:nvPr>
        </p:nvSpPr>
        <p:spPr>
          <a:xfrm>
            <a:off x="947866" y="1832641"/>
            <a:ext cx="4489704" cy="830695"/>
          </a:xfrm>
        </p:spPr>
        <p:txBody>
          <a:bodyPr/>
          <a:lstStyle/>
          <a:p>
            <a:pPr algn="ctr"/>
            <a:r>
              <a:rPr lang="en-US" dirty="0" smtClean="0"/>
              <a:t>Spring 2015</a:t>
            </a:r>
            <a:endParaRPr lang="en-US" dirty="0"/>
          </a:p>
        </p:txBody>
      </p:sp>
      <p:sp>
        <p:nvSpPr>
          <p:cNvPr id="3" name="Content Placeholder 2"/>
          <p:cNvSpPr>
            <a:spLocks noGrp="1"/>
          </p:cNvSpPr>
          <p:nvPr>
            <p:ph sz="half" idx="2"/>
          </p:nvPr>
        </p:nvSpPr>
        <p:spPr>
          <a:xfrm>
            <a:off x="422787" y="2743198"/>
            <a:ext cx="5539863" cy="3433769"/>
          </a:xfrm>
        </p:spPr>
        <p:txBody>
          <a:bodyPr/>
          <a:lstStyle/>
          <a:p>
            <a:r>
              <a:rPr lang="en-US" dirty="0" smtClean="0"/>
              <a:t>IQ Demodulator output correct voltages for I &amp; Q channels – 3/31</a:t>
            </a:r>
          </a:p>
          <a:p>
            <a:r>
              <a:rPr lang="en-US" dirty="0" smtClean="0"/>
              <a:t>Verify FPGA Code performs A/D Conversion of I, I’, Q, and Q’ – 4/1</a:t>
            </a:r>
          </a:p>
          <a:p>
            <a:r>
              <a:rPr lang="en-US" dirty="0" smtClean="0"/>
              <a:t>Single Antenna detects a returned pulse from Transmit Chain – 4/2</a:t>
            </a:r>
            <a:endParaRPr lang="en-US" dirty="0"/>
          </a:p>
        </p:txBody>
      </p:sp>
      <p:sp>
        <p:nvSpPr>
          <p:cNvPr id="7" name="Text Placeholder 6"/>
          <p:cNvSpPr>
            <a:spLocks noGrp="1"/>
          </p:cNvSpPr>
          <p:nvPr>
            <p:ph type="body" sz="quarter" idx="3"/>
          </p:nvPr>
        </p:nvSpPr>
        <p:spPr>
          <a:xfrm>
            <a:off x="6781622" y="1828460"/>
            <a:ext cx="4489704" cy="830695"/>
          </a:xfrm>
        </p:spPr>
        <p:txBody>
          <a:bodyPr/>
          <a:lstStyle/>
          <a:p>
            <a:pPr algn="ctr"/>
            <a:r>
              <a:rPr lang="en-US" dirty="0" smtClean="0"/>
              <a:t>Major Milestones</a:t>
            </a:r>
            <a:endParaRPr lang="en-US" dirty="0"/>
          </a:p>
        </p:txBody>
      </p:sp>
      <p:sp>
        <p:nvSpPr>
          <p:cNvPr id="10" name="Content Placeholder 9"/>
          <p:cNvSpPr>
            <a:spLocks noGrp="1"/>
          </p:cNvSpPr>
          <p:nvPr>
            <p:ph sz="quarter" idx="4"/>
          </p:nvPr>
        </p:nvSpPr>
        <p:spPr>
          <a:xfrm>
            <a:off x="6067425" y="2762861"/>
            <a:ext cx="5918098" cy="3433769"/>
          </a:xfrm>
        </p:spPr>
        <p:txBody>
          <a:bodyPr>
            <a:normAutofit/>
          </a:bodyPr>
          <a:lstStyle/>
          <a:p>
            <a:pPr lvl="1"/>
            <a:r>
              <a:rPr lang="en-US" dirty="0" smtClean="0"/>
              <a:t>NG Sponsor Visit – 4/1 – 4/3 </a:t>
            </a:r>
          </a:p>
          <a:p>
            <a:pPr lvl="1"/>
            <a:r>
              <a:rPr lang="en-US" dirty="0" smtClean="0"/>
              <a:t>Assemble </a:t>
            </a:r>
            <a:r>
              <a:rPr lang="en-US" dirty="0"/>
              <a:t>M</a:t>
            </a:r>
            <a:r>
              <a:rPr lang="en-US" dirty="0" smtClean="0"/>
              <a:t>echanical Structure – 4/1</a:t>
            </a:r>
          </a:p>
          <a:p>
            <a:pPr lvl="1"/>
            <a:r>
              <a:rPr lang="en-US" dirty="0" smtClean="0"/>
              <a:t>Correctly Transmit RF Pulse at 20 foot distance – 4/2</a:t>
            </a:r>
          </a:p>
          <a:p>
            <a:pPr lvl="1"/>
            <a:r>
              <a:rPr lang="en-US" dirty="0" smtClean="0"/>
              <a:t>Integrate Electrical System – 4/3 </a:t>
            </a:r>
          </a:p>
          <a:p>
            <a:pPr lvl="2"/>
            <a:r>
              <a:rPr lang="en-US" dirty="0" smtClean="0"/>
              <a:t>4 Transmit, 16 Receive, Assembled Component Box, Power Supply</a:t>
            </a:r>
          </a:p>
          <a:p>
            <a:pPr lvl="1"/>
            <a:r>
              <a:rPr lang="en-US" dirty="0" smtClean="0"/>
              <a:t>Test &amp; Calibrate SAR System – 4/3</a:t>
            </a:r>
          </a:p>
          <a:p>
            <a:pPr lvl="1"/>
            <a:r>
              <a:rPr lang="en-US" dirty="0" smtClean="0"/>
              <a:t>Successfully Demonstrate Full System Setup – 4/9</a:t>
            </a:r>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Jasmine </a:t>
            </a:r>
            <a:r>
              <a:rPr lang="en-US" dirty="0" err="1" smtClean="0">
                <a:solidFill>
                  <a:srgbClr val="3C4743">
                    <a:tint val="75000"/>
                  </a:srgbClr>
                </a:solidFill>
              </a:rPr>
              <a:t>Vanderhorst</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55</a:t>
            </a:fld>
            <a:endParaRPr lang="en-US">
              <a:solidFill>
                <a:srgbClr val="3C4743">
                  <a:tint val="75000"/>
                </a:srgbClr>
              </a:solidFill>
            </a:endParaRPr>
          </a:p>
        </p:txBody>
      </p:sp>
    </p:spTree>
    <p:extLst>
      <p:ext uri="{BB962C8B-B14F-4D97-AF65-F5344CB8AC3E}">
        <p14:creationId xmlns:p14="http://schemas.microsoft.com/office/powerpoint/2010/main" val="29533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5400" dirty="0" smtClean="0"/>
              <a:t>Future Recommendations</a:t>
            </a:r>
            <a:endParaRPr lang="en-US" sz="5400" dirty="0"/>
          </a:p>
        </p:txBody>
      </p:sp>
      <p:pic>
        <p:nvPicPr>
          <p:cNvPr id="11" name="Content Placeholder 10"/>
          <p:cNvPicPr>
            <a:picLocks noGrp="1" noChangeAspect="1"/>
          </p:cNvPicPr>
          <p:nvPr>
            <p:ph idx="1"/>
          </p:nvPr>
        </p:nvPicPr>
        <p:blipFill>
          <a:blip r:embed="rId2"/>
          <a:stretch>
            <a:fillRect/>
          </a:stretch>
        </p:blipFill>
        <p:spPr>
          <a:xfrm>
            <a:off x="1280161" y="1951330"/>
            <a:ext cx="9740264" cy="4414402"/>
          </a:xfrm>
          <a:prstGeom prst="rect">
            <a:avLst/>
          </a:prstGeom>
        </p:spPr>
      </p:pic>
      <p:sp>
        <p:nvSpPr>
          <p:cNvPr id="7" name="Footer Placeholder 6"/>
          <p:cNvSpPr>
            <a:spLocks noGrp="1"/>
          </p:cNvSpPr>
          <p:nvPr>
            <p:ph type="ftr" sz="quarter" idx="11"/>
          </p:nvPr>
        </p:nvSpPr>
        <p:spPr/>
        <p:txBody>
          <a:bodyPr/>
          <a:lstStyle/>
          <a:p>
            <a:r>
              <a:rPr lang="en-US" dirty="0" smtClean="0">
                <a:solidFill>
                  <a:srgbClr val="3C4743">
                    <a:tint val="75000"/>
                  </a:srgbClr>
                </a:solidFill>
              </a:rPr>
              <a:t>Jasmine </a:t>
            </a:r>
            <a:r>
              <a:rPr lang="en-US" dirty="0" err="1" smtClean="0">
                <a:solidFill>
                  <a:srgbClr val="3C4743">
                    <a:tint val="75000"/>
                  </a:srgbClr>
                </a:solidFill>
              </a:rPr>
              <a:t>Vanderhorst</a:t>
            </a:r>
            <a:endParaRPr lang="en-US" dirty="0">
              <a:solidFill>
                <a:srgbClr val="3C4743">
                  <a:tint val="75000"/>
                </a:srgbClr>
              </a:solidFill>
            </a:endParaRPr>
          </a:p>
        </p:txBody>
      </p:sp>
      <p:sp>
        <p:nvSpPr>
          <p:cNvPr id="8" name="Slide Number Placeholder 7"/>
          <p:cNvSpPr>
            <a:spLocks noGrp="1"/>
          </p:cNvSpPr>
          <p:nvPr>
            <p:ph type="sldNum" sz="quarter" idx="12"/>
          </p:nvPr>
        </p:nvSpPr>
        <p:spPr/>
        <p:txBody>
          <a:bodyPr/>
          <a:lstStyle/>
          <a:p>
            <a:fld id="{BD266BE7-899D-4075-917F-DBDE33B6B692}" type="slidenum">
              <a:rPr lang="en-US" smtClean="0">
                <a:solidFill>
                  <a:srgbClr val="3C4743">
                    <a:tint val="75000"/>
                  </a:srgbClr>
                </a:solidFill>
              </a:rPr>
              <a:pPr/>
              <a:t>56</a:t>
            </a:fld>
            <a:endParaRPr lang="en-US">
              <a:solidFill>
                <a:srgbClr val="3C4743">
                  <a:tint val="75000"/>
                </a:srgbClr>
              </a:solidFill>
            </a:endParaRPr>
          </a:p>
        </p:txBody>
      </p:sp>
    </p:spTree>
    <p:extLst>
      <p:ext uri="{BB962C8B-B14F-4D97-AF65-F5344CB8AC3E}">
        <p14:creationId xmlns:p14="http://schemas.microsoft.com/office/powerpoint/2010/main" val="40835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Conclusion</a:t>
            </a:r>
            <a:endParaRPr lang="en-US" dirty="0"/>
          </a:p>
        </p:txBody>
      </p:sp>
      <p:sp>
        <p:nvSpPr>
          <p:cNvPr id="3" name="Text Placeholder 2"/>
          <p:cNvSpPr>
            <a:spLocks noGrp="1"/>
          </p:cNvSpPr>
          <p:nvPr>
            <p:ph type="body" idx="1"/>
          </p:nvPr>
        </p:nvSpPr>
        <p:spPr>
          <a:xfrm>
            <a:off x="3974471" y="4589467"/>
            <a:ext cx="6663351" cy="1500187"/>
          </a:xfrm>
        </p:spPr>
        <p:txBody>
          <a:bodyPr>
            <a:normAutofit/>
          </a:bodyPr>
          <a:lstStyle/>
          <a:p>
            <a:r>
              <a:rPr lang="en-US" dirty="0" smtClean="0"/>
              <a:t>Completion Status and Conclusion</a:t>
            </a:r>
          </a:p>
          <a:p>
            <a:r>
              <a:rPr lang="en-US" dirty="0" smtClean="0"/>
              <a:t>Jasmine Vanderhorst – Industrial Engineer</a:t>
            </a: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57</a:t>
            </a:fld>
            <a:endParaRPr lang="en-US">
              <a:solidFill>
                <a:srgbClr val="3C4743">
                  <a:tint val="75000"/>
                </a:srgbClr>
              </a:solidFill>
            </a:endParaRPr>
          </a:p>
        </p:txBody>
      </p:sp>
    </p:spTree>
    <p:extLst>
      <p:ext uri="{BB962C8B-B14F-4D97-AF65-F5344CB8AC3E}">
        <p14:creationId xmlns:p14="http://schemas.microsoft.com/office/powerpoint/2010/main" val="310629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dirty="0" smtClean="0"/>
              <a:t>Project Completion Status</a:t>
            </a:r>
            <a:endParaRPr lang="en-US" sz="5400" dirty="0"/>
          </a:p>
        </p:txBody>
      </p:sp>
      <p:sp>
        <p:nvSpPr>
          <p:cNvPr id="7" name="Content Placeholder 6"/>
          <p:cNvSpPr>
            <a:spLocks noGrp="1"/>
          </p:cNvSpPr>
          <p:nvPr>
            <p:ph idx="1"/>
          </p:nvPr>
        </p:nvSpPr>
        <p:spPr>
          <a:xfrm>
            <a:off x="1280160" y="1905614"/>
            <a:ext cx="9628632" cy="3986213"/>
          </a:xfrm>
        </p:spPr>
        <p:txBody>
          <a:bodyPr>
            <a:noAutofit/>
          </a:bodyPr>
          <a:lstStyle/>
          <a:p>
            <a:r>
              <a:rPr lang="en-US" sz="2800" dirty="0"/>
              <a:t>Electrical Component Design</a:t>
            </a:r>
          </a:p>
          <a:p>
            <a:pPr lvl="1"/>
            <a:r>
              <a:rPr lang="en-US" sz="2400" dirty="0"/>
              <a:t>Percent Complete: 100%</a:t>
            </a:r>
          </a:p>
          <a:p>
            <a:r>
              <a:rPr lang="en-US" sz="2800" dirty="0"/>
              <a:t>Signal Processing Calculations</a:t>
            </a:r>
          </a:p>
          <a:p>
            <a:pPr lvl="1"/>
            <a:r>
              <a:rPr lang="en-US" sz="2400" dirty="0"/>
              <a:t>Percent Complete: 100%</a:t>
            </a:r>
          </a:p>
          <a:p>
            <a:r>
              <a:rPr lang="en-US" sz="2800" dirty="0"/>
              <a:t>Programming </a:t>
            </a:r>
          </a:p>
          <a:p>
            <a:pPr lvl="1"/>
            <a:r>
              <a:rPr lang="en-US" sz="2400" dirty="0"/>
              <a:t>Percent Complete: 75%</a:t>
            </a:r>
          </a:p>
          <a:p>
            <a:pPr lvl="1"/>
            <a:r>
              <a:rPr lang="en-US" sz="2400" dirty="0"/>
              <a:t>Needed: VHDL Code for Signal Processing Functions</a:t>
            </a:r>
          </a:p>
          <a:p>
            <a:r>
              <a:rPr lang="en-US" sz="2800" dirty="0"/>
              <a:t>Structural Design</a:t>
            </a:r>
          </a:p>
          <a:p>
            <a:pPr lvl="1"/>
            <a:r>
              <a:rPr lang="en-US" sz="2400" dirty="0"/>
              <a:t>Percent Complete: 100% </a:t>
            </a:r>
          </a:p>
          <a:p>
            <a:pPr marL="0" indent="0">
              <a:buNone/>
            </a:pPr>
            <a:endParaRPr lang="en-US" sz="2400" dirty="0"/>
          </a:p>
        </p:txBody>
      </p:sp>
      <p:sp>
        <p:nvSpPr>
          <p:cNvPr id="4" name="Footer Placeholder 3"/>
          <p:cNvSpPr>
            <a:spLocks noGrp="1"/>
          </p:cNvSpPr>
          <p:nvPr>
            <p:ph type="ftr" sz="quarter" idx="11"/>
          </p:nvPr>
        </p:nvSpPr>
        <p:spPr/>
        <p:txBody>
          <a:bodyPr/>
          <a:lstStyle/>
          <a:p>
            <a:r>
              <a:rPr lang="en-US" dirty="0"/>
              <a:t>Benjamin Mock</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58</a:t>
            </a:fld>
            <a:endParaRPr lang="en-US">
              <a:solidFill>
                <a:srgbClr val="3C4743">
                  <a:tint val="75000"/>
                </a:srgbClr>
              </a:solidFill>
            </a:endParaRPr>
          </a:p>
        </p:txBody>
      </p:sp>
    </p:spTree>
    <p:extLst>
      <p:ext uri="{BB962C8B-B14F-4D97-AF65-F5344CB8AC3E}">
        <p14:creationId xmlns:p14="http://schemas.microsoft.com/office/powerpoint/2010/main" val="16686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Conclusion</a:t>
            </a:r>
            <a:endParaRPr lang="en-US" sz="5400" dirty="0"/>
          </a:p>
        </p:txBody>
      </p:sp>
      <p:sp>
        <p:nvSpPr>
          <p:cNvPr id="3" name="Content Placeholder 2"/>
          <p:cNvSpPr>
            <a:spLocks noGrp="1"/>
          </p:cNvSpPr>
          <p:nvPr>
            <p:ph idx="1"/>
          </p:nvPr>
        </p:nvSpPr>
        <p:spPr>
          <a:xfrm>
            <a:off x="581192" y="1842868"/>
            <a:ext cx="11029615" cy="4262510"/>
          </a:xfrm>
        </p:spPr>
        <p:txBody>
          <a:bodyPr>
            <a:noAutofit/>
          </a:bodyPr>
          <a:lstStyle/>
          <a:p>
            <a:r>
              <a:rPr lang="en-US" sz="2800" dirty="0" smtClean="0"/>
              <a:t>Transmit/receive path was achieved</a:t>
            </a:r>
          </a:p>
          <a:p>
            <a:pPr lvl="1"/>
            <a:r>
              <a:rPr lang="en-US" sz="2400" dirty="0" smtClean="0"/>
              <a:t>Measured results </a:t>
            </a:r>
            <a:r>
              <a:rPr lang="en-US" sz="2400" dirty="0"/>
              <a:t>from </a:t>
            </a:r>
            <a:r>
              <a:rPr lang="en-US" sz="2400" dirty="0" smtClean="0"/>
              <a:t>testing were close to theoretical results</a:t>
            </a:r>
            <a:endParaRPr lang="en-US" sz="2400" dirty="0"/>
          </a:p>
          <a:p>
            <a:r>
              <a:rPr lang="en-US" sz="2800" dirty="0"/>
              <a:t>Pulses were coded and implemented effectively for transmit and receive</a:t>
            </a:r>
          </a:p>
          <a:p>
            <a:pPr lvl="1"/>
            <a:r>
              <a:rPr lang="en-US" sz="2400" dirty="0"/>
              <a:t>Output voltages from IQ demodulator were obtained successfully and </a:t>
            </a:r>
            <a:r>
              <a:rPr lang="en-US" sz="2400" dirty="0" smtClean="0"/>
              <a:t>displayed</a:t>
            </a:r>
          </a:p>
          <a:p>
            <a:r>
              <a:rPr lang="en-US" sz="2800" dirty="0" smtClean="0"/>
              <a:t>Efficient power supply box was designed and set up</a:t>
            </a:r>
          </a:p>
          <a:p>
            <a:r>
              <a:rPr lang="en-US" sz="2800" dirty="0" smtClean="0"/>
              <a:t>Theoretical calculations for signal processing were realized</a:t>
            </a:r>
          </a:p>
          <a:p>
            <a:r>
              <a:rPr lang="en-US" sz="2800" dirty="0" smtClean="0"/>
              <a:t>Structure for antennas and component box were manufactured</a:t>
            </a:r>
          </a:p>
          <a:p>
            <a:pPr lvl="1"/>
            <a:r>
              <a:rPr lang="en-US" sz="2400" dirty="0" smtClean="0"/>
              <a:t>Heat and stress analyses were realized for structure</a:t>
            </a:r>
          </a:p>
        </p:txBody>
      </p:sp>
      <p:sp>
        <p:nvSpPr>
          <p:cNvPr id="4" name="Footer Placeholder 3"/>
          <p:cNvSpPr>
            <a:spLocks noGrp="1"/>
          </p:cNvSpPr>
          <p:nvPr>
            <p:ph type="ftr" sz="quarter" idx="11"/>
          </p:nvPr>
        </p:nvSpPr>
        <p:spPr>
          <a:xfrm>
            <a:off x="2887664" y="6492875"/>
            <a:ext cx="6917210" cy="365125"/>
          </a:xfrm>
        </p:spPr>
        <p:txBody>
          <a:bodyPr/>
          <a:lstStyle/>
          <a:p>
            <a:pPr algn="ctr"/>
            <a:r>
              <a:rPr lang="en-US" dirty="0" smtClean="0"/>
              <a:t>Benjamin Mock</a:t>
            </a:r>
            <a:endParaRPr lang="en-US" dirty="0"/>
          </a:p>
        </p:txBody>
      </p:sp>
      <p:sp>
        <p:nvSpPr>
          <p:cNvPr id="5" name="Slide Number Placeholder 4"/>
          <p:cNvSpPr>
            <a:spLocks noGrp="1"/>
          </p:cNvSpPr>
          <p:nvPr>
            <p:ph type="sldNum" sz="quarter" idx="12"/>
          </p:nvPr>
        </p:nvSpPr>
        <p:spPr>
          <a:xfrm>
            <a:off x="10558300" y="6492875"/>
            <a:ext cx="1052508" cy="365125"/>
          </a:xfrm>
        </p:spPr>
        <p:txBody>
          <a:bodyPr/>
          <a:lstStyle/>
          <a:p>
            <a:fld id="{4AF7791A-6690-4411-A1CF-E02477992E4B}" type="slidenum">
              <a:rPr lang="en-US" smtClean="0"/>
              <a:pPr/>
              <a:t>59</a:t>
            </a:fld>
            <a:endParaRPr lang="en-US" dirty="0"/>
          </a:p>
        </p:txBody>
      </p:sp>
    </p:spTree>
    <p:extLst>
      <p:ext uri="{BB962C8B-B14F-4D97-AF65-F5344CB8AC3E}">
        <p14:creationId xmlns:p14="http://schemas.microsoft.com/office/powerpoint/2010/main" val="334547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Performance </a:t>
            </a:r>
            <a:r>
              <a:rPr lang="en-US" sz="5400" dirty="0"/>
              <a:t>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5795046"/>
              </p:ext>
            </p:extLst>
          </p:nvPr>
        </p:nvGraphicFramePr>
        <p:xfrm>
          <a:off x="1280160" y="1977105"/>
          <a:ext cx="9629777" cy="4117971"/>
        </p:xfrm>
        <a:graphic>
          <a:graphicData uri="http://schemas.openxmlformats.org/drawingml/2006/table">
            <a:tbl>
              <a:tblPr firstRow="1" bandRow="1">
                <a:tableStyleId>{F5AB1C69-6EDB-4FF4-983F-18BD219EF322}</a:tableStyleId>
              </a:tblPr>
              <a:tblGrid>
                <a:gridCol w="2602643"/>
                <a:gridCol w="943203"/>
                <a:gridCol w="1725007"/>
                <a:gridCol w="4358924"/>
              </a:tblGrid>
              <a:tr h="396833">
                <a:tc>
                  <a:txBody>
                    <a:bodyPr/>
                    <a:lstStyle/>
                    <a:p>
                      <a:pPr algn="ctr"/>
                      <a:r>
                        <a:rPr lang="en-US" sz="2000" dirty="0" smtClean="0"/>
                        <a:t>Requirement</a:t>
                      </a:r>
                      <a:endParaRPr lang="en-US" sz="2000" dirty="0"/>
                    </a:p>
                  </a:txBody>
                  <a:tcPr marL="99768" marR="99768"/>
                </a:tc>
                <a:tc>
                  <a:txBody>
                    <a:bodyPr/>
                    <a:lstStyle/>
                    <a:p>
                      <a:pPr algn="ctr"/>
                      <a:r>
                        <a:rPr lang="en-US" sz="2000" dirty="0" smtClean="0"/>
                        <a:t>Units</a:t>
                      </a:r>
                      <a:endParaRPr lang="en-US" sz="2000" dirty="0"/>
                    </a:p>
                  </a:txBody>
                  <a:tcPr marL="99768" marR="99768"/>
                </a:tc>
                <a:tc>
                  <a:txBody>
                    <a:bodyPr/>
                    <a:lstStyle/>
                    <a:p>
                      <a:pPr algn="ctr"/>
                      <a:r>
                        <a:rPr lang="en-US" sz="2000" dirty="0" smtClean="0"/>
                        <a:t>Value</a:t>
                      </a:r>
                      <a:endParaRPr lang="en-US" sz="2000" dirty="0"/>
                    </a:p>
                  </a:txBody>
                  <a:tcPr marL="99768" marR="99768"/>
                </a:tc>
                <a:tc>
                  <a:txBody>
                    <a:bodyPr/>
                    <a:lstStyle/>
                    <a:p>
                      <a:pPr algn="ctr"/>
                      <a:r>
                        <a:rPr lang="en-US" sz="2000" dirty="0" smtClean="0"/>
                        <a:t>Comments</a:t>
                      </a:r>
                      <a:endParaRPr lang="en-US" sz="2000" dirty="0"/>
                    </a:p>
                  </a:txBody>
                  <a:tcPr marL="99768" marR="99768"/>
                </a:tc>
              </a:tr>
              <a:tr h="410438">
                <a:tc>
                  <a:txBody>
                    <a:bodyPr/>
                    <a:lstStyle/>
                    <a:p>
                      <a:pPr algn="ctr"/>
                      <a:r>
                        <a:rPr lang="en-US" sz="1400" dirty="0" smtClean="0"/>
                        <a:t>Frequency</a:t>
                      </a:r>
                      <a:endParaRPr lang="en-US" sz="1400" dirty="0"/>
                    </a:p>
                  </a:txBody>
                  <a:tcPr marL="99768" marR="99768"/>
                </a:tc>
                <a:tc>
                  <a:txBody>
                    <a:bodyPr/>
                    <a:lstStyle/>
                    <a:p>
                      <a:pPr algn="ctr"/>
                      <a:r>
                        <a:rPr lang="en-US" sz="1400" dirty="0" smtClean="0"/>
                        <a:t>GHz</a:t>
                      </a:r>
                      <a:endParaRPr lang="en-US" sz="1400" b="1" dirty="0"/>
                    </a:p>
                  </a:txBody>
                  <a:tcPr marL="99768" marR="99768"/>
                </a:tc>
                <a:tc>
                  <a:txBody>
                    <a:bodyPr/>
                    <a:lstStyle/>
                    <a:p>
                      <a:pPr algn="ctr"/>
                      <a:r>
                        <a:rPr lang="en-US" sz="1400" dirty="0" smtClean="0"/>
                        <a:t>10.0 +/- 0.1</a:t>
                      </a:r>
                      <a:r>
                        <a:rPr lang="en-US" sz="1400" baseline="0" dirty="0" smtClean="0"/>
                        <a:t> GHz</a:t>
                      </a:r>
                      <a:endParaRPr lang="en-US" sz="1400" dirty="0"/>
                    </a:p>
                  </a:txBody>
                  <a:tcPr marL="99768" marR="99768"/>
                </a:tc>
                <a:tc>
                  <a:txBody>
                    <a:bodyPr/>
                    <a:lstStyle/>
                    <a:p>
                      <a:pPr algn="ctr"/>
                      <a:r>
                        <a:rPr lang="en-US" sz="1400" dirty="0" smtClean="0"/>
                        <a:t>Single</a:t>
                      </a:r>
                      <a:r>
                        <a:rPr lang="en-US" sz="1400" baseline="0" dirty="0" smtClean="0"/>
                        <a:t> frequency operation. BW supports 1/PW</a:t>
                      </a:r>
                      <a:endParaRPr lang="en-US" sz="1400" dirty="0"/>
                    </a:p>
                  </a:txBody>
                  <a:tcPr marL="99768" marR="99768"/>
                </a:tc>
              </a:tr>
              <a:tr h="416930">
                <a:tc>
                  <a:txBody>
                    <a:bodyPr/>
                    <a:lstStyle/>
                    <a:p>
                      <a:pPr algn="ctr"/>
                      <a:r>
                        <a:rPr lang="en-US" sz="1400" dirty="0" smtClean="0"/>
                        <a:t>Range</a:t>
                      </a:r>
                      <a:r>
                        <a:rPr lang="en-US" sz="1400" baseline="0" dirty="0" smtClean="0"/>
                        <a:t> to scene to be imaged</a:t>
                      </a:r>
                      <a:endParaRPr lang="en-US" sz="1400" dirty="0"/>
                    </a:p>
                  </a:txBody>
                  <a:tcPr marL="99768" marR="99768"/>
                </a:tc>
                <a:tc>
                  <a:txBody>
                    <a:bodyPr/>
                    <a:lstStyle/>
                    <a:p>
                      <a:pPr algn="ctr"/>
                      <a:r>
                        <a:rPr lang="en-US" sz="1400" dirty="0" smtClean="0"/>
                        <a:t>feet</a:t>
                      </a:r>
                      <a:endParaRPr lang="en-US" sz="1400" b="1" dirty="0"/>
                    </a:p>
                  </a:txBody>
                  <a:tcPr marL="99768" marR="99768"/>
                </a:tc>
                <a:tc>
                  <a:txBody>
                    <a:bodyPr/>
                    <a:lstStyle/>
                    <a:p>
                      <a:pPr algn="ctr"/>
                      <a:r>
                        <a:rPr lang="en-US" sz="1400" dirty="0" smtClean="0"/>
                        <a:t>20 </a:t>
                      </a:r>
                      <a:endParaRPr lang="en-US" sz="1400" dirty="0"/>
                    </a:p>
                  </a:txBody>
                  <a:tcPr marL="99768" marR="99768"/>
                </a:tc>
                <a:tc>
                  <a:txBody>
                    <a:bodyPr/>
                    <a:lstStyle/>
                    <a:p>
                      <a:pPr algn="ctr"/>
                      <a:r>
                        <a:rPr lang="en-US" sz="1400" dirty="0" smtClean="0"/>
                        <a:t>20 foot radius from center of antenna</a:t>
                      </a:r>
                      <a:r>
                        <a:rPr lang="en-US" sz="1400" baseline="0" dirty="0" smtClean="0"/>
                        <a:t> aperture</a:t>
                      </a:r>
                      <a:endParaRPr lang="en-US" sz="1400" dirty="0"/>
                    </a:p>
                  </a:txBody>
                  <a:tcPr marL="99768" marR="99768"/>
                </a:tc>
              </a:tr>
              <a:tr h="321530">
                <a:tc>
                  <a:txBody>
                    <a:bodyPr/>
                    <a:lstStyle/>
                    <a:p>
                      <a:pPr algn="ctr"/>
                      <a:r>
                        <a:rPr lang="en-US" sz="1400" dirty="0" smtClean="0"/>
                        <a:t>Scene extent</a:t>
                      </a:r>
                      <a:endParaRPr lang="en-US" sz="1400" dirty="0"/>
                    </a:p>
                  </a:txBody>
                  <a:tcPr marL="99768" marR="99768"/>
                </a:tc>
                <a:tc>
                  <a:txBody>
                    <a:bodyPr/>
                    <a:lstStyle/>
                    <a:p>
                      <a:pPr algn="ctr"/>
                      <a:r>
                        <a:rPr lang="en-US" sz="1400" dirty="0" smtClean="0"/>
                        <a:t>inches</a:t>
                      </a:r>
                      <a:endParaRPr lang="en-US" sz="1400" b="1" dirty="0"/>
                    </a:p>
                  </a:txBody>
                  <a:tcPr marL="99768" marR="99768"/>
                </a:tc>
                <a:tc>
                  <a:txBody>
                    <a:bodyPr/>
                    <a:lstStyle/>
                    <a:p>
                      <a:pPr algn="ctr"/>
                      <a:r>
                        <a:rPr lang="en-US" sz="1400" dirty="0" smtClean="0"/>
                        <a:t>40 x 40</a:t>
                      </a:r>
                      <a:endParaRPr lang="en-US" sz="1400" dirty="0"/>
                    </a:p>
                  </a:txBody>
                  <a:tcPr marL="99768" marR="99768"/>
                </a:tc>
                <a:tc>
                  <a:txBody>
                    <a:bodyPr/>
                    <a:lstStyle/>
                    <a:p>
                      <a:pPr algn="ctr"/>
                      <a:r>
                        <a:rPr lang="en-US" sz="1400" dirty="0" smtClean="0"/>
                        <a:t>The area to be imaged</a:t>
                      </a:r>
                      <a:endParaRPr lang="en-US" sz="1400" dirty="0"/>
                    </a:p>
                  </a:txBody>
                  <a:tcPr marL="99768" marR="99768"/>
                </a:tc>
              </a:tr>
              <a:tr h="321530">
                <a:tc>
                  <a:txBody>
                    <a:bodyPr/>
                    <a:lstStyle/>
                    <a:p>
                      <a:pPr algn="ctr"/>
                      <a:r>
                        <a:rPr lang="en-US" sz="1400" dirty="0" smtClean="0"/>
                        <a:t>Cross range resolution</a:t>
                      </a:r>
                      <a:endParaRPr lang="en-US" sz="1400" dirty="0"/>
                    </a:p>
                  </a:txBody>
                  <a:tcPr marL="99768" marR="99768"/>
                </a:tc>
                <a:tc>
                  <a:txBody>
                    <a:bodyPr/>
                    <a:lstStyle/>
                    <a:p>
                      <a:pPr algn="ctr"/>
                      <a:r>
                        <a:rPr lang="en-US" sz="1400" dirty="0" smtClean="0"/>
                        <a:t>inches</a:t>
                      </a:r>
                      <a:endParaRPr lang="en-US" sz="1400" b="1" dirty="0"/>
                    </a:p>
                  </a:txBody>
                  <a:tcPr marL="99768" marR="99768"/>
                </a:tc>
                <a:tc>
                  <a:txBody>
                    <a:bodyPr/>
                    <a:lstStyle/>
                    <a:p>
                      <a:pPr algn="ctr"/>
                      <a:r>
                        <a:rPr lang="en-US" sz="1400" dirty="0" smtClean="0"/>
                        <a:t>2.5</a:t>
                      </a:r>
                      <a:endParaRPr lang="en-US" sz="1400" dirty="0"/>
                    </a:p>
                  </a:txBody>
                  <a:tcPr marL="99768" marR="99768"/>
                </a:tc>
                <a:tc>
                  <a:txBody>
                    <a:bodyPr/>
                    <a:lstStyle/>
                    <a:p>
                      <a:pPr algn="ctr"/>
                      <a:r>
                        <a:rPr lang="en-US" sz="1400" dirty="0" smtClean="0"/>
                        <a:t>1-D</a:t>
                      </a:r>
                      <a:r>
                        <a:rPr lang="en-US" sz="1400" baseline="0" dirty="0" smtClean="0"/>
                        <a:t> in Azimuth and Elevation</a:t>
                      </a:r>
                      <a:endParaRPr lang="en-US" sz="1400" dirty="0"/>
                    </a:p>
                  </a:txBody>
                  <a:tcPr marL="99768" marR="99768"/>
                </a:tc>
              </a:tr>
              <a:tr h="321530">
                <a:tc>
                  <a:txBody>
                    <a:bodyPr/>
                    <a:lstStyle/>
                    <a:p>
                      <a:pPr algn="ctr"/>
                      <a:r>
                        <a:rPr lang="en-US" sz="1400" dirty="0" smtClean="0"/>
                        <a:t>Down range resolution</a:t>
                      </a:r>
                      <a:endParaRPr lang="en-US" sz="1400" dirty="0"/>
                    </a:p>
                  </a:txBody>
                  <a:tcPr marL="99768" marR="99768"/>
                </a:tc>
                <a:tc>
                  <a:txBody>
                    <a:bodyPr/>
                    <a:lstStyle/>
                    <a:p>
                      <a:pPr algn="ctr"/>
                      <a:r>
                        <a:rPr lang="en-US" sz="1400" dirty="0" smtClean="0"/>
                        <a:t>inches</a:t>
                      </a:r>
                      <a:endParaRPr lang="en-US" sz="1400" b="1" dirty="0"/>
                    </a:p>
                  </a:txBody>
                  <a:tcPr marL="99768" marR="99768"/>
                </a:tc>
                <a:tc>
                  <a:txBody>
                    <a:bodyPr/>
                    <a:lstStyle/>
                    <a:p>
                      <a:pPr algn="ctr"/>
                      <a:r>
                        <a:rPr lang="en-US" sz="1400" dirty="0" smtClean="0"/>
                        <a:t>N/A</a:t>
                      </a:r>
                      <a:endParaRPr lang="en-US" sz="1400" dirty="0"/>
                    </a:p>
                  </a:txBody>
                  <a:tcPr marL="99768" marR="99768"/>
                </a:tc>
                <a:tc>
                  <a:txBody>
                    <a:bodyPr/>
                    <a:lstStyle/>
                    <a:p>
                      <a:pPr algn="ctr"/>
                      <a:r>
                        <a:rPr lang="en-US" sz="1400" dirty="0" smtClean="0"/>
                        <a:t>A future enhancement</a:t>
                      </a:r>
                      <a:r>
                        <a:rPr lang="en-US" sz="1400" baseline="0" dirty="0" smtClean="0"/>
                        <a:t> to performance</a:t>
                      </a:r>
                      <a:endParaRPr lang="en-US" sz="1400" dirty="0"/>
                    </a:p>
                  </a:txBody>
                  <a:tcPr marL="99768" marR="99768"/>
                </a:tc>
              </a:tr>
              <a:tr h="321530">
                <a:tc>
                  <a:txBody>
                    <a:bodyPr/>
                    <a:lstStyle/>
                    <a:p>
                      <a:pPr algn="ctr"/>
                      <a:r>
                        <a:rPr lang="en-US" sz="1400" dirty="0" err="1" smtClean="0"/>
                        <a:t>Tx</a:t>
                      </a:r>
                      <a:r>
                        <a:rPr lang="en-US" sz="1400" dirty="0" smtClean="0"/>
                        <a:t> Pulse Width (PW)</a:t>
                      </a:r>
                      <a:endParaRPr lang="en-US" sz="1400" dirty="0"/>
                    </a:p>
                  </a:txBody>
                  <a:tcPr marL="99768" marR="99768"/>
                </a:tc>
                <a:tc>
                  <a:txBody>
                    <a:bodyPr/>
                    <a:lstStyle/>
                    <a:p>
                      <a:pPr algn="ctr"/>
                      <a:r>
                        <a:rPr lang="en-US" sz="1400" dirty="0" err="1" smtClean="0"/>
                        <a:t>nS</a:t>
                      </a:r>
                      <a:endParaRPr lang="en-US" sz="1400" b="1" dirty="0"/>
                    </a:p>
                  </a:txBody>
                  <a:tcPr marL="99768" marR="99768"/>
                </a:tc>
                <a:tc>
                  <a:txBody>
                    <a:bodyPr/>
                    <a:lstStyle/>
                    <a:p>
                      <a:pPr algn="ctr"/>
                      <a:r>
                        <a:rPr lang="en-US" sz="1400" dirty="0" smtClean="0"/>
                        <a:t>20</a:t>
                      </a:r>
                      <a:endParaRPr lang="en-US" sz="1400" dirty="0"/>
                    </a:p>
                  </a:txBody>
                  <a:tcPr marL="99768" marR="99768"/>
                </a:tc>
                <a:tc>
                  <a:txBody>
                    <a:bodyPr/>
                    <a:lstStyle/>
                    <a:p>
                      <a:pPr algn="ctr"/>
                      <a:endParaRPr lang="en-US" sz="1400" dirty="0"/>
                    </a:p>
                  </a:txBody>
                  <a:tcPr marL="99768" marR="99768"/>
                </a:tc>
              </a:tr>
              <a:tr h="321530">
                <a:tc>
                  <a:txBody>
                    <a:bodyPr/>
                    <a:lstStyle/>
                    <a:p>
                      <a:pPr algn="ctr"/>
                      <a:r>
                        <a:rPr lang="en-US" sz="1400" dirty="0" smtClean="0"/>
                        <a:t>Transmit Power</a:t>
                      </a:r>
                      <a:endParaRPr lang="en-US" sz="1400" dirty="0"/>
                    </a:p>
                  </a:txBody>
                  <a:tcPr marL="99768" marR="99768"/>
                </a:tc>
                <a:tc>
                  <a:txBody>
                    <a:bodyPr/>
                    <a:lstStyle/>
                    <a:p>
                      <a:pPr algn="ctr"/>
                      <a:r>
                        <a:rPr lang="en-US" sz="1400" dirty="0" smtClean="0"/>
                        <a:t>W</a:t>
                      </a:r>
                      <a:endParaRPr lang="en-US" sz="1400" b="1" dirty="0"/>
                    </a:p>
                  </a:txBody>
                  <a:tcPr marL="99768" marR="99768"/>
                </a:tc>
                <a:tc>
                  <a:txBody>
                    <a:bodyPr/>
                    <a:lstStyle/>
                    <a:p>
                      <a:pPr algn="ctr"/>
                      <a:r>
                        <a:rPr lang="en-US" sz="1400" dirty="0" smtClean="0"/>
                        <a:t>0.2</a:t>
                      </a:r>
                      <a:endParaRPr lang="en-US" sz="1400" dirty="0"/>
                    </a:p>
                  </a:txBody>
                  <a:tcPr marL="99768" marR="99768"/>
                </a:tc>
                <a:tc>
                  <a:txBody>
                    <a:bodyPr/>
                    <a:lstStyle/>
                    <a:p>
                      <a:pPr algn="ctr"/>
                      <a:endParaRPr lang="en-US" sz="1400" dirty="0"/>
                    </a:p>
                  </a:txBody>
                  <a:tcPr marL="99768" marR="99768"/>
                </a:tc>
              </a:tr>
              <a:tr h="321530">
                <a:tc>
                  <a:txBody>
                    <a:bodyPr/>
                    <a:lstStyle/>
                    <a:p>
                      <a:pPr algn="ctr"/>
                      <a:r>
                        <a:rPr lang="en-US" sz="1400" dirty="0" smtClean="0"/>
                        <a:t>Antenna aperture size</a:t>
                      </a:r>
                      <a:endParaRPr lang="en-US" sz="1400" dirty="0"/>
                    </a:p>
                  </a:txBody>
                  <a:tcPr marL="99768" marR="99768"/>
                </a:tc>
                <a:tc>
                  <a:txBody>
                    <a:bodyPr/>
                    <a:lstStyle/>
                    <a:p>
                      <a:pPr algn="ctr"/>
                      <a:r>
                        <a:rPr lang="en-US" sz="1400" dirty="0" smtClean="0"/>
                        <a:t>feet</a:t>
                      </a:r>
                      <a:endParaRPr lang="en-US" sz="1400" b="1" dirty="0"/>
                    </a:p>
                  </a:txBody>
                  <a:tcPr marL="99768" marR="99768"/>
                </a:tc>
                <a:tc>
                  <a:txBody>
                    <a:bodyPr/>
                    <a:lstStyle/>
                    <a:p>
                      <a:pPr algn="ctr"/>
                      <a:r>
                        <a:rPr lang="en-US" sz="1400" dirty="0" smtClean="0"/>
                        <a:t>5 x 5</a:t>
                      </a:r>
                      <a:endParaRPr lang="en-US" sz="1400" dirty="0"/>
                    </a:p>
                  </a:txBody>
                  <a:tcPr marL="99768" marR="99768"/>
                </a:tc>
                <a:tc>
                  <a:txBody>
                    <a:bodyPr/>
                    <a:lstStyle/>
                    <a:p>
                      <a:pPr algn="ctr"/>
                      <a:r>
                        <a:rPr lang="en-US" sz="1400" dirty="0" smtClean="0"/>
                        <a:t>Waveguide</a:t>
                      </a:r>
                      <a:r>
                        <a:rPr lang="en-US" sz="1400" baseline="0" dirty="0" smtClean="0"/>
                        <a:t> horns in c</a:t>
                      </a:r>
                      <a:r>
                        <a:rPr lang="en-US" sz="1400" dirty="0" smtClean="0"/>
                        <a:t>ross configuration</a:t>
                      </a:r>
                      <a:endParaRPr lang="en-US" sz="1400" dirty="0"/>
                    </a:p>
                  </a:txBody>
                  <a:tcPr marL="99768" marR="99768"/>
                </a:tc>
              </a:tr>
              <a:tr h="321530">
                <a:tc>
                  <a:txBody>
                    <a:bodyPr/>
                    <a:lstStyle/>
                    <a:p>
                      <a:pPr algn="ctr"/>
                      <a:r>
                        <a:rPr lang="en-US" sz="1400" dirty="0" smtClean="0"/>
                        <a:t>Pulse Repetition Interval</a:t>
                      </a:r>
                      <a:endParaRPr lang="en-US" sz="1400" dirty="0"/>
                    </a:p>
                  </a:txBody>
                  <a:tcPr marL="99768" marR="99768"/>
                </a:tc>
                <a:tc>
                  <a:txBody>
                    <a:bodyPr/>
                    <a:lstStyle/>
                    <a:p>
                      <a:pPr algn="ctr"/>
                      <a:r>
                        <a:rPr lang="en-US" sz="1400" dirty="0" err="1" smtClean="0"/>
                        <a:t>nS</a:t>
                      </a:r>
                      <a:endParaRPr lang="en-US" sz="1400" b="1" dirty="0"/>
                    </a:p>
                  </a:txBody>
                  <a:tcPr marL="99768" marR="99768"/>
                </a:tc>
                <a:tc>
                  <a:txBody>
                    <a:bodyPr/>
                    <a:lstStyle/>
                    <a:p>
                      <a:pPr algn="ctr"/>
                      <a:r>
                        <a:rPr lang="en-US" sz="1400" dirty="0" smtClean="0"/>
                        <a:t>100</a:t>
                      </a:r>
                      <a:endParaRPr lang="en-US" sz="1400" dirty="0"/>
                    </a:p>
                  </a:txBody>
                  <a:tcPr marL="99768" marR="99768"/>
                </a:tc>
                <a:tc>
                  <a:txBody>
                    <a:bodyPr/>
                    <a:lstStyle/>
                    <a:p>
                      <a:pPr algn="ctr"/>
                      <a:endParaRPr lang="en-US" sz="1400" dirty="0"/>
                    </a:p>
                  </a:txBody>
                  <a:tcPr marL="99768" marR="99768"/>
                </a:tc>
              </a:tr>
              <a:tr h="321530">
                <a:tc>
                  <a:txBody>
                    <a:bodyPr/>
                    <a:lstStyle/>
                    <a:p>
                      <a:pPr algn="ctr"/>
                      <a:r>
                        <a:rPr lang="en-US" sz="1400" dirty="0" smtClean="0"/>
                        <a:t>Receiver</a:t>
                      </a:r>
                      <a:r>
                        <a:rPr lang="en-US" sz="1400" baseline="0" dirty="0" smtClean="0"/>
                        <a:t> Noise Figure</a:t>
                      </a:r>
                      <a:endParaRPr lang="en-US" sz="1400" dirty="0"/>
                    </a:p>
                  </a:txBody>
                  <a:tcPr marL="99768" marR="99768"/>
                </a:tc>
                <a:tc>
                  <a:txBody>
                    <a:bodyPr/>
                    <a:lstStyle/>
                    <a:p>
                      <a:pPr algn="ctr"/>
                      <a:r>
                        <a:rPr lang="en-US" sz="1400" dirty="0" smtClean="0"/>
                        <a:t>dB</a:t>
                      </a:r>
                      <a:endParaRPr lang="en-US" sz="1400" b="1" dirty="0"/>
                    </a:p>
                  </a:txBody>
                  <a:tcPr marL="99768" marR="99768"/>
                </a:tc>
                <a:tc>
                  <a:txBody>
                    <a:bodyPr/>
                    <a:lstStyle/>
                    <a:p>
                      <a:pPr algn="ctr"/>
                      <a:r>
                        <a:rPr lang="en-US" sz="1400" dirty="0" smtClean="0"/>
                        <a:t>3</a:t>
                      </a:r>
                      <a:endParaRPr lang="en-US" sz="1400" dirty="0"/>
                    </a:p>
                  </a:txBody>
                  <a:tcPr marL="99768" marR="99768"/>
                </a:tc>
                <a:tc>
                  <a:txBody>
                    <a:bodyPr/>
                    <a:lstStyle/>
                    <a:p>
                      <a:pPr algn="ctr"/>
                      <a:r>
                        <a:rPr lang="en-US" sz="1400" dirty="0" smtClean="0"/>
                        <a:t>Does not include front end losses</a:t>
                      </a:r>
                      <a:endParaRPr lang="en-US" sz="1400" dirty="0"/>
                    </a:p>
                  </a:txBody>
                  <a:tcPr marL="99768" marR="99768"/>
                </a:tc>
              </a:tr>
              <a:tr h="321530">
                <a:tc>
                  <a:txBody>
                    <a:bodyPr/>
                    <a:lstStyle/>
                    <a:p>
                      <a:pPr algn="ctr"/>
                      <a:r>
                        <a:rPr lang="en-US" sz="1400" dirty="0" smtClean="0"/>
                        <a:t>Image Time</a:t>
                      </a:r>
                      <a:endParaRPr lang="en-US" sz="1400" dirty="0"/>
                    </a:p>
                  </a:txBody>
                  <a:tcPr marL="99768" marR="99768"/>
                </a:tc>
                <a:tc>
                  <a:txBody>
                    <a:bodyPr/>
                    <a:lstStyle/>
                    <a:p>
                      <a:pPr algn="ctr"/>
                      <a:r>
                        <a:rPr lang="en-US" sz="1400" dirty="0" err="1" smtClean="0"/>
                        <a:t>mS</a:t>
                      </a:r>
                      <a:endParaRPr lang="en-US" sz="1400" b="1" dirty="0"/>
                    </a:p>
                  </a:txBody>
                  <a:tcPr marL="99768" marR="99768"/>
                </a:tc>
                <a:tc>
                  <a:txBody>
                    <a:bodyPr/>
                    <a:lstStyle/>
                    <a:p>
                      <a:pPr algn="ctr"/>
                      <a:r>
                        <a:rPr lang="en-US" sz="1400" dirty="0" smtClean="0"/>
                        <a:t>0.5</a:t>
                      </a:r>
                      <a:endParaRPr lang="en-US" sz="1400" dirty="0"/>
                    </a:p>
                  </a:txBody>
                  <a:tcPr marL="99768" marR="99768"/>
                </a:tc>
                <a:tc>
                  <a:txBody>
                    <a:bodyPr/>
                    <a:lstStyle/>
                    <a:p>
                      <a:pPr algn="ctr"/>
                      <a:r>
                        <a:rPr lang="en-US" sz="1400" dirty="0" smtClean="0"/>
                        <a:t>Time to collect 1 set of image data</a:t>
                      </a:r>
                      <a:endParaRPr lang="en-US" sz="1400" dirty="0"/>
                    </a:p>
                  </a:txBody>
                  <a:tcPr marL="99768" marR="99768"/>
                </a:tc>
              </a:tr>
            </a:tbl>
          </a:graphicData>
        </a:graphic>
      </p:graphicFrame>
      <p:sp>
        <p:nvSpPr>
          <p:cNvPr id="5" name="Footer Placeholder 4"/>
          <p:cNvSpPr>
            <a:spLocks noGrp="1"/>
          </p:cNvSpPr>
          <p:nvPr>
            <p:ph type="ftr" sz="quarter" idx="11"/>
          </p:nvPr>
        </p:nvSpPr>
        <p:spPr/>
        <p:txBody>
          <a:bodyPr/>
          <a:lstStyle/>
          <a:p>
            <a:r>
              <a:rPr lang="en-US" dirty="0" smtClean="0">
                <a:solidFill>
                  <a:prstClr val="black">
                    <a:tint val="75000"/>
                  </a:prstClr>
                </a:solidFill>
              </a:rPr>
              <a:t>Matthew </a:t>
            </a:r>
            <a:r>
              <a:rPr lang="en-US" dirty="0" err="1" smtClean="0">
                <a:solidFill>
                  <a:prstClr val="black">
                    <a:tint val="75000"/>
                  </a:prstClr>
                </a:solidFill>
              </a:rPr>
              <a:t>Cammuse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2195BE-DE9D-4EE8-BFFF-97CA0CCDD1CD}"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6474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Final Product</a:t>
            </a:r>
            <a:endParaRPr lang="en-US" sz="5400" dirty="0"/>
          </a:p>
        </p:txBody>
      </p:sp>
      <p:sp>
        <p:nvSpPr>
          <p:cNvPr id="4" name="Footer Placeholder 3"/>
          <p:cNvSpPr>
            <a:spLocks noGrp="1"/>
          </p:cNvSpPr>
          <p:nvPr>
            <p:ph type="ftr" sz="quarter" idx="11"/>
          </p:nvPr>
        </p:nvSpPr>
        <p:spPr/>
        <p:txBody>
          <a:bodyPr/>
          <a:lstStyle/>
          <a:p>
            <a:r>
              <a:rPr lang="en-US" dirty="0" smtClean="0">
                <a:solidFill>
                  <a:srgbClr val="3C4743">
                    <a:tint val="75000"/>
                  </a:srgbClr>
                </a:solidFill>
              </a:rPr>
              <a:t>Benjamin Mock</a:t>
            </a:r>
            <a:endParaRPr lang="en-US" dirty="0">
              <a:solidFill>
                <a:srgbClr val="3C4743">
                  <a:tint val="75000"/>
                </a:srgbClr>
              </a:solidFill>
            </a:endParaRPr>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60</a:t>
            </a:fld>
            <a:endParaRPr lang="en-US">
              <a:solidFill>
                <a:srgbClr val="3C4743">
                  <a:tint val="75000"/>
                </a:srgbClr>
              </a:solidFill>
            </a:endParaRPr>
          </a:p>
        </p:txBody>
      </p:sp>
      <p:pic>
        <p:nvPicPr>
          <p:cNvPr id="6" name="Picture 5"/>
          <p:cNvPicPr>
            <a:picLocks noChangeAspect="1"/>
          </p:cNvPicPr>
          <p:nvPr/>
        </p:nvPicPr>
        <p:blipFill>
          <a:blip r:embed="rId2"/>
          <a:stretch>
            <a:fillRect/>
          </a:stretch>
        </p:blipFill>
        <p:spPr>
          <a:xfrm>
            <a:off x="6866020" y="459973"/>
            <a:ext cx="4620127" cy="5964890"/>
          </a:xfrm>
          <a:prstGeom prst="rect">
            <a:avLst/>
          </a:prstGeom>
        </p:spPr>
      </p:pic>
      <p:pic>
        <p:nvPicPr>
          <p:cNvPr id="1026" name="Picture 2" descr="C:\Users\cammuma\AppData\Local\Temp\2015-04-09 13.14.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71" y="2129587"/>
            <a:ext cx="5727034" cy="429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normAutofit/>
          </a:bodyPr>
          <a:lstStyle/>
          <a:p>
            <a:r>
              <a:rPr lang="en-US" sz="3600" b="1" dirty="0"/>
              <a:t>Questions &amp; Comments</a:t>
            </a:r>
          </a:p>
        </p:txBody>
      </p:sp>
      <p:sp>
        <p:nvSpPr>
          <p:cNvPr id="4" name="Slide Number Placeholder 3"/>
          <p:cNvSpPr>
            <a:spLocks noGrp="1"/>
          </p:cNvSpPr>
          <p:nvPr>
            <p:ph type="sldNum" sz="quarter" idx="12"/>
          </p:nvPr>
        </p:nvSpPr>
        <p:spPr/>
        <p:txBody>
          <a:bodyPr/>
          <a:lstStyle/>
          <a:p>
            <a:fld id="{BD266BE7-899D-4075-917F-DBDE33B6B692}" type="slidenum">
              <a:rPr lang="en-US" smtClean="0">
                <a:solidFill>
                  <a:srgbClr val="3C4743">
                    <a:tint val="75000"/>
                  </a:srgbClr>
                </a:solidFill>
              </a:rPr>
              <a:pPr/>
              <a:t>61</a:t>
            </a:fld>
            <a:endParaRPr lang="en-US">
              <a:solidFill>
                <a:srgbClr val="3C4743">
                  <a:tint val="75000"/>
                </a:srgbClr>
              </a:solidFill>
            </a:endParaRPr>
          </a:p>
        </p:txBody>
      </p:sp>
    </p:spTree>
    <p:extLst>
      <p:ext uri="{BB962C8B-B14F-4D97-AF65-F5344CB8AC3E}">
        <p14:creationId xmlns:p14="http://schemas.microsoft.com/office/powerpoint/2010/main" val="133493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solidFill>
                  <a:prstClr val="black">
                    <a:tint val="75000"/>
                  </a:prstClr>
                </a:solidFill>
              </a:rPr>
              <a:t>Matthew Cammuse</a:t>
            </a:r>
            <a:endParaRPr lang="en-US" dirty="0">
              <a:solidFill>
                <a:prstClr val="black">
                  <a:tint val="75000"/>
                </a:prstClr>
              </a:solidFill>
            </a:endParaRPr>
          </a:p>
        </p:txBody>
      </p:sp>
      <p:sp>
        <p:nvSpPr>
          <p:cNvPr id="161" name="Slide Number Placeholder 160"/>
          <p:cNvSpPr>
            <a:spLocks noGrp="1"/>
          </p:cNvSpPr>
          <p:nvPr>
            <p:ph type="sldNum" sz="quarter" idx="12"/>
          </p:nvPr>
        </p:nvSpPr>
        <p:spPr/>
        <p:txBody>
          <a:bodyPr/>
          <a:lstStyle/>
          <a:p>
            <a:fld id="{3D2195BE-DE9D-4EE8-BFFF-97CA0CCDD1CD}" type="slidenum">
              <a:rPr lang="en-US" smtClean="0">
                <a:solidFill>
                  <a:prstClr val="black">
                    <a:tint val="75000"/>
                  </a:prstClr>
                </a:solidFill>
              </a:rPr>
              <a:pPr/>
              <a:t>7</a:t>
            </a:fld>
            <a:endParaRPr lang="en-US">
              <a:solidFill>
                <a:prstClr val="black">
                  <a:tint val="75000"/>
                </a:prstClr>
              </a:solidFill>
            </a:endParaRPr>
          </a:p>
        </p:txBody>
      </p:sp>
      <p:sp>
        <p:nvSpPr>
          <p:cNvPr id="2" name="Title 1"/>
          <p:cNvSpPr>
            <a:spLocks noGrp="1"/>
          </p:cNvSpPr>
          <p:nvPr>
            <p:ph type="title" idx="4294967295"/>
          </p:nvPr>
        </p:nvSpPr>
        <p:spPr>
          <a:xfrm>
            <a:off x="1962610" y="228601"/>
            <a:ext cx="8307387" cy="612857"/>
          </a:xfrm>
        </p:spPr>
        <p:txBody>
          <a:bodyPr>
            <a:noAutofit/>
          </a:bodyPr>
          <a:lstStyle/>
          <a:p>
            <a:r>
              <a:rPr lang="en-US" sz="4400" u="sng" dirty="0">
                <a:solidFill>
                  <a:schemeClr val="tx1"/>
                </a:solidFill>
              </a:rPr>
              <a:t>Imaging Radar Operational Concept</a:t>
            </a:r>
          </a:p>
        </p:txBody>
      </p:sp>
      <p:sp>
        <p:nvSpPr>
          <p:cNvPr id="198" name="TextBox 197"/>
          <p:cNvSpPr txBox="1"/>
          <p:nvPr/>
        </p:nvSpPr>
        <p:spPr>
          <a:xfrm>
            <a:off x="5398399" y="841457"/>
            <a:ext cx="1951175" cy="369332"/>
          </a:xfrm>
          <a:prstGeom prst="rect">
            <a:avLst/>
          </a:prstGeom>
          <a:noFill/>
        </p:spPr>
        <p:txBody>
          <a:bodyPr wrap="none" rtlCol="0">
            <a:spAutoFit/>
          </a:bodyPr>
          <a:lstStyle/>
          <a:p>
            <a:pPr algn="ctr"/>
            <a:r>
              <a:rPr lang="en-US" dirty="0">
                <a:solidFill>
                  <a:prstClr val="black"/>
                </a:solidFill>
              </a:rPr>
              <a:t>40 x 40  inch scene</a:t>
            </a:r>
          </a:p>
        </p:txBody>
      </p:sp>
      <p:sp>
        <p:nvSpPr>
          <p:cNvPr id="203" name="TextBox 202"/>
          <p:cNvSpPr txBox="1"/>
          <p:nvPr/>
        </p:nvSpPr>
        <p:spPr>
          <a:xfrm>
            <a:off x="3494605" y="3009902"/>
            <a:ext cx="1727917" cy="646331"/>
          </a:xfrm>
          <a:prstGeom prst="rect">
            <a:avLst/>
          </a:prstGeom>
          <a:noFill/>
        </p:spPr>
        <p:txBody>
          <a:bodyPr wrap="square" rtlCol="0">
            <a:spAutoFit/>
          </a:bodyPr>
          <a:lstStyle/>
          <a:p>
            <a:r>
              <a:rPr lang="en-US" dirty="0" smtClean="0">
                <a:solidFill>
                  <a:prstClr val="black"/>
                </a:solidFill>
              </a:rPr>
              <a:t>20 [</a:t>
            </a:r>
            <a:r>
              <a:rPr lang="en-US" dirty="0" err="1" smtClean="0">
                <a:solidFill>
                  <a:prstClr val="black"/>
                </a:solidFill>
              </a:rPr>
              <a:t>ft</a:t>
            </a:r>
            <a:r>
              <a:rPr lang="en-US" dirty="0" smtClean="0">
                <a:solidFill>
                  <a:prstClr val="black"/>
                </a:solidFill>
              </a:rPr>
              <a:t>] range to scene center</a:t>
            </a:r>
            <a:endParaRPr lang="en-US" dirty="0">
              <a:solidFill>
                <a:prstClr val="black"/>
              </a:solidFill>
            </a:endParaRPr>
          </a:p>
        </p:txBody>
      </p:sp>
      <p:grpSp>
        <p:nvGrpSpPr>
          <p:cNvPr id="17" name="Group 16"/>
          <p:cNvGrpSpPr/>
          <p:nvPr/>
        </p:nvGrpSpPr>
        <p:grpSpPr>
          <a:xfrm>
            <a:off x="3478868" y="1154183"/>
            <a:ext cx="4141132" cy="3630620"/>
            <a:chOff x="1954868" y="1154183"/>
            <a:chExt cx="4141132" cy="3630620"/>
          </a:xfrm>
        </p:grpSpPr>
        <p:grpSp>
          <p:nvGrpSpPr>
            <p:cNvPr id="197" name="Group 196"/>
            <p:cNvGrpSpPr/>
            <p:nvPr/>
          </p:nvGrpSpPr>
          <p:grpSpPr>
            <a:xfrm>
              <a:off x="3480159" y="1154183"/>
              <a:ext cx="2615841" cy="2821371"/>
              <a:chOff x="4104202" y="1873960"/>
              <a:chExt cx="3655413" cy="3655413"/>
            </a:xfrm>
          </p:grpSpPr>
          <p:grpSp>
            <p:nvGrpSpPr>
              <p:cNvPr id="179" name="Group 178"/>
              <p:cNvGrpSpPr/>
              <p:nvPr/>
            </p:nvGrpSpPr>
            <p:grpSpPr>
              <a:xfrm>
                <a:off x="4104202" y="2125360"/>
                <a:ext cx="3655413" cy="3030532"/>
                <a:chOff x="4104202" y="2125360"/>
                <a:chExt cx="2700306" cy="3030532"/>
              </a:xfrm>
            </p:grpSpPr>
            <p:sp>
              <p:nvSpPr>
                <p:cNvPr id="162" name="Oval 161"/>
                <p:cNvSpPr/>
                <p:nvPr/>
              </p:nvSpPr>
              <p:spPr>
                <a:xfrm rot="5400000">
                  <a:off x="5334464" y="1114212"/>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Oval 162"/>
                <p:cNvSpPr/>
                <p:nvPr/>
              </p:nvSpPr>
              <p:spPr>
                <a:xfrm rot="5400000">
                  <a:off x="5307376" y="131280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Oval 163"/>
                <p:cNvSpPr/>
                <p:nvPr/>
              </p:nvSpPr>
              <p:spPr>
                <a:xfrm rot="5400000">
                  <a:off x="5318448" y="1884303"/>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5" name="Oval 164"/>
                <p:cNvSpPr/>
                <p:nvPr/>
              </p:nvSpPr>
              <p:spPr>
                <a:xfrm rot="5400000">
                  <a:off x="5307375" y="922187"/>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7" name="Oval 166"/>
                <p:cNvSpPr/>
                <p:nvPr/>
              </p:nvSpPr>
              <p:spPr>
                <a:xfrm rot="5400000">
                  <a:off x="5361552" y="150192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Oval 167"/>
                <p:cNvSpPr/>
                <p:nvPr/>
              </p:nvSpPr>
              <p:spPr>
                <a:xfrm rot="5400000">
                  <a:off x="5334464" y="1686868"/>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Oval 168"/>
                <p:cNvSpPr/>
                <p:nvPr/>
              </p:nvSpPr>
              <p:spPr>
                <a:xfrm rot="5400000">
                  <a:off x="5314313" y="2072207"/>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0" name="Oval 169"/>
                <p:cNvSpPr/>
                <p:nvPr/>
              </p:nvSpPr>
              <p:spPr>
                <a:xfrm rot="5400000">
                  <a:off x="5330233" y="225058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1" name="Oval 170"/>
                <p:cNvSpPr/>
                <p:nvPr/>
              </p:nvSpPr>
              <p:spPr>
                <a:xfrm rot="5400000">
                  <a:off x="5382222" y="2624322"/>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Oval 171"/>
                <p:cNvSpPr/>
                <p:nvPr/>
              </p:nvSpPr>
              <p:spPr>
                <a:xfrm rot="5400000">
                  <a:off x="5355134" y="282291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3" name="Oval 172"/>
                <p:cNvSpPr/>
                <p:nvPr/>
              </p:nvSpPr>
              <p:spPr>
                <a:xfrm rot="5400000">
                  <a:off x="5366206" y="3380765"/>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4" name="Oval 173"/>
                <p:cNvSpPr/>
                <p:nvPr/>
              </p:nvSpPr>
              <p:spPr>
                <a:xfrm rot="5400000">
                  <a:off x="5355133" y="2432297"/>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5" name="Oval 174"/>
                <p:cNvSpPr/>
                <p:nvPr/>
              </p:nvSpPr>
              <p:spPr>
                <a:xfrm rot="5400000">
                  <a:off x="5409310" y="301203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6" name="Oval 175"/>
                <p:cNvSpPr/>
                <p:nvPr/>
              </p:nvSpPr>
              <p:spPr>
                <a:xfrm rot="5400000">
                  <a:off x="5382222" y="3196978"/>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7" name="Oval 176"/>
                <p:cNvSpPr/>
                <p:nvPr/>
              </p:nvSpPr>
              <p:spPr>
                <a:xfrm rot="5400000">
                  <a:off x="5362071" y="3568669"/>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8" name="Oval 177"/>
                <p:cNvSpPr/>
                <p:nvPr/>
              </p:nvSpPr>
              <p:spPr>
                <a:xfrm rot="5400000">
                  <a:off x="5377991" y="376069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80" name="Group 179"/>
              <p:cNvGrpSpPr/>
              <p:nvPr/>
            </p:nvGrpSpPr>
            <p:grpSpPr>
              <a:xfrm rot="16200000">
                <a:off x="4099855" y="2186401"/>
                <a:ext cx="3655413" cy="3030532"/>
                <a:chOff x="4104202" y="2125360"/>
                <a:chExt cx="2700306" cy="3030532"/>
              </a:xfrm>
              <a:solidFill>
                <a:srgbClr val="FFFF00">
                  <a:alpha val="61000"/>
                </a:srgbClr>
              </a:solidFill>
            </p:grpSpPr>
            <p:sp>
              <p:nvSpPr>
                <p:cNvPr id="181" name="Oval 180"/>
                <p:cNvSpPr/>
                <p:nvPr/>
              </p:nvSpPr>
              <p:spPr>
                <a:xfrm rot="5400000">
                  <a:off x="5334464" y="1114212"/>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2" name="Oval 181"/>
                <p:cNvSpPr/>
                <p:nvPr/>
              </p:nvSpPr>
              <p:spPr>
                <a:xfrm rot="5400000">
                  <a:off x="5307376" y="131280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3" name="Oval 182"/>
                <p:cNvSpPr/>
                <p:nvPr/>
              </p:nvSpPr>
              <p:spPr>
                <a:xfrm rot="5400000">
                  <a:off x="5318448" y="1884303"/>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4" name="Oval 183"/>
                <p:cNvSpPr/>
                <p:nvPr/>
              </p:nvSpPr>
              <p:spPr>
                <a:xfrm rot="5400000">
                  <a:off x="5307375" y="922187"/>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5" name="Oval 184"/>
                <p:cNvSpPr/>
                <p:nvPr/>
              </p:nvSpPr>
              <p:spPr>
                <a:xfrm rot="5400000">
                  <a:off x="5361552" y="150192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6" name="Oval 185"/>
                <p:cNvSpPr/>
                <p:nvPr/>
              </p:nvSpPr>
              <p:spPr>
                <a:xfrm rot="5400000">
                  <a:off x="5334464" y="1686868"/>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7" name="Oval 186"/>
                <p:cNvSpPr/>
                <p:nvPr/>
              </p:nvSpPr>
              <p:spPr>
                <a:xfrm rot="5400000">
                  <a:off x="5314313" y="2072207"/>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8" name="Oval 187"/>
                <p:cNvSpPr/>
                <p:nvPr/>
              </p:nvSpPr>
              <p:spPr>
                <a:xfrm rot="5400000">
                  <a:off x="5330233" y="225058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9" name="Oval 188"/>
                <p:cNvSpPr/>
                <p:nvPr/>
              </p:nvSpPr>
              <p:spPr>
                <a:xfrm rot="5400000">
                  <a:off x="5382222" y="2624322"/>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0" name="Oval 189"/>
                <p:cNvSpPr/>
                <p:nvPr/>
              </p:nvSpPr>
              <p:spPr>
                <a:xfrm rot="5400000">
                  <a:off x="5355134" y="282291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1" name="Oval 190"/>
                <p:cNvSpPr/>
                <p:nvPr/>
              </p:nvSpPr>
              <p:spPr>
                <a:xfrm rot="5400000">
                  <a:off x="5366206" y="3380765"/>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2" name="Oval 191"/>
                <p:cNvSpPr/>
                <p:nvPr/>
              </p:nvSpPr>
              <p:spPr>
                <a:xfrm rot="5400000">
                  <a:off x="5355133" y="2432297"/>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3" name="Oval 192"/>
                <p:cNvSpPr/>
                <p:nvPr/>
              </p:nvSpPr>
              <p:spPr>
                <a:xfrm rot="5400000">
                  <a:off x="5409310" y="301203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4" name="Oval 193"/>
                <p:cNvSpPr/>
                <p:nvPr/>
              </p:nvSpPr>
              <p:spPr>
                <a:xfrm rot="5400000">
                  <a:off x="5382222" y="3196978"/>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Oval 194"/>
                <p:cNvSpPr/>
                <p:nvPr/>
              </p:nvSpPr>
              <p:spPr>
                <a:xfrm rot="5400000">
                  <a:off x="5362071" y="3568669"/>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6" name="Oval 195"/>
                <p:cNvSpPr/>
                <p:nvPr/>
              </p:nvSpPr>
              <p:spPr>
                <a:xfrm rot="5400000">
                  <a:off x="5377991" y="376069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cxnSp>
          <p:nvCxnSpPr>
            <p:cNvPr id="205" name="Straight Arrow Connector 204"/>
            <p:cNvCxnSpPr>
              <a:endCxn id="188" idx="6"/>
            </p:cNvCxnSpPr>
            <p:nvPr/>
          </p:nvCxnSpPr>
          <p:spPr>
            <a:xfrm flipV="1">
              <a:off x="1954868" y="2594238"/>
              <a:ext cx="2833791" cy="2190565"/>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a:off x="7531980" y="1154183"/>
            <a:ext cx="1717250" cy="1249686"/>
            <a:chOff x="6007980" y="1154183"/>
            <a:chExt cx="1717250" cy="1249686"/>
          </a:xfrm>
        </p:grpSpPr>
        <p:sp>
          <p:nvSpPr>
            <p:cNvPr id="202" name="TextBox 201"/>
            <p:cNvSpPr txBox="1"/>
            <p:nvPr/>
          </p:nvSpPr>
          <p:spPr>
            <a:xfrm>
              <a:off x="6351136" y="1203540"/>
              <a:ext cx="1374094" cy="1200329"/>
            </a:xfrm>
            <a:prstGeom prst="rect">
              <a:avLst/>
            </a:prstGeom>
            <a:noFill/>
            <a:ln>
              <a:solidFill>
                <a:srgbClr val="0070C0"/>
              </a:solidFill>
            </a:ln>
          </p:spPr>
          <p:txBody>
            <a:bodyPr wrap="none" rtlCol="0">
              <a:spAutoFit/>
            </a:bodyPr>
            <a:lstStyle/>
            <a:p>
              <a:r>
                <a:rPr lang="en-US" dirty="0">
                  <a:solidFill>
                    <a:prstClr val="black"/>
                  </a:solidFill>
                </a:rPr>
                <a:t>16 - 2.5 inch</a:t>
              </a:r>
            </a:p>
            <a:p>
              <a:r>
                <a:rPr lang="en-US" dirty="0">
                  <a:solidFill>
                    <a:prstClr val="black"/>
                  </a:solidFill>
                </a:rPr>
                <a:t>1-D Cells in </a:t>
              </a:r>
            </a:p>
            <a:p>
              <a:r>
                <a:rPr lang="en-US" dirty="0">
                  <a:solidFill>
                    <a:prstClr val="black"/>
                  </a:solidFill>
                </a:rPr>
                <a:t>Azimuth and</a:t>
              </a:r>
            </a:p>
            <a:p>
              <a:r>
                <a:rPr lang="en-US" dirty="0">
                  <a:solidFill>
                    <a:prstClr val="black"/>
                  </a:solidFill>
                </a:rPr>
                <a:t>Elevation</a:t>
              </a:r>
            </a:p>
          </p:txBody>
        </p:sp>
        <p:grpSp>
          <p:nvGrpSpPr>
            <p:cNvPr id="9" name="Group 8"/>
            <p:cNvGrpSpPr/>
            <p:nvPr/>
          </p:nvGrpSpPr>
          <p:grpSpPr>
            <a:xfrm>
              <a:off x="6007980" y="1154183"/>
              <a:ext cx="311744" cy="741265"/>
              <a:chOff x="8522313" y="942635"/>
              <a:chExt cx="415658" cy="741265"/>
            </a:xfrm>
          </p:grpSpPr>
          <p:cxnSp>
            <p:nvCxnSpPr>
              <p:cNvPr id="200" name="Straight Connector 199"/>
              <p:cNvCxnSpPr/>
              <p:nvPr/>
            </p:nvCxnSpPr>
            <p:spPr>
              <a:xfrm>
                <a:off x="8548224" y="1236439"/>
                <a:ext cx="38974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8522313" y="1367770"/>
                <a:ext cx="38974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8717185" y="942635"/>
                <a:ext cx="0" cy="29380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8717185" y="1367770"/>
                <a:ext cx="0" cy="31613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738520" y="3419902"/>
            <a:ext cx="2755353" cy="2953191"/>
            <a:chOff x="214519" y="3419901"/>
            <a:chExt cx="2755353" cy="2953191"/>
          </a:xfrm>
        </p:grpSpPr>
        <p:grpSp>
          <p:nvGrpSpPr>
            <p:cNvPr id="156" name="Group 155"/>
            <p:cNvGrpSpPr/>
            <p:nvPr/>
          </p:nvGrpSpPr>
          <p:grpSpPr>
            <a:xfrm>
              <a:off x="721337" y="3419901"/>
              <a:ext cx="2248535" cy="2899392"/>
              <a:chOff x="1272498" y="2630032"/>
              <a:chExt cx="3725285" cy="3736765"/>
            </a:xfrm>
            <a:scene3d>
              <a:camera prst="orthographicFront">
                <a:rot lat="0" lon="21594000" rev="0"/>
              </a:camera>
              <a:lightRig rig="threePt" dir="t"/>
            </a:scene3d>
          </p:grpSpPr>
          <p:grpSp>
            <p:nvGrpSpPr>
              <p:cNvPr id="84" name="Group 83"/>
              <p:cNvGrpSpPr/>
              <p:nvPr/>
            </p:nvGrpSpPr>
            <p:grpSpPr>
              <a:xfrm>
                <a:off x="1272498" y="4389125"/>
                <a:ext cx="3725285" cy="286647"/>
                <a:chOff x="1230765" y="3697835"/>
                <a:chExt cx="7759565" cy="519573"/>
              </a:xfrm>
            </p:grpSpPr>
            <p:grpSp>
              <p:nvGrpSpPr>
                <p:cNvPr id="20" name="Group 19"/>
                <p:cNvGrpSpPr/>
                <p:nvPr/>
              </p:nvGrpSpPr>
              <p:grpSpPr>
                <a:xfrm>
                  <a:off x="1230765" y="3717190"/>
                  <a:ext cx="599231" cy="499265"/>
                  <a:chOff x="2666999" y="3390596"/>
                  <a:chExt cx="1444141" cy="1190554"/>
                </a:xfrm>
              </p:grpSpPr>
              <p:sp>
                <p:nvSpPr>
                  <p:cNvPr id="3" name="Cube 2"/>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794960" y="3710692"/>
                  <a:ext cx="599231" cy="499265"/>
                  <a:chOff x="2666999" y="3390596"/>
                  <a:chExt cx="1444141" cy="1190554"/>
                </a:xfrm>
              </p:grpSpPr>
              <p:sp>
                <p:nvSpPr>
                  <p:cNvPr id="22" name="Cube 21"/>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 name="Straight Connector 22"/>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588093" y="3718143"/>
                  <a:ext cx="599231" cy="499265"/>
                  <a:chOff x="2666999" y="3390596"/>
                  <a:chExt cx="1444141" cy="1190554"/>
                </a:xfrm>
              </p:grpSpPr>
              <p:sp>
                <p:nvSpPr>
                  <p:cNvPr id="29" name="Cube 28"/>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0" name="Straight Connector 29"/>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435099" y="3715799"/>
                  <a:ext cx="599231" cy="499265"/>
                  <a:chOff x="2666999" y="3390596"/>
                  <a:chExt cx="1444141" cy="1190554"/>
                </a:xfrm>
              </p:grpSpPr>
              <p:sp>
                <p:nvSpPr>
                  <p:cNvPr id="36" name="Cube 35"/>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7" name="Straight Connector 36"/>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356819" y="3697835"/>
                  <a:ext cx="599231" cy="499265"/>
                  <a:chOff x="2666999" y="3390596"/>
                  <a:chExt cx="1444141" cy="1190554"/>
                </a:xfrm>
              </p:grpSpPr>
              <p:sp>
                <p:nvSpPr>
                  <p:cNvPr id="43" name="Cube 42"/>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4" name="Straight Connector 43"/>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5236161" y="3710692"/>
                  <a:ext cx="599231" cy="499265"/>
                  <a:chOff x="2666999" y="3390596"/>
                  <a:chExt cx="1444141" cy="1190554"/>
                </a:xfrm>
              </p:grpSpPr>
              <p:sp>
                <p:nvSpPr>
                  <p:cNvPr id="50" name="Cube 49"/>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1" name="Straight Connector 50"/>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6029294" y="3718143"/>
                  <a:ext cx="599231" cy="499265"/>
                  <a:chOff x="2666999" y="3390596"/>
                  <a:chExt cx="1444141" cy="1190554"/>
                </a:xfrm>
              </p:grpSpPr>
              <p:sp>
                <p:nvSpPr>
                  <p:cNvPr id="57" name="Cube 56"/>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8" name="Straight Connector 57"/>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876300" y="3715799"/>
                  <a:ext cx="599231" cy="499265"/>
                  <a:chOff x="2666999" y="3390596"/>
                  <a:chExt cx="1444141" cy="1190554"/>
                </a:xfrm>
              </p:grpSpPr>
              <p:sp>
                <p:nvSpPr>
                  <p:cNvPr id="64" name="Cube 63"/>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65" name="Straight Connector 64"/>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7798020" y="3697835"/>
                  <a:ext cx="599231" cy="499265"/>
                  <a:chOff x="2666999" y="3390596"/>
                  <a:chExt cx="1444141" cy="1190554"/>
                </a:xfrm>
              </p:grpSpPr>
              <p:sp>
                <p:nvSpPr>
                  <p:cNvPr id="71" name="Cube 70"/>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2" name="Straight Connector 71"/>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8391099" y="3697835"/>
                  <a:ext cx="599231" cy="499265"/>
                  <a:chOff x="2666999" y="3390596"/>
                  <a:chExt cx="1444141" cy="1190554"/>
                </a:xfrm>
              </p:grpSpPr>
              <p:sp>
                <p:nvSpPr>
                  <p:cNvPr id="78" name="Cube 77"/>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9" name="Straight Connector 78"/>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86" name="Group 85"/>
              <p:cNvGrpSpPr/>
              <p:nvPr/>
            </p:nvGrpSpPr>
            <p:grpSpPr>
              <a:xfrm rot="16200000" flipV="1">
                <a:off x="2968867" y="2636152"/>
                <a:ext cx="287684" cy="275443"/>
                <a:chOff x="2666999" y="3390596"/>
                <a:chExt cx="1444141" cy="1190554"/>
              </a:xfrm>
            </p:grpSpPr>
            <p:sp>
              <p:nvSpPr>
                <p:cNvPr id="150" name="Cube 149"/>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1" name="Straight Connector 150"/>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rot="16200000" flipV="1">
                <a:off x="2964399" y="2918497"/>
                <a:ext cx="287684" cy="275443"/>
                <a:chOff x="2666999" y="3390596"/>
                <a:chExt cx="1444141" cy="1190554"/>
              </a:xfrm>
            </p:grpSpPr>
            <p:sp>
              <p:nvSpPr>
                <p:cNvPr id="144" name="Cube 143"/>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45" name="Straight Connector 144"/>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16200000" flipV="1">
                <a:off x="2960288" y="3299271"/>
                <a:ext cx="287684" cy="275443"/>
                <a:chOff x="2666999" y="3390596"/>
                <a:chExt cx="1444141" cy="1190554"/>
              </a:xfrm>
            </p:grpSpPr>
            <p:sp>
              <p:nvSpPr>
                <p:cNvPr id="138" name="Cube 137"/>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39" name="Straight Connector 138"/>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rot="16200000" flipV="1">
                <a:off x="2961582" y="3705910"/>
                <a:ext cx="287684" cy="275443"/>
                <a:chOff x="2666999" y="3390596"/>
                <a:chExt cx="1444141" cy="1190554"/>
              </a:xfrm>
            </p:grpSpPr>
            <p:sp>
              <p:nvSpPr>
                <p:cNvPr id="132" name="Cube 131"/>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33" name="Straight Connector 132"/>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rot="16200000" flipV="1">
                <a:off x="2971492" y="4148418"/>
                <a:ext cx="287684" cy="275443"/>
                <a:chOff x="2666999" y="3390596"/>
                <a:chExt cx="1444141" cy="1190554"/>
              </a:xfrm>
            </p:grpSpPr>
            <p:sp>
              <p:nvSpPr>
                <p:cNvPr id="126" name="Cube 125"/>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rot="16200000" flipV="1">
                <a:off x="2964399" y="4570581"/>
                <a:ext cx="287684" cy="275443"/>
                <a:chOff x="2666999" y="3390596"/>
                <a:chExt cx="1444141" cy="1190554"/>
              </a:xfrm>
            </p:grpSpPr>
            <p:sp>
              <p:nvSpPr>
                <p:cNvPr id="120" name="Cube 119"/>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1" name="Straight Connector 120"/>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rot="16200000" flipV="1">
                <a:off x="2960288" y="4951356"/>
                <a:ext cx="287684" cy="275443"/>
                <a:chOff x="2666999" y="3390596"/>
                <a:chExt cx="1444141" cy="1190554"/>
              </a:xfrm>
            </p:grpSpPr>
            <p:sp>
              <p:nvSpPr>
                <p:cNvPr id="114" name="Cube 113"/>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15" name="Straight Connector 114"/>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rot="16200000" flipV="1">
                <a:off x="2961582" y="5357994"/>
                <a:ext cx="287684" cy="275443"/>
                <a:chOff x="2666999" y="3390596"/>
                <a:chExt cx="1444141" cy="1190554"/>
              </a:xfrm>
            </p:grpSpPr>
            <p:sp>
              <p:nvSpPr>
                <p:cNvPr id="108" name="Cube 107"/>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9" name="Straight Connector 108"/>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rot="16200000" flipV="1">
                <a:off x="2971492" y="5800502"/>
                <a:ext cx="287684" cy="275443"/>
                <a:chOff x="2666999" y="3390596"/>
                <a:chExt cx="1444141" cy="1190554"/>
              </a:xfrm>
            </p:grpSpPr>
            <p:sp>
              <p:nvSpPr>
                <p:cNvPr id="102" name="Cube 101"/>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3" name="Straight Connector 102"/>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rot="16200000" flipV="1">
                <a:off x="2971492" y="6085233"/>
                <a:ext cx="287684" cy="275443"/>
                <a:chOff x="2666999" y="3390596"/>
                <a:chExt cx="1444141" cy="1190554"/>
              </a:xfrm>
            </p:grpSpPr>
            <p:sp>
              <p:nvSpPr>
                <p:cNvPr id="96" name="Cube 95"/>
                <p:cNvSpPr/>
                <p:nvPr/>
              </p:nvSpPr>
              <p:spPr>
                <a:xfrm>
                  <a:off x="2666999" y="3886200"/>
                  <a:ext cx="637635" cy="694950"/>
                </a:xfrm>
                <a:prstGeom prst="cub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97" name="Straight Connector 96"/>
                <p:cNvCxnSpPr/>
                <p:nvPr/>
              </p:nvCxnSpPr>
              <p:spPr>
                <a:xfrm flipV="1">
                  <a:off x="2832398" y="3390596"/>
                  <a:ext cx="88187"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920585" y="3390596"/>
                  <a:ext cx="119055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304634" y="3390596"/>
                  <a:ext cx="806506" cy="4956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11140" y="3390596"/>
                  <a:ext cx="0" cy="6528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304634" y="4043480"/>
                  <a:ext cx="806506" cy="3840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214519" y="3439725"/>
              <a:ext cx="1546952" cy="2933367"/>
              <a:chOff x="214519" y="3439725"/>
              <a:chExt cx="1546952" cy="2933367"/>
            </a:xfrm>
          </p:grpSpPr>
          <p:sp>
            <p:nvSpPr>
              <p:cNvPr id="214" name="TextBox 213"/>
              <p:cNvSpPr txBox="1"/>
              <p:nvPr/>
            </p:nvSpPr>
            <p:spPr>
              <a:xfrm>
                <a:off x="214519" y="4108628"/>
                <a:ext cx="1048107" cy="369332"/>
              </a:xfrm>
              <a:prstGeom prst="rect">
                <a:avLst/>
              </a:prstGeom>
              <a:noFill/>
              <a:ln>
                <a:solidFill>
                  <a:srgbClr val="0070C0"/>
                </a:solidFill>
              </a:ln>
            </p:spPr>
            <p:txBody>
              <a:bodyPr wrap="none" rtlCol="0">
                <a:spAutoFit/>
              </a:bodyPr>
              <a:lstStyle/>
              <a:p>
                <a:r>
                  <a:rPr lang="en-US" dirty="0">
                    <a:solidFill>
                      <a:prstClr val="black"/>
                    </a:solidFill>
                  </a:rPr>
                  <a:t>5 x 5 feet</a:t>
                </a:r>
              </a:p>
            </p:txBody>
          </p:sp>
          <p:cxnSp>
            <p:nvCxnSpPr>
              <p:cNvPr id="216" name="Straight Connector 215"/>
              <p:cNvCxnSpPr/>
              <p:nvPr/>
            </p:nvCxnSpPr>
            <p:spPr>
              <a:xfrm flipH="1">
                <a:off x="570925" y="3439725"/>
                <a:ext cx="119054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456318" y="6362234"/>
                <a:ext cx="1279198" cy="1085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607559" y="3479730"/>
                <a:ext cx="1" cy="62999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456317" y="4445122"/>
                <a:ext cx="0" cy="186768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4431704" y="3763637"/>
            <a:ext cx="1420976" cy="1072197"/>
            <a:chOff x="2907704" y="3763636"/>
            <a:chExt cx="1420976" cy="1072197"/>
          </a:xfrm>
        </p:grpSpPr>
        <p:grpSp>
          <p:nvGrpSpPr>
            <p:cNvPr id="157" name="Group 156"/>
            <p:cNvGrpSpPr/>
            <p:nvPr/>
          </p:nvGrpSpPr>
          <p:grpSpPr>
            <a:xfrm>
              <a:off x="2907704" y="3763636"/>
              <a:ext cx="572455" cy="857308"/>
              <a:chOff x="2907704" y="3763636"/>
              <a:chExt cx="572455" cy="857308"/>
            </a:xfrm>
          </p:grpSpPr>
          <p:grpSp>
            <p:nvGrpSpPr>
              <p:cNvPr id="8" name="Group 7"/>
              <p:cNvGrpSpPr/>
              <p:nvPr/>
            </p:nvGrpSpPr>
            <p:grpSpPr>
              <a:xfrm>
                <a:off x="2907704" y="3908642"/>
                <a:ext cx="572455" cy="712302"/>
                <a:chOff x="5173558" y="3763281"/>
                <a:chExt cx="763273" cy="712302"/>
              </a:xfrm>
            </p:grpSpPr>
            <p:cxnSp>
              <p:nvCxnSpPr>
                <p:cNvPr id="225" name="Straight Connector 224"/>
                <p:cNvCxnSpPr/>
                <p:nvPr/>
              </p:nvCxnSpPr>
              <p:spPr>
                <a:xfrm flipV="1">
                  <a:off x="5173558" y="4301525"/>
                  <a:ext cx="229146" cy="17405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5402704" y="3932193"/>
                  <a:ext cx="0" cy="36933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5413462" y="3768340"/>
                  <a:ext cx="309246" cy="1642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711950" y="3763281"/>
                  <a:ext cx="0" cy="41331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5707685" y="4003956"/>
                  <a:ext cx="229146" cy="17405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flipV="1">
                <a:off x="2921385" y="3763636"/>
                <a:ext cx="472844" cy="368437"/>
              </a:xfrm>
              <a:prstGeom prst="line">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36" name="TextBox 235"/>
            <p:cNvSpPr txBox="1"/>
            <p:nvPr/>
          </p:nvSpPr>
          <p:spPr>
            <a:xfrm>
              <a:off x="3154961" y="4374168"/>
              <a:ext cx="1173719" cy="461665"/>
            </a:xfrm>
            <a:prstGeom prst="rect">
              <a:avLst/>
            </a:prstGeom>
            <a:noFill/>
          </p:spPr>
          <p:txBody>
            <a:bodyPr wrap="none" rtlCol="0">
              <a:spAutoFit/>
            </a:bodyPr>
            <a:lstStyle/>
            <a:p>
              <a:r>
                <a:rPr lang="en-US" sz="1200" dirty="0">
                  <a:solidFill>
                    <a:prstClr val="black"/>
                  </a:solidFill>
                </a:rPr>
                <a:t>20nS wide RF</a:t>
              </a:r>
            </a:p>
            <a:p>
              <a:r>
                <a:rPr lang="en-US" sz="1200" dirty="0">
                  <a:solidFill>
                    <a:prstClr val="black"/>
                  </a:solidFill>
                </a:rPr>
                <a:t>Pulse @ 10 GHz</a:t>
              </a:r>
            </a:p>
          </p:txBody>
        </p:sp>
      </p:grpSp>
      <p:sp>
        <p:nvSpPr>
          <p:cNvPr id="238" name="TextBox 237"/>
          <p:cNvSpPr txBox="1"/>
          <p:nvPr/>
        </p:nvSpPr>
        <p:spPr>
          <a:xfrm>
            <a:off x="1987165" y="2971474"/>
            <a:ext cx="1494320" cy="461665"/>
          </a:xfrm>
          <a:prstGeom prst="rect">
            <a:avLst/>
          </a:prstGeom>
          <a:noFill/>
        </p:spPr>
        <p:txBody>
          <a:bodyPr wrap="none" rtlCol="0">
            <a:spAutoFit/>
          </a:bodyPr>
          <a:lstStyle/>
          <a:p>
            <a:r>
              <a:rPr lang="en-US" sz="1200" dirty="0">
                <a:solidFill>
                  <a:prstClr val="black"/>
                </a:solidFill>
              </a:rPr>
              <a:t>X-Band </a:t>
            </a:r>
            <a:r>
              <a:rPr lang="en-US" sz="1200" dirty="0" smtClean="0">
                <a:solidFill>
                  <a:prstClr val="black"/>
                </a:solidFill>
              </a:rPr>
              <a:t>Horn (17 </a:t>
            </a:r>
            <a:r>
              <a:rPr lang="en-US" sz="1200" dirty="0" err="1" smtClean="0">
                <a:solidFill>
                  <a:prstClr val="black"/>
                </a:solidFill>
              </a:rPr>
              <a:t>dBi</a:t>
            </a:r>
            <a:r>
              <a:rPr lang="en-US" sz="1200" dirty="0" smtClean="0">
                <a:solidFill>
                  <a:prstClr val="black"/>
                </a:solidFill>
              </a:rPr>
              <a:t>)</a:t>
            </a:r>
            <a:endParaRPr lang="en-US" sz="1200" dirty="0">
              <a:solidFill>
                <a:prstClr val="black"/>
              </a:solidFill>
            </a:endParaRPr>
          </a:p>
          <a:p>
            <a:r>
              <a:rPr lang="en-US" sz="1200" dirty="0">
                <a:solidFill>
                  <a:prstClr val="black"/>
                </a:solidFill>
              </a:rPr>
              <a:t>Antenna Array</a:t>
            </a:r>
          </a:p>
        </p:txBody>
      </p:sp>
      <p:sp>
        <p:nvSpPr>
          <p:cNvPr id="244" name="TextBox 243"/>
          <p:cNvSpPr txBox="1"/>
          <p:nvPr/>
        </p:nvSpPr>
        <p:spPr>
          <a:xfrm>
            <a:off x="1980319" y="1336190"/>
            <a:ext cx="2477281" cy="1477328"/>
          </a:xfrm>
          <a:prstGeom prst="rect">
            <a:avLst/>
          </a:prstGeom>
          <a:noFill/>
        </p:spPr>
        <p:txBody>
          <a:bodyPr wrap="none" rtlCol="0">
            <a:spAutoFit/>
          </a:bodyPr>
          <a:lstStyle/>
          <a:p>
            <a:r>
              <a:rPr lang="en-US" dirty="0">
                <a:solidFill>
                  <a:prstClr val="black"/>
                </a:solidFill>
              </a:rPr>
              <a:t>Pulsed Transmit/Receive</a:t>
            </a:r>
          </a:p>
          <a:p>
            <a:r>
              <a:rPr lang="en-US" dirty="0">
                <a:solidFill>
                  <a:prstClr val="black"/>
                </a:solidFill>
              </a:rPr>
              <a:t>Imaging Radar</a:t>
            </a:r>
          </a:p>
          <a:p>
            <a:pPr marL="285750" indent="-285750">
              <a:buFont typeface="Arial" panose="020B0604020202020204" pitchFamily="34" charset="0"/>
              <a:buChar char="•"/>
            </a:pPr>
            <a:r>
              <a:rPr lang="en-US" dirty="0">
                <a:solidFill>
                  <a:prstClr val="black"/>
                </a:solidFill>
              </a:rPr>
              <a:t>Static parts</a:t>
            </a:r>
          </a:p>
          <a:p>
            <a:pPr marL="285750" indent="-285750">
              <a:buFont typeface="Arial" panose="020B0604020202020204" pitchFamily="34" charset="0"/>
              <a:buChar char="•"/>
            </a:pPr>
            <a:r>
              <a:rPr lang="en-US" dirty="0">
                <a:solidFill>
                  <a:prstClr val="black"/>
                </a:solidFill>
              </a:rPr>
              <a:t>COTS components</a:t>
            </a:r>
          </a:p>
          <a:p>
            <a:pPr marL="285750" indent="-285750">
              <a:buFont typeface="Arial" panose="020B0604020202020204" pitchFamily="34" charset="0"/>
              <a:buChar char="•"/>
            </a:pPr>
            <a:r>
              <a:rPr lang="en-US" dirty="0">
                <a:solidFill>
                  <a:prstClr val="black"/>
                </a:solidFill>
              </a:rPr>
              <a:t>Digital beam forming </a:t>
            </a:r>
          </a:p>
        </p:txBody>
      </p:sp>
      <p:grpSp>
        <p:nvGrpSpPr>
          <p:cNvPr id="85" name="Group 84"/>
          <p:cNvGrpSpPr/>
          <p:nvPr/>
        </p:nvGrpSpPr>
        <p:grpSpPr>
          <a:xfrm>
            <a:off x="5852680" y="3597837"/>
            <a:ext cx="2537490" cy="1641092"/>
            <a:chOff x="4328680" y="3597837"/>
            <a:chExt cx="2537490" cy="1641092"/>
          </a:xfrm>
        </p:grpSpPr>
        <p:sp>
          <p:nvSpPr>
            <p:cNvPr id="4" name="TextBox 3"/>
            <p:cNvSpPr txBox="1"/>
            <p:nvPr/>
          </p:nvSpPr>
          <p:spPr>
            <a:xfrm>
              <a:off x="4328680" y="4038600"/>
              <a:ext cx="2537490" cy="1200329"/>
            </a:xfrm>
            <a:prstGeom prst="rect">
              <a:avLst/>
            </a:prstGeom>
            <a:noFill/>
          </p:spPr>
          <p:txBody>
            <a:bodyPr wrap="none" rtlCol="0">
              <a:spAutoFit/>
            </a:bodyPr>
            <a:lstStyle/>
            <a:p>
              <a:r>
                <a:rPr lang="en-US" dirty="0">
                  <a:solidFill>
                    <a:prstClr val="black"/>
                  </a:solidFill>
                </a:rPr>
                <a:t>Beams are formed</a:t>
              </a:r>
            </a:p>
            <a:p>
              <a:r>
                <a:rPr lang="en-US" dirty="0">
                  <a:solidFill>
                    <a:prstClr val="black"/>
                  </a:solidFill>
                </a:rPr>
                <a:t>Digitally with Fourier</a:t>
              </a:r>
            </a:p>
            <a:p>
              <a:r>
                <a:rPr lang="en-US" dirty="0">
                  <a:solidFill>
                    <a:prstClr val="black"/>
                  </a:solidFill>
                </a:rPr>
                <a:t>Transform, 16 in Azimuth</a:t>
              </a:r>
            </a:p>
            <a:p>
              <a:r>
                <a:rPr lang="en-US" dirty="0">
                  <a:solidFill>
                    <a:prstClr val="black"/>
                  </a:solidFill>
                </a:rPr>
                <a:t>And 16 in Elevation</a:t>
              </a:r>
            </a:p>
          </p:txBody>
        </p:sp>
        <p:cxnSp>
          <p:nvCxnSpPr>
            <p:cNvPr id="7" name="Straight Connector 6"/>
            <p:cNvCxnSpPr/>
            <p:nvPr/>
          </p:nvCxnSpPr>
          <p:spPr>
            <a:xfrm flipH="1" flipV="1">
              <a:off x="5056109" y="3597837"/>
              <a:ext cx="272381" cy="510791"/>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8496181" y="2821141"/>
            <a:ext cx="1365421" cy="369332"/>
          </a:xfrm>
          <a:prstGeom prst="rect">
            <a:avLst/>
          </a:prstGeom>
          <a:noFill/>
        </p:spPr>
        <p:txBody>
          <a:bodyPr wrap="square" rtlCol="0">
            <a:spAutoFit/>
          </a:bodyPr>
          <a:lstStyle/>
          <a:p>
            <a:pPr algn="ctr"/>
            <a:r>
              <a:rPr lang="en-US" dirty="0">
                <a:solidFill>
                  <a:prstClr val="black"/>
                </a:solidFill>
              </a:rPr>
              <a:t>PC Display</a:t>
            </a:r>
          </a:p>
        </p:txBody>
      </p:sp>
      <p:sp>
        <p:nvSpPr>
          <p:cNvPr id="237" name="TextBox 236"/>
          <p:cNvSpPr txBox="1"/>
          <p:nvPr/>
        </p:nvSpPr>
        <p:spPr>
          <a:xfrm>
            <a:off x="8336889" y="5083767"/>
            <a:ext cx="936024" cy="461665"/>
          </a:xfrm>
          <a:prstGeom prst="rect">
            <a:avLst/>
          </a:prstGeom>
          <a:noFill/>
        </p:spPr>
        <p:txBody>
          <a:bodyPr wrap="square" rtlCol="0">
            <a:spAutoFit/>
          </a:bodyPr>
          <a:lstStyle/>
          <a:p>
            <a:r>
              <a:rPr lang="en-US" sz="1200" dirty="0">
                <a:solidFill>
                  <a:prstClr val="black"/>
                </a:solidFill>
              </a:rPr>
              <a:t>VGA Connection</a:t>
            </a:r>
          </a:p>
        </p:txBody>
      </p:sp>
      <p:sp>
        <p:nvSpPr>
          <p:cNvPr id="267" name="TextBox 266"/>
          <p:cNvSpPr txBox="1"/>
          <p:nvPr/>
        </p:nvSpPr>
        <p:spPr>
          <a:xfrm>
            <a:off x="9333915" y="4788516"/>
            <a:ext cx="1229556" cy="523220"/>
          </a:xfrm>
          <a:prstGeom prst="rect">
            <a:avLst/>
          </a:prstGeom>
          <a:noFill/>
        </p:spPr>
        <p:txBody>
          <a:bodyPr wrap="square" rtlCol="0">
            <a:spAutoFit/>
          </a:bodyPr>
          <a:lstStyle/>
          <a:p>
            <a:r>
              <a:rPr lang="en-US" sz="1400" dirty="0">
                <a:solidFill>
                  <a:prstClr val="black"/>
                </a:solidFill>
              </a:rPr>
              <a:t>16 - Azimuth</a:t>
            </a:r>
          </a:p>
          <a:p>
            <a:r>
              <a:rPr lang="en-US" sz="1400" dirty="0">
                <a:solidFill>
                  <a:prstClr val="black"/>
                </a:solidFill>
              </a:rPr>
              <a:t>16 - Elevation</a:t>
            </a:r>
          </a:p>
        </p:txBody>
      </p:sp>
      <p:grpSp>
        <p:nvGrpSpPr>
          <p:cNvPr id="403" name="Group 402"/>
          <p:cNvGrpSpPr/>
          <p:nvPr/>
        </p:nvGrpSpPr>
        <p:grpSpPr>
          <a:xfrm>
            <a:off x="8110319" y="3197194"/>
            <a:ext cx="1812902" cy="2428089"/>
            <a:chOff x="8847073" y="3539074"/>
            <a:chExt cx="2417202" cy="2428089"/>
          </a:xfrm>
        </p:grpSpPr>
        <p:cxnSp>
          <p:nvCxnSpPr>
            <p:cNvPr id="158" name="Elbow Connector 157"/>
            <p:cNvCxnSpPr/>
            <p:nvPr/>
          </p:nvCxnSpPr>
          <p:spPr>
            <a:xfrm rot="5400000">
              <a:off x="9494749" y="4990224"/>
              <a:ext cx="954310" cy="815547"/>
            </a:xfrm>
            <a:prstGeom prst="bentConnector3">
              <a:avLst>
                <a:gd name="adj1" fmla="val 99204"/>
              </a:avLst>
            </a:prstGeom>
            <a:ln/>
          </p:spPr>
          <p:style>
            <a:lnRef idx="3">
              <a:schemeClr val="dk1"/>
            </a:lnRef>
            <a:fillRef idx="0">
              <a:schemeClr val="dk1"/>
            </a:fillRef>
            <a:effectRef idx="2">
              <a:schemeClr val="dk1"/>
            </a:effectRef>
            <a:fontRef idx="minor">
              <a:schemeClr val="tx1"/>
            </a:fontRef>
          </p:style>
        </p:cxnSp>
        <p:cxnSp>
          <p:nvCxnSpPr>
            <p:cNvPr id="228" name="Elbow Connector 227"/>
            <p:cNvCxnSpPr/>
            <p:nvPr/>
          </p:nvCxnSpPr>
          <p:spPr>
            <a:xfrm rot="5400000">
              <a:off x="9498172" y="4986801"/>
              <a:ext cx="1046320" cy="914404"/>
            </a:xfrm>
            <a:prstGeom prst="bentConnector3">
              <a:avLst>
                <a:gd name="adj1" fmla="val 99601"/>
              </a:avLst>
            </a:prstGeom>
            <a:ln/>
          </p:spPr>
          <p:style>
            <a:lnRef idx="3">
              <a:schemeClr val="dk1"/>
            </a:lnRef>
            <a:fillRef idx="0">
              <a:schemeClr val="dk1"/>
            </a:fillRef>
            <a:effectRef idx="2">
              <a:schemeClr val="dk1"/>
            </a:effectRef>
            <a:fontRef idx="minor">
              <a:schemeClr val="tx1"/>
            </a:fontRef>
          </p:style>
        </p:cxnSp>
        <p:cxnSp>
          <p:nvCxnSpPr>
            <p:cNvPr id="235" name="Straight Connector 234"/>
            <p:cNvCxnSpPr/>
            <p:nvPr/>
          </p:nvCxnSpPr>
          <p:spPr>
            <a:xfrm flipH="1">
              <a:off x="8847073" y="5873685"/>
              <a:ext cx="729413"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39" name="Straight Connector 238"/>
            <p:cNvCxnSpPr/>
            <p:nvPr/>
          </p:nvCxnSpPr>
          <p:spPr>
            <a:xfrm flipH="1">
              <a:off x="8847073" y="5967163"/>
              <a:ext cx="729413" cy="0"/>
            </a:xfrm>
            <a:prstGeom prst="line">
              <a:avLst/>
            </a:prstGeom>
            <a:ln>
              <a:prstDash val="sysDash"/>
            </a:ln>
          </p:spPr>
          <p:style>
            <a:lnRef idx="2">
              <a:schemeClr val="dk1"/>
            </a:lnRef>
            <a:fillRef idx="0">
              <a:schemeClr val="dk1"/>
            </a:fillRef>
            <a:effectRef idx="1">
              <a:schemeClr val="dk1"/>
            </a:effectRef>
            <a:fontRef idx="minor">
              <a:schemeClr val="tx1"/>
            </a:fontRef>
          </p:style>
        </p:cxnSp>
        <p:grpSp>
          <p:nvGrpSpPr>
            <p:cNvPr id="402" name="Group 401"/>
            <p:cNvGrpSpPr/>
            <p:nvPr/>
          </p:nvGrpSpPr>
          <p:grpSpPr>
            <a:xfrm>
              <a:off x="9317052" y="3539074"/>
              <a:ext cx="1947223" cy="1381767"/>
              <a:chOff x="9317052" y="3539074"/>
              <a:chExt cx="1947223" cy="1381767"/>
            </a:xfrm>
          </p:grpSpPr>
          <p:sp>
            <p:nvSpPr>
              <p:cNvPr id="401" name="Rectangle 400"/>
              <p:cNvSpPr/>
              <p:nvPr/>
            </p:nvSpPr>
            <p:spPr>
              <a:xfrm>
                <a:off x="9317052" y="3539074"/>
                <a:ext cx="1871648" cy="1375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nvGrpSpPr>
              <p:cNvPr id="366" name="Group 365"/>
              <p:cNvGrpSpPr/>
              <p:nvPr/>
            </p:nvGrpSpPr>
            <p:grpSpPr>
              <a:xfrm>
                <a:off x="9377669" y="3539074"/>
                <a:ext cx="1886606" cy="1381767"/>
                <a:chOff x="4104202" y="1873960"/>
                <a:chExt cx="3655413" cy="3655413"/>
              </a:xfrm>
            </p:grpSpPr>
            <p:grpSp>
              <p:nvGrpSpPr>
                <p:cNvPr id="367" name="Group 366"/>
                <p:cNvGrpSpPr/>
                <p:nvPr/>
              </p:nvGrpSpPr>
              <p:grpSpPr>
                <a:xfrm>
                  <a:off x="4104202" y="2125360"/>
                  <a:ext cx="3655413" cy="3030532"/>
                  <a:chOff x="4104202" y="2125360"/>
                  <a:chExt cx="2700306" cy="3030532"/>
                </a:xfrm>
              </p:grpSpPr>
              <p:sp>
                <p:nvSpPr>
                  <p:cNvPr id="385" name="Oval 384"/>
                  <p:cNvSpPr/>
                  <p:nvPr/>
                </p:nvSpPr>
                <p:spPr>
                  <a:xfrm rot="5400000">
                    <a:off x="5334464" y="1114212"/>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Oval 385"/>
                  <p:cNvSpPr/>
                  <p:nvPr/>
                </p:nvSpPr>
                <p:spPr>
                  <a:xfrm rot="5400000">
                    <a:off x="5307376" y="131280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7" name="Oval 386"/>
                  <p:cNvSpPr/>
                  <p:nvPr/>
                </p:nvSpPr>
                <p:spPr>
                  <a:xfrm rot="5400000">
                    <a:off x="5318448" y="1884303"/>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8" name="Oval 387"/>
                  <p:cNvSpPr/>
                  <p:nvPr/>
                </p:nvSpPr>
                <p:spPr>
                  <a:xfrm rot="5400000">
                    <a:off x="5307375" y="922187"/>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9" name="Oval 388"/>
                  <p:cNvSpPr/>
                  <p:nvPr/>
                </p:nvSpPr>
                <p:spPr>
                  <a:xfrm rot="5400000">
                    <a:off x="5361552" y="150192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0" name="Oval 389"/>
                  <p:cNvSpPr/>
                  <p:nvPr/>
                </p:nvSpPr>
                <p:spPr>
                  <a:xfrm rot="5400000">
                    <a:off x="5334464" y="1686868"/>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1" name="Oval 390"/>
                  <p:cNvSpPr/>
                  <p:nvPr/>
                </p:nvSpPr>
                <p:spPr>
                  <a:xfrm rot="5400000">
                    <a:off x="5314313" y="2072207"/>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2" name="Oval 391"/>
                  <p:cNvSpPr/>
                  <p:nvPr/>
                </p:nvSpPr>
                <p:spPr>
                  <a:xfrm rot="5400000">
                    <a:off x="5330233" y="225058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3" name="Oval 392"/>
                  <p:cNvSpPr/>
                  <p:nvPr/>
                </p:nvSpPr>
                <p:spPr>
                  <a:xfrm rot="5400000">
                    <a:off x="5382222" y="2624322"/>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4" name="Oval 393"/>
                  <p:cNvSpPr/>
                  <p:nvPr/>
                </p:nvSpPr>
                <p:spPr>
                  <a:xfrm rot="5400000">
                    <a:off x="5355134" y="282291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5" name="Oval 394"/>
                  <p:cNvSpPr/>
                  <p:nvPr/>
                </p:nvSpPr>
                <p:spPr>
                  <a:xfrm rot="5400000">
                    <a:off x="5366206" y="3380765"/>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6" name="Oval 395"/>
                  <p:cNvSpPr/>
                  <p:nvPr/>
                </p:nvSpPr>
                <p:spPr>
                  <a:xfrm rot="5400000">
                    <a:off x="5355133" y="2432297"/>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7" name="Oval 396"/>
                  <p:cNvSpPr/>
                  <p:nvPr/>
                </p:nvSpPr>
                <p:spPr>
                  <a:xfrm rot="5400000">
                    <a:off x="5409310" y="301203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8" name="Oval 397"/>
                  <p:cNvSpPr/>
                  <p:nvPr/>
                </p:nvSpPr>
                <p:spPr>
                  <a:xfrm rot="5400000">
                    <a:off x="5382222" y="3196978"/>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9" name="Oval 398"/>
                  <p:cNvSpPr/>
                  <p:nvPr/>
                </p:nvSpPr>
                <p:spPr>
                  <a:xfrm rot="5400000">
                    <a:off x="5362071" y="3568669"/>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0" name="Oval 399"/>
                  <p:cNvSpPr/>
                  <p:nvPr/>
                </p:nvSpPr>
                <p:spPr>
                  <a:xfrm rot="5400000">
                    <a:off x="5377991" y="3760694"/>
                    <a:ext cx="192025" cy="2598371"/>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368" name="Group 367"/>
                <p:cNvGrpSpPr/>
                <p:nvPr/>
              </p:nvGrpSpPr>
              <p:grpSpPr>
                <a:xfrm rot="16200000">
                  <a:off x="4099855" y="2186401"/>
                  <a:ext cx="3655413" cy="3030532"/>
                  <a:chOff x="4104202" y="2125360"/>
                  <a:chExt cx="2700306" cy="3030532"/>
                </a:xfrm>
                <a:solidFill>
                  <a:srgbClr val="FFFF00">
                    <a:alpha val="61000"/>
                  </a:srgbClr>
                </a:solidFill>
              </p:grpSpPr>
              <p:sp>
                <p:nvSpPr>
                  <p:cNvPr id="369" name="Oval 368"/>
                  <p:cNvSpPr/>
                  <p:nvPr/>
                </p:nvSpPr>
                <p:spPr>
                  <a:xfrm rot="5400000">
                    <a:off x="5334464" y="1114212"/>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0" name="Oval 369"/>
                  <p:cNvSpPr/>
                  <p:nvPr/>
                </p:nvSpPr>
                <p:spPr>
                  <a:xfrm rot="5400000">
                    <a:off x="5307376" y="131280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1" name="Oval 370"/>
                  <p:cNvSpPr/>
                  <p:nvPr/>
                </p:nvSpPr>
                <p:spPr>
                  <a:xfrm rot="5400000">
                    <a:off x="5318448" y="1884303"/>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2" name="Oval 371"/>
                  <p:cNvSpPr/>
                  <p:nvPr/>
                </p:nvSpPr>
                <p:spPr>
                  <a:xfrm rot="5400000">
                    <a:off x="5307375" y="922187"/>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3" name="Oval 372"/>
                  <p:cNvSpPr/>
                  <p:nvPr/>
                </p:nvSpPr>
                <p:spPr>
                  <a:xfrm rot="5400000">
                    <a:off x="5361552" y="150192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Oval 373"/>
                  <p:cNvSpPr/>
                  <p:nvPr/>
                </p:nvSpPr>
                <p:spPr>
                  <a:xfrm rot="5400000">
                    <a:off x="5334464" y="1686868"/>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5" name="Oval 374"/>
                  <p:cNvSpPr/>
                  <p:nvPr/>
                </p:nvSpPr>
                <p:spPr>
                  <a:xfrm rot="5400000">
                    <a:off x="5314313" y="2072207"/>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6" name="Oval 375"/>
                  <p:cNvSpPr/>
                  <p:nvPr/>
                </p:nvSpPr>
                <p:spPr>
                  <a:xfrm rot="5400000">
                    <a:off x="5330233" y="225058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7" name="Oval 376"/>
                  <p:cNvSpPr/>
                  <p:nvPr/>
                </p:nvSpPr>
                <p:spPr>
                  <a:xfrm rot="5400000">
                    <a:off x="5382222" y="2624322"/>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8" name="Oval 377"/>
                  <p:cNvSpPr/>
                  <p:nvPr/>
                </p:nvSpPr>
                <p:spPr>
                  <a:xfrm rot="5400000">
                    <a:off x="5355134" y="282291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9" name="Oval 378"/>
                  <p:cNvSpPr/>
                  <p:nvPr/>
                </p:nvSpPr>
                <p:spPr>
                  <a:xfrm rot="5400000">
                    <a:off x="5366206" y="3380765"/>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0" name="Oval 379"/>
                  <p:cNvSpPr/>
                  <p:nvPr/>
                </p:nvSpPr>
                <p:spPr>
                  <a:xfrm rot="5400000">
                    <a:off x="5355133" y="2432297"/>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1" name="Oval 380"/>
                  <p:cNvSpPr/>
                  <p:nvPr/>
                </p:nvSpPr>
                <p:spPr>
                  <a:xfrm rot="5400000">
                    <a:off x="5409310" y="301203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Oval 381"/>
                  <p:cNvSpPr/>
                  <p:nvPr/>
                </p:nvSpPr>
                <p:spPr>
                  <a:xfrm rot="5400000">
                    <a:off x="5382222" y="3196978"/>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3" name="Oval 382"/>
                  <p:cNvSpPr/>
                  <p:nvPr/>
                </p:nvSpPr>
                <p:spPr>
                  <a:xfrm rot="5400000">
                    <a:off x="5362071" y="3568669"/>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4" name="Oval 383"/>
                  <p:cNvSpPr/>
                  <p:nvPr/>
                </p:nvSpPr>
                <p:spPr>
                  <a:xfrm rot="5400000">
                    <a:off x="5377991" y="3760694"/>
                    <a:ext cx="192025" cy="25983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grpSp>
      </p:grpSp>
      <p:cxnSp>
        <p:nvCxnSpPr>
          <p:cNvPr id="268" name="Straight Connector 267"/>
          <p:cNvCxnSpPr/>
          <p:nvPr/>
        </p:nvCxnSpPr>
        <p:spPr>
          <a:xfrm flipH="1" flipV="1">
            <a:off x="9554885" y="4158933"/>
            <a:ext cx="249115" cy="698829"/>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490790" y="5119729"/>
                <a:ext cx="1405769" cy="769441"/>
              </a:xfrm>
              <a:prstGeom prst="rect">
                <a:avLst/>
              </a:prstGeom>
              <a:noFill/>
            </p:spPr>
            <p:txBody>
              <a:bodyPr wrap="none" rtlCol="0">
                <a:spAutoFit/>
              </a:bodyPr>
              <a:lstStyle/>
              <a:p>
                <a:r>
                  <a:rPr lang="en-US" sz="1400" u="sng" dirty="0" smtClean="0"/>
                  <a:t>Antenna Spacing</a:t>
                </a:r>
              </a:p>
              <a:p>
                <a:r>
                  <a:rPr lang="en-US" sz="1600" dirty="0"/>
                  <a:t> </a:t>
                </a:r>
                <a:r>
                  <a:rPr lang="en-US" sz="1600" dirty="0" smtClean="0"/>
                  <a:t>    </a:t>
                </a:r>
                <a:r>
                  <a:rPr lang="en-US" sz="1400" dirty="0" err="1" smtClean="0"/>
                  <a:t>Tx</a:t>
                </a:r>
                <a:r>
                  <a:rPr lang="en-US" sz="1400" dirty="0" smtClean="0"/>
                  <a:t>-Rx – </a:t>
                </a:r>
                <a14:m>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𝜆</m:t>
                    </m:r>
                  </m:oMath>
                </a14:m>
                <a:endParaRPr lang="en-US" sz="1400" dirty="0" smtClean="0"/>
              </a:p>
              <a:p>
                <a:r>
                  <a:rPr lang="en-US" sz="1400" dirty="0" smtClean="0"/>
                  <a:t>      Rx-Rx – </a:t>
                </a:r>
                <a14:m>
                  <m:oMath xmlns:m="http://schemas.openxmlformats.org/officeDocument/2006/math">
                    <m:r>
                      <a:rPr lang="en-US" sz="1400" b="0" i="1" smtClean="0">
                        <a:latin typeface="Cambria Math" panose="02040503050406030204" pitchFamily="18" charset="0"/>
                      </a:rPr>
                      <m:t>6</m:t>
                    </m:r>
                    <m:r>
                      <a:rPr lang="en-US" sz="1400" b="0" i="1" smtClean="0">
                        <a:latin typeface="Cambria Math" panose="02040503050406030204" pitchFamily="18" charset="0"/>
                      </a:rPr>
                      <m:t>𝜆</m:t>
                    </m:r>
                  </m:oMath>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490790" y="5119729"/>
                <a:ext cx="1405769" cy="769441"/>
              </a:xfrm>
              <a:prstGeom prst="rect">
                <a:avLst/>
              </a:prstGeom>
              <a:blipFill rotWithShape="0">
                <a:blip r:embed="rId2"/>
                <a:stretch>
                  <a:fillRect l="-1304" t="-1587" b="-7143"/>
                </a:stretch>
              </a:blipFill>
            </p:spPr>
            <p:txBody>
              <a:bodyPr/>
              <a:lstStyle/>
              <a:p>
                <a:r>
                  <a:rPr lang="en-US">
                    <a:noFill/>
                  </a:rPr>
                  <a:t> </a:t>
                </a:r>
              </a:p>
            </p:txBody>
          </p:sp>
        </mc:Fallback>
      </mc:AlternateContent>
    </p:spTree>
    <p:extLst>
      <p:ext uri="{BB962C8B-B14F-4D97-AF65-F5344CB8AC3E}">
        <p14:creationId xmlns:p14="http://schemas.microsoft.com/office/powerpoint/2010/main" val="346490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fade">
                                      <p:cBhvr>
                                        <p:cTn id="21" dur="500"/>
                                        <p:tgtEl>
                                          <p:spTgt spid="1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3"/>
                                        </p:tgtEl>
                                        <p:attrNameLst>
                                          <p:attrName>style.visibility</p:attrName>
                                        </p:attrNameLst>
                                      </p:cBhvr>
                                      <p:to>
                                        <p:strVal val="visible"/>
                                      </p:to>
                                    </p:set>
                                    <p:animEffect transition="in" filter="fade">
                                      <p:cBhvr>
                                        <p:cTn id="24" dur="500"/>
                                        <p:tgtEl>
                                          <p:spTgt spid="20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ntr" presetSubtype="0" fill="hold" nodeType="with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fade">
                                      <p:cBhvr>
                                        <p:cTn id="35" dur="500"/>
                                        <p:tgtEl>
                                          <p:spTgt spid="16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3"/>
                                        </p:tgtEl>
                                        <p:attrNameLst>
                                          <p:attrName>style.visibility</p:attrName>
                                        </p:attrNameLst>
                                      </p:cBhvr>
                                      <p:to>
                                        <p:strVal val="visible"/>
                                      </p:to>
                                    </p:set>
                                    <p:animEffect transition="in" filter="fade">
                                      <p:cBhvr>
                                        <p:cTn id="40" dur="500"/>
                                        <p:tgtEl>
                                          <p:spTgt spid="40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7"/>
                                        </p:tgtEl>
                                        <p:attrNameLst>
                                          <p:attrName>style.visibility</p:attrName>
                                        </p:attrNameLst>
                                      </p:cBhvr>
                                      <p:to>
                                        <p:strVal val="visible"/>
                                      </p:to>
                                    </p:set>
                                    <p:animEffect transition="in" filter="fade">
                                      <p:cBhvr>
                                        <p:cTn id="46" dur="500"/>
                                        <p:tgtEl>
                                          <p:spTgt spid="267"/>
                                        </p:tgtEl>
                                      </p:cBhvr>
                                    </p:animEffect>
                                  </p:childTnLst>
                                </p:cTn>
                              </p:par>
                              <p:par>
                                <p:cTn id="47" presetID="10" presetClass="entr" presetSubtype="0"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Effect transition="in" filter="fade">
                                      <p:cBhvr>
                                        <p:cTn id="49" dur="500"/>
                                        <p:tgtEl>
                                          <p:spTgt spid="2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7"/>
                                        </p:tgtEl>
                                        <p:attrNameLst>
                                          <p:attrName>style.visibility</p:attrName>
                                        </p:attrNameLst>
                                      </p:cBhvr>
                                      <p:to>
                                        <p:strVal val="visible"/>
                                      </p:to>
                                    </p:set>
                                    <p:animEffect transition="in" filter="fade">
                                      <p:cBhvr>
                                        <p:cTn id="52"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3" grpId="0"/>
      <p:bldP spid="238" grpId="0"/>
      <p:bldP spid="244" grpId="0"/>
      <p:bldP spid="11" grpId="0"/>
      <p:bldP spid="237" grpId="0"/>
      <p:bldP spid="2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a:t>
            </a:r>
            <a:r>
              <a:rPr lang="en-US" dirty="0" smtClean="0"/>
              <a:t>System</a:t>
            </a:r>
            <a:endParaRPr lang="en-US" dirty="0"/>
          </a:p>
        </p:txBody>
      </p:sp>
      <p:sp>
        <p:nvSpPr>
          <p:cNvPr id="3" name="Text Placeholder 2"/>
          <p:cNvSpPr>
            <a:spLocks noGrp="1"/>
          </p:cNvSpPr>
          <p:nvPr>
            <p:ph type="body" idx="1"/>
          </p:nvPr>
        </p:nvSpPr>
        <p:spPr>
          <a:xfrm>
            <a:off x="4191002" y="4589467"/>
            <a:ext cx="5410199" cy="1500187"/>
          </a:xfrm>
        </p:spPr>
        <p:txBody>
          <a:bodyPr>
            <a:normAutofit/>
          </a:bodyPr>
          <a:lstStyle/>
          <a:p>
            <a:r>
              <a:rPr lang="en-US" dirty="0" smtClean="0"/>
              <a:t>Major Electrical Components &amp; Designs</a:t>
            </a:r>
            <a:r>
              <a:rPr lang="en-US" dirty="0"/>
              <a:t/>
            </a:r>
            <a:br>
              <a:rPr lang="en-US" dirty="0"/>
            </a:br>
            <a:r>
              <a:rPr lang="en-US" dirty="0" smtClean="0"/>
              <a:t>Matthew Cammuse – Electrical Engineer</a:t>
            </a:r>
          </a:p>
          <a:p>
            <a:r>
              <a:rPr lang="en-US" dirty="0" smtClean="0"/>
              <a:t>Joshua Cushion – Electrical Engineer</a:t>
            </a: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solidFill>
                  <a:srgbClr val="3C4743">
                    <a:tint val="75000"/>
                  </a:srgbClr>
                </a:solidFill>
              </a:rPr>
              <a:pPr/>
              <a:t>8</a:t>
            </a:fld>
            <a:endParaRPr lang="en-US">
              <a:solidFill>
                <a:srgbClr val="3C4743">
                  <a:tint val="75000"/>
                </a:srgbClr>
              </a:solidFill>
            </a:endParaRPr>
          </a:p>
        </p:txBody>
      </p:sp>
    </p:spTree>
    <p:extLst>
      <p:ext uri="{BB962C8B-B14F-4D97-AF65-F5344CB8AC3E}">
        <p14:creationId xmlns:p14="http://schemas.microsoft.com/office/powerpoint/2010/main" val="34829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t>Electrical System Overview</a:t>
            </a:r>
            <a:endParaRPr lang="en-US" sz="5400" dirty="0"/>
          </a:p>
        </p:txBody>
      </p:sp>
      <p:sp>
        <p:nvSpPr>
          <p:cNvPr id="4" name="Footer Placeholder 10"/>
          <p:cNvSpPr>
            <a:spLocks noGrp="1"/>
          </p:cNvSpPr>
          <p:nvPr>
            <p:ph type="ftr" sz="quarter" idx="11"/>
          </p:nvPr>
        </p:nvSpPr>
        <p:spPr>
          <a:xfrm>
            <a:off x="3252107" y="6409623"/>
            <a:ext cx="5687786" cy="365125"/>
          </a:xfrm>
        </p:spPr>
        <p:txBody>
          <a:bodyPr/>
          <a:lstStyle/>
          <a:p>
            <a:r>
              <a:rPr lang="en-US" dirty="0" smtClean="0"/>
              <a:t>Joshua Cushion</a:t>
            </a:r>
          </a:p>
        </p:txBody>
      </p:sp>
      <p:sp>
        <p:nvSpPr>
          <p:cNvPr id="2" name="Slide Number Placeholder 1"/>
          <p:cNvSpPr>
            <a:spLocks noGrp="1"/>
          </p:cNvSpPr>
          <p:nvPr>
            <p:ph type="sldNum" sz="quarter" idx="12"/>
          </p:nvPr>
        </p:nvSpPr>
        <p:spPr/>
        <p:txBody>
          <a:bodyPr/>
          <a:lstStyle/>
          <a:p>
            <a:fld id="{BD266BE7-899D-4075-917F-DBDE33B6B692}" type="slidenum">
              <a:rPr lang="en-US" smtClean="0"/>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913" y="1881729"/>
            <a:ext cx="8247125" cy="457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54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2030</TotalTime>
  <Words>3319</Words>
  <Application>Microsoft Office PowerPoint</Application>
  <PresentationFormat>Widescreen</PresentationFormat>
  <Paragraphs>1043</Paragraphs>
  <Slides>61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Arial</vt:lpstr>
      <vt:lpstr>Calibri</vt:lpstr>
      <vt:lpstr>Cambria Math</vt:lpstr>
      <vt:lpstr>Courier New</vt:lpstr>
      <vt:lpstr>Gill Sans MT</vt:lpstr>
      <vt:lpstr>Times New Roman</vt:lpstr>
      <vt:lpstr>Wingdings</vt:lpstr>
      <vt:lpstr>Wingdings 2</vt:lpstr>
      <vt:lpstr>Education 16x9</vt:lpstr>
      <vt:lpstr>Dividend</vt:lpstr>
      <vt:lpstr>Electronic Synthetic Aperture Radar Imager</vt:lpstr>
      <vt:lpstr>Team Agenda</vt:lpstr>
      <vt:lpstr>The Team Structure</vt:lpstr>
      <vt:lpstr>Project Introduction &amp; Goals</vt:lpstr>
      <vt:lpstr>Project Overview</vt:lpstr>
      <vt:lpstr>Performance Characteristics</vt:lpstr>
      <vt:lpstr>Imaging Radar Operational Concept</vt:lpstr>
      <vt:lpstr>Electrical System</vt:lpstr>
      <vt:lpstr>Electrical System Overview</vt:lpstr>
      <vt:lpstr>Transmit Signal Chain Role</vt:lpstr>
      <vt:lpstr>Transmit Signal Chain – Power </vt:lpstr>
      <vt:lpstr>Transmit Signal Chain – Test Strategies</vt:lpstr>
      <vt:lpstr>Design Changes – Transmit Signal Chain</vt:lpstr>
      <vt:lpstr>Design Changes – Transmit Signal Chain</vt:lpstr>
      <vt:lpstr>Receive Signal Chain Role</vt:lpstr>
      <vt:lpstr>Receive Signal Chain – Power</vt:lpstr>
      <vt:lpstr>Receive Signal Chain – Test Strategies</vt:lpstr>
      <vt:lpstr>Design Changes – Receive Signal Chain</vt:lpstr>
      <vt:lpstr>IQ Demodulator (LO) Chain – Power </vt:lpstr>
      <vt:lpstr>IQ Demodulator LO Signal Chain-Test Strategies</vt:lpstr>
      <vt:lpstr>Power Supply</vt:lpstr>
      <vt:lpstr>Black Box Power Supply</vt:lpstr>
      <vt:lpstr>Power Supply Block Diagram</vt:lpstr>
      <vt:lpstr>Voltage Regulators</vt:lpstr>
      <vt:lpstr>Programming Overview</vt:lpstr>
      <vt:lpstr>Software Design Summary</vt:lpstr>
      <vt:lpstr>Task 1: System Timing</vt:lpstr>
      <vt:lpstr>Task 1: System Timing</vt:lpstr>
      <vt:lpstr>Task 2: Analog to Digital Conversion Code</vt:lpstr>
      <vt:lpstr>Task 2: Analog to Digital Conversion Code</vt:lpstr>
      <vt:lpstr>Task 3: VGA Code</vt:lpstr>
      <vt:lpstr>Task 3: VGA Code</vt:lpstr>
      <vt:lpstr>Task 3: VGA Code - Steps</vt:lpstr>
      <vt:lpstr>Signal Overview</vt:lpstr>
      <vt:lpstr>Signal Processing</vt:lpstr>
      <vt:lpstr>Signal Processing – Basis Functions</vt:lpstr>
      <vt:lpstr>Signal Processing End Goal</vt:lpstr>
      <vt:lpstr>Mechanical Overview</vt:lpstr>
      <vt:lpstr>PowerPoint Presentation</vt:lpstr>
      <vt:lpstr>Restructured Body Design</vt:lpstr>
      <vt:lpstr>Antenna Structure Design</vt:lpstr>
      <vt:lpstr>Component Box</vt:lpstr>
      <vt:lpstr>Heat Analysis – Component Box</vt:lpstr>
      <vt:lpstr>Antenna Structure Design</vt:lpstr>
      <vt:lpstr>Antenna Structure Design</vt:lpstr>
      <vt:lpstr>Final Antenna Structure</vt:lpstr>
      <vt:lpstr>PowerPoint Presentation</vt:lpstr>
      <vt:lpstr> Horn Holders</vt:lpstr>
      <vt:lpstr>Trihedral</vt:lpstr>
      <vt:lpstr>Results – Horn Alignment</vt:lpstr>
      <vt:lpstr>Project Management</vt:lpstr>
      <vt:lpstr>Resource Allocation</vt:lpstr>
      <vt:lpstr>Project Flow – Parallel Schedule</vt:lpstr>
      <vt:lpstr>Project Schedule</vt:lpstr>
      <vt:lpstr>Project Schedule</vt:lpstr>
      <vt:lpstr>Future Recommendations</vt:lpstr>
      <vt:lpstr>Project Conclusion</vt:lpstr>
      <vt:lpstr>Project Completion Status</vt:lpstr>
      <vt:lpstr>Conclusion</vt:lpstr>
      <vt:lpstr>Final Product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System</dc:title>
  <dc:creator>Joshua Cushion</dc:creator>
  <cp:lastModifiedBy>studentpro</cp:lastModifiedBy>
  <cp:revision>166</cp:revision>
  <dcterms:created xsi:type="dcterms:W3CDTF">2015-02-08T03:02:59Z</dcterms:created>
  <dcterms:modified xsi:type="dcterms:W3CDTF">2015-04-17T00:24:37Z</dcterms:modified>
</cp:coreProperties>
</file>