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353" r:id="rId2"/>
    <p:sldId id="367" r:id="rId3"/>
    <p:sldId id="360" r:id="rId4"/>
    <p:sldId id="358" r:id="rId5"/>
    <p:sldId id="368" r:id="rId6"/>
    <p:sldId id="361" r:id="rId7"/>
    <p:sldId id="355" r:id="rId8"/>
    <p:sldId id="356" r:id="rId9"/>
    <p:sldId id="357" r:id="rId10"/>
    <p:sldId id="321" r:id="rId11"/>
    <p:sldId id="354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51" r:id="rId22"/>
    <p:sldId id="340" r:id="rId23"/>
    <p:sldId id="341" r:id="rId24"/>
    <p:sldId id="369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33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262" r:id="rId46"/>
    <p:sldId id="307" r:id="rId47"/>
    <p:sldId id="309" r:id="rId48"/>
    <p:sldId id="308" r:id="rId49"/>
    <p:sldId id="304" r:id="rId50"/>
    <p:sldId id="277" r:id="rId51"/>
    <p:sldId id="311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62" r:id="rId60"/>
    <p:sldId id="363" r:id="rId61"/>
    <p:sldId id="364" r:id="rId62"/>
    <p:sldId id="365" r:id="rId63"/>
    <p:sldId id="366" r:id="rId64"/>
    <p:sldId id="334" r:id="rId65"/>
    <p:sldId id="335" r:id="rId66"/>
    <p:sldId id="336" r:id="rId67"/>
    <p:sldId id="337" r:id="rId68"/>
    <p:sldId id="338" r:id="rId69"/>
    <p:sldId id="352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7A12225-9E28-461D-B0CA-CE1D874EE71E}">
          <p14:sldIdLst>
            <p14:sldId id="353"/>
            <p14:sldId id="367"/>
            <p14:sldId id="360"/>
          </p14:sldIdLst>
        </p14:section>
        <p14:section name="Plan Overview" id="{B739F4BE-786B-4858-B643-05BEAC69D25D}">
          <p14:sldIdLst>
            <p14:sldId id="358"/>
            <p14:sldId id="368"/>
            <p14:sldId id="361"/>
            <p14:sldId id="355"/>
            <p14:sldId id="356"/>
            <p14:sldId id="357"/>
          </p14:sldIdLst>
        </p14:section>
        <p14:section name="Electrical Engineering" id="{B7C38F64-9225-4E8E-8C2B-005644AE35BD}">
          <p14:sldIdLst>
            <p14:sldId id="321"/>
            <p14:sldId id="354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  <p14:section name="Programming" id="{CFFC18DB-503F-4FEE-BA7A-BC01B457DF91}">
          <p14:sldIdLst>
            <p14:sldId id="351"/>
            <p14:sldId id="340"/>
            <p14:sldId id="341"/>
            <p14:sldId id="369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  <p14:section name="Signal Processing" id="{D0FF48CC-5487-4BBB-97B5-1EE4650FF2A7}">
          <p14:sldIdLst>
            <p14:sldId id="333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</p14:sldIdLst>
        </p14:section>
        <p14:section name="Mechanical Engineering" id="{D63B8F81-0E6E-4FC2-8C4C-713F0D6BD56C}">
          <p14:sldIdLst>
            <p14:sldId id="262"/>
            <p14:sldId id="307"/>
            <p14:sldId id="309"/>
            <p14:sldId id="308"/>
            <p14:sldId id="304"/>
            <p14:sldId id="277"/>
            <p14:sldId id="311"/>
            <p14:sldId id="370"/>
            <p14:sldId id="371"/>
            <p14:sldId id="372"/>
            <p14:sldId id="373"/>
            <p14:sldId id="374"/>
            <p14:sldId id="375"/>
            <p14:sldId id="376"/>
          </p14:sldIdLst>
        </p14:section>
        <p14:section name="Industrial Engineering" id="{75A0215E-93A9-406E-A408-48121CD33D38}">
          <p14:sldIdLst>
            <p14:sldId id="362"/>
            <p14:sldId id="363"/>
            <p14:sldId id="364"/>
            <p14:sldId id="365"/>
            <p14:sldId id="366"/>
            <p14:sldId id="334"/>
            <p14:sldId id="335"/>
            <p14:sldId id="336"/>
            <p14:sldId id="337"/>
            <p14:sldId id="338"/>
            <p14:sldId id="35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A18"/>
    <a:srgbClr val="F7E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0" autoAdjust="0"/>
    <p:restoredTop sz="85816" autoAdjust="0"/>
  </p:normalViewPr>
  <p:slideViewPr>
    <p:cSldViewPr>
      <p:cViewPr>
        <p:scale>
          <a:sx n="69" d="100"/>
          <a:sy n="69" d="100"/>
        </p:scale>
        <p:origin x="-46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ulia\Documents\FSU%20Stuff\Spring2015\EEL4915C\Milestone%20%234\Signal%20Processing%20Worksheet%20v2_B1_cal_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\Documents\FSU%20Stuff\Spring2015\EEL4915C\Milestone%20%234\Signal%20Processing%20Worksheet%20v2_B1_cal_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\Documents\FSU%20Stuff\Spring2015\EEL4915C\Milestone%20%234\Signal%20Processing%20Worksheet%20v2_B1_cal_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Basis Functions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'Basis Functions'!$A$5</c:f>
              <c:strCache>
                <c:ptCount val="1"/>
                <c:pt idx="0">
                  <c:v>f(θ1)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Functions'!$B$5:$Q$5</c:f>
              <c:numCache>
                <c:formatCode>General</c:formatCode>
                <c:ptCount val="16"/>
                <c:pt idx="0">
                  <c:v>-2.9487201968318315</c:v>
                </c:pt>
                <c:pt idx="1">
                  <c:v>-5.897440393663663</c:v>
                </c:pt>
                <c:pt idx="2">
                  <c:v>-8.8461605904954954</c:v>
                </c:pt>
                <c:pt idx="3">
                  <c:v>-11.794880787327326</c:v>
                </c:pt>
                <c:pt idx="4">
                  <c:v>-14.743600984159157</c:v>
                </c:pt>
                <c:pt idx="5">
                  <c:v>-17.692321180990991</c:v>
                </c:pt>
                <c:pt idx="6">
                  <c:v>-20.641041377822823</c:v>
                </c:pt>
                <c:pt idx="7">
                  <c:v>-23.589761574654652</c:v>
                </c:pt>
                <c:pt idx="8">
                  <c:v>-26.538481771486484</c:v>
                </c:pt>
                <c:pt idx="9">
                  <c:v>-29.487201968318313</c:v>
                </c:pt>
                <c:pt idx="10">
                  <c:v>-32.435922165150153</c:v>
                </c:pt>
                <c:pt idx="11">
                  <c:v>-35.384642361981982</c:v>
                </c:pt>
                <c:pt idx="12">
                  <c:v>-38.33336255881381</c:v>
                </c:pt>
                <c:pt idx="13">
                  <c:v>-41.282082755645646</c:v>
                </c:pt>
                <c:pt idx="14">
                  <c:v>-44.230802952477475</c:v>
                </c:pt>
                <c:pt idx="15">
                  <c:v>-47.179523149309304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'Basis Functions'!$A$6</c:f>
              <c:strCache>
                <c:ptCount val="1"/>
                <c:pt idx="0">
                  <c:v>f(θ2)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Functions'!$B$6:$Q$6</c:f>
              <c:numCache>
                <c:formatCode>General</c:formatCode>
                <c:ptCount val="16"/>
                <c:pt idx="0">
                  <c:v>-2.5581782720240644</c:v>
                </c:pt>
                <c:pt idx="1">
                  <c:v>-5.1163565440481289</c:v>
                </c:pt>
                <c:pt idx="2">
                  <c:v>-7.6745348160721933</c:v>
                </c:pt>
                <c:pt idx="3">
                  <c:v>-10.232713088096258</c:v>
                </c:pt>
                <c:pt idx="4">
                  <c:v>-12.790891360120321</c:v>
                </c:pt>
                <c:pt idx="5">
                  <c:v>-15.349069632144387</c:v>
                </c:pt>
                <c:pt idx="6">
                  <c:v>-17.90724790416845</c:v>
                </c:pt>
                <c:pt idx="7">
                  <c:v>-20.465426176192516</c:v>
                </c:pt>
                <c:pt idx="8">
                  <c:v>-23.023604448216577</c:v>
                </c:pt>
                <c:pt idx="9">
                  <c:v>-25.581782720240643</c:v>
                </c:pt>
                <c:pt idx="10">
                  <c:v>-28.139960992264708</c:v>
                </c:pt>
                <c:pt idx="11">
                  <c:v>-30.698139264288773</c:v>
                </c:pt>
                <c:pt idx="12">
                  <c:v>-33.256317536312835</c:v>
                </c:pt>
                <c:pt idx="13">
                  <c:v>-35.8144958083369</c:v>
                </c:pt>
                <c:pt idx="14">
                  <c:v>-38.372674080360966</c:v>
                </c:pt>
                <c:pt idx="15">
                  <c:v>-40.930852352385031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'Basis Functions'!$A$7</c:f>
              <c:strCache>
                <c:ptCount val="1"/>
                <c:pt idx="0">
                  <c:v>f(θ3)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Functions'!$B$7:$Q$7</c:f>
              <c:numCache>
                <c:formatCode>General</c:formatCode>
                <c:ptCount val="16"/>
                <c:pt idx="0">
                  <c:v>-2.1665142456776052</c:v>
                </c:pt>
                <c:pt idx="1">
                  <c:v>-4.3330284913552104</c:v>
                </c:pt>
                <c:pt idx="2">
                  <c:v>-6.4995427370328152</c:v>
                </c:pt>
                <c:pt idx="3">
                  <c:v>-8.6660569827104208</c:v>
                </c:pt>
                <c:pt idx="4">
                  <c:v>-10.832571228388025</c:v>
                </c:pt>
                <c:pt idx="5">
                  <c:v>-12.99908547406563</c:v>
                </c:pt>
                <c:pt idx="6">
                  <c:v>-15.165599719743236</c:v>
                </c:pt>
                <c:pt idx="7">
                  <c:v>-17.332113965420842</c:v>
                </c:pt>
                <c:pt idx="8">
                  <c:v>-19.498628211098445</c:v>
                </c:pt>
                <c:pt idx="9">
                  <c:v>-21.665142456776049</c:v>
                </c:pt>
                <c:pt idx="10">
                  <c:v>-23.831656702453657</c:v>
                </c:pt>
                <c:pt idx="11">
                  <c:v>-25.998170948131261</c:v>
                </c:pt>
                <c:pt idx="12">
                  <c:v>-28.164685193808864</c:v>
                </c:pt>
                <c:pt idx="13">
                  <c:v>-30.331199439486472</c:v>
                </c:pt>
                <c:pt idx="14">
                  <c:v>-32.497713685164079</c:v>
                </c:pt>
                <c:pt idx="15">
                  <c:v>-34.664227930841683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'Basis Functions'!$A$8</c:f>
              <c:strCache>
                <c:ptCount val="1"/>
                <c:pt idx="0">
                  <c:v>f(θ4)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Functions'!$B$8:$Q$8</c:f>
              <c:numCache>
                <c:formatCode>General</c:formatCode>
                <c:ptCount val="16"/>
                <c:pt idx="0">
                  <c:v>-1.7738999145790262</c:v>
                </c:pt>
                <c:pt idx="1">
                  <c:v>-3.5477998291580524</c:v>
                </c:pt>
                <c:pt idx="2">
                  <c:v>-5.3216997437370788</c:v>
                </c:pt>
                <c:pt idx="3">
                  <c:v>-7.0955996583161047</c:v>
                </c:pt>
                <c:pt idx="4">
                  <c:v>-8.8694995728951298</c:v>
                </c:pt>
                <c:pt idx="5">
                  <c:v>-10.643399487474158</c:v>
                </c:pt>
                <c:pt idx="6">
                  <c:v>-12.417299402053185</c:v>
                </c:pt>
                <c:pt idx="7">
                  <c:v>-14.191199316632209</c:v>
                </c:pt>
                <c:pt idx="8">
                  <c:v>-15.965099231211235</c:v>
                </c:pt>
                <c:pt idx="9">
                  <c:v>-17.73899914579026</c:v>
                </c:pt>
                <c:pt idx="10">
                  <c:v>-19.512899060369289</c:v>
                </c:pt>
                <c:pt idx="11">
                  <c:v>-21.286798974948315</c:v>
                </c:pt>
                <c:pt idx="12">
                  <c:v>-23.060698889527341</c:v>
                </c:pt>
                <c:pt idx="13">
                  <c:v>-24.834598804106371</c:v>
                </c:pt>
                <c:pt idx="14">
                  <c:v>-26.608498718685393</c:v>
                </c:pt>
                <c:pt idx="15">
                  <c:v>-28.382398633264419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'Basis Functions'!$A$9</c:f>
              <c:strCache>
                <c:ptCount val="1"/>
                <c:pt idx="0">
                  <c:v>f(θ5)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Functions'!$B$9:$Q$9</c:f>
              <c:numCache>
                <c:formatCode>General</c:formatCode>
                <c:ptCount val="16"/>
                <c:pt idx="0">
                  <c:v>-1.3805074923499725</c:v>
                </c:pt>
                <c:pt idx="1">
                  <c:v>-2.761014984699945</c:v>
                </c:pt>
                <c:pt idx="2">
                  <c:v>-4.1415224770499179</c:v>
                </c:pt>
                <c:pt idx="3">
                  <c:v>-5.52202996939989</c:v>
                </c:pt>
                <c:pt idx="4">
                  <c:v>-6.902537461749862</c:v>
                </c:pt>
                <c:pt idx="5">
                  <c:v>-8.2830449540998359</c:v>
                </c:pt>
                <c:pt idx="6">
                  <c:v>-9.6635524464498079</c:v>
                </c:pt>
                <c:pt idx="7">
                  <c:v>-11.04405993879978</c:v>
                </c:pt>
                <c:pt idx="8">
                  <c:v>-12.424567431149752</c:v>
                </c:pt>
                <c:pt idx="9">
                  <c:v>-13.805074923499724</c:v>
                </c:pt>
                <c:pt idx="10">
                  <c:v>-15.185582415849698</c:v>
                </c:pt>
                <c:pt idx="11">
                  <c:v>-16.566089908199672</c:v>
                </c:pt>
                <c:pt idx="12">
                  <c:v>-17.946597400549642</c:v>
                </c:pt>
                <c:pt idx="13">
                  <c:v>-19.327104892899616</c:v>
                </c:pt>
                <c:pt idx="14">
                  <c:v>-20.70761238524959</c:v>
                </c:pt>
                <c:pt idx="15">
                  <c:v>-22.08811987759956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'Basis Functions'!$A$10</c:f>
              <c:strCache>
                <c:ptCount val="1"/>
                <c:pt idx="0">
                  <c:v>f(θ6)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Functions'!$B$10:$Q$10</c:f>
              <c:numCache>
                <c:formatCode>General</c:formatCode>
                <c:ptCount val="16"/>
                <c:pt idx="0">
                  <c:v>-0.98650953390857476</c:v>
                </c:pt>
                <c:pt idx="1">
                  <c:v>-1.9730190678171495</c:v>
                </c:pt>
                <c:pt idx="2">
                  <c:v>-2.9595286017257245</c:v>
                </c:pt>
                <c:pt idx="3">
                  <c:v>-3.9460381356342991</c:v>
                </c:pt>
                <c:pt idx="4">
                  <c:v>-4.932547669542874</c:v>
                </c:pt>
                <c:pt idx="5">
                  <c:v>-5.919057203451449</c:v>
                </c:pt>
                <c:pt idx="6">
                  <c:v>-6.905566737360024</c:v>
                </c:pt>
                <c:pt idx="7">
                  <c:v>-7.8920762712685981</c:v>
                </c:pt>
                <c:pt idx="8">
                  <c:v>-8.8785858051771722</c:v>
                </c:pt>
                <c:pt idx="9">
                  <c:v>-9.8650953390857481</c:v>
                </c:pt>
                <c:pt idx="10">
                  <c:v>-10.851604872994324</c:v>
                </c:pt>
                <c:pt idx="11">
                  <c:v>-11.838114406902898</c:v>
                </c:pt>
                <c:pt idx="12">
                  <c:v>-12.824623940811472</c:v>
                </c:pt>
                <c:pt idx="13">
                  <c:v>-13.811133474720048</c:v>
                </c:pt>
                <c:pt idx="14">
                  <c:v>-14.797643008628622</c:v>
                </c:pt>
                <c:pt idx="15">
                  <c:v>-15.784152542537196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'Basis Functions'!$A$11</c:f>
              <c:strCache>
                <c:ptCount val="1"/>
                <c:pt idx="0">
                  <c:v>f(θ7)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Functions'!$B$11:$Q$11</c:f>
              <c:numCache>
                <c:formatCode>General</c:formatCode>
                <c:ptCount val="16"/>
                <c:pt idx="0">
                  <c:v>-0.59207885978116004</c:v>
                </c:pt>
                <c:pt idx="1">
                  <c:v>-1.1841577195623201</c:v>
                </c:pt>
                <c:pt idx="2">
                  <c:v>-1.7762365793434802</c:v>
                </c:pt>
                <c:pt idx="3">
                  <c:v>-2.3683154391246402</c:v>
                </c:pt>
                <c:pt idx="4">
                  <c:v>-2.9603942989058001</c:v>
                </c:pt>
                <c:pt idx="5">
                  <c:v>-3.5524731586869605</c:v>
                </c:pt>
                <c:pt idx="6">
                  <c:v>-4.1445520184681204</c:v>
                </c:pt>
                <c:pt idx="7">
                  <c:v>-4.7366308782492803</c:v>
                </c:pt>
                <c:pt idx="8">
                  <c:v>-5.3287097380304402</c:v>
                </c:pt>
                <c:pt idx="9">
                  <c:v>-5.9207885978116002</c:v>
                </c:pt>
                <c:pt idx="10">
                  <c:v>-6.512867457592761</c:v>
                </c:pt>
                <c:pt idx="11">
                  <c:v>-7.1049463173739209</c:v>
                </c:pt>
                <c:pt idx="12">
                  <c:v>-7.6970251771550808</c:v>
                </c:pt>
                <c:pt idx="13">
                  <c:v>-8.2891040369362408</c:v>
                </c:pt>
                <c:pt idx="14">
                  <c:v>-8.8811828967174016</c:v>
                </c:pt>
                <c:pt idx="15">
                  <c:v>-9.4732617564985606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'Basis Functions'!$A$12</c:f>
              <c:strCache>
                <c:ptCount val="1"/>
                <c:pt idx="0">
                  <c:v>f(θ8)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Functions'!$B$12:$Q$12</c:f>
              <c:numCache>
                <c:formatCode>General</c:formatCode>
                <c:ptCount val="16"/>
                <c:pt idx="0">
                  <c:v>-0.19738848029745615</c:v>
                </c:pt>
                <c:pt idx="1">
                  <c:v>-0.3947769605949123</c:v>
                </c:pt>
                <c:pt idx="2">
                  <c:v>-0.59216544089236844</c:v>
                </c:pt>
                <c:pt idx="3">
                  <c:v>-0.78955392118982459</c:v>
                </c:pt>
                <c:pt idx="4">
                  <c:v>-0.98694240148728074</c:v>
                </c:pt>
                <c:pt idx="5">
                  <c:v>-1.1843308817847369</c:v>
                </c:pt>
                <c:pt idx="6">
                  <c:v>-1.3817193620821933</c:v>
                </c:pt>
                <c:pt idx="7">
                  <c:v>-1.5791078423796492</c:v>
                </c:pt>
                <c:pt idx="8">
                  <c:v>-1.7764963226771053</c:v>
                </c:pt>
                <c:pt idx="9">
                  <c:v>-1.9738848029745615</c:v>
                </c:pt>
                <c:pt idx="10">
                  <c:v>-2.1712732832720176</c:v>
                </c:pt>
                <c:pt idx="11">
                  <c:v>-2.3686617635694738</c:v>
                </c:pt>
                <c:pt idx="12">
                  <c:v>-2.5660502438669299</c:v>
                </c:pt>
                <c:pt idx="13">
                  <c:v>-2.7634387241643865</c:v>
                </c:pt>
                <c:pt idx="14">
                  <c:v>-2.9608272044618427</c:v>
                </c:pt>
                <c:pt idx="15">
                  <c:v>-3.1582156847592984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'Basis Functions'!$A$13</c:f>
              <c:strCache>
                <c:ptCount val="1"/>
                <c:pt idx="0">
                  <c:v>f(θ9)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Functions'!$B$13:$Q$13</c:f>
              <c:numCache>
                <c:formatCode>General</c:formatCode>
                <c:ptCount val="16"/>
                <c:pt idx="0">
                  <c:v>0.19738848029745665</c:v>
                </c:pt>
                <c:pt idx="1">
                  <c:v>0.3947769605949133</c:v>
                </c:pt>
                <c:pt idx="2">
                  <c:v>0.59216544089237</c:v>
                </c:pt>
                <c:pt idx="3">
                  <c:v>0.78955392118982659</c:v>
                </c:pt>
                <c:pt idx="4">
                  <c:v>0.98694240148728318</c:v>
                </c:pt>
                <c:pt idx="5">
                  <c:v>1.18433088178474</c:v>
                </c:pt>
                <c:pt idx="6">
                  <c:v>1.3817193620821966</c:v>
                </c:pt>
                <c:pt idx="7">
                  <c:v>1.5791078423796532</c:v>
                </c:pt>
                <c:pt idx="8">
                  <c:v>1.7764963226771098</c:v>
                </c:pt>
                <c:pt idx="9">
                  <c:v>1.9738848029745664</c:v>
                </c:pt>
                <c:pt idx="10">
                  <c:v>2.1712732832720234</c:v>
                </c:pt>
                <c:pt idx="11">
                  <c:v>2.36866176356948</c:v>
                </c:pt>
                <c:pt idx="12">
                  <c:v>2.5660502438669366</c:v>
                </c:pt>
                <c:pt idx="13">
                  <c:v>2.7634387241643932</c:v>
                </c:pt>
                <c:pt idx="14">
                  <c:v>2.9608272044618498</c:v>
                </c:pt>
                <c:pt idx="15">
                  <c:v>3.1582156847593064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'Basis Functions'!$A$14</c:f>
              <c:strCache>
                <c:ptCount val="1"/>
                <c:pt idx="0">
                  <c:v>f(θ10)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Functions'!$B$14:$Q$14</c:f>
              <c:numCache>
                <c:formatCode>General</c:formatCode>
                <c:ptCount val="16"/>
                <c:pt idx="0">
                  <c:v>0.5920788597811607</c:v>
                </c:pt>
                <c:pt idx="1">
                  <c:v>1.1841577195623214</c:v>
                </c:pt>
                <c:pt idx="2">
                  <c:v>1.7762365793434822</c:v>
                </c:pt>
                <c:pt idx="3">
                  <c:v>2.3683154391246428</c:v>
                </c:pt>
                <c:pt idx="4">
                  <c:v>2.9603942989058036</c:v>
                </c:pt>
                <c:pt idx="5">
                  <c:v>3.5524731586869644</c:v>
                </c:pt>
                <c:pt idx="6">
                  <c:v>4.1445520184681257</c:v>
                </c:pt>
                <c:pt idx="7">
                  <c:v>4.7366308782492856</c:v>
                </c:pt>
                <c:pt idx="8">
                  <c:v>5.3287097380304465</c:v>
                </c:pt>
                <c:pt idx="9">
                  <c:v>5.9207885978116073</c:v>
                </c:pt>
                <c:pt idx="10">
                  <c:v>6.5128674575927681</c:v>
                </c:pt>
                <c:pt idx="11">
                  <c:v>7.1049463173739289</c:v>
                </c:pt>
                <c:pt idx="12">
                  <c:v>7.6970251771550888</c:v>
                </c:pt>
                <c:pt idx="13">
                  <c:v>8.2891040369362514</c:v>
                </c:pt>
                <c:pt idx="14">
                  <c:v>8.8811828967174105</c:v>
                </c:pt>
                <c:pt idx="15">
                  <c:v>9.4732617564985713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'Basis Functions'!$A$15</c:f>
              <c:strCache>
                <c:ptCount val="1"/>
                <c:pt idx="0">
                  <c:v>f(θ11)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Functions'!$B$15:$Q$15</c:f>
              <c:numCache>
                <c:formatCode>General</c:formatCode>
                <c:ptCount val="16"/>
                <c:pt idx="0">
                  <c:v>0.98650953390857554</c:v>
                </c:pt>
                <c:pt idx="1">
                  <c:v>1.9730190678171511</c:v>
                </c:pt>
                <c:pt idx="2">
                  <c:v>2.9595286017257267</c:v>
                </c:pt>
                <c:pt idx="3">
                  <c:v>3.9460381356343022</c:v>
                </c:pt>
                <c:pt idx="4">
                  <c:v>4.9325476695428776</c:v>
                </c:pt>
                <c:pt idx="5">
                  <c:v>5.9190572034514535</c:v>
                </c:pt>
                <c:pt idx="6">
                  <c:v>6.9055667373600294</c:v>
                </c:pt>
                <c:pt idx="7">
                  <c:v>7.8920762712686043</c:v>
                </c:pt>
                <c:pt idx="8">
                  <c:v>8.8785858051771793</c:v>
                </c:pt>
                <c:pt idx="9">
                  <c:v>9.8650953390857552</c:v>
                </c:pt>
                <c:pt idx="10">
                  <c:v>10.851604872994331</c:v>
                </c:pt>
                <c:pt idx="11">
                  <c:v>11.838114406902907</c:v>
                </c:pt>
                <c:pt idx="12">
                  <c:v>12.824623940811483</c:v>
                </c:pt>
                <c:pt idx="13">
                  <c:v>13.811133474720059</c:v>
                </c:pt>
                <c:pt idx="14">
                  <c:v>14.797643008628635</c:v>
                </c:pt>
                <c:pt idx="15">
                  <c:v>15.784152542537209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'Basis Functions'!$A$16</c:f>
              <c:strCache>
                <c:ptCount val="1"/>
                <c:pt idx="0">
                  <c:v>f(θ12)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Functions'!$B$16:$Q$16</c:f>
              <c:numCache>
                <c:formatCode>General</c:formatCode>
                <c:ptCount val="16"/>
                <c:pt idx="0">
                  <c:v>1.3805074923499729</c:v>
                </c:pt>
                <c:pt idx="1">
                  <c:v>2.7610149846999459</c:v>
                </c:pt>
                <c:pt idx="2">
                  <c:v>4.1415224770499188</c:v>
                </c:pt>
                <c:pt idx="3">
                  <c:v>5.5220299693998918</c:v>
                </c:pt>
                <c:pt idx="4">
                  <c:v>6.9025374617498647</c:v>
                </c:pt>
                <c:pt idx="5">
                  <c:v>8.2830449540998377</c:v>
                </c:pt>
                <c:pt idx="6">
                  <c:v>9.6635524464498115</c:v>
                </c:pt>
                <c:pt idx="7">
                  <c:v>11.044059938799784</c:v>
                </c:pt>
                <c:pt idx="8">
                  <c:v>12.424567431149757</c:v>
                </c:pt>
                <c:pt idx="9">
                  <c:v>13.805074923499729</c:v>
                </c:pt>
                <c:pt idx="10">
                  <c:v>15.185582415849703</c:v>
                </c:pt>
                <c:pt idx="11">
                  <c:v>16.566089908199675</c:v>
                </c:pt>
                <c:pt idx="12">
                  <c:v>17.946597400549649</c:v>
                </c:pt>
                <c:pt idx="13">
                  <c:v>19.327104892899623</c:v>
                </c:pt>
                <c:pt idx="14">
                  <c:v>20.707612385249597</c:v>
                </c:pt>
                <c:pt idx="15">
                  <c:v>22.088119877599567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'Basis Functions'!$A$17</c:f>
              <c:strCache>
                <c:ptCount val="1"/>
                <c:pt idx="0">
                  <c:v>f(θ13)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Functions'!$B$17:$Q$17</c:f>
              <c:numCache>
                <c:formatCode>General</c:formatCode>
                <c:ptCount val="16"/>
                <c:pt idx="0">
                  <c:v>1.7738999145790268</c:v>
                </c:pt>
                <c:pt idx="1">
                  <c:v>3.5477998291580537</c:v>
                </c:pt>
                <c:pt idx="2">
                  <c:v>5.3216997437370805</c:v>
                </c:pt>
                <c:pt idx="3">
                  <c:v>7.0955996583161074</c:v>
                </c:pt>
                <c:pt idx="4">
                  <c:v>8.8694995728951334</c:v>
                </c:pt>
                <c:pt idx="5">
                  <c:v>10.643399487474161</c:v>
                </c:pt>
                <c:pt idx="6">
                  <c:v>12.417299402053189</c:v>
                </c:pt>
                <c:pt idx="7">
                  <c:v>14.191199316632215</c:v>
                </c:pt>
                <c:pt idx="8">
                  <c:v>15.965099231211241</c:v>
                </c:pt>
                <c:pt idx="9">
                  <c:v>17.738999145790267</c:v>
                </c:pt>
                <c:pt idx="10">
                  <c:v>19.512899060369296</c:v>
                </c:pt>
                <c:pt idx="11">
                  <c:v>21.286798974948322</c:v>
                </c:pt>
                <c:pt idx="12">
                  <c:v>23.060698889527348</c:v>
                </c:pt>
                <c:pt idx="13">
                  <c:v>24.834598804106378</c:v>
                </c:pt>
                <c:pt idx="14">
                  <c:v>26.608498718685404</c:v>
                </c:pt>
                <c:pt idx="15">
                  <c:v>28.38239863326443</c:v>
                </c:pt>
              </c:numCache>
            </c:numRef>
          </c:yVal>
          <c:smooth val="1"/>
        </c:ser>
        <c:ser>
          <c:idx val="13"/>
          <c:order val="13"/>
          <c:tx>
            <c:strRef>
              <c:f>'Basis Functions'!$A$18</c:f>
              <c:strCache>
                <c:ptCount val="1"/>
                <c:pt idx="0">
                  <c:v>f(θ14)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Functions'!$B$18:$Q$18</c:f>
              <c:numCache>
                <c:formatCode>General</c:formatCode>
                <c:ptCount val="16"/>
                <c:pt idx="0">
                  <c:v>2.1665142456776056</c:v>
                </c:pt>
                <c:pt idx="1">
                  <c:v>4.3330284913552113</c:v>
                </c:pt>
                <c:pt idx="2">
                  <c:v>6.4995427370328169</c:v>
                </c:pt>
                <c:pt idx="3">
                  <c:v>8.6660569827104226</c:v>
                </c:pt>
                <c:pt idx="4">
                  <c:v>10.832571228388026</c:v>
                </c:pt>
                <c:pt idx="5">
                  <c:v>12.999085474065634</c:v>
                </c:pt>
                <c:pt idx="6">
                  <c:v>15.16559971974324</c:v>
                </c:pt>
                <c:pt idx="7">
                  <c:v>17.332113965420845</c:v>
                </c:pt>
                <c:pt idx="8">
                  <c:v>19.498628211098449</c:v>
                </c:pt>
                <c:pt idx="9">
                  <c:v>21.665142456776053</c:v>
                </c:pt>
                <c:pt idx="10">
                  <c:v>23.83165670245366</c:v>
                </c:pt>
                <c:pt idx="11">
                  <c:v>25.998170948131268</c:v>
                </c:pt>
                <c:pt idx="12">
                  <c:v>28.164685193808872</c:v>
                </c:pt>
                <c:pt idx="13">
                  <c:v>30.331199439486479</c:v>
                </c:pt>
                <c:pt idx="14">
                  <c:v>32.497713685164086</c:v>
                </c:pt>
                <c:pt idx="15">
                  <c:v>34.66422793084169</c:v>
                </c:pt>
              </c:numCache>
            </c:numRef>
          </c:yVal>
          <c:smooth val="1"/>
        </c:ser>
        <c:ser>
          <c:idx val="14"/>
          <c:order val="14"/>
          <c:tx>
            <c:strRef>
              <c:f>'Basis Functions'!$A$19</c:f>
              <c:strCache>
                <c:ptCount val="1"/>
                <c:pt idx="0">
                  <c:v>f(θ15)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Functions'!$B$19:$Q$19</c:f>
              <c:numCache>
                <c:formatCode>General</c:formatCode>
                <c:ptCount val="16"/>
                <c:pt idx="0">
                  <c:v>2.5581782720240649</c:v>
                </c:pt>
                <c:pt idx="1">
                  <c:v>5.1163565440481298</c:v>
                </c:pt>
                <c:pt idx="2">
                  <c:v>7.6745348160721951</c:v>
                </c:pt>
                <c:pt idx="3">
                  <c:v>10.23271308809626</c:v>
                </c:pt>
                <c:pt idx="4">
                  <c:v>12.790891360120323</c:v>
                </c:pt>
                <c:pt idx="5">
                  <c:v>15.34906963214439</c:v>
                </c:pt>
                <c:pt idx="6">
                  <c:v>17.907247904168454</c:v>
                </c:pt>
                <c:pt idx="7">
                  <c:v>20.465426176192519</c:v>
                </c:pt>
                <c:pt idx="8">
                  <c:v>23.023604448216584</c:v>
                </c:pt>
                <c:pt idx="9">
                  <c:v>25.581782720240646</c:v>
                </c:pt>
                <c:pt idx="10">
                  <c:v>28.139960992264715</c:v>
                </c:pt>
                <c:pt idx="11">
                  <c:v>30.69813926428878</c:v>
                </c:pt>
                <c:pt idx="12">
                  <c:v>33.256317536312842</c:v>
                </c:pt>
                <c:pt idx="13">
                  <c:v>35.814495808336908</c:v>
                </c:pt>
                <c:pt idx="14">
                  <c:v>38.372674080360973</c:v>
                </c:pt>
                <c:pt idx="15">
                  <c:v>40.930852352385038</c:v>
                </c:pt>
              </c:numCache>
            </c:numRef>
          </c:yVal>
          <c:smooth val="1"/>
        </c:ser>
        <c:ser>
          <c:idx val="15"/>
          <c:order val="15"/>
          <c:tx>
            <c:strRef>
              <c:f>'Basis Functions'!$A$20</c:f>
              <c:strCache>
                <c:ptCount val="1"/>
                <c:pt idx="0">
                  <c:v>f(θ16)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'Basis Functions'!$B$4:$Q$4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xVal>
          <c:yVal>
            <c:numRef>
              <c:f>'Basis Functions'!$B$20:$Q$20</c:f>
              <c:numCache>
                <c:formatCode>General</c:formatCode>
                <c:ptCount val="16"/>
                <c:pt idx="0">
                  <c:v>2.9487201968318324</c:v>
                </c:pt>
                <c:pt idx="1">
                  <c:v>5.8974403936636648</c:v>
                </c:pt>
                <c:pt idx="2">
                  <c:v>8.8461605904954972</c:v>
                </c:pt>
                <c:pt idx="3">
                  <c:v>11.79488078732733</c:v>
                </c:pt>
                <c:pt idx="4">
                  <c:v>14.74360098415916</c:v>
                </c:pt>
                <c:pt idx="5">
                  <c:v>17.692321180990994</c:v>
                </c:pt>
                <c:pt idx="6">
                  <c:v>20.641041377822827</c:v>
                </c:pt>
                <c:pt idx="7">
                  <c:v>23.589761574654659</c:v>
                </c:pt>
                <c:pt idx="8">
                  <c:v>26.538481771486488</c:v>
                </c:pt>
                <c:pt idx="9">
                  <c:v>29.48720196831832</c:v>
                </c:pt>
                <c:pt idx="10">
                  <c:v>32.435922165150153</c:v>
                </c:pt>
                <c:pt idx="11">
                  <c:v>35.384642361981989</c:v>
                </c:pt>
                <c:pt idx="12">
                  <c:v>38.333362558813818</c:v>
                </c:pt>
                <c:pt idx="13">
                  <c:v>41.282082755645654</c:v>
                </c:pt>
                <c:pt idx="14">
                  <c:v>44.230802952477482</c:v>
                </c:pt>
                <c:pt idx="15">
                  <c:v>47.179523149309318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788928"/>
        <c:axId val="92789504"/>
      </c:scatterChart>
      <c:valAx>
        <c:axId val="92788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Points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89504"/>
        <c:crosses val="autoZero"/>
        <c:crossBetween val="midCat"/>
      </c:valAx>
      <c:valAx>
        <c:axId val="9278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</a:rPr>
                  <a:t>f(</a:t>
                </a:r>
                <a:r>
                  <a:rPr lang="el-GR" sz="1000" b="0" i="0" baseline="0">
                    <a:effectLst/>
                  </a:rPr>
                  <a:t>θ</a:t>
                </a:r>
                <a:r>
                  <a:rPr lang="en-US" sz="1000" b="0" i="0" baseline="0">
                    <a:effectLst/>
                  </a:rPr>
                  <a:t>n)</a:t>
                </a:r>
                <a:endParaRPr lang="en-US" sz="10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788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Error (Degrees)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yVal>
            <c:numRef>
              <c:f>'Cal (2)'!$Y$5:$Y$20</c:f>
              <c:numCache>
                <c:formatCode>General</c:formatCode>
                <c:ptCount val="16"/>
                <c:pt idx="0">
                  <c:v>-13.218274807202187</c:v>
                </c:pt>
                <c:pt idx="1">
                  <c:v>-10.087569185783753</c:v>
                </c:pt>
                <c:pt idx="2">
                  <c:v>-8.4157510045009598</c:v>
                </c:pt>
                <c:pt idx="3">
                  <c:v>-7.7861370403807104</c:v>
                </c:pt>
                <c:pt idx="4">
                  <c:v>-7.7677838960361854</c:v>
                </c:pt>
                <c:pt idx="5">
                  <c:v>-7.9208538374712507</c:v>
                </c:pt>
                <c:pt idx="6">
                  <c:v>-7.8022584647854361</c:v>
                </c:pt>
                <c:pt idx="7">
                  <c:v>-6.9714134479859329</c:v>
                </c:pt>
                <c:pt idx="8">
                  <c:v>-3.915780331986972</c:v>
                </c:pt>
                <c:pt idx="9">
                  <c:v>-0.78507471056845246</c:v>
                </c:pt>
                <c:pt idx="10">
                  <c:v>0.88674347071440929</c:v>
                </c:pt>
                <c:pt idx="11">
                  <c:v>1.5163574348519846</c:v>
                </c:pt>
                <c:pt idx="12">
                  <c:v>1.5347105791965086</c:v>
                </c:pt>
                <c:pt idx="13">
                  <c:v>1.3816406377441184</c:v>
                </c:pt>
                <c:pt idx="14">
                  <c:v>1.5002360104298649</c:v>
                </c:pt>
                <c:pt idx="15">
                  <c:v>2.3310810272292835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190720"/>
        <c:axId val="132193600"/>
      </c:scatterChart>
      <c:valAx>
        <c:axId val="132190720"/>
        <c:scaling>
          <c:orientation val="minMax"/>
        </c:scaling>
        <c:delete val="0"/>
        <c:axPos val="b"/>
        <c:title>
          <c:layout/>
          <c:overlay val="0"/>
        </c:title>
        <c:majorTickMark val="out"/>
        <c:minorTickMark val="none"/>
        <c:tickLblPos val="nextTo"/>
        <c:crossAx val="132193600"/>
        <c:crosses val="autoZero"/>
        <c:crossBetween val="midCat"/>
      </c:valAx>
      <c:valAx>
        <c:axId val="132193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Error (degrees)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2190720"/>
        <c:crosses val="autoZero"/>
        <c:crossBetween val="midCat"/>
      </c:valAx>
      <c:spPr>
        <a:solidFill>
          <a:schemeClr val="bg2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Amplitude vs Angle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54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'Image (2)'!$X$63:$X$78</c:f>
              <c:numCache>
                <c:formatCode>General</c:formatCode>
                <c:ptCount val="16"/>
                <c:pt idx="0">
                  <c:v>-9</c:v>
                </c:pt>
                <c:pt idx="1">
                  <c:v>-7.8</c:v>
                </c:pt>
                <c:pt idx="2">
                  <c:v>-6.6</c:v>
                </c:pt>
                <c:pt idx="3">
                  <c:v>-5.3999999999999995</c:v>
                </c:pt>
                <c:pt idx="4">
                  <c:v>-4.1999999999999993</c:v>
                </c:pt>
                <c:pt idx="5">
                  <c:v>-2.9999999999999991</c:v>
                </c:pt>
                <c:pt idx="6">
                  <c:v>-1.7999999999999992</c:v>
                </c:pt>
                <c:pt idx="7">
                  <c:v>-0.5999999999999992</c:v>
                </c:pt>
                <c:pt idx="8">
                  <c:v>0.60000000000000075</c:v>
                </c:pt>
                <c:pt idx="9">
                  <c:v>1.8000000000000007</c:v>
                </c:pt>
                <c:pt idx="10">
                  <c:v>3.0000000000000009</c:v>
                </c:pt>
                <c:pt idx="11">
                  <c:v>4.2000000000000011</c:v>
                </c:pt>
                <c:pt idx="12">
                  <c:v>5.4000000000000012</c:v>
                </c:pt>
                <c:pt idx="13">
                  <c:v>6.6000000000000014</c:v>
                </c:pt>
                <c:pt idx="14">
                  <c:v>7.8000000000000016</c:v>
                </c:pt>
                <c:pt idx="15">
                  <c:v>9.0000000000000018</c:v>
                </c:pt>
              </c:numCache>
            </c:numRef>
          </c:xVal>
          <c:yVal>
            <c:numRef>
              <c:f>'Image (2)'!$W$63:$W$78</c:f>
              <c:numCache>
                <c:formatCode>General</c:formatCode>
                <c:ptCount val="16"/>
                <c:pt idx="0">
                  <c:v>23.977855994903592</c:v>
                </c:pt>
                <c:pt idx="1">
                  <c:v>0.55058769498375248</c:v>
                </c:pt>
                <c:pt idx="2">
                  <c:v>-9.3085637596072193</c:v>
                </c:pt>
                <c:pt idx="3">
                  <c:v>23.937814517374697</c:v>
                </c:pt>
                <c:pt idx="4">
                  <c:v>-10.258437299995274</c:v>
                </c:pt>
                <c:pt idx="5">
                  <c:v>-10.604584654313205</c:v>
                </c:pt>
                <c:pt idx="6">
                  <c:v>-12.515267142135837</c:v>
                </c:pt>
                <c:pt idx="7">
                  <c:v>24.121069532519364</c:v>
                </c:pt>
                <c:pt idx="8">
                  <c:v>-14.073323716137807</c:v>
                </c:pt>
                <c:pt idx="9">
                  <c:v>-14.585963162235515</c:v>
                </c:pt>
                <c:pt idx="10">
                  <c:v>-14.82128412696785</c:v>
                </c:pt>
                <c:pt idx="11">
                  <c:v>-15.715427858192148</c:v>
                </c:pt>
                <c:pt idx="12">
                  <c:v>24.132221407151576</c:v>
                </c:pt>
                <c:pt idx="13">
                  <c:v>-16.915558042859068</c:v>
                </c:pt>
                <c:pt idx="14">
                  <c:v>-10.039155859245826</c:v>
                </c:pt>
                <c:pt idx="15">
                  <c:v>-7.7120042834627291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803968"/>
        <c:axId val="131804544"/>
      </c:scatterChart>
      <c:valAx>
        <c:axId val="131803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1804544"/>
        <c:crosses val="autoZero"/>
        <c:crossBetween val="midCat"/>
      </c:valAx>
      <c:valAx>
        <c:axId val="1318045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Amplitude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1803968"/>
        <c:crosses val="autoZero"/>
        <c:crossBetween val="midCat"/>
      </c:valAx>
    </c:plotArea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Fund Allocation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75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611082493193112E-4"/>
          <c:y val="0.12561733582633519"/>
          <c:w val="0.97131652021758152"/>
          <c:h val="0.767335260271658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Test Equipment</c:v>
                </c:pt>
                <c:pt idx="1">
                  <c:v>Savings</c:v>
                </c:pt>
                <c:pt idx="2">
                  <c:v>Mechanical Frame</c:v>
                </c:pt>
                <c:pt idx="3">
                  <c:v>Components</c:v>
                </c:pt>
              </c:strCache>
            </c:strRef>
          </c:cat>
          <c:val>
            <c:numRef>
              <c:f>Sheet1!$B$2:$B$5</c:f>
              <c:numCache>
                <c:formatCode>"$"#,##0.00_);[Red]\("$"#,##0.00\)</c:formatCode>
                <c:ptCount val="4"/>
                <c:pt idx="0">
                  <c:v>5814.48</c:v>
                </c:pt>
                <c:pt idx="1">
                  <c:v>18648.71</c:v>
                </c:pt>
                <c:pt idx="2" formatCode="&quot;$&quot;#,##0_);[Red]\(&quot;$&quot;#,##0\)">
                  <c:v>2557</c:v>
                </c:pt>
                <c:pt idx="3">
                  <c:v>25046.34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370370370370372"/>
          <c:y val="0.24110648874273805"/>
          <c:w val="0.28973017865520434"/>
          <c:h val="0.51557327866611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E7DE2-A48F-4376-8FC3-AB8469F164AC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8B6DDE6-A777-46B5-B93A-84BB98A3A93F}">
      <dgm:prSet phldrT="[Text]"/>
      <dgm:spPr/>
      <dgm:t>
        <a:bodyPr/>
        <a:lstStyle/>
        <a:p>
          <a:r>
            <a:rPr lang="en-US" b="1" dirty="0" smtClean="0"/>
            <a:t>SPDT Switch</a:t>
          </a:r>
          <a:endParaRPr lang="en-US" b="1" dirty="0"/>
        </a:p>
      </dgm:t>
    </dgm:pt>
    <dgm:pt modelId="{ACE40CE9-60EB-4CD7-8C6E-77C53D8D4974}" type="parTrans" cxnId="{E5D6C38A-101E-4850-A22C-C5725D8F5E06}">
      <dgm:prSet/>
      <dgm:spPr/>
      <dgm:t>
        <a:bodyPr/>
        <a:lstStyle/>
        <a:p>
          <a:endParaRPr lang="en-US" b="1"/>
        </a:p>
      </dgm:t>
    </dgm:pt>
    <dgm:pt modelId="{51FBC98F-3011-4C2D-9651-EC94142413AB}" type="sibTrans" cxnId="{E5D6C38A-101E-4850-A22C-C5725D8F5E06}">
      <dgm:prSet/>
      <dgm:spPr/>
      <dgm:t>
        <a:bodyPr/>
        <a:lstStyle/>
        <a:p>
          <a:endParaRPr lang="en-US" b="1"/>
        </a:p>
      </dgm:t>
    </dgm:pt>
    <dgm:pt modelId="{900AD2E0-5532-453D-A139-6FCF184DA42E}">
      <dgm:prSet phldrT="[Text]"/>
      <dgm:spPr/>
      <dgm:t>
        <a:bodyPr/>
        <a:lstStyle/>
        <a:p>
          <a:r>
            <a:rPr lang="en-US" b="1" dirty="0" smtClean="0"/>
            <a:t>Frequency Multiplier</a:t>
          </a:r>
          <a:endParaRPr lang="en-US" b="1" dirty="0"/>
        </a:p>
      </dgm:t>
    </dgm:pt>
    <dgm:pt modelId="{6A6BCEC5-55BA-41D4-AF21-1C605C80776A}" type="parTrans" cxnId="{17F5BCA0-EF54-4E15-9F64-2F2D10D82237}">
      <dgm:prSet/>
      <dgm:spPr/>
      <dgm:t>
        <a:bodyPr/>
        <a:lstStyle/>
        <a:p>
          <a:endParaRPr lang="en-US" b="1"/>
        </a:p>
      </dgm:t>
    </dgm:pt>
    <dgm:pt modelId="{414C8FE7-8819-4035-8CA8-92F5A9CBABC8}" type="sibTrans" cxnId="{17F5BCA0-EF54-4E15-9F64-2F2D10D82237}">
      <dgm:prSet/>
      <dgm:spPr/>
      <dgm:t>
        <a:bodyPr/>
        <a:lstStyle/>
        <a:p>
          <a:endParaRPr lang="en-US" b="1"/>
        </a:p>
      </dgm:t>
    </dgm:pt>
    <dgm:pt modelId="{69CCE61B-AB96-4549-B780-5EF523A1A7C4}">
      <dgm:prSet phldrT="[Text]"/>
      <dgm:spPr/>
      <dgm:t>
        <a:bodyPr/>
        <a:lstStyle/>
        <a:p>
          <a:r>
            <a:rPr lang="en-US" b="1" dirty="0" smtClean="0"/>
            <a:t>SP4T Switch</a:t>
          </a:r>
          <a:endParaRPr lang="en-US" b="1" dirty="0"/>
        </a:p>
      </dgm:t>
    </dgm:pt>
    <dgm:pt modelId="{89D16F2E-4E94-4091-8FD0-E46456C8B739}" type="parTrans" cxnId="{B9D77427-D08B-480D-A5BB-0C9A9D22D517}">
      <dgm:prSet/>
      <dgm:spPr/>
      <dgm:t>
        <a:bodyPr/>
        <a:lstStyle/>
        <a:p>
          <a:endParaRPr lang="en-US" b="1"/>
        </a:p>
      </dgm:t>
    </dgm:pt>
    <dgm:pt modelId="{7AC9ECE6-6799-4507-AB9F-CE3EF4B26444}" type="sibTrans" cxnId="{B9D77427-D08B-480D-A5BB-0C9A9D22D517}">
      <dgm:prSet/>
      <dgm:spPr/>
      <dgm:t>
        <a:bodyPr/>
        <a:lstStyle/>
        <a:p>
          <a:endParaRPr lang="en-US" b="1"/>
        </a:p>
      </dgm:t>
    </dgm:pt>
    <dgm:pt modelId="{566662EB-9975-40BF-8B19-0B6C7924FB94}">
      <dgm:prSet phldrT="[Text]"/>
      <dgm:spPr/>
      <dgm:t>
        <a:bodyPr/>
        <a:lstStyle/>
        <a:p>
          <a:r>
            <a:rPr lang="en-US" b="1" dirty="0" smtClean="0"/>
            <a:t>4 Antennas</a:t>
          </a:r>
          <a:endParaRPr lang="en-US" b="1" dirty="0"/>
        </a:p>
      </dgm:t>
    </dgm:pt>
    <dgm:pt modelId="{9386071C-4B0F-4D91-B72C-56BF349BF471}" type="parTrans" cxnId="{459FBBF4-AC21-456B-A113-C0210B77993C}">
      <dgm:prSet/>
      <dgm:spPr/>
      <dgm:t>
        <a:bodyPr/>
        <a:lstStyle/>
        <a:p>
          <a:endParaRPr lang="en-US" b="1"/>
        </a:p>
      </dgm:t>
    </dgm:pt>
    <dgm:pt modelId="{AADEACE2-382B-43C7-9045-F8F99F854FCE}" type="sibTrans" cxnId="{459FBBF4-AC21-456B-A113-C0210B77993C}">
      <dgm:prSet/>
      <dgm:spPr/>
      <dgm:t>
        <a:bodyPr/>
        <a:lstStyle/>
        <a:p>
          <a:endParaRPr lang="en-US" b="1"/>
        </a:p>
      </dgm:t>
    </dgm:pt>
    <dgm:pt modelId="{0F4552B3-C66D-438A-BB64-A36B13F35F6F}">
      <dgm:prSet phldrT="[Text]"/>
      <dgm:spPr/>
      <dgm:t>
        <a:bodyPr/>
        <a:lstStyle/>
        <a:p>
          <a:r>
            <a:rPr lang="en-US" b="1" dirty="0" smtClean="0"/>
            <a:t>Key Components</a:t>
          </a:r>
          <a:endParaRPr lang="en-US" b="1" dirty="0"/>
        </a:p>
      </dgm:t>
    </dgm:pt>
    <dgm:pt modelId="{A97B91E5-D0E9-46DB-80AC-DA7AAB13D68B}" type="parTrans" cxnId="{171CCB16-4277-4596-BB5A-DE50D887A064}">
      <dgm:prSet/>
      <dgm:spPr/>
      <dgm:t>
        <a:bodyPr/>
        <a:lstStyle/>
        <a:p>
          <a:endParaRPr lang="en-US" b="1"/>
        </a:p>
      </dgm:t>
    </dgm:pt>
    <dgm:pt modelId="{9060F46B-8E0D-4EED-B6BB-9A29585C4AB3}" type="sibTrans" cxnId="{171CCB16-4277-4596-BB5A-DE50D887A064}">
      <dgm:prSet/>
      <dgm:spPr/>
      <dgm:t>
        <a:bodyPr/>
        <a:lstStyle/>
        <a:p>
          <a:endParaRPr lang="en-US" b="1"/>
        </a:p>
      </dgm:t>
    </dgm:pt>
    <dgm:pt modelId="{22F04F51-2015-43CD-84FD-A5B6654C797F}">
      <dgm:prSet phldrT="[Text]"/>
      <dgm:spPr/>
      <dgm:t>
        <a:bodyPr/>
        <a:lstStyle/>
        <a:p>
          <a:r>
            <a:rPr lang="en-US" b="1" smtClean="0"/>
            <a:t>VCO</a:t>
          </a:r>
          <a:endParaRPr lang="en-US" b="1" dirty="0"/>
        </a:p>
      </dgm:t>
    </dgm:pt>
    <dgm:pt modelId="{396108C1-5C33-40FC-94A7-4FBC931F16E7}" type="sibTrans" cxnId="{70DCD428-DC07-465D-B2C1-CA8BD0FFC5B0}">
      <dgm:prSet/>
      <dgm:spPr/>
      <dgm:t>
        <a:bodyPr/>
        <a:lstStyle/>
        <a:p>
          <a:endParaRPr lang="en-US" b="1"/>
        </a:p>
      </dgm:t>
    </dgm:pt>
    <dgm:pt modelId="{D5527112-AB8D-4D6C-85AE-914D73FBC129}" type="parTrans" cxnId="{70DCD428-DC07-465D-B2C1-CA8BD0FFC5B0}">
      <dgm:prSet/>
      <dgm:spPr/>
      <dgm:t>
        <a:bodyPr/>
        <a:lstStyle/>
        <a:p>
          <a:endParaRPr lang="en-US" b="1"/>
        </a:p>
      </dgm:t>
    </dgm:pt>
    <dgm:pt modelId="{BA025EAF-6D81-4834-8146-5D291FB13B27}">
      <dgm:prSet phldrT="[Text]"/>
      <dgm:spPr/>
      <dgm:t>
        <a:bodyPr/>
        <a:lstStyle/>
        <a:p>
          <a:r>
            <a:rPr lang="en-US" b="1" dirty="0" smtClean="0"/>
            <a:t>Band Pass Filter</a:t>
          </a:r>
          <a:endParaRPr lang="en-US" b="1" dirty="0"/>
        </a:p>
      </dgm:t>
    </dgm:pt>
    <dgm:pt modelId="{DECDE1BD-FE5B-4F71-B577-5A45F290FB74}" type="parTrans" cxnId="{C2D75C1B-BCD3-450C-BA49-F2F5754CA032}">
      <dgm:prSet/>
      <dgm:spPr/>
      <dgm:t>
        <a:bodyPr/>
        <a:lstStyle/>
        <a:p>
          <a:endParaRPr lang="en-US" b="1"/>
        </a:p>
      </dgm:t>
    </dgm:pt>
    <dgm:pt modelId="{DC1FAB57-F404-48BD-AD2C-A6AB6027190F}" type="sibTrans" cxnId="{C2D75C1B-BCD3-450C-BA49-F2F5754CA032}">
      <dgm:prSet/>
      <dgm:spPr/>
      <dgm:t>
        <a:bodyPr/>
        <a:lstStyle/>
        <a:p>
          <a:endParaRPr lang="en-US" b="1"/>
        </a:p>
      </dgm:t>
    </dgm:pt>
    <dgm:pt modelId="{6E4BAA64-50BA-4B5E-A877-D478A1160106}" type="pres">
      <dgm:prSet presAssocID="{476E7DE2-A48F-4376-8FC3-AB8469F164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1AB4C-7AB5-4EDD-BB74-245FB7DAE4E5}" type="pres">
      <dgm:prSet presAssocID="{0F4552B3-C66D-438A-BB64-A36B13F35F6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CE6A9F1-3123-40A2-AA32-EA0CBBD1B883}" type="pres">
      <dgm:prSet presAssocID="{0F4552B3-C66D-438A-BB64-A36B13F35F6F}" presName="rootComposite1" presStyleCnt="0"/>
      <dgm:spPr/>
      <dgm:t>
        <a:bodyPr/>
        <a:lstStyle/>
        <a:p>
          <a:endParaRPr lang="en-US"/>
        </a:p>
      </dgm:t>
    </dgm:pt>
    <dgm:pt modelId="{E928FBA7-634A-4132-B5CB-66C4A60BC897}" type="pres">
      <dgm:prSet presAssocID="{0F4552B3-C66D-438A-BB64-A36B13F35F6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32756E-F718-4652-A775-7084B8F5AA10}" type="pres">
      <dgm:prSet presAssocID="{0F4552B3-C66D-438A-BB64-A36B13F35F6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5074829-399E-4D77-AEBE-ADA02EFFD7C6}" type="pres">
      <dgm:prSet presAssocID="{0F4552B3-C66D-438A-BB64-A36B13F35F6F}" presName="hierChild2" presStyleCnt="0"/>
      <dgm:spPr/>
      <dgm:t>
        <a:bodyPr/>
        <a:lstStyle/>
        <a:p>
          <a:endParaRPr lang="en-US"/>
        </a:p>
      </dgm:t>
    </dgm:pt>
    <dgm:pt modelId="{3A99262E-17BF-4F27-B793-67B9165DD640}" type="pres">
      <dgm:prSet presAssocID="{D5527112-AB8D-4D6C-85AE-914D73FBC129}" presName="Name64" presStyleLbl="parChTrans1D2" presStyleIdx="0" presStyleCnt="6"/>
      <dgm:spPr/>
      <dgm:t>
        <a:bodyPr/>
        <a:lstStyle/>
        <a:p>
          <a:endParaRPr lang="en-US"/>
        </a:p>
      </dgm:t>
    </dgm:pt>
    <dgm:pt modelId="{7EEC1210-E267-461B-8ACB-277334672983}" type="pres">
      <dgm:prSet presAssocID="{22F04F51-2015-43CD-84FD-A5B6654C797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89DD0F-B1A3-4AD8-BB14-FCE1B2470F00}" type="pres">
      <dgm:prSet presAssocID="{22F04F51-2015-43CD-84FD-A5B6654C797F}" presName="rootComposite" presStyleCnt="0"/>
      <dgm:spPr/>
      <dgm:t>
        <a:bodyPr/>
        <a:lstStyle/>
        <a:p>
          <a:endParaRPr lang="en-US"/>
        </a:p>
      </dgm:t>
    </dgm:pt>
    <dgm:pt modelId="{EB76E7AB-07DD-4A1F-85A9-775A828BB306}" type="pres">
      <dgm:prSet presAssocID="{22F04F51-2015-43CD-84FD-A5B6654C797F}" presName="rootText" presStyleLbl="node2" presStyleIdx="0" presStyleCnt="6" custLinFactNeighborX="0" custLinFactNeighborY="-4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03860B-9536-492E-BD35-96522792655F}" type="pres">
      <dgm:prSet presAssocID="{22F04F51-2015-43CD-84FD-A5B6654C797F}" presName="rootConnector" presStyleLbl="node2" presStyleIdx="0" presStyleCnt="6"/>
      <dgm:spPr/>
      <dgm:t>
        <a:bodyPr/>
        <a:lstStyle/>
        <a:p>
          <a:endParaRPr lang="en-US"/>
        </a:p>
      </dgm:t>
    </dgm:pt>
    <dgm:pt modelId="{60E6B978-C0B4-4F4B-B3C0-8E80CD52284F}" type="pres">
      <dgm:prSet presAssocID="{22F04F51-2015-43CD-84FD-A5B6654C797F}" presName="hierChild4" presStyleCnt="0"/>
      <dgm:spPr/>
      <dgm:t>
        <a:bodyPr/>
        <a:lstStyle/>
        <a:p>
          <a:endParaRPr lang="en-US"/>
        </a:p>
      </dgm:t>
    </dgm:pt>
    <dgm:pt modelId="{0F8EA086-89E9-4BE8-9CA5-8CF295E6393C}" type="pres">
      <dgm:prSet presAssocID="{22F04F51-2015-43CD-84FD-A5B6654C797F}" presName="hierChild5" presStyleCnt="0"/>
      <dgm:spPr/>
      <dgm:t>
        <a:bodyPr/>
        <a:lstStyle/>
        <a:p>
          <a:endParaRPr lang="en-US"/>
        </a:p>
      </dgm:t>
    </dgm:pt>
    <dgm:pt modelId="{9C9B092D-0C84-4ED7-B086-95629834E8DD}" type="pres">
      <dgm:prSet presAssocID="{ACE40CE9-60EB-4CD7-8C6E-77C53D8D4974}" presName="Name64" presStyleLbl="parChTrans1D2" presStyleIdx="1" presStyleCnt="6"/>
      <dgm:spPr/>
      <dgm:t>
        <a:bodyPr/>
        <a:lstStyle/>
        <a:p>
          <a:endParaRPr lang="en-US"/>
        </a:p>
      </dgm:t>
    </dgm:pt>
    <dgm:pt modelId="{81D0D72E-05E8-40DA-89B7-18C48E392C4D}" type="pres">
      <dgm:prSet presAssocID="{68B6DDE6-A777-46B5-B93A-84BB98A3A9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DD9C397-75A9-4177-8BA4-C9499743EC06}" type="pres">
      <dgm:prSet presAssocID="{68B6DDE6-A777-46B5-B93A-84BB98A3A93F}" presName="rootComposite" presStyleCnt="0"/>
      <dgm:spPr/>
      <dgm:t>
        <a:bodyPr/>
        <a:lstStyle/>
        <a:p>
          <a:endParaRPr lang="en-US"/>
        </a:p>
      </dgm:t>
    </dgm:pt>
    <dgm:pt modelId="{D6DBDF8A-008F-43DD-B990-EBCD2FEFEA38}" type="pres">
      <dgm:prSet presAssocID="{68B6DDE6-A777-46B5-B93A-84BB98A3A93F}" presName="rootText" presStyleLbl="node2" presStyleIdx="1" presStyleCnt="6" custLinFactNeighborX="-75" custLinFactNeighborY="2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DD2BA5-927D-4F8B-A086-2BA01BB9B611}" type="pres">
      <dgm:prSet presAssocID="{68B6DDE6-A777-46B5-B93A-84BB98A3A93F}" presName="rootConnector" presStyleLbl="node2" presStyleIdx="1" presStyleCnt="6"/>
      <dgm:spPr/>
      <dgm:t>
        <a:bodyPr/>
        <a:lstStyle/>
        <a:p>
          <a:endParaRPr lang="en-US"/>
        </a:p>
      </dgm:t>
    </dgm:pt>
    <dgm:pt modelId="{61513E12-3769-49FA-8FFE-1601C89FC8A7}" type="pres">
      <dgm:prSet presAssocID="{68B6DDE6-A777-46B5-B93A-84BB98A3A93F}" presName="hierChild4" presStyleCnt="0"/>
      <dgm:spPr/>
      <dgm:t>
        <a:bodyPr/>
        <a:lstStyle/>
        <a:p>
          <a:endParaRPr lang="en-US"/>
        </a:p>
      </dgm:t>
    </dgm:pt>
    <dgm:pt modelId="{6F290118-CC68-4443-B3D6-F13036BD5EDF}" type="pres">
      <dgm:prSet presAssocID="{68B6DDE6-A777-46B5-B93A-84BB98A3A93F}" presName="hierChild5" presStyleCnt="0"/>
      <dgm:spPr/>
      <dgm:t>
        <a:bodyPr/>
        <a:lstStyle/>
        <a:p>
          <a:endParaRPr lang="en-US"/>
        </a:p>
      </dgm:t>
    </dgm:pt>
    <dgm:pt modelId="{12BB970C-A692-4B3A-A6AB-470CD1CCEAFB}" type="pres">
      <dgm:prSet presAssocID="{6A6BCEC5-55BA-41D4-AF21-1C605C80776A}" presName="Name64" presStyleLbl="parChTrans1D2" presStyleIdx="2" presStyleCnt="6"/>
      <dgm:spPr/>
      <dgm:t>
        <a:bodyPr/>
        <a:lstStyle/>
        <a:p>
          <a:endParaRPr lang="en-US"/>
        </a:p>
      </dgm:t>
    </dgm:pt>
    <dgm:pt modelId="{1E1C9763-4A7E-421D-8D08-C13E37983914}" type="pres">
      <dgm:prSet presAssocID="{900AD2E0-5532-453D-A139-6FCF184DA4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248601A-A9CE-40B1-8D10-293ECE26EDAA}" type="pres">
      <dgm:prSet presAssocID="{900AD2E0-5532-453D-A139-6FCF184DA42E}" presName="rootComposite" presStyleCnt="0"/>
      <dgm:spPr/>
      <dgm:t>
        <a:bodyPr/>
        <a:lstStyle/>
        <a:p>
          <a:endParaRPr lang="en-US"/>
        </a:p>
      </dgm:t>
    </dgm:pt>
    <dgm:pt modelId="{7C84F74F-3D50-4EC3-A4E7-5E4E3D4E1CAF}" type="pres">
      <dgm:prSet presAssocID="{900AD2E0-5532-453D-A139-6FCF184DA42E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D40691-5C5B-4F15-A25E-504BD8998C7D}" type="pres">
      <dgm:prSet presAssocID="{900AD2E0-5532-453D-A139-6FCF184DA42E}" presName="rootConnector" presStyleLbl="node2" presStyleIdx="2" presStyleCnt="6"/>
      <dgm:spPr/>
      <dgm:t>
        <a:bodyPr/>
        <a:lstStyle/>
        <a:p>
          <a:endParaRPr lang="en-US"/>
        </a:p>
      </dgm:t>
    </dgm:pt>
    <dgm:pt modelId="{EE873784-F300-4EB8-B833-1645BCCABEE4}" type="pres">
      <dgm:prSet presAssocID="{900AD2E0-5532-453D-A139-6FCF184DA42E}" presName="hierChild4" presStyleCnt="0"/>
      <dgm:spPr/>
      <dgm:t>
        <a:bodyPr/>
        <a:lstStyle/>
        <a:p>
          <a:endParaRPr lang="en-US"/>
        </a:p>
      </dgm:t>
    </dgm:pt>
    <dgm:pt modelId="{C85D42D7-2DA9-4FA8-AC56-5070CB60014C}" type="pres">
      <dgm:prSet presAssocID="{900AD2E0-5532-453D-A139-6FCF184DA42E}" presName="hierChild5" presStyleCnt="0"/>
      <dgm:spPr/>
      <dgm:t>
        <a:bodyPr/>
        <a:lstStyle/>
        <a:p>
          <a:endParaRPr lang="en-US"/>
        </a:p>
      </dgm:t>
    </dgm:pt>
    <dgm:pt modelId="{D60FA0D7-DCFE-4EFE-B1F4-E594607EF9A7}" type="pres">
      <dgm:prSet presAssocID="{DECDE1BD-FE5B-4F71-B577-5A45F290FB74}" presName="Name64" presStyleLbl="parChTrans1D2" presStyleIdx="3" presStyleCnt="6"/>
      <dgm:spPr/>
      <dgm:t>
        <a:bodyPr/>
        <a:lstStyle/>
        <a:p>
          <a:endParaRPr lang="en-US"/>
        </a:p>
      </dgm:t>
    </dgm:pt>
    <dgm:pt modelId="{1E51F7E2-E43E-4085-B359-CEDB77E39CBF}" type="pres">
      <dgm:prSet presAssocID="{BA025EAF-6D81-4834-8146-5D291FB13B2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B8F7DA8-346F-4A40-B592-06193B85408E}" type="pres">
      <dgm:prSet presAssocID="{BA025EAF-6D81-4834-8146-5D291FB13B27}" presName="rootComposite" presStyleCnt="0"/>
      <dgm:spPr/>
      <dgm:t>
        <a:bodyPr/>
        <a:lstStyle/>
        <a:p>
          <a:endParaRPr lang="en-US"/>
        </a:p>
      </dgm:t>
    </dgm:pt>
    <dgm:pt modelId="{E17608F5-21CC-4664-BBB1-E12B06FED201}" type="pres">
      <dgm:prSet presAssocID="{BA025EAF-6D81-4834-8146-5D291FB13B27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EFDA6-18FC-4ED7-A3DF-E81011ECAB19}" type="pres">
      <dgm:prSet presAssocID="{BA025EAF-6D81-4834-8146-5D291FB13B27}" presName="rootConnector" presStyleLbl="node2" presStyleIdx="3" presStyleCnt="6"/>
      <dgm:spPr/>
      <dgm:t>
        <a:bodyPr/>
        <a:lstStyle/>
        <a:p>
          <a:endParaRPr lang="en-US"/>
        </a:p>
      </dgm:t>
    </dgm:pt>
    <dgm:pt modelId="{60FCA1F9-90A0-46A4-8017-F9DCC2318B97}" type="pres">
      <dgm:prSet presAssocID="{BA025EAF-6D81-4834-8146-5D291FB13B27}" presName="hierChild4" presStyleCnt="0"/>
      <dgm:spPr/>
      <dgm:t>
        <a:bodyPr/>
        <a:lstStyle/>
        <a:p>
          <a:endParaRPr lang="en-US"/>
        </a:p>
      </dgm:t>
    </dgm:pt>
    <dgm:pt modelId="{0701849D-A1A9-4D0B-BE78-902E7142E2C3}" type="pres">
      <dgm:prSet presAssocID="{BA025EAF-6D81-4834-8146-5D291FB13B27}" presName="hierChild5" presStyleCnt="0"/>
      <dgm:spPr/>
      <dgm:t>
        <a:bodyPr/>
        <a:lstStyle/>
        <a:p>
          <a:endParaRPr lang="en-US"/>
        </a:p>
      </dgm:t>
    </dgm:pt>
    <dgm:pt modelId="{670EDC7E-BDCF-4B87-A9E0-CAB228981D44}" type="pres">
      <dgm:prSet presAssocID="{89D16F2E-4E94-4091-8FD0-E46456C8B739}" presName="Name64" presStyleLbl="parChTrans1D2" presStyleIdx="4" presStyleCnt="6"/>
      <dgm:spPr/>
      <dgm:t>
        <a:bodyPr/>
        <a:lstStyle/>
        <a:p>
          <a:endParaRPr lang="en-US"/>
        </a:p>
      </dgm:t>
    </dgm:pt>
    <dgm:pt modelId="{F44286F6-9EE7-4341-AAA8-6EB9999D1469}" type="pres">
      <dgm:prSet presAssocID="{69CCE61B-AB96-4549-B780-5EF523A1A7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6069F9-6E15-470E-80FB-26B4493782A8}" type="pres">
      <dgm:prSet presAssocID="{69CCE61B-AB96-4549-B780-5EF523A1A7C4}" presName="rootComposite" presStyleCnt="0"/>
      <dgm:spPr/>
      <dgm:t>
        <a:bodyPr/>
        <a:lstStyle/>
        <a:p>
          <a:endParaRPr lang="en-US"/>
        </a:p>
      </dgm:t>
    </dgm:pt>
    <dgm:pt modelId="{CE9F2D66-D07B-4C04-9E94-E27F4D8CCFEB}" type="pres">
      <dgm:prSet presAssocID="{69CCE61B-AB96-4549-B780-5EF523A1A7C4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33C4B-CFCB-484B-A026-F39DC916C289}" type="pres">
      <dgm:prSet presAssocID="{69CCE61B-AB96-4549-B780-5EF523A1A7C4}" presName="rootConnector" presStyleLbl="node2" presStyleIdx="4" presStyleCnt="6"/>
      <dgm:spPr/>
      <dgm:t>
        <a:bodyPr/>
        <a:lstStyle/>
        <a:p>
          <a:endParaRPr lang="en-US"/>
        </a:p>
      </dgm:t>
    </dgm:pt>
    <dgm:pt modelId="{179C8177-6EEE-4A9E-AF08-93C5E360D27E}" type="pres">
      <dgm:prSet presAssocID="{69CCE61B-AB96-4549-B780-5EF523A1A7C4}" presName="hierChild4" presStyleCnt="0"/>
      <dgm:spPr/>
      <dgm:t>
        <a:bodyPr/>
        <a:lstStyle/>
        <a:p>
          <a:endParaRPr lang="en-US"/>
        </a:p>
      </dgm:t>
    </dgm:pt>
    <dgm:pt modelId="{301795F6-776E-4440-B09B-294FCB8124D2}" type="pres">
      <dgm:prSet presAssocID="{69CCE61B-AB96-4549-B780-5EF523A1A7C4}" presName="hierChild5" presStyleCnt="0"/>
      <dgm:spPr/>
      <dgm:t>
        <a:bodyPr/>
        <a:lstStyle/>
        <a:p>
          <a:endParaRPr lang="en-US"/>
        </a:p>
      </dgm:t>
    </dgm:pt>
    <dgm:pt modelId="{81D4CB5A-CFC2-471E-9D27-10EB530A3E12}" type="pres">
      <dgm:prSet presAssocID="{9386071C-4B0F-4D91-B72C-56BF349BF471}" presName="Name64" presStyleLbl="parChTrans1D2" presStyleIdx="5" presStyleCnt="6"/>
      <dgm:spPr/>
      <dgm:t>
        <a:bodyPr/>
        <a:lstStyle/>
        <a:p>
          <a:endParaRPr lang="en-US"/>
        </a:p>
      </dgm:t>
    </dgm:pt>
    <dgm:pt modelId="{3CECC0D7-804B-4EDA-B019-34743541FD31}" type="pres">
      <dgm:prSet presAssocID="{566662EB-9975-40BF-8B19-0B6C7924FB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4B303FC-5ADC-4418-BA72-BA1DFE705FF2}" type="pres">
      <dgm:prSet presAssocID="{566662EB-9975-40BF-8B19-0B6C7924FB94}" presName="rootComposite" presStyleCnt="0"/>
      <dgm:spPr/>
      <dgm:t>
        <a:bodyPr/>
        <a:lstStyle/>
        <a:p>
          <a:endParaRPr lang="en-US"/>
        </a:p>
      </dgm:t>
    </dgm:pt>
    <dgm:pt modelId="{4BF4370E-C8E1-4098-B336-715FA198D756}" type="pres">
      <dgm:prSet presAssocID="{566662EB-9975-40BF-8B19-0B6C7924FB94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2EB4F7-A5D1-4E0F-A27D-093455A9714E}" type="pres">
      <dgm:prSet presAssocID="{566662EB-9975-40BF-8B19-0B6C7924FB94}" presName="rootConnector" presStyleLbl="node2" presStyleIdx="5" presStyleCnt="6"/>
      <dgm:spPr/>
      <dgm:t>
        <a:bodyPr/>
        <a:lstStyle/>
        <a:p>
          <a:endParaRPr lang="en-US"/>
        </a:p>
      </dgm:t>
    </dgm:pt>
    <dgm:pt modelId="{4B2C7BCD-4FB3-40FE-8F7A-DC52CDE14B71}" type="pres">
      <dgm:prSet presAssocID="{566662EB-9975-40BF-8B19-0B6C7924FB94}" presName="hierChild4" presStyleCnt="0"/>
      <dgm:spPr/>
      <dgm:t>
        <a:bodyPr/>
        <a:lstStyle/>
        <a:p>
          <a:endParaRPr lang="en-US"/>
        </a:p>
      </dgm:t>
    </dgm:pt>
    <dgm:pt modelId="{1530905F-E2CC-490A-A57F-9884AD2C6AEE}" type="pres">
      <dgm:prSet presAssocID="{566662EB-9975-40BF-8B19-0B6C7924FB94}" presName="hierChild5" presStyleCnt="0"/>
      <dgm:spPr/>
      <dgm:t>
        <a:bodyPr/>
        <a:lstStyle/>
        <a:p>
          <a:endParaRPr lang="en-US"/>
        </a:p>
      </dgm:t>
    </dgm:pt>
    <dgm:pt modelId="{84746DFD-ECC2-49D3-AF8A-485281FBF0C9}" type="pres">
      <dgm:prSet presAssocID="{0F4552B3-C66D-438A-BB64-A36B13F35F6F}" presName="hierChild3" presStyleCnt="0"/>
      <dgm:spPr/>
      <dgm:t>
        <a:bodyPr/>
        <a:lstStyle/>
        <a:p>
          <a:endParaRPr lang="en-US"/>
        </a:p>
      </dgm:t>
    </dgm:pt>
  </dgm:ptLst>
  <dgm:cxnLst>
    <dgm:cxn modelId="{E5D6C38A-101E-4850-A22C-C5725D8F5E06}" srcId="{0F4552B3-C66D-438A-BB64-A36B13F35F6F}" destId="{68B6DDE6-A777-46B5-B93A-84BB98A3A93F}" srcOrd="1" destOrd="0" parTransId="{ACE40CE9-60EB-4CD7-8C6E-77C53D8D4974}" sibTransId="{51FBC98F-3011-4C2D-9651-EC94142413AB}"/>
    <dgm:cxn modelId="{CD477CA5-7F8A-4EB8-A6D3-BB2955144420}" type="presOf" srcId="{22F04F51-2015-43CD-84FD-A5B6654C797F}" destId="{5603860B-9536-492E-BD35-96522792655F}" srcOrd="1" destOrd="0" presId="urn:microsoft.com/office/officeart/2009/3/layout/HorizontalOrganizationChart"/>
    <dgm:cxn modelId="{D652AB12-86FF-4EB3-8F28-DA41EE7AF618}" type="presOf" srcId="{ACE40CE9-60EB-4CD7-8C6E-77C53D8D4974}" destId="{9C9B092D-0C84-4ED7-B086-95629834E8DD}" srcOrd="0" destOrd="0" presId="urn:microsoft.com/office/officeart/2009/3/layout/HorizontalOrganizationChart"/>
    <dgm:cxn modelId="{BDB4F343-9906-4E30-8540-FE893DC0EB72}" type="presOf" srcId="{DECDE1BD-FE5B-4F71-B577-5A45F290FB74}" destId="{D60FA0D7-DCFE-4EFE-B1F4-E594607EF9A7}" srcOrd="0" destOrd="0" presId="urn:microsoft.com/office/officeart/2009/3/layout/HorizontalOrganizationChart"/>
    <dgm:cxn modelId="{50450E20-1192-4929-81AD-D7EEAA10F773}" type="presOf" srcId="{BA025EAF-6D81-4834-8146-5D291FB13B27}" destId="{270EFDA6-18FC-4ED7-A3DF-E81011ECAB19}" srcOrd="1" destOrd="0" presId="urn:microsoft.com/office/officeart/2009/3/layout/HorizontalOrganizationChart"/>
    <dgm:cxn modelId="{A17C294D-B30F-4204-A909-F56AD70DD77E}" type="presOf" srcId="{BA025EAF-6D81-4834-8146-5D291FB13B27}" destId="{E17608F5-21CC-4664-BBB1-E12B06FED201}" srcOrd="0" destOrd="0" presId="urn:microsoft.com/office/officeart/2009/3/layout/HorizontalOrganizationChart"/>
    <dgm:cxn modelId="{4838060B-82CE-4AF7-B4A6-C6DF312AEBDE}" type="presOf" srcId="{6A6BCEC5-55BA-41D4-AF21-1C605C80776A}" destId="{12BB970C-A692-4B3A-A6AB-470CD1CCEAFB}" srcOrd="0" destOrd="0" presId="urn:microsoft.com/office/officeart/2009/3/layout/HorizontalOrganizationChart"/>
    <dgm:cxn modelId="{C653619C-C2FA-4F75-A136-9387E7DEBCA4}" type="presOf" srcId="{69CCE61B-AB96-4549-B780-5EF523A1A7C4}" destId="{CE9F2D66-D07B-4C04-9E94-E27F4D8CCFEB}" srcOrd="0" destOrd="0" presId="urn:microsoft.com/office/officeart/2009/3/layout/HorizontalOrganizationChart"/>
    <dgm:cxn modelId="{459FBBF4-AC21-456B-A113-C0210B77993C}" srcId="{0F4552B3-C66D-438A-BB64-A36B13F35F6F}" destId="{566662EB-9975-40BF-8B19-0B6C7924FB94}" srcOrd="5" destOrd="0" parTransId="{9386071C-4B0F-4D91-B72C-56BF349BF471}" sibTransId="{AADEACE2-382B-43C7-9045-F8F99F854FCE}"/>
    <dgm:cxn modelId="{31AC3DBC-2B62-4D66-9A92-BCEE728F77BB}" type="presOf" srcId="{D5527112-AB8D-4D6C-85AE-914D73FBC129}" destId="{3A99262E-17BF-4F27-B793-67B9165DD640}" srcOrd="0" destOrd="0" presId="urn:microsoft.com/office/officeart/2009/3/layout/HorizontalOrganizationChart"/>
    <dgm:cxn modelId="{B9D77427-D08B-480D-A5BB-0C9A9D22D517}" srcId="{0F4552B3-C66D-438A-BB64-A36B13F35F6F}" destId="{69CCE61B-AB96-4549-B780-5EF523A1A7C4}" srcOrd="4" destOrd="0" parTransId="{89D16F2E-4E94-4091-8FD0-E46456C8B739}" sibTransId="{7AC9ECE6-6799-4507-AB9F-CE3EF4B26444}"/>
    <dgm:cxn modelId="{F334F1B4-CFCA-4816-BD99-6E538ABC647F}" type="presOf" srcId="{476E7DE2-A48F-4376-8FC3-AB8469F164AC}" destId="{6E4BAA64-50BA-4B5E-A877-D478A1160106}" srcOrd="0" destOrd="0" presId="urn:microsoft.com/office/officeart/2009/3/layout/HorizontalOrganizationChart"/>
    <dgm:cxn modelId="{70DCD428-DC07-465D-B2C1-CA8BD0FFC5B0}" srcId="{0F4552B3-C66D-438A-BB64-A36B13F35F6F}" destId="{22F04F51-2015-43CD-84FD-A5B6654C797F}" srcOrd="0" destOrd="0" parTransId="{D5527112-AB8D-4D6C-85AE-914D73FBC129}" sibTransId="{396108C1-5C33-40FC-94A7-4FBC931F16E7}"/>
    <dgm:cxn modelId="{919088AC-07FA-4A3B-AC0D-D2C225E33155}" type="presOf" srcId="{68B6DDE6-A777-46B5-B93A-84BB98A3A93F}" destId="{D6DBDF8A-008F-43DD-B990-EBCD2FEFEA38}" srcOrd="0" destOrd="0" presId="urn:microsoft.com/office/officeart/2009/3/layout/HorizontalOrganizationChart"/>
    <dgm:cxn modelId="{C2D75C1B-BCD3-450C-BA49-F2F5754CA032}" srcId="{0F4552B3-C66D-438A-BB64-A36B13F35F6F}" destId="{BA025EAF-6D81-4834-8146-5D291FB13B27}" srcOrd="3" destOrd="0" parTransId="{DECDE1BD-FE5B-4F71-B577-5A45F290FB74}" sibTransId="{DC1FAB57-F404-48BD-AD2C-A6AB6027190F}"/>
    <dgm:cxn modelId="{B40F8653-563B-4352-AB8B-2469CAEAC9F1}" type="presOf" srcId="{900AD2E0-5532-453D-A139-6FCF184DA42E}" destId="{0CD40691-5C5B-4F15-A25E-504BD8998C7D}" srcOrd="1" destOrd="0" presId="urn:microsoft.com/office/officeart/2009/3/layout/HorizontalOrganizationChart"/>
    <dgm:cxn modelId="{19D071D2-5B22-4C8F-8FD0-00E40A9D6E91}" type="presOf" srcId="{69CCE61B-AB96-4549-B780-5EF523A1A7C4}" destId="{DB933C4B-CFCB-484B-A026-F39DC916C289}" srcOrd="1" destOrd="0" presId="urn:microsoft.com/office/officeart/2009/3/layout/HorizontalOrganizationChart"/>
    <dgm:cxn modelId="{8064CE41-CA04-4D13-910E-8453A818BA1E}" type="presOf" srcId="{0F4552B3-C66D-438A-BB64-A36B13F35F6F}" destId="{5F32756E-F718-4652-A775-7084B8F5AA10}" srcOrd="1" destOrd="0" presId="urn:microsoft.com/office/officeart/2009/3/layout/HorizontalOrganizationChart"/>
    <dgm:cxn modelId="{686E16C7-B82F-42D7-8C0E-1F20F87719A4}" type="presOf" srcId="{0F4552B3-C66D-438A-BB64-A36B13F35F6F}" destId="{E928FBA7-634A-4132-B5CB-66C4A60BC897}" srcOrd="0" destOrd="0" presId="urn:microsoft.com/office/officeart/2009/3/layout/HorizontalOrganizationChart"/>
    <dgm:cxn modelId="{17F5BCA0-EF54-4E15-9F64-2F2D10D82237}" srcId="{0F4552B3-C66D-438A-BB64-A36B13F35F6F}" destId="{900AD2E0-5532-453D-A139-6FCF184DA42E}" srcOrd="2" destOrd="0" parTransId="{6A6BCEC5-55BA-41D4-AF21-1C605C80776A}" sibTransId="{414C8FE7-8819-4035-8CA8-92F5A9CBABC8}"/>
    <dgm:cxn modelId="{DB84C737-47FC-4608-BFD2-B3ACC54B8BC0}" type="presOf" srcId="{566662EB-9975-40BF-8B19-0B6C7924FB94}" destId="{F52EB4F7-A5D1-4E0F-A27D-093455A9714E}" srcOrd="1" destOrd="0" presId="urn:microsoft.com/office/officeart/2009/3/layout/HorizontalOrganizationChart"/>
    <dgm:cxn modelId="{0622C034-A294-4D04-AB8A-C63599620DB9}" type="presOf" srcId="{68B6DDE6-A777-46B5-B93A-84BB98A3A93F}" destId="{B9DD2BA5-927D-4F8B-A086-2BA01BB9B611}" srcOrd="1" destOrd="0" presId="urn:microsoft.com/office/officeart/2009/3/layout/HorizontalOrganizationChart"/>
    <dgm:cxn modelId="{9934895F-8EFE-4B61-BCED-ED4E5985412E}" type="presOf" srcId="{566662EB-9975-40BF-8B19-0B6C7924FB94}" destId="{4BF4370E-C8E1-4098-B336-715FA198D756}" srcOrd="0" destOrd="0" presId="urn:microsoft.com/office/officeart/2009/3/layout/HorizontalOrganizationChart"/>
    <dgm:cxn modelId="{0F8A7E82-A987-4174-8DAA-59D8B94BDAEA}" type="presOf" srcId="{900AD2E0-5532-453D-A139-6FCF184DA42E}" destId="{7C84F74F-3D50-4EC3-A4E7-5E4E3D4E1CAF}" srcOrd="0" destOrd="0" presId="urn:microsoft.com/office/officeart/2009/3/layout/HorizontalOrganizationChart"/>
    <dgm:cxn modelId="{C96C5A31-0B80-4685-8A3C-0CED0AAA2FA4}" type="presOf" srcId="{22F04F51-2015-43CD-84FD-A5B6654C797F}" destId="{EB76E7AB-07DD-4A1F-85A9-775A828BB306}" srcOrd="0" destOrd="0" presId="urn:microsoft.com/office/officeart/2009/3/layout/HorizontalOrganizationChart"/>
    <dgm:cxn modelId="{1FD50ABB-887A-46B5-92F6-34D76DEE384A}" type="presOf" srcId="{89D16F2E-4E94-4091-8FD0-E46456C8B739}" destId="{670EDC7E-BDCF-4B87-A9E0-CAB228981D44}" srcOrd="0" destOrd="0" presId="urn:microsoft.com/office/officeart/2009/3/layout/HorizontalOrganizationChart"/>
    <dgm:cxn modelId="{49663BEA-7129-4C62-B73E-35A90A57FAD8}" type="presOf" srcId="{9386071C-4B0F-4D91-B72C-56BF349BF471}" destId="{81D4CB5A-CFC2-471E-9D27-10EB530A3E12}" srcOrd="0" destOrd="0" presId="urn:microsoft.com/office/officeart/2009/3/layout/HorizontalOrganizationChart"/>
    <dgm:cxn modelId="{171CCB16-4277-4596-BB5A-DE50D887A064}" srcId="{476E7DE2-A48F-4376-8FC3-AB8469F164AC}" destId="{0F4552B3-C66D-438A-BB64-A36B13F35F6F}" srcOrd="0" destOrd="0" parTransId="{A97B91E5-D0E9-46DB-80AC-DA7AAB13D68B}" sibTransId="{9060F46B-8E0D-4EED-B6BB-9A29585C4AB3}"/>
    <dgm:cxn modelId="{7B66D36E-C093-4753-82BC-21F8D0359417}" type="presParOf" srcId="{6E4BAA64-50BA-4B5E-A877-D478A1160106}" destId="{B711AB4C-7AB5-4EDD-BB74-245FB7DAE4E5}" srcOrd="0" destOrd="0" presId="urn:microsoft.com/office/officeart/2009/3/layout/HorizontalOrganizationChart"/>
    <dgm:cxn modelId="{D890C802-659B-45A2-9CC7-E5B05F5A626C}" type="presParOf" srcId="{B711AB4C-7AB5-4EDD-BB74-245FB7DAE4E5}" destId="{0CE6A9F1-3123-40A2-AA32-EA0CBBD1B883}" srcOrd="0" destOrd="0" presId="urn:microsoft.com/office/officeart/2009/3/layout/HorizontalOrganizationChart"/>
    <dgm:cxn modelId="{F04D1473-9064-4712-A80D-6BC9DED9239D}" type="presParOf" srcId="{0CE6A9F1-3123-40A2-AA32-EA0CBBD1B883}" destId="{E928FBA7-634A-4132-B5CB-66C4A60BC897}" srcOrd="0" destOrd="0" presId="urn:microsoft.com/office/officeart/2009/3/layout/HorizontalOrganizationChart"/>
    <dgm:cxn modelId="{3EAB19D1-51EC-49C6-BFE0-D89955F2A8A9}" type="presParOf" srcId="{0CE6A9F1-3123-40A2-AA32-EA0CBBD1B883}" destId="{5F32756E-F718-4652-A775-7084B8F5AA10}" srcOrd="1" destOrd="0" presId="urn:microsoft.com/office/officeart/2009/3/layout/HorizontalOrganizationChart"/>
    <dgm:cxn modelId="{36BE8E19-7DAA-4C31-96A1-6B878AB5492B}" type="presParOf" srcId="{B711AB4C-7AB5-4EDD-BB74-245FB7DAE4E5}" destId="{45074829-399E-4D77-AEBE-ADA02EFFD7C6}" srcOrd="1" destOrd="0" presId="urn:microsoft.com/office/officeart/2009/3/layout/HorizontalOrganizationChart"/>
    <dgm:cxn modelId="{D0AE7AE5-C17C-43A6-B0CF-B5EE06C10F19}" type="presParOf" srcId="{45074829-399E-4D77-AEBE-ADA02EFFD7C6}" destId="{3A99262E-17BF-4F27-B793-67B9165DD640}" srcOrd="0" destOrd="0" presId="urn:microsoft.com/office/officeart/2009/3/layout/HorizontalOrganizationChart"/>
    <dgm:cxn modelId="{487D75AA-D31D-47F3-A63A-DD545D8BB9AD}" type="presParOf" srcId="{45074829-399E-4D77-AEBE-ADA02EFFD7C6}" destId="{7EEC1210-E267-461B-8ACB-277334672983}" srcOrd="1" destOrd="0" presId="urn:microsoft.com/office/officeart/2009/3/layout/HorizontalOrganizationChart"/>
    <dgm:cxn modelId="{87C2901E-5D98-4F66-9EFE-A8CE746301C1}" type="presParOf" srcId="{7EEC1210-E267-461B-8ACB-277334672983}" destId="{D789DD0F-B1A3-4AD8-BB14-FCE1B2470F00}" srcOrd="0" destOrd="0" presId="urn:microsoft.com/office/officeart/2009/3/layout/HorizontalOrganizationChart"/>
    <dgm:cxn modelId="{8E683476-109B-44F7-BF26-F1D93090F797}" type="presParOf" srcId="{D789DD0F-B1A3-4AD8-BB14-FCE1B2470F00}" destId="{EB76E7AB-07DD-4A1F-85A9-775A828BB306}" srcOrd="0" destOrd="0" presId="urn:microsoft.com/office/officeart/2009/3/layout/HorizontalOrganizationChart"/>
    <dgm:cxn modelId="{9BC9D8BF-B2F0-4ACA-B60E-07C838E67370}" type="presParOf" srcId="{D789DD0F-B1A3-4AD8-BB14-FCE1B2470F00}" destId="{5603860B-9536-492E-BD35-96522792655F}" srcOrd="1" destOrd="0" presId="urn:microsoft.com/office/officeart/2009/3/layout/HorizontalOrganizationChart"/>
    <dgm:cxn modelId="{3F978209-1A15-4DEB-B0E4-CC83928946F4}" type="presParOf" srcId="{7EEC1210-E267-461B-8ACB-277334672983}" destId="{60E6B978-C0B4-4F4B-B3C0-8E80CD52284F}" srcOrd="1" destOrd="0" presId="urn:microsoft.com/office/officeart/2009/3/layout/HorizontalOrganizationChart"/>
    <dgm:cxn modelId="{35AB126D-D031-4628-933C-2D73DCE1895F}" type="presParOf" srcId="{7EEC1210-E267-461B-8ACB-277334672983}" destId="{0F8EA086-89E9-4BE8-9CA5-8CF295E6393C}" srcOrd="2" destOrd="0" presId="urn:microsoft.com/office/officeart/2009/3/layout/HorizontalOrganizationChart"/>
    <dgm:cxn modelId="{EA2CE6E0-42F0-4D4D-818A-4120351EB802}" type="presParOf" srcId="{45074829-399E-4D77-AEBE-ADA02EFFD7C6}" destId="{9C9B092D-0C84-4ED7-B086-95629834E8DD}" srcOrd="2" destOrd="0" presId="urn:microsoft.com/office/officeart/2009/3/layout/HorizontalOrganizationChart"/>
    <dgm:cxn modelId="{B4B93C18-EB58-4406-AE61-160709A8A8A0}" type="presParOf" srcId="{45074829-399E-4D77-AEBE-ADA02EFFD7C6}" destId="{81D0D72E-05E8-40DA-89B7-18C48E392C4D}" srcOrd="3" destOrd="0" presId="urn:microsoft.com/office/officeart/2009/3/layout/HorizontalOrganizationChart"/>
    <dgm:cxn modelId="{67F5EAAD-B8AB-4F1B-B009-9E5DD6F8A792}" type="presParOf" srcId="{81D0D72E-05E8-40DA-89B7-18C48E392C4D}" destId="{7DD9C397-75A9-4177-8BA4-C9499743EC06}" srcOrd="0" destOrd="0" presId="urn:microsoft.com/office/officeart/2009/3/layout/HorizontalOrganizationChart"/>
    <dgm:cxn modelId="{6AFBD7AB-9407-4842-939A-C8172107A899}" type="presParOf" srcId="{7DD9C397-75A9-4177-8BA4-C9499743EC06}" destId="{D6DBDF8A-008F-43DD-B990-EBCD2FEFEA38}" srcOrd="0" destOrd="0" presId="urn:microsoft.com/office/officeart/2009/3/layout/HorizontalOrganizationChart"/>
    <dgm:cxn modelId="{4A2A3571-08E4-43AF-BAC4-48073C3622C1}" type="presParOf" srcId="{7DD9C397-75A9-4177-8BA4-C9499743EC06}" destId="{B9DD2BA5-927D-4F8B-A086-2BA01BB9B611}" srcOrd="1" destOrd="0" presId="urn:microsoft.com/office/officeart/2009/3/layout/HorizontalOrganizationChart"/>
    <dgm:cxn modelId="{EB243D8B-45B1-4E5E-8538-84264A6E2298}" type="presParOf" srcId="{81D0D72E-05E8-40DA-89B7-18C48E392C4D}" destId="{61513E12-3769-49FA-8FFE-1601C89FC8A7}" srcOrd="1" destOrd="0" presId="urn:microsoft.com/office/officeart/2009/3/layout/HorizontalOrganizationChart"/>
    <dgm:cxn modelId="{2474029D-8B52-4410-9B9C-184DE699953C}" type="presParOf" srcId="{81D0D72E-05E8-40DA-89B7-18C48E392C4D}" destId="{6F290118-CC68-4443-B3D6-F13036BD5EDF}" srcOrd="2" destOrd="0" presId="urn:microsoft.com/office/officeart/2009/3/layout/HorizontalOrganizationChart"/>
    <dgm:cxn modelId="{D0BFC8A0-18EF-48D6-8A7C-655E02AED99F}" type="presParOf" srcId="{45074829-399E-4D77-AEBE-ADA02EFFD7C6}" destId="{12BB970C-A692-4B3A-A6AB-470CD1CCEAFB}" srcOrd="4" destOrd="0" presId="urn:microsoft.com/office/officeart/2009/3/layout/HorizontalOrganizationChart"/>
    <dgm:cxn modelId="{EAA1B0F9-92DE-43BF-8F23-DCB05C75E8F9}" type="presParOf" srcId="{45074829-399E-4D77-AEBE-ADA02EFFD7C6}" destId="{1E1C9763-4A7E-421D-8D08-C13E37983914}" srcOrd="5" destOrd="0" presId="urn:microsoft.com/office/officeart/2009/3/layout/HorizontalOrganizationChart"/>
    <dgm:cxn modelId="{06358DB5-1D5D-4D04-95DF-EB8388397D78}" type="presParOf" srcId="{1E1C9763-4A7E-421D-8D08-C13E37983914}" destId="{2248601A-A9CE-40B1-8D10-293ECE26EDAA}" srcOrd="0" destOrd="0" presId="urn:microsoft.com/office/officeart/2009/3/layout/HorizontalOrganizationChart"/>
    <dgm:cxn modelId="{D6E7FD58-C1A3-4C48-AD95-76D174C824E0}" type="presParOf" srcId="{2248601A-A9CE-40B1-8D10-293ECE26EDAA}" destId="{7C84F74F-3D50-4EC3-A4E7-5E4E3D4E1CAF}" srcOrd="0" destOrd="0" presId="urn:microsoft.com/office/officeart/2009/3/layout/HorizontalOrganizationChart"/>
    <dgm:cxn modelId="{D0955901-DFB3-4DDA-B194-4E273DE55DC3}" type="presParOf" srcId="{2248601A-A9CE-40B1-8D10-293ECE26EDAA}" destId="{0CD40691-5C5B-4F15-A25E-504BD8998C7D}" srcOrd="1" destOrd="0" presId="urn:microsoft.com/office/officeart/2009/3/layout/HorizontalOrganizationChart"/>
    <dgm:cxn modelId="{D1C520AB-6F10-4FB6-950C-39CB6101DF32}" type="presParOf" srcId="{1E1C9763-4A7E-421D-8D08-C13E37983914}" destId="{EE873784-F300-4EB8-B833-1645BCCABEE4}" srcOrd="1" destOrd="0" presId="urn:microsoft.com/office/officeart/2009/3/layout/HorizontalOrganizationChart"/>
    <dgm:cxn modelId="{F5D60606-D12B-4602-A325-FF50F3201D94}" type="presParOf" srcId="{1E1C9763-4A7E-421D-8D08-C13E37983914}" destId="{C85D42D7-2DA9-4FA8-AC56-5070CB60014C}" srcOrd="2" destOrd="0" presId="urn:microsoft.com/office/officeart/2009/3/layout/HorizontalOrganizationChart"/>
    <dgm:cxn modelId="{D4D1F6EC-7714-41E6-9466-A21CC67ECA2F}" type="presParOf" srcId="{45074829-399E-4D77-AEBE-ADA02EFFD7C6}" destId="{D60FA0D7-DCFE-4EFE-B1F4-E594607EF9A7}" srcOrd="6" destOrd="0" presId="urn:microsoft.com/office/officeart/2009/3/layout/HorizontalOrganizationChart"/>
    <dgm:cxn modelId="{E677CB16-768D-4F38-9F90-5E3C75BAD9DD}" type="presParOf" srcId="{45074829-399E-4D77-AEBE-ADA02EFFD7C6}" destId="{1E51F7E2-E43E-4085-B359-CEDB77E39CBF}" srcOrd="7" destOrd="0" presId="urn:microsoft.com/office/officeart/2009/3/layout/HorizontalOrganizationChart"/>
    <dgm:cxn modelId="{A80FC6DE-6BA3-4B8D-82F4-BC3B4FDED3F7}" type="presParOf" srcId="{1E51F7E2-E43E-4085-B359-CEDB77E39CBF}" destId="{FB8F7DA8-346F-4A40-B592-06193B85408E}" srcOrd="0" destOrd="0" presId="urn:microsoft.com/office/officeart/2009/3/layout/HorizontalOrganizationChart"/>
    <dgm:cxn modelId="{42DD393C-7BB6-4CBD-B648-63FDB51F80ED}" type="presParOf" srcId="{FB8F7DA8-346F-4A40-B592-06193B85408E}" destId="{E17608F5-21CC-4664-BBB1-E12B06FED201}" srcOrd="0" destOrd="0" presId="urn:microsoft.com/office/officeart/2009/3/layout/HorizontalOrganizationChart"/>
    <dgm:cxn modelId="{93029A16-CB8B-4D44-AD34-276B0A906FE5}" type="presParOf" srcId="{FB8F7DA8-346F-4A40-B592-06193B85408E}" destId="{270EFDA6-18FC-4ED7-A3DF-E81011ECAB19}" srcOrd="1" destOrd="0" presId="urn:microsoft.com/office/officeart/2009/3/layout/HorizontalOrganizationChart"/>
    <dgm:cxn modelId="{A254E7AB-030F-48B9-BD1F-E7B57BB559BD}" type="presParOf" srcId="{1E51F7E2-E43E-4085-B359-CEDB77E39CBF}" destId="{60FCA1F9-90A0-46A4-8017-F9DCC2318B97}" srcOrd="1" destOrd="0" presId="urn:microsoft.com/office/officeart/2009/3/layout/HorizontalOrganizationChart"/>
    <dgm:cxn modelId="{F62A4B29-5020-41A7-A392-2707D85B9CA6}" type="presParOf" srcId="{1E51F7E2-E43E-4085-B359-CEDB77E39CBF}" destId="{0701849D-A1A9-4D0B-BE78-902E7142E2C3}" srcOrd="2" destOrd="0" presId="urn:microsoft.com/office/officeart/2009/3/layout/HorizontalOrganizationChart"/>
    <dgm:cxn modelId="{026B1C77-F6DD-4B80-9C89-C9BE512912AE}" type="presParOf" srcId="{45074829-399E-4D77-AEBE-ADA02EFFD7C6}" destId="{670EDC7E-BDCF-4B87-A9E0-CAB228981D44}" srcOrd="8" destOrd="0" presId="urn:microsoft.com/office/officeart/2009/3/layout/HorizontalOrganizationChart"/>
    <dgm:cxn modelId="{2EF96122-0908-4F7B-9CD1-CA968BE8984D}" type="presParOf" srcId="{45074829-399E-4D77-AEBE-ADA02EFFD7C6}" destId="{F44286F6-9EE7-4341-AAA8-6EB9999D1469}" srcOrd="9" destOrd="0" presId="urn:microsoft.com/office/officeart/2009/3/layout/HorizontalOrganizationChart"/>
    <dgm:cxn modelId="{FC058221-9F23-4330-9B99-169EFAA34820}" type="presParOf" srcId="{F44286F6-9EE7-4341-AAA8-6EB9999D1469}" destId="{AC6069F9-6E15-470E-80FB-26B4493782A8}" srcOrd="0" destOrd="0" presId="urn:microsoft.com/office/officeart/2009/3/layout/HorizontalOrganizationChart"/>
    <dgm:cxn modelId="{21628147-CDE9-41DF-AF12-B50BDAF7E0F7}" type="presParOf" srcId="{AC6069F9-6E15-470E-80FB-26B4493782A8}" destId="{CE9F2D66-D07B-4C04-9E94-E27F4D8CCFEB}" srcOrd="0" destOrd="0" presId="urn:microsoft.com/office/officeart/2009/3/layout/HorizontalOrganizationChart"/>
    <dgm:cxn modelId="{FF432106-20CC-4897-8EC6-DF4084A21CD5}" type="presParOf" srcId="{AC6069F9-6E15-470E-80FB-26B4493782A8}" destId="{DB933C4B-CFCB-484B-A026-F39DC916C289}" srcOrd="1" destOrd="0" presId="urn:microsoft.com/office/officeart/2009/3/layout/HorizontalOrganizationChart"/>
    <dgm:cxn modelId="{97FCFCC6-E382-4A59-A732-598D68213CB4}" type="presParOf" srcId="{F44286F6-9EE7-4341-AAA8-6EB9999D1469}" destId="{179C8177-6EEE-4A9E-AF08-93C5E360D27E}" srcOrd="1" destOrd="0" presId="urn:microsoft.com/office/officeart/2009/3/layout/HorizontalOrganizationChart"/>
    <dgm:cxn modelId="{F67FAC03-7170-4C9A-9033-C7FE2F45D874}" type="presParOf" srcId="{F44286F6-9EE7-4341-AAA8-6EB9999D1469}" destId="{301795F6-776E-4440-B09B-294FCB8124D2}" srcOrd="2" destOrd="0" presId="urn:microsoft.com/office/officeart/2009/3/layout/HorizontalOrganizationChart"/>
    <dgm:cxn modelId="{1262FBD3-B332-4E21-9315-32AFD8C9AF23}" type="presParOf" srcId="{45074829-399E-4D77-AEBE-ADA02EFFD7C6}" destId="{81D4CB5A-CFC2-471E-9D27-10EB530A3E12}" srcOrd="10" destOrd="0" presId="urn:microsoft.com/office/officeart/2009/3/layout/HorizontalOrganizationChart"/>
    <dgm:cxn modelId="{AFD190B2-C4F5-47E1-A7B3-42492A1C3AB6}" type="presParOf" srcId="{45074829-399E-4D77-AEBE-ADA02EFFD7C6}" destId="{3CECC0D7-804B-4EDA-B019-34743541FD31}" srcOrd="11" destOrd="0" presId="urn:microsoft.com/office/officeart/2009/3/layout/HorizontalOrganizationChart"/>
    <dgm:cxn modelId="{0FD1C355-12B9-40DF-92B9-06313E8AC483}" type="presParOf" srcId="{3CECC0D7-804B-4EDA-B019-34743541FD31}" destId="{04B303FC-5ADC-4418-BA72-BA1DFE705FF2}" srcOrd="0" destOrd="0" presId="urn:microsoft.com/office/officeart/2009/3/layout/HorizontalOrganizationChart"/>
    <dgm:cxn modelId="{A165D5DA-E9EA-48AC-B96F-BA1A4F8D0313}" type="presParOf" srcId="{04B303FC-5ADC-4418-BA72-BA1DFE705FF2}" destId="{4BF4370E-C8E1-4098-B336-715FA198D756}" srcOrd="0" destOrd="0" presId="urn:microsoft.com/office/officeart/2009/3/layout/HorizontalOrganizationChart"/>
    <dgm:cxn modelId="{1BF54758-4C47-43E2-8103-6BAC5E45AFE2}" type="presParOf" srcId="{04B303FC-5ADC-4418-BA72-BA1DFE705FF2}" destId="{F52EB4F7-A5D1-4E0F-A27D-093455A9714E}" srcOrd="1" destOrd="0" presId="urn:microsoft.com/office/officeart/2009/3/layout/HorizontalOrganizationChart"/>
    <dgm:cxn modelId="{CA949648-7986-4963-8440-09C841126B82}" type="presParOf" srcId="{3CECC0D7-804B-4EDA-B019-34743541FD31}" destId="{4B2C7BCD-4FB3-40FE-8F7A-DC52CDE14B71}" srcOrd="1" destOrd="0" presId="urn:microsoft.com/office/officeart/2009/3/layout/HorizontalOrganizationChart"/>
    <dgm:cxn modelId="{D10FD295-431F-4183-B408-670701280B3A}" type="presParOf" srcId="{3CECC0D7-804B-4EDA-B019-34743541FD31}" destId="{1530905F-E2CC-490A-A57F-9884AD2C6AEE}" srcOrd="2" destOrd="0" presId="urn:microsoft.com/office/officeart/2009/3/layout/HorizontalOrganizationChart"/>
    <dgm:cxn modelId="{A89DAE4F-0287-484B-BCDA-474FB4B2DB07}" type="presParOf" srcId="{B711AB4C-7AB5-4EDD-BB74-245FB7DAE4E5}" destId="{84746DFD-ECC2-49D3-AF8A-485281FBF0C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6E7DE2-A48F-4376-8FC3-AB8469F164AC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8B6DDE6-A777-46B5-B93A-84BB98A3A93F}">
      <dgm:prSet phldrT="[Text]" custT="1"/>
      <dgm:spPr/>
      <dgm:t>
        <a:bodyPr/>
        <a:lstStyle/>
        <a:p>
          <a:r>
            <a:rPr lang="en-US" sz="1600" b="1" dirty="0" smtClean="0"/>
            <a:t>Low Noise Amplifiers</a:t>
          </a:r>
          <a:endParaRPr lang="en-US" sz="1600" b="1" dirty="0"/>
        </a:p>
      </dgm:t>
    </dgm:pt>
    <dgm:pt modelId="{ACE40CE9-60EB-4CD7-8C6E-77C53D8D4974}" type="parTrans" cxnId="{E5D6C38A-101E-4850-A22C-C5725D8F5E06}">
      <dgm:prSet/>
      <dgm:spPr/>
      <dgm:t>
        <a:bodyPr/>
        <a:lstStyle/>
        <a:p>
          <a:endParaRPr lang="en-US" sz="2800" b="1"/>
        </a:p>
      </dgm:t>
    </dgm:pt>
    <dgm:pt modelId="{51FBC98F-3011-4C2D-9651-EC94142413AB}" type="sibTrans" cxnId="{E5D6C38A-101E-4850-A22C-C5725D8F5E06}">
      <dgm:prSet/>
      <dgm:spPr/>
      <dgm:t>
        <a:bodyPr/>
        <a:lstStyle/>
        <a:p>
          <a:endParaRPr lang="en-US" sz="2800" b="1"/>
        </a:p>
      </dgm:t>
    </dgm:pt>
    <dgm:pt modelId="{C672376D-11BE-428A-942D-70BBA11BB8FB}">
      <dgm:prSet phldrT="[Text]" custT="1"/>
      <dgm:spPr/>
      <dgm:t>
        <a:bodyPr/>
        <a:lstStyle/>
        <a:p>
          <a:r>
            <a:rPr lang="en-US" sz="1600" b="1" dirty="0" smtClean="0"/>
            <a:t>Dual Level Shift Circuit</a:t>
          </a:r>
          <a:endParaRPr lang="en-US" sz="1600" b="1" dirty="0"/>
        </a:p>
      </dgm:t>
    </dgm:pt>
    <dgm:pt modelId="{2F6F5E8A-D9B5-44A5-AE10-9974375F88E6}" type="parTrans" cxnId="{855E6A6A-09CF-4D5A-B00B-EC71FC6A8A37}">
      <dgm:prSet/>
      <dgm:spPr/>
      <dgm:t>
        <a:bodyPr/>
        <a:lstStyle/>
        <a:p>
          <a:endParaRPr lang="en-US" sz="2800" b="1"/>
        </a:p>
      </dgm:t>
    </dgm:pt>
    <dgm:pt modelId="{9E0DDBE0-C05E-4327-B742-F956C015154E}" type="sibTrans" cxnId="{855E6A6A-09CF-4D5A-B00B-EC71FC6A8A37}">
      <dgm:prSet/>
      <dgm:spPr/>
      <dgm:t>
        <a:bodyPr/>
        <a:lstStyle/>
        <a:p>
          <a:endParaRPr lang="en-US" sz="2800" b="1"/>
        </a:p>
      </dgm:t>
    </dgm:pt>
    <dgm:pt modelId="{69CCE61B-AB96-4549-B780-5EF523A1A7C4}">
      <dgm:prSet phldrT="[Text]" custT="1"/>
      <dgm:spPr/>
      <dgm:t>
        <a:bodyPr/>
        <a:lstStyle/>
        <a:p>
          <a:r>
            <a:rPr lang="en-US" sz="1600" b="1" dirty="0" smtClean="0"/>
            <a:t>Analog to Digital Converters</a:t>
          </a:r>
          <a:endParaRPr lang="en-US" sz="1600" b="1" dirty="0"/>
        </a:p>
      </dgm:t>
    </dgm:pt>
    <dgm:pt modelId="{89D16F2E-4E94-4091-8FD0-E46456C8B739}" type="parTrans" cxnId="{B9D77427-D08B-480D-A5BB-0C9A9D22D517}">
      <dgm:prSet/>
      <dgm:spPr/>
      <dgm:t>
        <a:bodyPr/>
        <a:lstStyle/>
        <a:p>
          <a:endParaRPr lang="en-US" sz="2800" b="1"/>
        </a:p>
      </dgm:t>
    </dgm:pt>
    <dgm:pt modelId="{7AC9ECE6-6799-4507-AB9F-CE3EF4B26444}" type="sibTrans" cxnId="{B9D77427-D08B-480D-A5BB-0C9A9D22D517}">
      <dgm:prSet/>
      <dgm:spPr/>
      <dgm:t>
        <a:bodyPr/>
        <a:lstStyle/>
        <a:p>
          <a:endParaRPr lang="en-US" sz="2800" b="1"/>
        </a:p>
      </dgm:t>
    </dgm:pt>
    <dgm:pt modelId="{566662EB-9975-40BF-8B19-0B6C7924FB94}">
      <dgm:prSet phldrT="[Text]" custT="1"/>
      <dgm:spPr/>
      <dgm:t>
        <a:bodyPr/>
        <a:lstStyle/>
        <a:p>
          <a:r>
            <a:rPr lang="en-US" sz="1600" b="1" dirty="0" smtClean="0"/>
            <a:t>FPGA</a:t>
          </a:r>
          <a:endParaRPr lang="en-US" sz="1600" b="1" dirty="0"/>
        </a:p>
      </dgm:t>
    </dgm:pt>
    <dgm:pt modelId="{9386071C-4B0F-4D91-B72C-56BF349BF471}" type="parTrans" cxnId="{459FBBF4-AC21-456B-A113-C0210B77993C}">
      <dgm:prSet/>
      <dgm:spPr/>
      <dgm:t>
        <a:bodyPr/>
        <a:lstStyle/>
        <a:p>
          <a:endParaRPr lang="en-US" sz="2800" b="1"/>
        </a:p>
      </dgm:t>
    </dgm:pt>
    <dgm:pt modelId="{AADEACE2-382B-43C7-9045-F8F99F854FCE}" type="sibTrans" cxnId="{459FBBF4-AC21-456B-A113-C0210B77993C}">
      <dgm:prSet/>
      <dgm:spPr/>
      <dgm:t>
        <a:bodyPr/>
        <a:lstStyle/>
        <a:p>
          <a:endParaRPr lang="en-US" sz="2800" b="1"/>
        </a:p>
      </dgm:t>
    </dgm:pt>
    <dgm:pt modelId="{0F4552B3-C66D-438A-BB64-A36B13F35F6F}">
      <dgm:prSet phldrT="[Text]" custT="1"/>
      <dgm:spPr/>
      <dgm:t>
        <a:bodyPr/>
        <a:lstStyle/>
        <a:p>
          <a:r>
            <a:rPr lang="en-US" sz="1600" b="1" dirty="0" smtClean="0"/>
            <a:t>Key Components</a:t>
          </a:r>
          <a:endParaRPr lang="en-US" sz="1600" b="1" dirty="0"/>
        </a:p>
      </dgm:t>
    </dgm:pt>
    <dgm:pt modelId="{A97B91E5-D0E9-46DB-80AC-DA7AAB13D68B}" type="parTrans" cxnId="{171CCB16-4277-4596-BB5A-DE50D887A064}">
      <dgm:prSet/>
      <dgm:spPr/>
      <dgm:t>
        <a:bodyPr/>
        <a:lstStyle/>
        <a:p>
          <a:endParaRPr lang="en-US" sz="2800" b="1"/>
        </a:p>
      </dgm:t>
    </dgm:pt>
    <dgm:pt modelId="{9060F46B-8E0D-4EED-B6BB-9A29585C4AB3}" type="sibTrans" cxnId="{171CCB16-4277-4596-BB5A-DE50D887A064}">
      <dgm:prSet/>
      <dgm:spPr/>
      <dgm:t>
        <a:bodyPr/>
        <a:lstStyle/>
        <a:p>
          <a:endParaRPr lang="en-US" sz="2800" b="1"/>
        </a:p>
      </dgm:t>
    </dgm:pt>
    <dgm:pt modelId="{22F04F51-2015-43CD-84FD-A5B6654C797F}">
      <dgm:prSet phldrT="[Text]" custT="1"/>
      <dgm:spPr/>
      <dgm:t>
        <a:bodyPr/>
        <a:lstStyle/>
        <a:p>
          <a:r>
            <a:rPr lang="en-US" sz="1600" b="1" dirty="0" smtClean="0"/>
            <a:t>SP16T Switch</a:t>
          </a:r>
          <a:endParaRPr lang="en-US" sz="1600" b="1" dirty="0"/>
        </a:p>
      </dgm:t>
    </dgm:pt>
    <dgm:pt modelId="{396108C1-5C33-40FC-94A7-4FBC931F16E7}" type="sibTrans" cxnId="{70DCD428-DC07-465D-B2C1-CA8BD0FFC5B0}">
      <dgm:prSet/>
      <dgm:spPr/>
      <dgm:t>
        <a:bodyPr/>
        <a:lstStyle/>
        <a:p>
          <a:endParaRPr lang="en-US" sz="2800" b="1"/>
        </a:p>
      </dgm:t>
    </dgm:pt>
    <dgm:pt modelId="{D5527112-AB8D-4D6C-85AE-914D73FBC129}" type="parTrans" cxnId="{70DCD428-DC07-465D-B2C1-CA8BD0FFC5B0}">
      <dgm:prSet/>
      <dgm:spPr/>
      <dgm:t>
        <a:bodyPr/>
        <a:lstStyle/>
        <a:p>
          <a:endParaRPr lang="en-US" sz="2800" b="1"/>
        </a:p>
      </dgm:t>
    </dgm:pt>
    <dgm:pt modelId="{B3CB3D51-349C-4F45-84B5-60BA3FD055FB}">
      <dgm:prSet phldrT="[Text]" custT="1"/>
      <dgm:spPr/>
      <dgm:t>
        <a:bodyPr/>
        <a:lstStyle/>
        <a:p>
          <a:r>
            <a:rPr lang="en-US" sz="1600" b="1" dirty="0" smtClean="0"/>
            <a:t>Band Pass Filter</a:t>
          </a:r>
          <a:endParaRPr lang="en-US" sz="1600" b="1" dirty="0"/>
        </a:p>
      </dgm:t>
    </dgm:pt>
    <dgm:pt modelId="{50D1E0E1-543B-460E-87EC-AE36D7B0F6CA}" type="parTrans" cxnId="{C838F4BC-AB7B-42E9-AD0A-4EB8DE7C66DB}">
      <dgm:prSet/>
      <dgm:spPr/>
      <dgm:t>
        <a:bodyPr/>
        <a:lstStyle/>
        <a:p>
          <a:endParaRPr lang="en-US" sz="2800" b="1"/>
        </a:p>
      </dgm:t>
    </dgm:pt>
    <dgm:pt modelId="{6354C0A5-47B3-454C-8B0D-D54C1099B711}" type="sibTrans" cxnId="{C838F4BC-AB7B-42E9-AD0A-4EB8DE7C66DB}">
      <dgm:prSet/>
      <dgm:spPr/>
      <dgm:t>
        <a:bodyPr/>
        <a:lstStyle/>
        <a:p>
          <a:endParaRPr lang="en-US" sz="2800" b="1"/>
        </a:p>
      </dgm:t>
    </dgm:pt>
    <dgm:pt modelId="{8238E760-26AB-4DD7-93F5-984FC0DD8CAC}">
      <dgm:prSet phldrT="[Text]" custT="1"/>
      <dgm:spPr/>
      <dgm:t>
        <a:bodyPr/>
        <a:lstStyle/>
        <a:p>
          <a:r>
            <a:rPr lang="en-US" sz="1600" b="1" dirty="0" smtClean="0"/>
            <a:t>16 Antennas</a:t>
          </a:r>
          <a:endParaRPr lang="en-US" sz="1600" b="1" dirty="0"/>
        </a:p>
      </dgm:t>
    </dgm:pt>
    <dgm:pt modelId="{53724727-C419-47ED-B99C-236A6E440314}" type="parTrans" cxnId="{164A5EEC-5397-4514-B9BB-445C8C41B493}">
      <dgm:prSet/>
      <dgm:spPr/>
      <dgm:t>
        <a:bodyPr/>
        <a:lstStyle/>
        <a:p>
          <a:endParaRPr lang="en-US" sz="2800" b="1"/>
        </a:p>
      </dgm:t>
    </dgm:pt>
    <dgm:pt modelId="{9A950CE4-AC1B-4279-A0E7-5BFB9B5B71D9}" type="sibTrans" cxnId="{164A5EEC-5397-4514-B9BB-445C8C41B493}">
      <dgm:prSet/>
      <dgm:spPr/>
      <dgm:t>
        <a:bodyPr/>
        <a:lstStyle/>
        <a:p>
          <a:endParaRPr lang="en-US" sz="2800" b="1"/>
        </a:p>
      </dgm:t>
    </dgm:pt>
    <dgm:pt modelId="{9C956CAA-13AF-4F60-AB4E-7D4A48F34FFB}">
      <dgm:prSet phldrT="[Text]" custT="1"/>
      <dgm:spPr/>
      <dgm:t>
        <a:bodyPr/>
        <a:lstStyle/>
        <a:p>
          <a:r>
            <a:rPr lang="en-US" sz="1600" b="1" dirty="0" smtClean="0"/>
            <a:t>IQ Demodulator</a:t>
          </a:r>
          <a:endParaRPr lang="en-US" sz="1600" b="1" dirty="0"/>
        </a:p>
      </dgm:t>
    </dgm:pt>
    <dgm:pt modelId="{29BCF24D-4107-4E0E-A2D9-59BC60CDEBC4}" type="parTrans" cxnId="{26B8BE1B-B0D3-42E4-B43A-865CF8133BF1}">
      <dgm:prSet/>
      <dgm:spPr/>
      <dgm:t>
        <a:bodyPr/>
        <a:lstStyle/>
        <a:p>
          <a:endParaRPr lang="en-US" sz="2800" b="1"/>
        </a:p>
      </dgm:t>
    </dgm:pt>
    <dgm:pt modelId="{C56EE0A7-4D73-4907-BC07-00F894360DBB}" type="sibTrans" cxnId="{26B8BE1B-B0D3-42E4-B43A-865CF8133BF1}">
      <dgm:prSet/>
      <dgm:spPr/>
      <dgm:t>
        <a:bodyPr/>
        <a:lstStyle/>
        <a:p>
          <a:endParaRPr lang="en-US" sz="2800" b="1"/>
        </a:p>
      </dgm:t>
    </dgm:pt>
    <dgm:pt modelId="{6E4BAA64-50BA-4B5E-A877-D478A1160106}" type="pres">
      <dgm:prSet presAssocID="{476E7DE2-A48F-4376-8FC3-AB8469F164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1AB4C-7AB5-4EDD-BB74-245FB7DAE4E5}" type="pres">
      <dgm:prSet presAssocID="{0F4552B3-C66D-438A-BB64-A36B13F35F6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CE6A9F1-3123-40A2-AA32-EA0CBBD1B883}" type="pres">
      <dgm:prSet presAssocID="{0F4552B3-C66D-438A-BB64-A36B13F35F6F}" presName="rootComposite1" presStyleCnt="0"/>
      <dgm:spPr/>
      <dgm:t>
        <a:bodyPr/>
        <a:lstStyle/>
        <a:p>
          <a:endParaRPr lang="en-US"/>
        </a:p>
      </dgm:t>
    </dgm:pt>
    <dgm:pt modelId="{E928FBA7-634A-4132-B5CB-66C4A60BC897}" type="pres">
      <dgm:prSet presAssocID="{0F4552B3-C66D-438A-BB64-A36B13F35F6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32756E-F718-4652-A775-7084B8F5AA10}" type="pres">
      <dgm:prSet presAssocID="{0F4552B3-C66D-438A-BB64-A36B13F35F6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5074829-399E-4D77-AEBE-ADA02EFFD7C6}" type="pres">
      <dgm:prSet presAssocID="{0F4552B3-C66D-438A-BB64-A36B13F35F6F}" presName="hierChild2" presStyleCnt="0"/>
      <dgm:spPr/>
      <dgm:t>
        <a:bodyPr/>
        <a:lstStyle/>
        <a:p>
          <a:endParaRPr lang="en-US"/>
        </a:p>
      </dgm:t>
    </dgm:pt>
    <dgm:pt modelId="{018725CA-E088-4A90-AE33-BEEEB7115D71}" type="pres">
      <dgm:prSet presAssocID="{53724727-C419-47ED-B99C-236A6E440314}" presName="Name64" presStyleLbl="parChTrans1D2" presStyleIdx="0" presStyleCnt="8"/>
      <dgm:spPr/>
      <dgm:t>
        <a:bodyPr/>
        <a:lstStyle/>
        <a:p>
          <a:endParaRPr lang="en-US"/>
        </a:p>
      </dgm:t>
    </dgm:pt>
    <dgm:pt modelId="{367CEB1C-D660-4EB4-BE28-7035C2EAC139}" type="pres">
      <dgm:prSet presAssocID="{8238E760-26AB-4DD7-93F5-984FC0DD8CA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A7AF30D-0D38-4E01-A3B2-06109B8043F6}" type="pres">
      <dgm:prSet presAssocID="{8238E760-26AB-4DD7-93F5-984FC0DD8CAC}" presName="rootComposite" presStyleCnt="0"/>
      <dgm:spPr/>
      <dgm:t>
        <a:bodyPr/>
        <a:lstStyle/>
        <a:p>
          <a:endParaRPr lang="en-US"/>
        </a:p>
      </dgm:t>
    </dgm:pt>
    <dgm:pt modelId="{FCBD3F17-A56F-484D-AA11-3105BBA9BF2B}" type="pres">
      <dgm:prSet presAssocID="{8238E760-26AB-4DD7-93F5-984FC0DD8CAC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F6E021-A96A-4AE7-B727-3BB7412F54C8}" type="pres">
      <dgm:prSet presAssocID="{8238E760-26AB-4DD7-93F5-984FC0DD8CAC}" presName="rootConnector" presStyleLbl="node2" presStyleIdx="0" presStyleCnt="8"/>
      <dgm:spPr/>
      <dgm:t>
        <a:bodyPr/>
        <a:lstStyle/>
        <a:p>
          <a:endParaRPr lang="en-US"/>
        </a:p>
      </dgm:t>
    </dgm:pt>
    <dgm:pt modelId="{CE08FB74-184E-4BDF-BD76-775651C9DE8F}" type="pres">
      <dgm:prSet presAssocID="{8238E760-26AB-4DD7-93F5-984FC0DD8CAC}" presName="hierChild4" presStyleCnt="0"/>
      <dgm:spPr/>
      <dgm:t>
        <a:bodyPr/>
        <a:lstStyle/>
        <a:p>
          <a:endParaRPr lang="en-US"/>
        </a:p>
      </dgm:t>
    </dgm:pt>
    <dgm:pt modelId="{161BF9D5-2CAF-44F4-9783-5E4BBCBCBEF0}" type="pres">
      <dgm:prSet presAssocID="{8238E760-26AB-4DD7-93F5-984FC0DD8CAC}" presName="hierChild5" presStyleCnt="0"/>
      <dgm:spPr/>
      <dgm:t>
        <a:bodyPr/>
        <a:lstStyle/>
        <a:p>
          <a:endParaRPr lang="en-US"/>
        </a:p>
      </dgm:t>
    </dgm:pt>
    <dgm:pt modelId="{3A99262E-17BF-4F27-B793-67B9165DD640}" type="pres">
      <dgm:prSet presAssocID="{D5527112-AB8D-4D6C-85AE-914D73FBC129}" presName="Name64" presStyleLbl="parChTrans1D2" presStyleIdx="1" presStyleCnt="8"/>
      <dgm:spPr/>
      <dgm:t>
        <a:bodyPr/>
        <a:lstStyle/>
        <a:p>
          <a:endParaRPr lang="en-US"/>
        </a:p>
      </dgm:t>
    </dgm:pt>
    <dgm:pt modelId="{7EEC1210-E267-461B-8ACB-277334672983}" type="pres">
      <dgm:prSet presAssocID="{22F04F51-2015-43CD-84FD-A5B6654C797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89DD0F-B1A3-4AD8-BB14-FCE1B2470F00}" type="pres">
      <dgm:prSet presAssocID="{22F04F51-2015-43CD-84FD-A5B6654C797F}" presName="rootComposite" presStyleCnt="0"/>
      <dgm:spPr/>
      <dgm:t>
        <a:bodyPr/>
        <a:lstStyle/>
        <a:p>
          <a:endParaRPr lang="en-US"/>
        </a:p>
      </dgm:t>
    </dgm:pt>
    <dgm:pt modelId="{EB76E7AB-07DD-4A1F-85A9-775A828BB306}" type="pres">
      <dgm:prSet presAssocID="{22F04F51-2015-43CD-84FD-A5B6654C797F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03860B-9536-492E-BD35-96522792655F}" type="pres">
      <dgm:prSet presAssocID="{22F04F51-2015-43CD-84FD-A5B6654C797F}" presName="rootConnector" presStyleLbl="node2" presStyleIdx="1" presStyleCnt="8"/>
      <dgm:spPr/>
      <dgm:t>
        <a:bodyPr/>
        <a:lstStyle/>
        <a:p>
          <a:endParaRPr lang="en-US"/>
        </a:p>
      </dgm:t>
    </dgm:pt>
    <dgm:pt modelId="{60E6B978-C0B4-4F4B-B3C0-8E80CD52284F}" type="pres">
      <dgm:prSet presAssocID="{22F04F51-2015-43CD-84FD-A5B6654C797F}" presName="hierChild4" presStyleCnt="0"/>
      <dgm:spPr/>
      <dgm:t>
        <a:bodyPr/>
        <a:lstStyle/>
        <a:p>
          <a:endParaRPr lang="en-US"/>
        </a:p>
      </dgm:t>
    </dgm:pt>
    <dgm:pt modelId="{0F8EA086-89E9-4BE8-9CA5-8CF295E6393C}" type="pres">
      <dgm:prSet presAssocID="{22F04F51-2015-43CD-84FD-A5B6654C797F}" presName="hierChild5" presStyleCnt="0"/>
      <dgm:spPr/>
      <dgm:t>
        <a:bodyPr/>
        <a:lstStyle/>
        <a:p>
          <a:endParaRPr lang="en-US"/>
        </a:p>
      </dgm:t>
    </dgm:pt>
    <dgm:pt modelId="{C6166AFC-BCC9-449C-A9F0-31A031518E6E}" type="pres">
      <dgm:prSet presAssocID="{50D1E0E1-543B-460E-87EC-AE36D7B0F6CA}" presName="Name64" presStyleLbl="parChTrans1D2" presStyleIdx="2" presStyleCnt="8"/>
      <dgm:spPr/>
      <dgm:t>
        <a:bodyPr/>
        <a:lstStyle/>
        <a:p>
          <a:endParaRPr lang="en-US"/>
        </a:p>
      </dgm:t>
    </dgm:pt>
    <dgm:pt modelId="{C032D03D-2686-44A4-87A6-CF9F2043086D}" type="pres">
      <dgm:prSet presAssocID="{B3CB3D51-349C-4F45-84B5-60BA3FD055F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A878A4E-6063-4544-B072-F1AD733AB084}" type="pres">
      <dgm:prSet presAssocID="{B3CB3D51-349C-4F45-84B5-60BA3FD055FB}" presName="rootComposite" presStyleCnt="0"/>
      <dgm:spPr/>
      <dgm:t>
        <a:bodyPr/>
        <a:lstStyle/>
        <a:p>
          <a:endParaRPr lang="en-US"/>
        </a:p>
      </dgm:t>
    </dgm:pt>
    <dgm:pt modelId="{C05AD2E4-1D80-4CB3-9044-047B2BE161E1}" type="pres">
      <dgm:prSet presAssocID="{B3CB3D51-349C-4F45-84B5-60BA3FD055FB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4EAE9B-F4A8-46BA-A90F-13D27F311D25}" type="pres">
      <dgm:prSet presAssocID="{B3CB3D51-349C-4F45-84B5-60BA3FD055FB}" presName="rootConnector" presStyleLbl="node2" presStyleIdx="2" presStyleCnt="8"/>
      <dgm:spPr/>
      <dgm:t>
        <a:bodyPr/>
        <a:lstStyle/>
        <a:p>
          <a:endParaRPr lang="en-US"/>
        </a:p>
      </dgm:t>
    </dgm:pt>
    <dgm:pt modelId="{902E400A-7B5F-4E22-971E-CA1646F22BBE}" type="pres">
      <dgm:prSet presAssocID="{B3CB3D51-349C-4F45-84B5-60BA3FD055FB}" presName="hierChild4" presStyleCnt="0"/>
      <dgm:spPr/>
      <dgm:t>
        <a:bodyPr/>
        <a:lstStyle/>
        <a:p>
          <a:endParaRPr lang="en-US"/>
        </a:p>
      </dgm:t>
    </dgm:pt>
    <dgm:pt modelId="{6590352F-6F04-4114-9264-D1A887FADA5B}" type="pres">
      <dgm:prSet presAssocID="{B3CB3D51-349C-4F45-84B5-60BA3FD055FB}" presName="hierChild5" presStyleCnt="0"/>
      <dgm:spPr/>
      <dgm:t>
        <a:bodyPr/>
        <a:lstStyle/>
        <a:p>
          <a:endParaRPr lang="en-US"/>
        </a:p>
      </dgm:t>
    </dgm:pt>
    <dgm:pt modelId="{9C9B092D-0C84-4ED7-B086-95629834E8DD}" type="pres">
      <dgm:prSet presAssocID="{ACE40CE9-60EB-4CD7-8C6E-77C53D8D4974}" presName="Name64" presStyleLbl="parChTrans1D2" presStyleIdx="3" presStyleCnt="8"/>
      <dgm:spPr/>
      <dgm:t>
        <a:bodyPr/>
        <a:lstStyle/>
        <a:p>
          <a:endParaRPr lang="en-US"/>
        </a:p>
      </dgm:t>
    </dgm:pt>
    <dgm:pt modelId="{81D0D72E-05E8-40DA-89B7-18C48E392C4D}" type="pres">
      <dgm:prSet presAssocID="{68B6DDE6-A777-46B5-B93A-84BB98A3A9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DD9C397-75A9-4177-8BA4-C9499743EC06}" type="pres">
      <dgm:prSet presAssocID="{68B6DDE6-A777-46B5-B93A-84BB98A3A93F}" presName="rootComposite" presStyleCnt="0"/>
      <dgm:spPr/>
      <dgm:t>
        <a:bodyPr/>
        <a:lstStyle/>
        <a:p>
          <a:endParaRPr lang="en-US"/>
        </a:p>
      </dgm:t>
    </dgm:pt>
    <dgm:pt modelId="{D6DBDF8A-008F-43DD-B990-EBCD2FEFEA38}" type="pres">
      <dgm:prSet presAssocID="{68B6DDE6-A777-46B5-B93A-84BB98A3A93F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DD2BA5-927D-4F8B-A086-2BA01BB9B611}" type="pres">
      <dgm:prSet presAssocID="{68B6DDE6-A777-46B5-B93A-84BB98A3A93F}" presName="rootConnector" presStyleLbl="node2" presStyleIdx="3" presStyleCnt="8"/>
      <dgm:spPr/>
      <dgm:t>
        <a:bodyPr/>
        <a:lstStyle/>
        <a:p>
          <a:endParaRPr lang="en-US"/>
        </a:p>
      </dgm:t>
    </dgm:pt>
    <dgm:pt modelId="{61513E12-3769-49FA-8FFE-1601C89FC8A7}" type="pres">
      <dgm:prSet presAssocID="{68B6DDE6-A777-46B5-B93A-84BB98A3A93F}" presName="hierChild4" presStyleCnt="0"/>
      <dgm:spPr/>
      <dgm:t>
        <a:bodyPr/>
        <a:lstStyle/>
        <a:p>
          <a:endParaRPr lang="en-US"/>
        </a:p>
      </dgm:t>
    </dgm:pt>
    <dgm:pt modelId="{6F290118-CC68-4443-B3D6-F13036BD5EDF}" type="pres">
      <dgm:prSet presAssocID="{68B6DDE6-A777-46B5-B93A-84BB98A3A93F}" presName="hierChild5" presStyleCnt="0"/>
      <dgm:spPr/>
      <dgm:t>
        <a:bodyPr/>
        <a:lstStyle/>
        <a:p>
          <a:endParaRPr lang="en-US"/>
        </a:p>
      </dgm:t>
    </dgm:pt>
    <dgm:pt modelId="{CDD09352-207C-4900-B705-B2F94A64214F}" type="pres">
      <dgm:prSet presAssocID="{29BCF24D-4107-4E0E-A2D9-59BC60CDEBC4}" presName="Name64" presStyleLbl="parChTrans1D2" presStyleIdx="4" presStyleCnt="8"/>
      <dgm:spPr/>
      <dgm:t>
        <a:bodyPr/>
        <a:lstStyle/>
        <a:p>
          <a:endParaRPr lang="en-US"/>
        </a:p>
      </dgm:t>
    </dgm:pt>
    <dgm:pt modelId="{6B8FC574-1E99-4D5C-95ED-090EAEE32268}" type="pres">
      <dgm:prSet presAssocID="{9C956CAA-13AF-4F60-AB4E-7D4A48F34FF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BDBBAC3-7C76-4CDB-AF3F-3ADCB5ABED00}" type="pres">
      <dgm:prSet presAssocID="{9C956CAA-13AF-4F60-AB4E-7D4A48F34FFB}" presName="rootComposite" presStyleCnt="0"/>
      <dgm:spPr/>
      <dgm:t>
        <a:bodyPr/>
        <a:lstStyle/>
        <a:p>
          <a:endParaRPr lang="en-US"/>
        </a:p>
      </dgm:t>
    </dgm:pt>
    <dgm:pt modelId="{5CD92ACA-D6D9-4F41-BBC2-6180D20836AD}" type="pres">
      <dgm:prSet presAssocID="{9C956CAA-13AF-4F60-AB4E-7D4A48F34FFB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2CCC8E-DF9F-4604-B004-26F5D49DD585}" type="pres">
      <dgm:prSet presAssocID="{9C956CAA-13AF-4F60-AB4E-7D4A48F34FFB}" presName="rootConnector" presStyleLbl="node2" presStyleIdx="4" presStyleCnt="8"/>
      <dgm:spPr/>
      <dgm:t>
        <a:bodyPr/>
        <a:lstStyle/>
        <a:p>
          <a:endParaRPr lang="en-US"/>
        </a:p>
      </dgm:t>
    </dgm:pt>
    <dgm:pt modelId="{5C09BCB5-171D-43FD-8889-8AB94419D20E}" type="pres">
      <dgm:prSet presAssocID="{9C956CAA-13AF-4F60-AB4E-7D4A48F34FFB}" presName="hierChild4" presStyleCnt="0"/>
      <dgm:spPr/>
      <dgm:t>
        <a:bodyPr/>
        <a:lstStyle/>
        <a:p>
          <a:endParaRPr lang="en-US"/>
        </a:p>
      </dgm:t>
    </dgm:pt>
    <dgm:pt modelId="{15014F3D-CF64-4EDE-98CC-F6AC356C4B65}" type="pres">
      <dgm:prSet presAssocID="{9C956CAA-13AF-4F60-AB4E-7D4A48F34FFB}" presName="hierChild5" presStyleCnt="0"/>
      <dgm:spPr/>
      <dgm:t>
        <a:bodyPr/>
        <a:lstStyle/>
        <a:p>
          <a:endParaRPr lang="en-US"/>
        </a:p>
      </dgm:t>
    </dgm:pt>
    <dgm:pt modelId="{961DCD30-B7E9-41A1-A6A3-75EF6F7CCB9C}" type="pres">
      <dgm:prSet presAssocID="{2F6F5E8A-D9B5-44A5-AE10-9974375F88E6}" presName="Name64" presStyleLbl="parChTrans1D2" presStyleIdx="5" presStyleCnt="8"/>
      <dgm:spPr/>
      <dgm:t>
        <a:bodyPr/>
        <a:lstStyle/>
        <a:p>
          <a:endParaRPr lang="en-US"/>
        </a:p>
      </dgm:t>
    </dgm:pt>
    <dgm:pt modelId="{2E95E78B-B756-4A6C-9209-D24043597F2D}" type="pres">
      <dgm:prSet presAssocID="{C672376D-11BE-428A-942D-70BBA11BB8F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ED498B7-044D-459C-A67E-20C115925D82}" type="pres">
      <dgm:prSet presAssocID="{C672376D-11BE-428A-942D-70BBA11BB8FB}" presName="rootComposite" presStyleCnt="0"/>
      <dgm:spPr/>
      <dgm:t>
        <a:bodyPr/>
        <a:lstStyle/>
        <a:p>
          <a:endParaRPr lang="en-US"/>
        </a:p>
      </dgm:t>
    </dgm:pt>
    <dgm:pt modelId="{DC39C96C-77AC-4E6D-9D1C-FEA5FCA00286}" type="pres">
      <dgm:prSet presAssocID="{C672376D-11BE-428A-942D-70BBA11BB8FB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26A358-8C1C-430E-A8F7-3892F312B793}" type="pres">
      <dgm:prSet presAssocID="{C672376D-11BE-428A-942D-70BBA11BB8FB}" presName="rootConnector" presStyleLbl="node2" presStyleIdx="5" presStyleCnt="8"/>
      <dgm:spPr/>
      <dgm:t>
        <a:bodyPr/>
        <a:lstStyle/>
        <a:p>
          <a:endParaRPr lang="en-US"/>
        </a:p>
      </dgm:t>
    </dgm:pt>
    <dgm:pt modelId="{FD2C040F-CB2C-43A4-B9C1-17DA92C187C2}" type="pres">
      <dgm:prSet presAssocID="{C672376D-11BE-428A-942D-70BBA11BB8FB}" presName="hierChild4" presStyleCnt="0"/>
      <dgm:spPr/>
      <dgm:t>
        <a:bodyPr/>
        <a:lstStyle/>
        <a:p>
          <a:endParaRPr lang="en-US"/>
        </a:p>
      </dgm:t>
    </dgm:pt>
    <dgm:pt modelId="{4B52C50D-0772-43FB-82C2-E90CB589E6D3}" type="pres">
      <dgm:prSet presAssocID="{C672376D-11BE-428A-942D-70BBA11BB8FB}" presName="hierChild5" presStyleCnt="0"/>
      <dgm:spPr/>
      <dgm:t>
        <a:bodyPr/>
        <a:lstStyle/>
        <a:p>
          <a:endParaRPr lang="en-US"/>
        </a:p>
      </dgm:t>
    </dgm:pt>
    <dgm:pt modelId="{670EDC7E-BDCF-4B87-A9E0-CAB228981D44}" type="pres">
      <dgm:prSet presAssocID="{89D16F2E-4E94-4091-8FD0-E46456C8B739}" presName="Name64" presStyleLbl="parChTrans1D2" presStyleIdx="6" presStyleCnt="8"/>
      <dgm:spPr/>
      <dgm:t>
        <a:bodyPr/>
        <a:lstStyle/>
        <a:p>
          <a:endParaRPr lang="en-US"/>
        </a:p>
      </dgm:t>
    </dgm:pt>
    <dgm:pt modelId="{F44286F6-9EE7-4341-AAA8-6EB9999D1469}" type="pres">
      <dgm:prSet presAssocID="{69CCE61B-AB96-4549-B780-5EF523A1A7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6069F9-6E15-470E-80FB-26B4493782A8}" type="pres">
      <dgm:prSet presAssocID="{69CCE61B-AB96-4549-B780-5EF523A1A7C4}" presName="rootComposite" presStyleCnt="0"/>
      <dgm:spPr/>
      <dgm:t>
        <a:bodyPr/>
        <a:lstStyle/>
        <a:p>
          <a:endParaRPr lang="en-US"/>
        </a:p>
      </dgm:t>
    </dgm:pt>
    <dgm:pt modelId="{CE9F2D66-D07B-4C04-9E94-E27F4D8CCFEB}" type="pres">
      <dgm:prSet presAssocID="{69CCE61B-AB96-4549-B780-5EF523A1A7C4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33C4B-CFCB-484B-A026-F39DC916C289}" type="pres">
      <dgm:prSet presAssocID="{69CCE61B-AB96-4549-B780-5EF523A1A7C4}" presName="rootConnector" presStyleLbl="node2" presStyleIdx="6" presStyleCnt="8"/>
      <dgm:spPr/>
      <dgm:t>
        <a:bodyPr/>
        <a:lstStyle/>
        <a:p>
          <a:endParaRPr lang="en-US"/>
        </a:p>
      </dgm:t>
    </dgm:pt>
    <dgm:pt modelId="{179C8177-6EEE-4A9E-AF08-93C5E360D27E}" type="pres">
      <dgm:prSet presAssocID="{69CCE61B-AB96-4549-B780-5EF523A1A7C4}" presName="hierChild4" presStyleCnt="0"/>
      <dgm:spPr/>
      <dgm:t>
        <a:bodyPr/>
        <a:lstStyle/>
        <a:p>
          <a:endParaRPr lang="en-US"/>
        </a:p>
      </dgm:t>
    </dgm:pt>
    <dgm:pt modelId="{301795F6-776E-4440-B09B-294FCB8124D2}" type="pres">
      <dgm:prSet presAssocID="{69CCE61B-AB96-4549-B780-5EF523A1A7C4}" presName="hierChild5" presStyleCnt="0"/>
      <dgm:spPr/>
      <dgm:t>
        <a:bodyPr/>
        <a:lstStyle/>
        <a:p>
          <a:endParaRPr lang="en-US"/>
        </a:p>
      </dgm:t>
    </dgm:pt>
    <dgm:pt modelId="{81D4CB5A-CFC2-471E-9D27-10EB530A3E12}" type="pres">
      <dgm:prSet presAssocID="{9386071C-4B0F-4D91-B72C-56BF349BF471}" presName="Name64" presStyleLbl="parChTrans1D2" presStyleIdx="7" presStyleCnt="8"/>
      <dgm:spPr/>
      <dgm:t>
        <a:bodyPr/>
        <a:lstStyle/>
        <a:p>
          <a:endParaRPr lang="en-US"/>
        </a:p>
      </dgm:t>
    </dgm:pt>
    <dgm:pt modelId="{3CECC0D7-804B-4EDA-B019-34743541FD31}" type="pres">
      <dgm:prSet presAssocID="{566662EB-9975-40BF-8B19-0B6C7924FB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4B303FC-5ADC-4418-BA72-BA1DFE705FF2}" type="pres">
      <dgm:prSet presAssocID="{566662EB-9975-40BF-8B19-0B6C7924FB94}" presName="rootComposite" presStyleCnt="0"/>
      <dgm:spPr/>
      <dgm:t>
        <a:bodyPr/>
        <a:lstStyle/>
        <a:p>
          <a:endParaRPr lang="en-US"/>
        </a:p>
      </dgm:t>
    </dgm:pt>
    <dgm:pt modelId="{4BF4370E-C8E1-4098-B336-715FA198D756}" type="pres">
      <dgm:prSet presAssocID="{566662EB-9975-40BF-8B19-0B6C7924FB94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2EB4F7-A5D1-4E0F-A27D-093455A9714E}" type="pres">
      <dgm:prSet presAssocID="{566662EB-9975-40BF-8B19-0B6C7924FB94}" presName="rootConnector" presStyleLbl="node2" presStyleIdx="7" presStyleCnt="8"/>
      <dgm:spPr/>
      <dgm:t>
        <a:bodyPr/>
        <a:lstStyle/>
        <a:p>
          <a:endParaRPr lang="en-US"/>
        </a:p>
      </dgm:t>
    </dgm:pt>
    <dgm:pt modelId="{4B2C7BCD-4FB3-40FE-8F7A-DC52CDE14B71}" type="pres">
      <dgm:prSet presAssocID="{566662EB-9975-40BF-8B19-0B6C7924FB94}" presName="hierChild4" presStyleCnt="0"/>
      <dgm:spPr/>
      <dgm:t>
        <a:bodyPr/>
        <a:lstStyle/>
        <a:p>
          <a:endParaRPr lang="en-US"/>
        </a:p>
      </dgm:t>
    </dgm:pt>
    <dgm:pt modelId="{1530905F-E2CC-490A-A57F-9884AD2C6AEE}" type="pres">
      <dgm:prSet presAssocID="{566662EB-9975-40BF-8B19-0B6C7924FB94}" presName="hierChild5" presStyleCnt="0"/>
      <dgm:spPr/>
      <dgm:t>
        <a:bodyPr/>
        <a:lstStyle/>
        <a:p>
          <a:endParaRPr lang="en-US"/>
        </a:p>
      </dgm:t>
    </dgm:pt>
    <dgm:pt modelId="{84746DFD-ECC2-49D3-AF8A-485281FBF0C9}" type="pres">
      <dgm:prSet presAssocID="{0F4552B3-C66D-438A-BB64-A36B13F35F6F}" presName="hierChild3" presStyleCnt="0"/>
      <dgm:spPr/>
      <dgm:t>
        <a:bodyPr/>
        <a:lstStyle/>
        <a:p>
          <a:endParaRPr lang="en-US"/>
        </a:p>
      </dgm:t>
    </dgm:pt>
  </dgm:ptLst>
  <dgm:cxnLst>
    <dgm:cxn modelId="{E5D6C38A-101E-4850-A22C-C5725D8F5E06}" srcId="{0F4552B3-C66D-438A-BB64-A36B13F35F6F}" destId="{68B6DDE6-A777-46B5-B93A-84BB98A3A93F}" srcOrd="3" destOrd="0" parTransId="{ACE40CE9-60EB-4CD7-8C6E-77C53D8D4974}" sibTransId="{51FBC98F-3011-4C2D-9651-EC94142413AB}"/>
    <dgm:cxn modelId="{15211147-4BAF-4FA3-8F1A-4B1B7D212FBC}" type="presOf" srcId="{69CCE61B-AB96-4549-B780-5EF523A1A7C4}" destId="{CE9F2D66-D07B-4C04-9E94-E27F4D8CCFEB}" srcOrd="0" destOrd="0" presId="urn:microsoft.com/office/officeart/2009/3/layout/HorizontalOrganizationChart"/>
    <dgm:cxn modelId="{164A5EEC-5397-4514-B9BB-445C8C41B493}" srcId="{0F4552B3-C66D-438A-BB64-A36B13F35F6F}" destId="{8238E760-26AB-4DD7-93F5-984FC0DD8CAC}" srcOrd="0" destOrd="0" parTransId="{53724727-C419-47ED-B99C-236A6E440314}" sibTransId="{9A950CE4-AC1B-4279-A0E7-5BFB9B5B71D9}"/>
    <dgm:cxn modelId="{C4472FA9-206F-4AA8-824F-BA8A235F9CF2}" type="presOf" srcId="{50D1E0E1-543B-460E-87EC-AE36D7B0F6CA}" destId="{C6166AFC-BCC9-449C-A9F0-31A031518E6E}" srcOrd="0" destOrd="0" presId="urn:microsoft.com/office/officeart/2009/3/layout/HorizontalOrganizationChart"/>
    <dgm:cxn modelId="{8735F4E3-C20E-481B-91F9-AC7F47FEC05B}" type="presOf" srcId="{C672376D-11BE-428A-942D-70BBA11BB8FB}" destId="{DC39C96C-77AC-4E6D-9D1C-FEA5FCA00286}" srcOrd="0" destOrd="0" presId="urn:microsoft.com/office/officeart/2009/3/layout/HorizontalOrganizationChart"/>
    <dgm:cxn modelId="{787AC4AE-B412-43A9-BCCD-FF58F5BB2431}" type="presOf" srcId="{8238E760-26AB-4DD7-93F5-984FC0DD8CAC}" destId="{FCBD3F17-A56F-484D-AA11-3105BBA9BF2B}" srcOrd="0" destOrd="0" presId="urn:microsoft.com/office/officeart/2009/3/layout/HorizontalOrganizationChart"/>
    <dgm:cxn modelId="{DE7DE233-0D50-4FF8-BD09-3C29C9986E78}" type="presOf" srcId="{C672376D-11BE-428A-942D-70BBA11BB8FB}" destId="{9426A358-8C1C-430E-A8F7-3892F312B793}" srcOrd="1" destOrd="0" presId="urn:microsoft.com/office/officeart/2009/3/layout/HorizontalOrganizationChart"/>
    <dgm:cxn modelId="{B8D7A7A3-6C3D-4054-837F-65B7CAE9F21C}" type="presOf" srcId="{89D16F2E-4E94-4091-8FD0-E46456C8B739}" destId="{670EDC7E-BDCF-4B87-A9E0-CAB228981D44}" srcOrd="0" destOrd="0" presId="urn:microsoft.com/office/officeart/2009/3/layout/HorizontalOrganizationChart"/>
    <dgm:cxn modelId="{0203B276-8AC0-44B6-9D51-467AA2DD12B0}" type="presOf" srcId="{69CCE61B-AB96-4549-B780-5EF523A1A7C4}" destId="{DB933C4B-CFCB-484B-A026-F39DC916C289}" srcOrd="1" destOrd="0" presId="urn:microsoft.com/office/officeart/2009/3/layout/HorizontalOrganizationChart"/>
    <dgm:cxn modelId="{72ADF366-90F5-4411-9DDC-A3DDFB069759}" type="presOf" srcId="{566662EB-9975-40BF-8B19-0B6C7924FB94}" destId="{F52EB4F7-A5D1-4E0F-A27D-093455A9714E}" srcOrd="1" destOrd="0" presId="urn:microsoft.com/office/officeart/2009/3/layout/HorizontalOrganizationChart"/>
    <dgm:cxn modelId="{9A61F833-10D5-452D-A0D2-E1DDC36A46A4}" type="presOf" srcId="{29BCF24D-4107-4E0E-A2D9-59BC60CDEBC4}" destId="{CDD09352-207C-4900-B705-B2F94A64214F}" srcOrd="0" destOrd="0" presId="urn:microsoft.com/office/officeart/2009/3/layout/HorizontalOrganizationChart"/>
    <dgm:cxn modelId="{459FBBF4-AC21-456B-A113-C0210B77993C}" srcId="{0F4552B3-C66D-438A-BB64-A36B13F35F6F}" destId="{566662EB-9975-40BF-8B19-0B6C7924FB94}" srcOrd="7" destOrd="0" parTransId="{9386071C-4B0F-4D91-B72C-56BF349BF471}" sibTransId="{AADEACE2-382B-43C7-9045-F8F99F854FCE}"/>
    <dgm:cxn modelId="{F67949B8-E8BD-4CD9-9B4E-BF2B4E340C9F}" type="presOf" srcId="{2F6F5E8A-D9B5-44A5-AE10-9974375F88E6}" destId="{961DCD30-B7E9-41A1-A6A3-75EF6F7CCB9C}" srcOrd="0" destOrd="0" presId="urn:microsoft.com/office/officeart/2009/3/layout/HorizontalOrganizationChart"/>
    <dgm:cxn modelId="{BFD6502E-6E13-40ED-81E1-C2A92EAC0F99}" type="presOf" srcId="{0F4552B3-C66D-438A-BB64-A36B13F35F6F}" destId="{E928FBA7-634A-4132-B5CB-66C4A60BC897}" srcOrd="0" destOrd="0" presId="urn:microsoft.com/office/officeart/2009/3/layout/HorizontalOrganizationChart"/>
    <dgm:cxn modelId="{4537D11F-3F56-4754-904A-2C72F73A4A75}" type="presOf" srcId="{B3CB3D51-349C-4F45-84B5-60BA3FD055FB}" destId="{C05AD2E4-1D80-4CB3-9044-047B2BE161E1}" srcOrd="0" destOrd="0" presId="urn:microsoft.com/office/officeart/2009/3/layout/HorizontalOrganizationChart"/>
    <dgm:cxn modelId="{FC2E3A49-FB10-4384-A22C-08A915284D95}" type="presOf" srcId="{0F4552B3-C66D-438A-BB64-A36B13F35F6F}" destId="{5F32756E-F718-4652-A775-7084B8F5AA10}" srcOrd="1" destOrd="0" presId="urn:microsoft.com/office/officeart/2009/3/layout/HorizontalOrganizationChart"/>
    <dgm:cxn modelId="{B9D77427-D08B-480D-A5BB-0C9A9D22D517}" srcId="{0F4552B3-C66D-438A-BB64-A36B13F35F6F}" destId="{69CCE61B-AB96-4549-B780-5EF523A1A7C4}" srcOrd="6" destOrd="0" parTransId="{89D16F2E-4E94-4091-8FD0-E46456C8B739}" sibTransId="{7AC9ECE6-6799-4507-AB9F-CE3EF4B26444}"/>
    <dgm:cxn modelId="{08B7918D-F9E6-4DE1-B7F0-5266BCD042B2}" type="presOf" srcId="{9C956CAA-13AF-4F60-AB4E-7D4A48F34FFB}" destId="{5CD92ACA-D6D9-4F41-BBC2-6180D20836AD}" srcOrd="0" destOrd="0" presId="urn:microsoft.com/office/officeart/2009/3/layout/HorizontalOrganizationChart"/>
    <dgm:cxn modelId="{D0BB26E5-0BAB-4A6D-B370-CEE1E4BFE2CD}" type="presOf" srcId="{B3CB3D51-349C-4F45-84B5-60BA3FD055FB}" destId="{B34EAE9B-F4A8-46BA-A90F-13D27F311D25}" srcOrd="1" destOrd="0" presId="urn:microsoft.com/office/officeart/2009/3/layout/HorizontalOrganizationChart"/>
    <dgm:cxn modelId="{70DCD428-DC07-465D-B2C1-CA8BD0FFC5B0}" srcId="{0F4552B3-C66D-438A-BB64-A36B13F35F6F}" destId="{22F04F51-2015-43CD-84FD-A5B6654C797F}" srcOrd="1" destOrd="0" parTransId="{D5527112-AB8D-4D6C-85AE-914D73FBC129}" sibTransId="{396108C1-5C33-40FC-94A7-4FBC931F16E7}"/>
    <dgm:cxn modelId="{7513FC8F-F8F3-46DC-91D5-F4746C48848E}" type="presOf" srcId="{8238E760-26AB-4DD7-93F5-984FC0DD8CAC}" destId="{ADF6E021-A96A-4AE7-B727-3BB7412F54C8}" srcOrd="1" destOrd="0" presId="urn:microsoft.com/office/officeart/2009/3/layout/HorizontalOrganizationChart"/>
    <dgm:cxn modelId="{71677F24-BCAB-4E06-8DBA-6D4832E810E3}" type="presOf" srcId="{D5527112-AB8D-4D6C-85AE-914D73FBC129}" destId="{3A99262E-17BF-4F27-B793-67B9165DD640}" srcOrd="0" destOrd="0" presId="urn:microsoft.com/office/officeart/2009/3/layout/HorizontalOrganizationChart"/>
    <dgm:cxn modelId="{FED41A04-8DA5-41A4-A7D3-A1C44D58276D}" type="presOf" srcId="{22F04F51-2015-43CD-84FD-A5B6654C797F}" destId="{EB76E7AB-07DD-4A1F-85A9-775A828BB306}" srcOrd="0" destOrd="0" presId="urn:microsoft.com/office/officeart/2009/3/layout/HorizontalOrganizationChart"/>
    <dgm:cxn modelId="{156CBCC6-2E22-4D9C-9EB5-F4EFA344CEAF}" type="presOf" srcId="{ACE40CE9-60EB-4CD7-8C6E-77C53D8D4974}" destId="{9C9B092D-0C84-4ED7-B086-95629834E8DD}" srcOrd="0" destOrd="0" presId="urn:microsoft.com/office/officeart/2009/3/layout/HorizontalOrganizationChart"/>
    <dgm:cxn modelId="{515C8CC0-013F-4F82-869A-7308B7107265}" type="presOf" srcId="{9386071C-4B0F-4D91-B72C-56BF349BF471}" destId="{81D4CB5A-CFC2-471E-9D27-10EB530A3E12}" srcOrd="0" destOrd="0" presId="urn:microsoft.com/office/officeart/2009/3/layout/HorizontalOrganizationChart"/>
    <dgm:cxn modelId="{ADDC1BE3-9F10-450A-A91D-38E2C69D9E9C}" type="presOf" srcId="{566662EB-9975-40BF-8B19-0B6C7924FB94}" destId="{4BF4370E-C8E1-4098-B336-715FA198D756}" srcOrd="0" destOrd="0" presId="urn:microsoft.com/office/officeart/2009/3/layout/HorizontalOrganizationChart"/>
    <dgm:cxn modelId="{0A399170-4C4A-4AC1-BA46-5A6913A82E37}" type="presOf" srcId="{476E7DE2-A48F-4376-8FC3-AB8469F164AC}" destId="{6E4BAA64-50BA-4B5E-A877-D478A1160106}" srcOrd="0" destOrd="0" presId="urn:microsoft.com/office/officeart/2009/3/layout/HorizontalOrganizationChart"/>
    <dgm:cxn modelId="{EEEDE8BC-24B9-43F0-8681-7337FFCCA73E}" type="presOf" srcId="{22F04F51-2015-43CD-84FD-A5B6654C797F}" destId="{5603860B-9536-492E-BD35-96522792655F}" srcOrd="1" destOrd="0" presId="urn:microsoft.com/office/officeart/2009/3/layout/HorizontalOrganizationChart"/>
    <dgm:cxn modelId="{26B8BE1B-B0D3-42E4-B43A-865CF8133BF1}" srcId="{0F4552B3-C66D-438A-BB64-A36B13F35F6F}" destId="{9C956CAA-13AF-4F60-AB4E-7D4A48F34FFB}" srcOrd="4" destOrd="0" parTransId="{29BCF24D-4107-4E0E-A2D9-59BC60CDEBC4}" sibTransId="{C56EE0A7-4D73-4907-BC07-00F894360DBB}"/>
    <dgm:cxn modelId="{EE9258A4-BEC8-4DFC-9062-66FB6442214D}" type="presOf" srcId="{9C956CAA-13AF-4F60-AB4E-7D4A48F34FFB}" destId="{692CCC8E-DF9F-4604-B004-26F5D49DD585}" srcOrd="1" destOrd="0" presId="urn:microsoft.com/office/officeart/2009/3/layout/HorizontalOrganizationChart"/>
    <dgm:cxn modelId="{FD541843-0C25-44D4-9A71-595A00C0F7CD}" type="presOf" srcId="{68B6DDE6-A777-46B5-B93A-84BB98A3A93F}" destId="{D6DBDF8A-008F-43DD-B990-EBCD2FEFEA38}" srcOrd="0" destOrd="0" presId="urn:microsoft.com/office/officeart/2009/3/layout/HorizontalOrganizationChart"/>
    <dgm:cxn modelId="{CBB82676-3283-4917-A214-A5BAF8E3B1A4}" type="presOf" srcId="{53724727-C419-47ED-B99C-236A6E440314}" destId="{018725CA-E088-4A90-AE33-BEEEB7115D71}" srcOrd="0" destOrd="0" presId="urn:microsoft.com/office/officeart/2009/3/layout/HorizontalOrganizationChart"/>
    <dgm:cxn modelId="{171CCB16-4277-4596-BB5A-DE50D887A064}" srcId="{476E7DE2-A48F-4376-8FC3-AB8469F164AC}" destId="{0F4552B3-C66D-438A-BB64-A36B13F35F6F}" srcOrd="0" destOrd="0" parTransId="{A97B91E5-D0E9-46DB-80AC-DA7AAB13D68B}" sibTransId="{9060F46B-8E0D-4EED-B6BB-9A29585C4AB3}"/>
    <dgm:cxn modelId="{855E6A6A-09CF-4D5A-B00B-EC71FC6A8A37}" srcId="{0F4552B3-C66D-438A-BB64-A36B13F35F6F}" destId="{C672376D-11BE-428A-942D-70BBA11BB8FB}" srcOrd="5" destOrd="0" parTransId="{2F6F5E8A-D9B5-44A5-AE10-9974375F88E6}" sibTransId="{9E0DDBE0-C05E-4327-B742-F956C015154E}"/>
    <dgm:cxn modelId="{559E1067-F3FF-4253-AEC1-1B927DFE6D85}" type="presOf" srcId="{68B6DDE6-A777-46B5-B93A-84BB98A3A93F}" destId="{B9DD2BA5-927D-4F8B-A086-2BA01BB9B611}" srcOrd="1" destOrd="0" presId="urn:microsoft.com/office/officeart/2009/3/layout/HorizontalOrganizationChart"/>
    <dgm:cxn modelId="{C838F4BC-AB7B-42E9-AD0A-4EB8DE7C66DB}" srcId="{0F4552B3-C66D-438A-BB64-A36B13F35F6F}" destId="{B3CB3D51-349C-4F45-84B5-60BA3FD055FB}" srcOrd="2" destOrd="0" parTransId="{50D1E0E1-543B-460E-87EC-AE36D7B0F6CA}" sibTransId="{6354C0A5-47B3-454C-8B0D-D54C1099B711}"/>
    <dgm:cxn modelId="{32BEE821-AA16-4DBA-BEAB-90DAAF207548}" type="presParOf" srcId="{6E4BAA64-50BA-4B5E-A877-D478A1160106}" destId="{B711AB4C-7AB5-4EDD-BB74-245FB7DAE4E5}" srcOrd="0" destOrd="0" presId="urn:microsoft.com/office/officeart/2009/3/layout/HorizontalOrganizationChart"/>
    <dgm:cxn modelId="{E577850A-6980-4D46-9ACE-0A1DA77626E2}" type="presParOf" srcId="{B711AB4C-7AB5-4EDD-BB74-245FB7DAE4E5}" destId="{0CE6A9F1-3123-40A2-AA32-EA0CBBD1B883}" srcOrd="0" destOrd="0" presId="urn:microsoft.com/office/officeart/2009/3/layout/HorizontalOrganizationChart"/>
    <dgm:cxn modelId="{C82BCE3D-F547-4ECE-8F7E-EA0918DB1140}" type="presParOf" srcId="{0CE6A9F1-3123-40A2-AA32-EA0CBBD1B883}" destId="{E928FBA7-634A-4132-B5CB-66C4A60BC897}" srcOrd="0" destOrd="0" presId="urn:microsoft.com/office/officeart/2009/3/layout/HorizontalOrganizationChart"/>
    <dgm:cxn modelId="{24C22A3F-B254-4D0F-B804-34FE11BEAB2D}" type="presParOf" srcId="{0CE6A9F1-3123-40A2-AA32-EA0CBBD1B883}" destId="{5F32756E-F718-4652-A775-7084B8F5AA10}" srcOrd="1" destOrd="0" presId="urn:microsoft.com/office/officeart/2009/3/layout/HorizontalOrganizationChart"/>
    <dgm:cxn modelId="{721276BF-4700-43E0-8BDD-CEE13CC81B75}" type="presParOf" srcId="{B711AB4C-7AB5-4EDD-BB74-245FB7DAE4E5}" destId="{45074829-399E-4D77-AEBE-ADA02EFFD7C6}" srcOrd="1" destOrd="0" presId="urn:microsoft.com/office/officeart/2009/3/layout/HorizontalOrganizationChart"/>
    <dgm:cxn modelId="{A515BFA9-C98D-4DA5-8BDF-CE64AF2D0827}" type="presParOf" srcId="{45074829-399E-4D77-AEBE-ADA02EFFD7C6}" destId="{018725CA-E088-4A90-AE33-BEEEB7115D71}" srcOrd="0" destOrd="0" presId="urn:microsoft.com/office/officeart/2009/3/layout/HorizontalOrganizationChart"/>
    <dgm:cxn modelId="{EC55E1C1-6E89-43FA-B943-1ED0049F4B7D}" type="presParOf" srcId="{45074829-399E-4D77-AEBE-ADA02EFFD7C6}" destId="{367CEB1C-D660-4EB4-BE28-7035C2EAC139}" srcOrd="1" destOrd="0" presId="urn:microsoft.com/office/officeart/2009/3/layout/HorizontalOrganizationChart"/>
    <dgm:cxn modelId="{B65CE7F5-06AD-4546-B69C-E10073EA3007}" type="presParOf" srcId="{367CEB1C-D660-4EB4-BE28-7035C2EAC139}" destId="{AA7AF30D-0D38-4E01-A3B2-06109B8043F6}" srcOrd="0" destOrd="0" presId="urn:microsoft.com/office/officeart/2009/3/layout/HorizontalOrganizationChart"/>
    <dgm:cxn modelId="{FC70D0F9-F65A-4B3A-8E79-D18956511E6F}" type="presParOf" srcId="{AA7AF30D-0D38-4E01-A3B2-06109B8043F6}" destId="{FCBD3F17-A56F-484D-AA11-3105BBA9BF2B}" srcOrd="0" destOrd="0" presId="urn:microsoft.com/office/officeart/2009/3/layout/HorizontalOrganizationChart"/>
    <dgm:cxn modelId="{FD62B022-352E-4C1D-8207-41C3C817D2D5}" type="presParOf" srcId="{AA7AF30D-0D38-4E01-A3B2-06109B8043F6}" destId="{ADF6E021-A96A-4AE7-B727-3BB7412F54C8}" srcOrd="1" destOrd="0" presId="urn:microsoft.com/office/officeart/2009/3/layout/HorizontalOrganizationChart"/>
    <dgm:cxn modelId="{597978CB-5E1F-4202-B1E6-59AA4FADF778}" type="presParOf" srcId="{367CEB1C-D660-4EB4-BE28-7035C2EAC139}" destId="{CE08FB74-184E-4BDF-BD76-775651C9DE8F}" srcOrd="1" destOrd="0" presId="urn:microsoft.com/office/officeart/2009/3/layout/HorizontalOrganizationChart"/>
    <dgm:cxn modelId="{8FE80B96-0A06-43FE-B088-28C74642B6FE}" type="presParOf" srcId="{367CEB1C-D660-4EB4-BE28-7035C2EAC139}" destId="{161BF9D5-2CAF-44F4-9783-5E4BBCBCBEF0}" srcOrd="2" destOrd="0" presId="urn:microsoft.com/office/officeart/2009/3/layout/HorizontalOrganizationChart"/>
    <dgm:cxn modelId="{AA4BE21F-0416-4DD9-9DB6-E78524B3B8C7}" type="presParOf" srcId="{45074829-399E-4D77-AEBE-ADA02EFFD7C6}" destId="{3A99262E-17BF-4F27-B793-67B9165DD640}" srcOrd="2" destOrd="0" presId="urn:microsoft.com/office/officeart/2009/3/layout/HorizontalOrganizationChart"/>
    <dgm:cxn modelId="{20B55B73-DD1D-4C95-A30C-A0B5E7C6541D}" type="presParOf" srcId="{45074829-399E-4D77-AEBE-ADA02EFFD7C6}" destId="{7EEC1210-E267-461B-8ACB-277334672983}" srcOrd="3" destOrd="0" presId="urn:microsoft.com/office/officeart/2009/3/layout/HorizontalOrganizationChart"/>
    <dgm:cxn modelId="{3B6D93EA-F378-4CBF-9A0D-154AAEF1C3D2}" type="presParOf" srcId="{7EEC1210-E267-461B-8ACB-277334672983}" destId="{D789DD0F-B1A3-4AD8-BB14-FCE1B2470F00}" srcOrd="0" destOrd="0" presId="urn:microsoft.com/office/officeart/2009/3/layout/HorizontalOrganizationChart"/>
    <dgm:cxn modelId="{6EEA9E14-A887-4859-B51A-FFA7F60976A0}" type="presParOf" srcId="{D789DD0F-B1A3-4AD8-BB14-FCE1B2470F00}" destId="{EB76E7AB-07DD-4A1F-85A9-775A828BB306}" srcOrd="0" destOrd="0" presId="urn:microsoft.com/office/officeart/2009/3/layout/HorizontalOrganizationChart"/>
    <dgm:cxn modelId="{2F976165-0297-4B64-B685-66656325DECD}" type="presParOf" srcId="{D789DD0F-B1A3-4AD8-BB14-FCE1B2470F00}" destId="{5603860B-9536-492E-BD35-96522792655F}" srcOrd="1" destOrd="0" presId="urn:microsoft.com/office/officeart/2009/3/layout/HorizontalOrganizationChart"/>
    <dgm:cxn modelId="{460BFC17-1F92-4DB6-A771-42D47BF9F21D}" type="presParOf" srcId="{7EEC1210-E267-461B-8ACB-277334672983}" destId="{60E6B978-C0B4-4F4B-B3C0-8E80CD52284F}" srcOrd="1" destOrd="0" presId="urn:microsoft.com/office/officeart/2009/3/layout/HorizontalOrganizationChart"/>
    <dgm:cxn modelId="{1579C97E-CC09-49DC-B8DD-41BD6EE95588}" type="presParOf" srcId="{7EEC1210-E267-461B-8ACB-277334672983}" destId="{0F8EA086-89E9-4BE8-9CA5-8CF295E6393C}" srcOrd="2" destOrd="0" presId="urn:microsoft.com/office/officeart/2009/3/layout/HorizontalOrganizationChart"/>
    <dgm:cxn modelId="{17DE6F75-FC38-4815-8F2F-3B56D512D844}" type="presParOf" srcId="{45074829-399E-4D77-AEBE-ADA02EFFD7C6}" destId="{C6166AFC-BCC9-449C-A9F0-31A031518E6E}" srcOrd="4" destOrd="0" presId="urn:microsoft.com/office/officeart/2009/3/layout/HorizontalOrganizationChart"/>
    <dgm:cxn modelId="{3769EABA-37E9-48B9-9D2A-AE59BE04CC45}" type="presParOf" srcId="{45074829-399E-4D77-AEBE-ADA02EFFD7C6}" destId="{C032D03D-2686-44A4-87A6-CF9F2043086D}" srcOrd="5" destOrd="0" presId="urn:microsoft.com/office/officeart/2009/3/layout/HorizontalOrganizationChart"/>
    <dgm:cxn modelId="{01A63FCE-34E8-4B28-8BEF-0F5261BB7A0F}" type="presParOf" srcId="{C032D03D-2686-44A4-87A6-CF9F2043086D}" destId="{6A878A4E-6063-4544-B072-F1AD733AB084}" srcOrd="0" destOrd="0" presId="urn:microsoft.com/office/officeart/2009/3/layout/HorizontalOrganizationChart"/>
    <dgm:cxn modelId="{EC6E010B-1E19-4632-B6DD-54E09B75C035}" type="presParOf" srcId="{6A878A4E-6063-4544-B072-F1AD733AB084}" destId="{C05AD2E4-1D80-4CB3-9044-047B2BE161E1}" srcOrd="0" destOrd="0" presId="urn:microsoft.com/office/officeart/2009/3/layout/HorizontalOrganizationChart"/>
    <dgm:cxn modelId="{C762BE85-9B48-4A43-9C65-6FA1FF86D61F}" type="presParOf" srcId="{6A878A4E-6063-4544-B072-F1AD733AB084}" destId="{B34EAE9B-F4A8-46BA-A90F-13D27F311D25}" srcOrd="1" destOrd="0" presId="urn:microsoft.com/office/officeart/2009/3/layout/HorizontalOrganizationChart"/>
    <dgm:cxn modelId="{1DF9F8F8-C574-4807-BD47-96CE6DD5F885}" type="presParOf" srcId="{C032D03D-2686-44A4-87A6-CF9F2043086D}" destId="{902E400A-7B5F-4E22-971E-CA1646F22BBE}" srcOrd="1" destOrd="0" presId="urn:microsoft.com/office/officeart/2009/3/layout/HorizontalOrganizationChart"/>
    <dgm:cxn modelId="{55AF4BB4-7A03-4BBA-9E24-2FF726BE41B0}" type="presParOf" srcId="{C032D03D-2686-44A4-87A6-CF9F2043086D}" destId="{6590352F-6F04-4114-9264-D1A887FADA5B}" srcOrd="2" destOrd="0" presId="urn:microsoft.com/office/officeart/2009/3/layout/HorizontalOrganizationChart"/>
    <dgm:cxn modelId="{F87DF494-4619-4F79-A464-7CFE3C3A36C8}" type="presParOf" srcId="{45074829-399E-4D77-AEBE-ADA02EFFD7C6}" destId="{9C9B092D-0C84-4ED7-B086-95629834E8DD}" srcOrd="6" destOrd="0" presId="urn:microsoft.com/office/officeart/2009/3/layout/HorizontalOrganizationChart"/>
    <dgm:cxn modelId="{18C0C677-3D98-4667-93C7-580EB9CF98E0}" type="presParOf" srcId="{45074829-399E-4D77-AEBE-ADA02EFFD7C6}" destId="{81D0D72E-05E8-40DA-89B7-18C48E392C4D}" srcOrd="7" destOrd="0" presId="urn:microsoft.com/office/officeart/2009/3/layout/HorizontalOrganizationChart"/>
    <dgm:cxn modelId="{42DB678F-5D46-456B-A3C1-3778E4A53B27}" type="presParOf" srcId="{81D0D72E-05E8-40DA-89B7-18C48E392C4D}" destId="{7DD9C397-75A9-4177-8BA4-C9499743EC06}" srcOrd="0" destOrd="0" presId="urn:microsoft.com/office/officeart/2009/3/layout/HorizontalOrganizationChart"/>
    <dgm:cxn modelId="{26C11486-77C2-40C9-9B8B-C8E498C46F0F}" type="presParOf" srcId="{7DD9C397-75A9-4177-8BA4-C9499743EC06}" destId="{D6DBDF8A-008F-43DD-B990-EBCD2FEFEA38}" srcOrd="0" destOrd="0" presId="urn:microsoft.com/office/officeart/2009/3/layout/HorizontalOrganizationChart"/>
    <dgm:cxn modelId="{1D515A3F-BF08-429A-8479-5D35D2A11437}" type="presParOf" srcId="{7DD9C397-75A9-4177-8BA4-C9499743EC06}" destId="{B9DD2BA5-927D-4F8B-A086-2BA01BB9B611}" srcOrd="1" destOrd="0" presId="urn:microsoft.com/office/officeart/2009/3/layout/HorizontalOrganizationChart"/>
    <dgm:cxn modelId="{F252CA38-E335-4A52-A364-FB0650332B49}" type="presParOf" srcId="{81D0D72E-05E8-40DA-89B7-18C48E392C4D}" destId="{61513E12-3769-49FA-8FFE-1601C89FC8A7}" srcOrd="1" destOrd="0" presId="urn:microsoft.com/office/officeart/2009/3/layout/HorizontalOrganizationChart"/>
    <dgm:cxn modelId="{48968EE5-292F-4C53-B7F0-3CA6EE8E63B7}" type="presParOf" srcId="{81D0D72E-05E8-40DA-89B7-18C48E392C4D}" destId="{6F290118-CC68-4443-B3D6-F13036BD5EDF}" srcOrd="2" destOrd="0" presId="urn:microsoft.com/office/officeart/2009/3/layout/HorizontalOrganizationChart"/>
    <dgm:cxn modelId="{5ABB5A02-61D3-486E-8D07-4AD4195ED30C}" type="presParOf" srcId="{45074829-399E-4D77-AEBE-ADA02EFFD7C6}" destId="{CDD09352-207C-4900-B705-B2F94A64214F}" srcOrd="8" destOrd="0" presId="urn:microsoft.com/office/officeart/2009/3/layout/HorizontalOrganizationChart"/>
    <dgm:cxn modelId="{084A402A-AA51-49DD-AE73-6E1E2B928FCE}" type="presParOf" srcId="{45074829-399E-4D77-AEBE-ADA02EFFD7C6}" destId="{6B8FC574-1E99-4D5C-95ED-090EAEE32268}" srcOrd="9" destOrd="0" presId="urn:microsoft.com/office/officeart/2009/3/layout/HorizontalOrganizationChart"/>
    <dgm:cxn modelId="{8EF0F5DD-FD84-4413-8977-083B5AFB2EC0}" type="presParOf" srcId="{6B8FC574-1E99-4D5C-95ED-090EAEE32268}" destId="{0BDBBAC3-7C76-4CDB-AF3F-3ADCB5ABED00}" srcOrd="0" destOrd="0" presId="urn:microsoft.com/office/officeart/2009/3/layout/HorizontalOrganizationChart"/>
    <dgm:cxn modelId="{0D9C3E1E-C7B2-411C-9ED5-AF6FE3757DAF}" type="presParOf" srcId="{0BDBBAC3-7C76-4CDB-AF3F-3ADCB5ABED00}" destId="{5CD92ACA-D6D9-4F41-BBC2-6180D20836AD}" srcOrd="0" destOrd="0" presId="urn:microsoft.com/office/officeart/2009/3/layout/HorizontalOrganizationChart"/>
    <dgm:cxn modelId="{18DA4398-A4CB-4103-8856-872D4F36A1DC}" type="presParOf" srcId="{0BDBBAC3-7C76-4CDB-AF3F-3ADCB5ABED00}" destId="{692CCC8E-DF9F-4604-B004-26F5D49DD585}" srcOrd="1" destOrd="0" presId="urn:microsoft.com/office/officeart/2009/3/layout/HorizontalOrganizationChart"/>
    <dgm:cxn modelId="{1A01FFB9-435A-4CE0-9EEE-0125525D2E76}" type="presParOf" srcId="{6B8FC574-1E99-4D5C-95ED-090EAEE32268}" destId="{5C09BCB5-171D-43FD-8889-8AB94419D20E}" srcOrd="1" destOrd="0" presId="urn:microsoft.com/office/officeart/2009/3/layout/HorizontalOrganizationChart"/>
    <dgm:cxn modelId="{49B8AAC5-8295-4D8B-A930-11A0A8FA94DF}" type="presParOf" srcId="{6B8FC574-1E99-4D5C-95ED-090EAEE32268}" destId="{15014F3D-CF64-4EDE-98CC-F6AC356C4B65}" srcOrd="2" destOrd="0" presId="urn:microsoft.com/office/officeart/2009/3/layout/HorizontalOrganizationChart"/>
    <dgm:cxn modelId="{14E53DF8-984B-4871-A3AB-3D4F3669B208}" type="presParOf" srcId="{45074829-399E-4D77-AEBE-ADA02EFFD7C6}" destId="{961DCD30-B7E9-41A1-A6A3-75EF6F7CCB9C}" srcOrd="10" destOrd="0" presId="urn:microsoft.com/office/officeart/2009/3/layout/HorizontalOrganizationChart"/>
    <dgm:cxn modelId="{FF8A3931-F846-48E7-A476-0391F95B948E}" type="presParOf" srcId="{45074829-399E-4D77-AEBE-ADA02EFFD7C6}" destId="{2E95E78B-B756-4A6C-9209-D24043597F2D}" srcOrd="11" destOrd="0" presId="urn:microsoft.com/office/officeart/2009/3/layout/HorizontalOrganizationChart"/>
    <dgm:cxn modelId="{E9E780D4-3853-4FCE-B8EE-1216F2346505}" type="presParOf" srcId="{2E95E78B-B756-4A6C-9209-D24043597F2D}" destId="{DED498B7-044D-459C-A67E-20C115925D82}" srcOrd="0" destOrd="0" presId="urn:microsoft.com/office/officeart/2009/3/layout/HorizontalOrganizationChart"/>
    <dgm:cxn modelId="{4E27F13F-63BA-422E-BE65-887519760957}" type="presParOf" srcId="{DED498B7-044D-459C-A67E-20C115925D82}" destId="{DC39C96C-77AC-4E6D-9D1C-FEA5FCA00286}" srcOrd="0" destOrd="0" presId="urn:microsoft.com/office/officeart/2009/3/layout/HorizontalOrganizationChart"/>
    <dgm:cxn modelId="{FEEDC90B-527E-410F-BC30-AD9A370E8A40}" type="presParOf" srcId="{DED498B7-044D-459C-A67E-20C115925D82}" destId="{9426A358-8C1C-430E-A8F7-3892F312B793}" srcOrd="1" destOrd="0" presId="urn:microsoft.com/office/officeart/2009/3/layout/HorizontalOrganizationChart"/>
    <dgm:cxn modelId="{2740465D-CD2A-48F0-9F29-71B2F19FDA34}" type="presParOf" srcId="{2E95E78B-B756-4A6C-9209-D24043597F2D}" destId="{FD2C040F-CB2C-43A4-B9C1-17DA92C187C2}" srcOrd="1" destOrd="0" presId="urn:microsoft.com/office/officeart/2009/3/layout/HorizontalOrganizationChart"/>
    <dgm:cxn modelId="{CA3B6426-5371-4C7D-8D88-66076F098647}" type="presParOf" srcId="{2E95E78B-B756-4A6C-9209-D24043597F2D}" destId="{4B52C50D-0772-43FB-82C2-E90CB589E6D3}" srcOrd="2" destOrd="0" presId="urn:microsoft.com/office/officeart/2009/3/layout/HorizontalOrganizationChart"/>
    <dgm:cxn modelId="{C3455627-6BD4-4E66-A0BC-8EB43DFC0C8D}" type="presParOf" srcId="{45074829-399E-4D77-AEBE-ADA02EFFD7C6}" destId="{670EDC7E-BDCF-4B87-A9E0-CAB228981D44}" srcOrd="12" destOrd="0" presId="urn:microsoft.com/office/officeart/2009/3/layout/HorizontalOrganizationChart"/>
    <dgm:cxn modelId="{0C411DDD-DEB9-4034-BA54-618EFEE8B488}" type="presParOf" srcId="{45074829-399E-4D77-AEBE-ADA02EFFD7C6}" destId="{F44286F6-9EE7-4341-AAA8-6EB9999D1469}" srcOrd="13" destOrd="0" presId="urn:microsoft.com/office/officeart/2009/3/layout/HorizontalOrganizationChart"/>
    <dgm:cxn modelId="{EF0762C7-8AEA-4859-80F4-6CCAD80138C9}" type="presParOf" srcId="{F44286F6-9EE7-4341-AAA8-6EB9999D1469}" destId="{AC6069F9-6E15-470E-80FB-26B4493782A8}" srcOrd="0" destOrd="0" presId="urn:microsoft.com/office/officeart/2009/3/layout/HorizontalOrganizationChart"/>
    <dgm:cxn modelId="{51007AB8-901C-4006-B408-42463849B55F}" type="presParOf" srcId="{AC6069F9-6E15-470E-80FB-26B4493782A8}" destId="{CE9F2D66-D07B-4C04-9E94-E27F4D8CCFEB}" srcOrd="0" destOrd="0" presId="urn:microsoft.com/office/officeart/2009/3/layout/HorizontalOrganizationChart"/>
    <dgm:cxn modelId="{BAB86988-DDF3-4939-9D00-9E4D067D779E}" type="presParOf" srcId="{AC6069F9-6E15-470E-80FB-26B4493782A8}" destId="{DB933C4B-CFCB-484B-A026-F39DC916C289}" srcOrd="1" destOrd="0" presId="urn:microsoft.com/office/officeart/2009/3/layout/HorizontalOrganizationChart"/>
    <dgm:cxn modelId="{CA76F003-7000-4FEE-9C2D-1D0FFDBA789F}" type="presParOf" srcId="{F44286F6-9EE7-4341-AAA8-6EB9999D1469}" destId="{179C8177-6EEE-4A9E-AF08-93C5E360D27E}" srcOrd="1" destOrd="0" presId="urn:microsoft.com/office/officeart/2009/3/layout/HorizontalOrganizationChart"/>
    <dgm:cxn modelId="{10632A23-33A4-4873-A839-AE934BF8D972}" type="presParOf" srcId="{F44286F6-9EE7-4341-AAA8-6EB9999D1469}" destId="{301795F6-776E-4440-B09B-294FCB8124D2}" srcOrd="2" destOrd="0" presId="urn:microsoft.com/office/officeart/2009/3/layout/HorizontalOrganizationChart"/>
    <dgm:cxn modelId="{956633B5-728B-4A48-972D-232D5B0E077D}" type="presParOf" srcId="{45074829-399E-4D77-AEBE-ADA02EFFD7C6}" destId="{81D4CB5A-CFC2-471E-9D27-10EB530A3E12}" srcOrd="14" destOrd="0" presId="urn:microsoft.com/office/officeart/2009/3/layout/HorizontalOrganizationChart"/>
    <dgm:cxn modelId="{C63F99D6-9E30-4746-8580-254404BA32C1}" type="presParOf" srcId="{45074829-399E-4D77-AEBE-ADA02EFFD7C6}" destId="{3CECC0D7-804B-4EDA-B019-34743541FD31}" srcOrd="15" destOrd="0" presId="urn:microsoft.com/office/officeart/2009/3/layout/HorizontalOrganizationChart"/>
    <dgm:cxn modelId="{6A9C4365-1005-4F10-8DFC-EAB72B544FB3}" type="presParOf" srcId="{3CECC0D7-804B-4EDA-B019-34743541FD31}" destId="{04B303FC-5ADC-4418-BA72-BA1DFE705FF2}" srcOrd="0" destOrd="0" presId="urn:microsoft.com/office/officeart/2009/3/layout/HorizontalOrganizationChart"/>
    <dgm:cxn modelId="{B4DFDC17-C73C-4687-9D31-EED2BB48239B}" type="presParOf" srcId="{04B303FC-5ADC-4418-BA72-BA1DFE705FF2}" destId="{4BF4370E-C8E1-4098-B336-715FA198D756}" srcOrd="0" destOrd="0" presId="urn:microsoft.com/office/officeart/2009/3/layout/HorizontalOrganizationChart"/>
    <dgm:cxn modelId="{01CB24F3-E9BF-4065-8B2F-26DA266C8C88}" type="presParOf" srcId="{04B303FC-5ADC-4418-BA72-BA1DFE705FF2}" destId="{F52EB4F7-A5D1-4E0F-A27D-093455A9714E}" srcOrd="1" destOrd="0" presId="urn:microsoft.com/office/officeart/2009/3/layout/HorizontalOrganizationChart"/>
    <dgm:cxn modelId="{99C55909-EDC8-43EE-B27E-DC6831134ADF}" type="presParOf" srcId="{3CECC0D7-804B-4EDA-B019-34743541FD31}" destId="{4B2C7BCD-4FB3-40FE-8F7A-DC52CDE14B71}" srcOrd="1" destOrd="0" presId="urn:microsoft.com/office/officeart/2009/3/layout/HorizontalOrganizationChart"/>
    <dgm:cxn modelId="{DD79E061-1892-4C3F-BC55-18997E19111B}" type="presParOf" srcId="{3CECC0D7-804B-4EDA-B019-34743541FD31}" destId="{1530905F-E2CC-490A-A57F-9884AD2C6AEE}" srcOrd="2" destOrd="0" presId="urn:microsoft.com/office/officeart/2009/3/layout/HorizontalOrganizationChart"/>
    <dgm:cxn modelId="{0BA45990-9B61-4AC6-AF17-9E9F3C08B4E7}" type="presParOf" srcId="{B711AB4C-7AB5-4EDD-BB74-245FB7DAE4E5}" destId="{84746DFD-ECC2-49D3-AF8A-485281FBF0C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4CB5A-CFC2-471E-9D27-10EB530A3E12}">
      <dsp:nvSpPr>
        <dsp:cNvPr id="0" name=""/>
        <dsp:cNvSpPr/>
      </dsp:nvSpPr>
      <dsp:spPr>
        <a:xfrm>
          <a:off x="1686882" y="2082423"/>
          <a:ext cx="337014" cy="1811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507" y="0"/>
              </a:lnTo>
              <a:lnTo>
                <a:pt x="168507" y="1811450"/>
              </a:lnTo>
              <a:lnTo>
                <a:pt x="337014" y="181145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EDC7E-BDCF-4B87-A9E0-CAB228981D44}">
      <dsp:nvSpPr>
        <dsp:cNvPr id="0" name=""/>
        <dsp:cNvSpPr/>
      </dsp:nvSpPr>
      <dsp:spPr>
        <a:xfrm>
          <a:off x="1686882" y="2082423"/>
          <a:ext cx="337014" cy="1086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507" y="0"/>
              </a:lnTo>
              <a:lnTo>
                <a:pt x="168507" y="1086870"/>
              </a:lnTo>
              <a:lnTo>
                <a:pt x="337014" y="108687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A0D7-DCFE-4EFE-B1F4-E594607EF9A7}">
      <dsp:nvSpPr>
        <dsp:cNvPr id="0" name=""/>
        <dsp:cNvSpPr/>
      </dsp:nvSpPr>
      <dsp:spPr>
        <a:xfrm>
          <a:off x="1686882" y="2082423"/>
          <a:ext cx="337014" cy="362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507" y="0"/>
              </a:lnTo>
              <a:lnTo>
                <a:pt x="168507" y="362290"/>
              </a:lnTo>
              <a:lnTo>
                <a:pt x="337014" y="36229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B970C-A692-4B3A-A6AB-470CD1CCEAFB}">
      <dsp:nvSpPr>
        <dsp:cNvPr id="0" name=""/>
        <dsp:cNvSpPr/>
      </dsp:nvSpPr>
      <dsp:spPr>
        <a:xfrm>
          <a:off x="1686882" y="1720133"/>
          <a:ext cx="337014" cy="362290"/>
        </a:xfrm>
        <a:custGeom>
          <a:avLst/>
          <a:gdLst/>
          <a:ahLst/>
          <a:cxnLst/>
          <a:rect l="0" t="0" r="0" b="0"/>
          <a:pathLst>
            <a:path>
              <a:moveTo>
                <a:pt x="0" y="362290"/>
              </a:moveTo>
              <a:lnTo>
                <a:pt x="168507" y="362290"/>
              </a:lnTo>
              <a:lnTo>
                <a:pt x="168507" y="0"/>
              </a:lnTo>
              <a:lnTo>
                <a:pt x="337014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B092D-0C84-4ED7-B086-95629834E8DD}">
      <dsp:nvSpPr>
        <dsp:cNvPr id="0" name=""/>
        <dsp:cNvSpPr/>
      </dsp:nvSpPr>
      <dsp:spPr>
        <a:xfrm>
          <a:off x="1686882" y="1007116"/>
          <a:ext cx="335750" cy="1075306"/>
        </a:xfrm>
        <a:custGeom>
          <a:avLst/>
          <a:gdLst/>
          <a:ahLst/>
          <a:cxnLst/>
          <a:rect l="0" t="0" r="0" b="0"/>
          <a:pathLst>
            <a:path>
              <a:moveTo>
                <a:pt x="0" y="1075306"/>
              </a:moveTo>
              <a:lnTo>
                <a:pt x="167243" y="1075306"/>
              </a:lnTo>
              <a:lnTo>
                <a:pt x="167243" y="0"/>
              </a:lnTo>
              <a:lnTo>
                <a:pt x="335750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9262E-17BF-4F27-B793-67B9165DD640}">
      <dsp:nvSpPr>
        <dsp:cNvPr id="0" name=""/>
        <dsp:cNvSpPr/>
      </dsp:nvSpPr>
      <dsp:spPr>
        <a:xfrm>
          <a:off x="1686882" y="268490"/>
          <a:ext cx="337014" cy="1813933"/>
        </a:xfrm>
        <a:custGeom>
          <a:avLst/>
          <a:gdLst/>
          <a:ahLst/>
          <a:cxnLst/>
          <a:rect l="0" t="0" r="0" b="0"/>
          <a:pathLst>
            <a:path>
              <a:moveTo>
                <a:pt x="0" y="1813933"/>
              </a:moveTo>
              <a:lnTo>
                <a:pt x="168507" y="1813933"/>
              </a:lnTo>
              <a:lnTo>
                <a:pt x="168507" y="0"/>
              </a:lnTo>
              <a:lnTo>
                <a:pt x="337014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8FBA7-634A-4132-B5CB-66C4A60BC897}">
      <dsp:nvSpPr>
        <dsp:cNvPr id="0" name=""/>
        <dsp:cNvSpPr/>
      </dsp:nvSpPr>
      <dsp:spPr>
        <a:xfrm>
          <a:off x="1811" y="1825450"/>
          <a:ext cx="1685070" cy="513946"/>
        </a:xfrm>
        <a:prstGeom prst="rect">
          <a:avLst/>
        </a:prstGeom>
        <a:gradFill rotWithShape="0">
          <a:gsLst>
            <a:gs pos="0">
              <a:schemeClr val="accent4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Key Components</a:t>
          </a:r>
          <a:endParaRPr lang="en-US" sz="1700" b="1" kern="1200" dirty="0"/>
        </a:p>
      </dsp:txBody>
      <dsp:txXfrm>
        <a:off x="1811" y="1825450"/>
        <a:ext cx="1685070" cy="513946"/>
      </dsp:txXfrm>
    </dsp:sp>
    <dsp:sp modelId="{EB76E7AB-07DD-4A1F-85A9-775A828BB306}">
      <dsp:nvSpPr>
        <dsp:cNvPr id="0" name=""/>
        <dsp:cNvSpPr/>
      </dsp:nvSpPr>
      <dsp:spPr>
        <a:xfrm>
          <a:off x="2023896" y="11517"/>
          <a:ext cx="1685070" cy="51394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VCO</a:t>
          </a:r>
          <a:endParaRPr lang="en-US" sz="1700" b="1" kern="1200" dirty="0"/>
        </a:p>
      </dsp:txBody>
      <dsp:txXfrm>
        <a:off x="2023896" y="11517"/>
        <a:ext cx="1685070" cy="513946"/>
      </dsp:txXfrm>
    </dsp:sp>
    <dsp:sp modelId="{D6DBDF8A-008F-43DD-B990-EBCD2FEFEA38}">
      <dsp:nvSpPr>
        <dsp:cNvPr id="0" name=""/>
        <dsp:cNvSpPr/>
      </dsp:nvSpPr>
      <dsp:spPr>
        <a:xfrm>
          <a:off x="2022632" y="750143"/>
          <a:ext cx="1685070" cy="51394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SPDT Switch</a:t>
          </a:r>
          <a:endParaRPr lang="en-US" sz="1700" b="1" kern="1200" dirty="0"/>
        </a:p>
      </dsp:txBody>
      <dsp:txXfrm>
        <a:off x="2022632" y="750143"/>
        <a:ext cx="1685070" cy="513946"/>
      </dsp:txXfrm>
    </dsp:sp>
    <dsp:sp modelId="{7C84F74F-3D50-4EC3-A4E7-5E4E3D4E1CAF}">
      <dsp:nvSpPr>
        <dsp:cNvPr id="0" name=""/>
        <dsp:cNvSpPr/>
      </dsp:nvSpPr>
      <dsp:spPr>
        <a:xfrm>
          <a:off x="2023896" y="1463160"/>
          <a:ext cx="1685070" cy="51394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Frequency Multiplier</a:t>
          </a:r>
          <a:endParaRPr lang="en-US" sz="1700" b="1" kern="1200" dirty="0"/>
        </a:p>
      </dsp:txBody>
      <dsp:txXfrm>
        <a:off x="2023896" y="1463160"/>
        <a:ext cx="1685070" cy="513946"/>
      </dsp:txXfrm>
    </dsp:sp>
    <dsp:sp modelId="{E17608F5-21CC-4664-BBB1-E12B06FED201}">
      <dsp:nvSpPr>
        <dsp:cNvPr id="0" name=""/>
        <dsp:cNvSpPr/>
      </dsp:nvSpPr>
      <dsp:spPr>
        <a:xfrm>
          <a:off x="2023896" y="2187740"/>
          <a:ext cx="1685070" cy="51394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Band Pass Filter</a:t>
          </a:r>
          <a:endParaRPr lang="en-US" sz="1700" b="1" kern="1200" dirty="0"/>
        </a:p>
      </dsp:txBody>
      <dsp:txXfrm>
        <a:off x="2023896" y="2187740"/>
        <a:ext cx="1685070" cy="513946"/>
      </dsp:txXfrm>
    </dsp:sp>
    <dsp:sp modelId="{CE9F2D66-D07B-4C04-9E94-E27F4D8CCFEB}">
      <dsp:nvSpPr>
        <dsp:cNvPr id="0" name=""/>
        <dsp:cNvSpPr/>
      </dsp:nvSpPr>
      <dsp:spPr>
        <a:xfrm>
          <a:off x="2023896" y="2912320"/>
          <a:ext cx="1685070" cy="51394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SP4T Switch</a:t>
          </a:r>
          <a:endParaRPr lang="en-US" sz="1700" b="1" kern="1200" dirty="0"/>
        </a:p>
      </dsp:txBody>
      <dsp:txXfrm>
        <a:off x="2023896" y="2912320"/>
        <a:ext cx="1685070" cy="513946"/>
      </dsp:txXfrm>
    </dsp:sp>
    <dsp:sp modelId="{4BF4370E-C8E1-4098-B336-715FA198D756}">
      <dsp:nvSpPr>
        <dsp:cNvPr id="0" name=""/>
        <dsp:cNvSpPr/>
      </dsp:nvSpPr>
      <dsp:spPr>
        <a:xfrm>
          <a:off x="2023896" y="3636901"/>
          <a:ext cx="1685070" cy="51394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4 Antennas</a:t>
          </a:r>
          <a:endParaRPr lang="en-US" sz="1700" b="1" kern="1200" dirty="0"/>
        </a:p>
      </dsp:txBody>
      <dsp:txXfrm>
        <a:off x="2023896" y="3636901"/>
        <a:ext cx="1685070" cy="513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4CB5A-CFC2-471E-9D27-10EB530A3E12}">
      <dsp:nvSpPr>
        <dsp:cNvPr id="0" name=""/>
        <dsp:cNvSpPr/>
      </dsp:nvSpPr>
      <dsp:spPr>
        <a:xfrm>
          <a:off x="1867704" y="2514599"/>
          <a:ext cx="303190" cy="2281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95" y="0"/>
              </a:lnTo>
              <a:lnTo>
                <a:pt x="151595" y="2281510"/>
              </a:lnTo>
              <a:lnTo>
                <a:pt x="303190" y="228151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EDC7E-BDCF-4B87-A9E0-CAB228981D44}">
      <dsp:nvSpPr>
        <dsp:cNvPr id="0" name=""/>
        <dsp:cNvSpPr/>
      </dsp:nvSpPr>
      <dsp:spPr>
        <a:xfrm>
          <a:off x="1867704" y="2514599"/>
          <a:ext cx="303190" cy="162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95" y="0"/>
              </a:lnTo>
              <a:lnTo>
                <a:pt x="151595" y="1629650"/>
              </a:lnTo>
              <a:lnTo>
                <a:pt x="303190" y="162965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DCD30-B7E9-41A1-A6A3-75EF6F7CCB9C}">
      <dsp:nvSpPr>
        <dsp:cNvPr id="0" name=""/>
        <dsp:cNvSpPr/>
      </dsp:nvSpPr>
      <dsp:spPr>
        <a:xfrm>
          <a:off x="1867704" y="2514599"/>
          <a:ext cx="303190" cy="977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95" y="0"/>
              </a:lnTo>
              <a:lnTo>
                <a:pt x="151595" y="977790"/>
              </a:lnTo>
              <a:lnTo>
                <a:pt x="303190" y="97779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09352-207C-4900-B705-B2F94A64214F}">
      <dsp:nvSpPr>
        <dsp:cNvPr id="0" name=""/>
        <dsp:cNvSpPr/>
      </dsp:nvSpPr>
      <dsp:spPr>
        <a:xfrm>
          <a:off x="1867704" y="2514599"/>
          <a:ext cx="303190" cy="325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95" y="0"/>
              </a:lnTo>
              <a:lnTo>
                <a:pt x="151595" y="325930"/>
              </a:lnTo>
              <a:lnTo>
                <a:pt x="303190" y="32593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B092D-0C84-4ED7-B086-95629834E8DD}">
      <dsp:nvSpPr>
        <dsp:cNvPr id="0" name=""/>
        <dsp:cNvSpPr/>
      </dsp:nvSpPr>
      <dsp:spPr>
        <a:xfrm>
          <a:off x="1867704" y="2188669"/>
          <a:ext cx="303190" cy="325930"/>
        </a:xfrm>
        <a:custGeom>
          <a:avLst/>
          <a:gdLst/>
          <a:ahLst/>
          <a:cxnLst/>
          <a:rect l="0" t="0" r="0" b="0"/>
          <a:pathLst>
            <a:path>
              <a:moveTo>
                <a:pt x="0" y="325930"/>
              </a:moveTo>
              <a:lnTo>
                <a:pt x="151595" y="325930"/>
              </a:lnTo>
              <a:lnTo>
                <a:pt x="151595" y="0"/>
              </a:lnTo>
              <a:lnTo>
                <a:pt x="303190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66AFC-BCC9-449C-A9F0-31A031518E6E}">
      <dsp:nvSpPr>
        <dsp:cNvPr id="0" name=""/>
        <dsp:cNvSpPr/>
      </dsp:nvSpPr>
      <dsp:spPr>
        <a:xfrm>
          <a:off x="1867704" y="1536809"/>
          <a:ext cx="303190" cy="977790"/>
        </a:xfrm>
        <a:custGeom>
          <a:avLst/>
          <a:gdLst/>
          <a:ahLst/>
          <a:cxnLst/>
          <a:rect l="0" t="0" r="0" b="0"/>
          <a:pathLst>
            <a:path>
              <a:moveTo>
                <a:pt x="0" y="977790"/>
              </a:moveTo>
              <a:lnTo>
                <a:pt x="151595" y="977790"/>
              </a:lnTo>
              <a:lnTo>
                <a:pt x="151595" y="0"/>
              </a:lnTo>
              <a:lnTo>
                <a:pt x="303190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9262E-17BF-4F27-B793-67B9165DD640}">
      <dsp:nvSpPr>
        <dsp:cNvPr id="0" name=""/>
        <dsp:cNvSpPr/>
      </dsp:nvSpPr>
      <dsp:spPr>
        <a:xfrm>
          <a:off x="1867704" y="884949"/>
          <a:ext cx="303190" cy="1629650"/>
        </a:xfrm>
        <a:custGeom>
          <a:avLst/>
          <a:gdLst/>
          <a:ahLst/>
          <a:cxnLst/>
          <a:rect l="0" t="0" r="0" b="0"/>
          <a:pathLst>
            <a:path>
              <a:moveTo>
                <a:pt x="0" y="1629650"/>
              </a:moveTo>
              <a:lnTo>
                <a:pt x="151595" y="1629650"/>
              </a:lnTo>
              <a:lnTo>
                <a:pt x="151595" y="0"/>
              </a:lnTo>
              <a:lnTo>
                <a:pt x="303190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725CA-E088-4A90-AE33-BEEEB7115D71}">
      <dsp:nvSpPr>
        <dsp:cNvPr id="0" name=""/>
        <dsp:cNvSpPr/>
      </dsp:nvSpPr>
      <dsp:spPr>
        <a:xfrm>
          <a:off x="1867704" y="233089"/>
          <a:ext cx="303190" cy="2281510"/>
        </a:xfrm>
        <a:custGeom>
          <a:avLst/>
          <a:gdLst/>
          <a:ahLst/>
          <a:cxnLst/>
          <a:rect l="0" t="0" r="0" b="0"/>
          <a:pathLst>
            <a:path>
              <a:moveTo>
                <a:pt x="0" y="2281510"/>
              </a:moveTo>
              <a:lnTo>
                <a:pt x="151595" y="2281510"/>
              </a:lnTo>
              <a:lnTo>
                <a:pt x="151595" y="0"/>
              </a:lnTo>
              <a:lnTo>
                <a:pt x="303190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8FBA7-634A-4132-B5CB-66C4A60BC897}">
      <dsp:nvSpPr>
        <dsp:cNvPr id="0" name=""/>
        <dsp:cNvSpPr/>
      </dsp:nvSpPr>
      <dsp:spPr>
        <a:xfrm>
          <a:off x="351750" y="2283417"/>
          <a:ext cx="1515953" cy="462365"/>
        </a:xfrm>
        <a:prstGeom prst="rect">
          <a:avLst/>
        </a:prstGeom>
        <a:gradFill rotWithShape="0">
          <a:gsLst>
            <a:gs pos="0">
              <a:schemeClr val="accent4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Key Components</a:t>
          </a:r>
          <a:endParaRPr lang="en-US" sz="1600" b="1" kern="1200" dirty="0"/>
        </a:p>
      </dsp:txBody>
      <dsp:txXfrm>
        <a:off x="351750" y="2283417"/>
        <a:ext cx="1515953" cy="462365"/>
      </dsp:txXfrm>
    </dsp:sp>
    <dsp:sp modelId="{FCBD3F17-A56F-484D-AA11-3105BBA9BF2B}">
      <dsp:nvSpPr>
        <dsp:cNvPr id="0" name=""/>
        <dsp:cNvSpPr/>
      </dsp:nvSpPr>
      <dsp:spPr>
        <a:xfrm>
          <a:off x="2170895" y="1906"/>
          <a:ext cx="1515953" cy="4623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16 Antennas</a:t>
          </a:r>
          <a:endParaRPr lang="en-US" sz="1600" b="1" kern="1200" dirty="0"/>
        </a:p>
      </dsp:txBody>
      <dsp:txXfrm>
        <a:off x="2170895" y="1906"/>
        <a:ext cx="1515953" cy="462365"/>
      </dsp:txXfrm>
    </dsp:sp>
    <dsp:sp modelId="{EB76E7AB-07DD-4A1F-85A9-775A828BB306}">
      <dsp:nvSpPr>
        <dsp:cNvPr id="0" name=""/>
        <dsp:cNvSpPr/>
      </dsp:nvSpPr>
      <dsp:spPr>
        <a:xfrm>
          <a:off x="2170895" y="653766"/>
          <a:ext cx="1515953" cy="4623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SP16T Switch</a:t>
          </a:r>
          <a:endParaRPr lang="en-US" sz="1600" b="1" kern="1200" dirty="0"/>
        </a:p>
      </dsp:txBody>
      <dsp:txXfrm>
        <a:off x="2170895" y="653766"/>
        <a:ext cx="1515953" cy="462365"/>
      </dsp:txXfrm>
    </dsp:sp>
    <dsp:sp modelId="{C05AD2E4-1D80-4CB3-9044-047B2BE161E1}">
      <dsp:nvSpPr>
        <dsp:cNvPr id="0" name=""/>
        <dsp:cNvSpPr/>
      </dsp:nvSpPr>
      <dsp:spPr>
        <a:xfrm>
          <a:off x="2170895" y="1305626"/>
          <a:ext cx="1515953" cy="4623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Band Pass Filter</a:t>
          </a:r>
          <a:endParaRPr lang="en-US" sz="1600" b="1" kern="1200" dirty="0"/>
        </a:p>
      </dsp:txBody>
      <dsp:txXfrm>
        <a:off x="2170895" y="1305626"/>
        <a:ext cx="1515953" cy="462365"/>
      </dsp:txXfrm>
    </dsp:sp>
    <dsp:sp modelId="{D6DBDF8A-008F-43DD-B990-EBCD2FEFEA38}">
      <dsp:nvSpPr>
        <dsp:cNvPr id="0" name=""/>
        <dsp:cNvSpPr/>
      </dsp:nvSpPr>
      <dsp:spPr>
        <a:xfrm>
          <a:off x="2170895" y="1957486"/>
          <a:ext cx="1515953" cy="4623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Low Noise Amplifiers</a:t>
          </a:r>
          <a:endParaRPr lang="en-US" sz="1600" b="1" kern="1200" dirty="0"/>
        </a:p>
      </dsp:txBody>
      <dsp:txXfrm>
        <a:off x="2170895" y="1957486"/>
        <a:ext cx="1515953" cy="462365"/>
      </dsp:txXfrm>
    </dsp:sp>
    <dsp:sp modelId="{5CD92ACA-D6D9-4F41-BBC2-6180D20836AD}">
      <dsp:nvSpPr>
        <dsp:cNvPr id="0" name=""/>
        <dsp:cNvSpPr/>
      </dsp:nvSpPr>
      <dsp:spPr>
        <a:xfrm>
          <a:off x="2170895" y="2609347"/>
          <a:ext cx="1515953" cy="4623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IQ Demodulator</a:t>
          </a:r>
          <a:endParaRPr lang="en-US" sz="1600" b="1" kern="1200" dirty="0"/>
        </a:p>
      </dsp:txBody>
      <dsp:txXfrm>
        <a:off x="2170895" y="2609347"/>
        <a:ext cx="1515953" cy="462365"/>
      </dsp:txXfrm>
    </dsp:sp>
    <dsp:sp modelId="{DC39C96C-77AC-4E6D-9D1C-FEA5FCA00286}">
      <dsp:nvSpPr>
        <dsp:cNvPr id="0" name=""/>
        <dsp:cNvSpPr/>
      </dsp:nvSpPr>
      <dsp:spPr>
        <a:xfrm>
          <a:off x="2170895" y="3261207"/>
          <a:ext cx="1515953" cy="4623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Dual Level Shift Circuit</a:t>
          </a:r>
          <a:endParaRPr lang="en-US" sz="1600" b="1" kern="1200" dirty="0"/>
        </a:p>
      </dsp:txBody>
      <dsp:txXfrm>
        <a:off x="2170895" y="3261207"/>
        <a:ext cx="1515953" cy="462365"/>
      </dsp:txXfrm>
    </dsp:sp>
    <dsp:sp modelId="{CE9F2D66-D07B-4C04-9E94-E27F4D8CCFEB}">
      <dsp:nvSpPr>
        <dsp:cNvPr id="0" name=""/>
        <dsp:cNvSpPr/>
      </dsp:nvSpPr>
      <dsp:spPr>
        <a:xfrm>
          <a:off x="2170895" y="3913067"/>
          <a:ext cx="1515953" cy="4623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Analog to Digital Converters</a:t>
          </a:r>
          <a:endParaRPr lang="en-US" sz="1600" b="1" kern="1200" dirty="0"/>
        </a:p>
      </dsp:txBody>
      <dsp:txXfrm>
        <a:off x="2170895" y="3913067"/>
        <a:ext cx="1515953" cy="462365"/>
      </dsp:txXfrm>
    </dsp:sp>
    <dsp:sp modelId="{4BF4370E-C8E1-4098-B336-715FA198D756}">
      <dsp:nvSpPr>
        <dsp:cNvPr id="0" name=""/>
        <dsp:cNvSpPr/>
      </dsp:nvSpPr>
      <dsp:spPr>
        <a:xfrm>
          <a:off x="2170895" y="4564927"/>
          <a:ext cx="1515953" cy="4623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FPGA</a:t>
          </a:r>
          <a:endParaRPr lang="en-US" sz="1600" b="1" kern="1200" dirty="0"/>
        </a:p>
      </dsp:txBody>
      <dsp:txXfrm>
        <a:off x="2170895" y="4564927"/>
        <a:ext cx="1515953" cy="462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1AE7E-CE44-4211-8F76-82FFACC70104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6F3EE-7B09-4C25-B1EE-AE0A95F6B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87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22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5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84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89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73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8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3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2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2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11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5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37463-3BF8-41B8-AB79-5580E376D07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06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6F3EE-7B09-4C25-B1EE-AE0A95F6B2B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4400" y="1371600"/>
            <a:ext cx="7019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4400" y="4462272"/>
            <a:ext cx="7019600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2381400" y="1943842"/>
            <a:ext cx="6375047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400" y="4538662"/>
            <a:ext cx="6375047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C667-A398-49D1-B6B0-E693AC2D2DE3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2/12/2015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20A0-8A5F-4E56-B39F-C23D1F0E8872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2/12/2015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6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649" y="462249"/>
            <a:ext cx="7269816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51" y="6356353"/>
            <a:ext cx="1478960" cy="365125"/>
          </a:xfrm>
        </p:spPr>
        <p:txBody>
          <a:bodyPr/>
          <a:lstStyle/>
          <a:p>
            <a:fld id="{97B18C3F-5880-4217-A516-ED594DBCA1A9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2/12/2015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6780" y="6356353"/>
            <a:ext cx="4265840" cy="365125"/>
          </a:xfrm>
        </p:spPr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4785353" y="2914979"/>
            <a:ext cx="6857433" cy="1028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5343503" y="3384990"/>
            <a:ext cx="6858000" cy="89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9762" y="462249"/>
            <a:ext cx="1028165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76792" y="6356353"/>
            <a:ext cx="1476674" cy="365125"/>
          </a:xfrm>
        </p:spPr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7E23-BEB3-4E3B-98B4-791AE06EAD12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2/12/2015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6614" y="-20637"/>
            <a:ext cx="5486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6614" y="4462272"/>
            <a:ext cx="54864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2878511" y="658349"/>
            <a:ext cx="4948098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8512" y="4589466"/>
            <a:ext cx="494809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7904-9EC3-44C4-84FE-FFE6B0D7FE93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2/12/2015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94560"/>
            <a:ext cx="3367278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26" y="2194560"/>
            <a:ext cx="3370068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B580-2959-401E-B23C-680FE85C4938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2/12/2015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1828458"/>
            <a:ext cx="3367278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2743197"/>
            <a:ext cx="3367278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4316" y="1828458"/>
            <a:ext cx="3367278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4316" y="2743197"/>
            <a:ext cx="3367278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0933-FA74-457F-9249-E55D6C1BD74D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2/12/2015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80B4-6CD0-405E-88DD-1B12CE941C87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2/12/2015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9CCD-99BB-455F-8981-5F881D747BF8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2/12/2015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173" y="2465294"/>
            <a:ext cx="4042421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863" y="2465297"/>
            <a:ext cx="2876156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EFB9-3153-4CFD-812C-D022FC808CDF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2/12/2015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9173" y="1828456"/>
            <a:ext cx="4042421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864" y="2465296"/>
            <a:ext cx="2876156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7C38-514C-4D11-B183-87F636CC1DBB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2/12/2015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7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914171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3"/>
            <a:ext cx="9141714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960120" y="466346"/>
            <a:ext cx="722147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121" y="6356353"/>
            <a:ext cx="1478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70D00-F8AD-4620-B846-F2F83C1AD3F7}" type="datetime1">
              <a:rPr lang="en-US" smtClean="0">
                <a:solidFill>
                  <a:srgbClr val="3C4743">
                    <a:tint val="75000"/>
                  </a:srgbClr>
                </a:solidFill>
              </a:rPr>
              <a:t>2/12/2015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9081" y="6356353"/>
            <a:ext cx="426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920" y="6356353"/>
            <a:ext cx="147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8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Electronic </a:t>
            </a:r>
            <a:r>
              <a:rPr lang="en-US" sz="4800" dirty="0" smtClean="0"/>
              <a:t>Synthetic Aperture Radar </a:t>
            </a:r>
            <a:r>
              <a:rPr lang="en-US" sz="4800" dirty="0"/>
              <a:t>Imager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399" y="4538662"/>
            <a:ext cx="6549614" cy="865321"/>
          </a:xfrm>
        </p:spPr>
        <p:txBody>
          <a:bodyPr>
            <a:noAutofit/>
          </a:bodyPr>
          <a:lstStyle/>
          <a:p>
            <a:r>
              <a:rPr lang="en-US" sz="2800" dirty="0"/>
              <a:t>Team </a:t>
            </a:r>
            <a:r>
              <a:rPr lang="en-US" sz="2800" dirty="0" smtClean="0"/>
              <a:t>E#11/M#27 - Milestone #4</a:t>
            </a:r>
          </a:p>
          <a:p>
            <a:r>
              <a:rPr lang="en-US" sz="2800" dirty="0" smtClean="0"/>
              <a:t>Detailed Design &amp; Testing Strategy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31" y="1824512"/>
            <a:ext cx="3633371" cy="84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73" y="160723"/>
            <a:ext cx="2916241" cy="11196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1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199" cy="1500187"/>
          </a:xfrm>
        </p:spPr>
        <p:txBody>
          <a:bodyPr>
            <a:normAutofit/>
          </a:bodyPr>
          <a:lstStyle/>
          <a:p>
            <a:r>
              <a:rPr lang="en-US" dirty="0" smtClean="0"/>
              <a:t>Major Electrical Components &amp; Designs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Matthew </a:t>
            </a:r>
            <a:r>
              <a:rPr lang="en-US" dirty="0" err="1" smtClean="0"/>
              <a:t>Cammuse</a:t>
            </a:r>
            <a:r>
              <a:rPr lang="en-US" dirty="0" smtClean="0"/>
              <a:t> – Electrical Engineer</a:t>
            </a:r>
          </a:p>
          <a:p>
            <a:r>
              <a:rPr lang="en-US" dirty="0" smtClean="0"/>
              <a:t>Joshua Cushion – Electrical Engineer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10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3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Power Supply Design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2027"/>
            <a:ext cx="3219450" cy="4021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Current Design:</a:t>
            </a:r>
          </a:p>
          <a:p>
            <a:r>
              <a:rPr lang="en-US" sz="2800" dirty="0" smtClean="0"/>
              <a:t>Standard Power supplies</a:t>
            </a:r>
          </a:p>
          <a:p>
            <a:r>
              <a:rPr lang="en-US" sz="2800" dirty="0" smtClean="0"/>
              <a:t>Voltage Regulators</a:t>
            </a:r>
          </a:p>
          <a:p>
            <a:pPr lvl="1"/>
            <a:r>
              <a:rPr lang="en-US" sz="2800" dirty="0" smtClean="0"/>
              <a:t>9 Voltage Outputs</a:t>
            </a:r>
          </a:p>
          <a:p>
            <a:pPr lvl="1"/>
            <a:r>
              <a:rPr lang="en-US" sz="2800" dirty="0" smtClean="0"/>
              <a:t>5 Voltage Output</a:t>
            </a:r>
          </a:p>
          <a:p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752850" y="1962027"/>
            <a:ext cx="2623229" cy="3221463"/>
            <a:chOff x="3973702" y="2651130"/>
            <a:chExt cx="2166029" cy="26663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3702" y="2950050"/>
              <a:ext cx="2166029" cy="236739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23328" y="2651130"/>
              <a:ext cx="86677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u="sng" dirty="0"/>
                <a:t>9 Output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76079" y="2789897"/>
            <a:ext cx="2487762" cy="3194061"/>
            <a:chOff x="6654041" y="2789897"/>
            <a:chExt cx="2209800" cy="31567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4041" y="3124200"/>
              <a:ext cx="2209800" cy="28224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325553" y="2789897"/>
              <a:ext cx="86677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u="sng" dirty="0"/>
                <a:t>5 Output</a:t>
              </a: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Matthew Cammuse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11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Electrical System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459"/>
            <a:ext cx="8330631" cy="4527894"/>
          </a:xfrm>
          <a:prstGeom prst="rect">
            <a:avLst/>
          </a:prstGeom>
        </p:spPr>
      </p:pic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439081" y="6356353"/>
            <a:ext cx="4265840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2362200"/>
            <a:ext cx="1295400" cy="685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07735" y="4267200"/>
            <a:ext cx="1295400" cy="6858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5410199"/>
            <a:ext cx="1447800" cy="94615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" y="1905000"/>
            <a:ext cx="1714500" cy="457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9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Transmit Signal Chain-Test Strategies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981200"/>
            <a:ext cx="4019550" cy="4375153"/>
          </a:xfrm>
        </p:spPr>
        <p:txBody>
          <a:bodyPr>
            <a:normAutofit/>
          </a:bodyPr>
          <a:lstStyle/>
          <a:p>
            <a:r>
              <a:rPr lang="en-US" dirty="0" smtClean="0"/>
              <a:t>Verify output reference signal from FPGA: </a:t>
            </a:r>
          </a:p>
          <a:p>
            <a:pPr lvl="1"/>
            <a:r>
              <a:rPr lang="en-US" dirty="0" smtClean="0"/>
              <a:t>10 MHz &lt; Frequency &lt; 200 MHz</a:t>
            </a:r>
          </a:p>
          <a:p>
            <a:pPr lvl="1"/>
            <a:r>
              <a:rPr lang="en-US" dirty="0" smtClean="0"/>
              <a:t>1V</a:t>
            </a:r>
            <a:r>
              <a:rPr lang="en-US" baseline="-25000" dirty="0" smtClean="0"/>
              <a:t>pk-pk</a:t>
            </a:r>
            <a:r>
              <a:rPr lang="en-US" dirty="0" smtClean="0"/>
              <a:t> &lt; Voltage &lt; 3.3V</a:t>
            </a:r>
            <a:r>
              <a:rPr lang="en-US" baseline="-25000" dirty="0" smtClean="0"/>
              <a:t>pk-pk</a:t>
            </a:r>
            <a:endParaRPr lang="en-US" dirty="0" smtClean="0"/>
          </a:p>
          <a:p>
            <a:r>
              <a:rPr lang="en-US" dirty="0" smtClean="0"/>
              <a:t>Verify the period of the pulses from the FPGA to the switches:</a:t>
            </a:r>
          </a:p>
          <a:p>
            <a:pPr lvl="1"/>
            <a:r>
              <a:rPr lang="en-US" dirty="0" smtClean="0"/>
              <a:t>SPDT – 20 ns</a:t>
            </a:r>
          </a:p>
          <a:p>
            <a:r>
              <a:rPr lang="en-US" dirty="0" smtClean="0"/>
              <a:t>Measure signal strength and frequency of output from the components in the chain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89878211"/>
              </p:ext>
            </p:extLst>
          </p:nvPr>
        </p:nvGraphicFramePr>
        <p:xfrm>
          <a:off x="4823620" y="1931152"/>
          <a:ext cx="3710779" cy="4164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46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Transmit Signal Chain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5447373"/>
              </p:ext>
            </p:extLst>
          </p:nvPr>
        </p:nvGraphicFramePr>
        <p:xfrm>
          <a:off x="457200" y="1917840"/>
          <a:ext cx="8382000" cy="4438513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971800"/>
                <a:gridCol w="1295400"/>
                <a:gridCol w="1371600"/>
                <a:gridCol w="1219200"/>
                <a:gridCol w="1524000"/>
              </a:tblGrid>
              <a:tr h="31617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Component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Input Power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Output Power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[dBm]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[mW]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[dBm]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[mW]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797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Voltage Controlled Oscillator (VCO)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0.398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1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Super Ultra Wideband Amplifier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-4.12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0.387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21.88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154.2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797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Single Pole Double Throw (SPDT) Switch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21.76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150.0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19.76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94.62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16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Fixed Attenuator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19.64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92.05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9.64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9.204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16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Frequency Multiplier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9.44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8.79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-3.06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0.494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1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Ultra Wide Bandwidth Amplifier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-3.06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0.494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8.94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7.834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16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 Attenuator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8.82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7.621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-4.08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0.382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16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Band Pass Filter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-4.3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0.372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-7.3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0.186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161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Power Amplifier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-7.5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0.178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22.5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177.83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797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Single Pole Four Throw (SP4T) Switch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22.38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172.98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20.38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109.14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1" y="2194560"/>
            <a:ext cx="4248149" cy="3986784"/>
          </a:xfrm>
        </p:spPr>
        <p:txBody>
          <a:bodyPr>
            <a:noAutofit/>
          </a:bodyPr>
          <a:lstStyle/>
          <a:p>
            <a:r>
              <a:rPr lang="en-US" sz="2400" dirty="0"/>
              <a:t>Measure signal strength and frequency of output from the components in the </a:t>
            </a:r>
            <a:r>
              <a:rPr lang="en-US" sz="2400" dirty="0" smtClean="0"/>
              <a:t>chain</a:t>
            </a:r>
          </a:p>
          <a:p>
            <a:r>
              <a:rPr lang="en-US" sz="2400" dirty="0" smtClean="0"/>
              <a:t>Measure the output voltage from the I and Q channels of IQ demodulator</a:t>
            </a:r>
          </a:p>
          <a:p>
            <a:r>
              <a:rPr lang="en-US" sz="2400" dirty="0" smtClean="0"/>
              <a:t>Measure the output </a:t>
            </a:r>
            <a:r>
              <a:rPr lang="en-US" sz="2400" dirty="0" smtClean="0"/>
              <a:t>voltage channels </a:t>
            </a:r>
            <a:r>
              <a:rPr lang="en-US" sz="2400" dirty="0" smtClean="0"/>
              <a:t>of the dual level shift circuit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1" y="457200"/>
            <a:ext cx="7886700" cy="13716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Receive Signal Chain-Test Strategies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32233027"/>
              </p:ext>
            </p:extLst>
          </p:nvPr>
        </p:nvGraphicFramePr>
        <p:xfrm>
          <a:off x="4953000" y="1343718"/>
          <a:ext cx="4038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4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0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287025"/>
              </p:ext>
            </p:extLst>
          </p:nvPr>
        </p:nvGraphicFramePr>
        <p:xfrm>
          <a:off x="304800" y="1981198"/>
          <a:ext cx="8610600" cy="4375155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936795"/>
                <a:gridCol w="1518342"/>
                <a:gridCol w="1438430"/>
                <a:gridCol w="1243148"/>
                <a:gridCol w="1473885"/>
              </a:tblGrid>
              <a:tr h="40174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Component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Input Power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Output Power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[dBm]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</a:t>
                      </a:r>
                      <a:r>
                        <a:rPr lang="en-US" sz="1600" dirty="0" err="1">
                          <a:effectLst/>
                        </a:rPr>
                        <a:t>mW</a:t>
                      </a:r>
                      <a:r>
                        <a:rPr lang="en-US" sz="1600" dirty="0">
                          <a:effectLst/>
                        </a:rPr>
                        <a:t>]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[dBm]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[</a:t>
                      </a:r>
                      <a:r>
                        <a:rPr lang="en-US" sz="1600" dirty="0" err="1">
                          <a:effectLst/>
                        </a:rPr>
                        <a:t>mW</a:t>
                      </a:r>
                      <a:r>
                        <a:rPr lang="en-US" sz="1600" dirty="0">
                          <a:effectLst/>
                        </a:rPr>
                        <a:t>]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283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Single Pole Sixteen Throw (SP16T) Switch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-53.24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4.742E-06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-57.94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1.609E-06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017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Band Pass Filter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-58.09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1.552E-06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-61.09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7.790E-07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792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 Noise Amplifier (LNA-SLNA-120-38-22-SMA)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-61.09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7.780E-07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-23.09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4.915E-03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283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 Attenuator (SA4077)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-23.21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4.775E-03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-27.21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1.903E-03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792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Low Noise Amplifier (LNA-SLNA-180-38-25-SMA)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-27.33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1.849E-03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10.68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1.168E+01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283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Radio Frequency (RF) IQ Demodulator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10.56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11.38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3.555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2.267E+00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628651" y="76200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Receive Signal Chain</a:t>
            </a:r>
          </a:p>
        </p:txBody>
      </p:sp>
    </p:spTree>
    <p:extLst>
      <p:ext uri="{BB962C8B-B14F-4D97-AF65-F5344CB8AC3E}">
        <p14:creationId xmlns:p14="http://schemas.microsoft.com/office/powerpoint/2010/main" val="41068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IQ Demodulator (LO) Chain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745781"/>
              </p:ext>
            </p:extLst>
          </p:nvPr>
        </p:nvGraphicFramePr>
        <p:xfrm>
          <a:off x="228600" y="2057399"/>
          <a:ext cx="8686800" cy="411480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3276600"/>
                <a:gridCol w="1447800"/>
                <a:gridCol w="1371600"/>
                <a:gridCol w="1371600"/>
                <a:gridCol w="1219200"/>
              </a:tblGrid>
              <a:tr h="35759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Component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Input Power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Output Power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5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[dBm]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[mW]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[dBm]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[mW]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627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Voltage Controlled Oscillator (VCO)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0.398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575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Super Ultra Wideband Amplifier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-4.12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0.387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21.88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154.2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627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Single Pole Double Throw (SPDT) Switch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21.76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150.0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19.76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94.62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575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Fixed Attenuator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19.64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92.05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9.64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9.204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575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Frequency Multiplier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9.44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8.79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-3.06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0.494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575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Ultra Wide Bandwidth Amplifier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-3.06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0.494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8.94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7.834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575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Fixed Attenuator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8.82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7.621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5.82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3.819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575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 (IQ Demodulator)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5.55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3.589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439081" y="6356353"/>
            <a:ext cx="4265840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17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Dual Level Shift Circuit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657" y="1981200"/>
            <a:ext cx="3886200" cy="152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Input voltage: ± 340mVdc</a:t>
            </a:r>
          </a:p>
          <a:p>
            <a:pPr lvl="1"/>
            <a:r>
              <a:rPr lang="en-US" sz="2400" dirty="0"/>
              <a:t>Increments</a:t>
            </a:r>
            <a:r>
              <a:rPr lang="en-US" sz="2400" dirty="0" smtClean="0"/>
              <a:t>: 0.005mVdc</a:t>
            </a:r>
          </a:p>
          <a:p>
            <a:r>
              <a:rPr lang="en-US" sz="2400" dirty="0" smtClean="0"/>
              <a:t>Output voltage: 0 to 3.3Vdc</a:t>
            </a:r>
          </a:p>
          <a:p>
            <a:pPr marL="3429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342900" lvl="1" indent="0">
              <a:buNone/>
            </a:pPr>
            <a:endParaRPr lang="en-US" sz="24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387418"/>
              </p:ext>
            </p:extLst>
          </p:nvPr>
        </p:nvGraphicFramePr>
        <p:xfrm>
          <a:off x="265620" y="3803289"/>
          <a:ext cx="8649781" cy="175931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70161"/>
                <a:gridCol w="551000"/>
                <a:gridCol w="560579"/>
                <a:gridCol w="560579"/>
                <a:gridCol w="560579"/>
                <a:gridCol w="255600"/>
                <a:gridCol w="676764"/>
                <a:gridCol w="560579"/>
                <a:gridCol w="560579"/>
                <a:gridCol w="746485"/>
                <a:gridCol w="243981"/>
                <a:gridCol w="560579"/>
                <a:gridCol w="560579"/>
                <a:gridCol w="560579"/>
                <a:gridCol w="560579"/>
                <a:gridCol w="560579"/>
              </a:tblGrid>
              <a:tr h="879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Vin(V)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-0.340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-0.335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-0.330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-0.325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…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-0.005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0.000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0.005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0.010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…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0.085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0.325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0.330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0.335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0.340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879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Vout(V)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0.000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0.024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0.049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0.073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…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1.626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1.650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1.674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1.699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…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2.063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3.227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3.251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3.276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3.300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439081" y="6356353"/>
            <a:ext cx="4265840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18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Dual Level Shift Circuit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80" y="1941740"/>
            <a:ext cx="7393442" cy="3840480"/>
          </a:xfrm>
          <a:prstGeom prst="rect">
            <a:avLst/>
          </a:prstGeom>
        </p:spPr>
      </p:pic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439081" y="6356353"/>
            <a:ext cx="4265840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19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0840" y="2140982"/>
            <a:ext cx="16002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Maximum Output 3.3Vdc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0857" y="2286000"/>
            <a:ext cx="382143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1295400" y="48768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Team Agenda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Brief Introductions</a:t>
            </a:r>
          </a:p>
          <a:p>
            <a:pPr marL="0" indent="0" algn="ctr">
              <a:buNone/>
            </a:pPr>
            <a:r>
              <a:rPr lang="en-US" dirty="0" smtClean="0"/>
              <a:t>Project Overview</a:t>
            </a:r>
          </a:p>
          <a:p>
            <a:pPr marL="0" indent="0" algn="ctr">
              <a:buNone/>
            </a:pPr>
            <a:r>
              <a:rPr lang="en-US" dirty="0" smtClean="0"/>
              <a:t>Power Supply Design</a:t>
            </a:r>
          </a:p>
          <a:p>
            <a:pPr marL="0" indent="0" algn="ctr">
              <a:buNone/>
            </a:pPr>
            <a:r>
              <a:rPr lang="en-US" dirty="0" smtClean="0"/>
              <a:t>Electrical System</a:t>
            </a:r>
          </a:p>
          <a:p>
            <a:pPr marL="0" indent="0" algn="ctr">
              <a:buNone/>
            </a:pPr>
            <a:r>
              <a:rPr lang="en-US" dirty="0" smtClean="0"/>
              <a:t>Programming</a:t>
            </a:r>
          </a:p>
          <a:p>
            <a:pPr marL="0" indent="0" algn="ctr">
              <a:buNone/>
            </a:pPr>
            <a:r>
              <a:rPr lang="en-US" dirty="0" smtClean="0"/>
              <a:t>Signal Processing &amp; Image Calibration</a:t>
            </a:r>
          </a:p>
          <a:p>
            <a:pPr marL="0" indent="0" algn="ctr">
              <a:buNone/>
            </a:pPr>
            <a:r>
              <a:rPr lang="en-US" dirty="0" smtClean="0"/>
              <a:t>Mechanical Analysis</a:t>
            </a:r>
          </a:p>
          <a:p>
            <a:pPr marL="0" indent="0" algn="ctr">
              <a:buNone/>
            </a:pPr>
            <a:r>
              <a:rPr lang="en-US" dirty="0" smtClean="0"/>
              <a:t>Project Schedule</a:t>
            </a:r>
          </a:p>
          <a:p>
            <a:pPr marL="0" indent="0" algn="ctr">
              <a:buNone/>
            </a:pPr>
            <a:r>
              <a:rPr lang="en-US" dirty="0" smtClean="0"/>
              <a:t>Project Assessment</a:t>
            </a:r>
          </a:p>
          <a:p>
            <a:pPr marL="0" indent="0" algn="ctr">
              <a:buNone/>
            </a:pPr>
            <a:r>
              <a:rPr lang="en-US" dirty="0" smtClean="0"/>
              <a:t>Closing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Jasmine </a:t>
            </a:r>
            <a:r>
              <a:rPr lang="en-US" dirty="0" err="1" smtClean="0">
                <a:solidFill>
                  <a:srgbClr val="3C4743">
                    <a:tint val="75000"/>
                  </a:srgbClr>
                </a:solidFill>
              </a:rPr>
              <a:t>Vanderhorst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Risks &amp; Contingency Plan</a:t>
            </a:r>
            <a:endParaRPr lang="en-US" sz="48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629842" y="1866982"/>
            <a:ext cx="3868340" cy="480060"/>
          </a:xfrm>
        </p:spPr>
        <p:txBody>
          <a:bodyPr/>
          <a:lstStyle/>
          <a:p>
            <a:r>
              <a:rPr lang="en-US" dirty="0" smtClean="0"/>
              <a:t>Failed Parts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629842" y="2484916"/>
            <a:ext cx="3637358" cy="3458684"/>
          </a:xfrm>
        </p:spPr>
        <p:txBody>
          <a:bodyPr/>
          <a:lstStyle/>
          <a:p>
            <a:pPr marL="385763" indent="-385763">
              <a:buFont typeface="+mj-lt"/>
              <a:buAutoNum type="alphaUcPeriod"/>
            </a:pPr>
            <a:r>
              <a:rPr lang="en-US" dirty="0" smtClean="0"/>
              <a:t>VCO 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 smtClean="0"/>
              <a:t>FPGA – pulses for switches 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 smtClean="0"/>
              <a:t>Dual Level Shift Circuit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 smtClean="0"/>
              <a:t>Analog to Digital converters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4629150" y="1866982"/>
            <a:ext cx="3887391" cy="480060"/>
          </a:xfrm>
        </p:spPr>
        <p:txBody>
          <a:bodyPr/>
          <a:lstStyle/>
          <a:p>
            <a:r>
              <a:rPr lang="en-US" dirty="0" smtClean="0"/>
              <a:t>Alternative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4267200" y="2484916"/>
            <a:ext cx="4648200" cy="3611084"/>
          </a:xfrm>
        </p:spPr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lphaUcPeriod"/>
            </a:pPr>
            <a:r>
              <a:rPr lang="en-US" dirty="0" smtClean="0"/>
              <a:t>High frequency signal generator</a:t>
            </a:r>
          </a:p>
          <a:p>
            <a:pPr marL="728663" lvl="1" indent="-385763">
              <a:buFont typeface="+mj-lt"/>
              <a:buAutoNum type="romanLcPeriod"/>
            </a:pPr>
            <a:r>
              <a:rPr lang="en-US" dirty="0" smtClean="0"/>
              <a:t>Input signal into frequency multipliers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 smtClean="0"/>
              <a:t>Use signal generator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 smtClean="0"/>
              <a:t>Use oscilloscope to measure the outputs form the IQ demodulator</a:t>
            </a:r>
          </a:p>
          <a:p>
            <a:pPr marL="385763" indent="-385763">
              <a:buFont typeface="+mj-lt"/>
              <a:buAutoNum type="alphaUcPeriod"/>
            </a:pPr>
            <a:r>
              <a:rPr lang="en-US" dirty="0" smtClean="0"/>
              <a:t>Manually hard code the output voltages from IQ Demodulator into DSP software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439081" y="6356353"/>
            <a:ext cx="4265840" cy="365125"/>
          </a:xfrm>
        </p:spPr>
        <p:txBody>
          <a:bodyPr/>
          <a:lstStyle/>
          <a:p>
            <a:r>
              <a:rPr lang="en-US" dirty="0" smtClean="0"/>
              <a:t>Joshua Cushion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20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199" cy="15001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Timing Controls, Switches, A-to-D, Binary to BCD, &amp; Mitigation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Patrick </a:t>
            </a:r>
            <a:r>
              <a:rPr lang="en-US" dirty="0" err="1" smtClean="0"/>
              <a:t>Delallana</a:t>
            </a:r>
            <a:r>
              <a:rPr lang="en-US" dirty="0" smtClean="0"/>
              <a:t> – Electrical &amp; Computer Engineer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21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Summaries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will be covered:</a:t>
            </a:r>
          </a:p>
          <a:p>
            <a:r>
              <a:rPr lang="en-US" sz="3200" dirty="0" smtClean="0"/>
              <a:t>Separate Coding Tasks</a:t>
            </a:r>
          </a:p>
          <a:p>
            <a:pPr lvl="1"/>
            <a:r>
              <a:rPr lang="en-US" sz="3200" dirty="0" smtClean="0"/>
              <a:t>Code written for subtasks</a:t>
            </a:r>
          </a:p>
          <a:p>
            <a:r>
              <a:rPr lang="en-US" sz="3200" dirty="0" smtClean="0"/>
              <a:t>Logic &amp; explanation behind code written</a:t>
            </a:r>
          </a:p>
          <a:p>
            <a:r>
              <a:rPr lang="en-US" sz="3200" dirty="0" smtClean="0"/>
              <a:t>Mitigation Strategies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Patrick Delallana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22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Discrete Timing Control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Sets up the timing for the switches of the system.</a:t>
            </a:r>
          </a:p>
          <a:p>
            <a:r>
              <a:rPr lang="en-US" sz="2800" dirty="0" smtClean="0"/>
              <a:t>Several ways to do this.</a:t>
            </a:r>
          </a:p>
          <a:p>
            <a:pPr lvl="1"/>
            <a:r>
              <a:rPr lang="en-US" sz="2800" dirty="0" smtClean="0"/>
              <a:t>Combinational with clock dividers</a:t>
            </a:r>
          </a:p>
          <a:p>
            <a:pPr lvl="1"/>
            <a:r>
              <a:rPr lang="en-US" sz="2800" dirty="0" smtClean="0"/>
              <a:t>Inherent counter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Patrick Delallana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23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Timing Diagram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Patrick </a:t>
            </a:r>
            <a:r>
              <a:rPr lang="en-US" dirty="0" err="1" smtClean="0">
                <a:solidFill>
                  <a:srgbClr val="3C4743">
                    <a:tint val="75000"/>
                  </a:srgbClr>
                </a:solidFill>
              </a:rPr>
              <a:t>Delallana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24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3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Discrete Timing Control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7" y="1955739"/>
            <a:ext cx="8229600" cy="42402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Patrick Delallana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25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Code for Discrete Timing Control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46" y="1830390"/>
            <a:ext cx="732804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Patrick Delallana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26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Combinational Logic for Switches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" y="1828459"/>
            <a:ext cx="701424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Patrick Delallana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27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Mitigation Strategy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button to output pulse.</a:t>
            </a:r>
          </a:p>
          <a:p>
            <a:r>
              <a:rPr lang="en-US" sz="2800" dirty="0" smtClean="0"/>
              <a:t>Could be one switch for each transmit/receive path.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ff </a:t>
            </a:r>
            <a:r>
              <a:rPr lang="en-US" sz="2800" dirty="0" smtClean="0"/>
              <a:t>time for transmitting and receiving mode may be increased, depending on results from testing.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Patrick Delallana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28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Analog to Digital Conversion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2190749"/>
            <a:ext cx="7802880" cy="39862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A/D converter takes in analog voltage, outputs Digital combination of analog voltage</a:t>
            </a:r>
          </a:p>
          <a:p>
            <a:pPr lvl="1"/>
            <a:r>
              <a:rPr lang="en-US" sz="2800" dirty="0" smtClean="0"/>
              <a:t>12 bit output</a:t>
            </a:r>
          </a:p>
          <a:p>
            <a:pPr lvl="1"/>
            <a:r>
              <a:rPr lang="en-US" sz="2800" dirty="0" smtClean="0"/>
              <a:t>Range is 0 to 3.3 V.</a:t>
            </a:r>
          </a:p>
          <a:p>
            <a:r>
              <a:rPr lang="en-US" sz="2800" dirty="0" smtClean="0"/>
              <a:t>Goal here is to store data from the IQ demodulator, and check via 7 segment display.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Patrick Delallana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29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Team Structure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439080" y="6356351"/>
            <a:ext cx="4265840" cy="365125"/>
          </a:xfrm>
        </p:spPr>
        <p:txBody>
          <a:bodyPr/>
          <a:lstStyle/>
          <a:p>
            <a:r>
              <a:rPr lang="en-US" dirty="0" smtClean="0"/>
              <a:t>Jasmine </a:t>
            </a:r>
            <a:r>
              <a:rPr lang="en-US" dirty="0" err="1" smtClean="0"/>
              <a:t>Vanderhorst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81000" y="2133600"/>
          <a:ext cx="8534396" cy="37338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27790"/>
                <a:gridCol w="1049311"/>
                <a:gridCol w="991015"/>
                <a:gridCol w="991015"/>
                <a:gridCol w="944381"/>
                <a:gridCol w="994902"/>
                <a:gridCol w="899688"/>
                <a:gridCol w="912641"/>
                <a:gridCol w="923653"/>
              </a:tblGrid>
              <a:tr h="4978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Engineer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Jasmine Vanderhorst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Benjamin Mock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Joshua Cushion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Matthew Cammuse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Patrick </a:t>
                      </a:r>
                      <a:r>
                        <a:rPr lang="en-US" sz="1400" b="1" dirty="0" err="1">
                          <a:effectLst/>
                        </a:rPr>
                        <a:t>Delallana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Julia Kim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Malcolm Harmon</a:t>
                      </a:r>
                      <a:endParaRPr lang="en-US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Mark Poindexter</a:t>
                      </a:r>
                      <a:endParaRPr lang="en-US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</a:tr>
              <a:tr h="746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Field of Study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Industrial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Industrial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Electrical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Electrical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Electrical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Electrical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Mechanical Engineering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Mechanical Engineering 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</a:tr>
              <a:tr h="2489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Tasks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25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-Project </a:t>
                      </a:r>
                      <a:r>
                        <a:rPr lang="en-US" sz="1200" dirty="0" smtClean="0">
                          <a:effectLst/>
                        </a:rPr>
                        <a:t>Management</a:t>
                      </a:r>
                    </a:p>
                    <a:p>
                      <a:pPr marL="25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25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-Team Web Master</a:t>
                      </a:r>
                    </a:p>
                    <a:p>
                      <a:pPr marL="25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254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-Reliability Engineering</a:t>
                      </a:r>
                      <a:endParaRPr lang="en-US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5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25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-Presentation</a:t>
                      </a:r>
                      <a:r>
                        <a:rPr lang="en-US" sz="1200" baseline="0" dirty="0" smtClean="0">
                          <a:effectLst/>
                        </a:rPr>
                        <a:t>s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254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-Lead IE &amp; </a:t>
                      </a:r>
                      <a:r>
                        <a:rPr lang="en-US" sz="1200" dirty="0" smtClean="0">
                          <a:effectLst/>
                        </a:rPr>
                        <a:t>Treasurer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 smtClean="0">
                          <a:effectLst/>
                        </a:rPr>
                        <a:t>Procurement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-Safety &amp; </a:t>
                      </a:r>
                      <a:r>
                        <a:rPr lang="en-US" sz="1200" dirty="0" smtClean="0">
                          <a:effectLst/>
                        </a:rPr>
                        <a:t>Testing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-Reliability Engineering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-Lead EE &amp; Radio Frequency </a:t>
                      </a:r>
                      <a:r>
                        <a:rPr lang="en-US" sz="1200" dirty="0" smtClean="0">
                          <a:effectLst/>
                        </a:rPr>
                        <a:t>Engineer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-Power Supply </a:t>
                      </a:r>
                      <a:r>
                        <a:rPr lang="en-US" sz="1200" dirty="0" smtClean="0">
                          <a:effectLst/>
                        </a:rPr>
                        <a:t>Design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-Electrical System Design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-Assistant Project Manager &amp; Co-Lead </a:t>
                      </a:r>
                      <a:r>
                        <a:rPr lang="en-US" sz="1200" dirty="0" smtClean="0">
                          <a:effectLst/>
                        </a:rPr>
                        <a:t>EE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-Antenna Array </a:t>
                      </a:r>
                      <a:r>
                        <a:rPr lang="en-US" sz="1200" dirty="0" smtClean="0">
                          <a:effectLst/>
                        </a:rPr>
                        <a:t>Design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-Testing Strategy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-Co-Lead </a:t>
                      </a:r>
                      <a:r>
                        <a:rPr lang="en-US" sz="1200" dirty="0" smtClean="0">
                          <a:effectLst/>
                        </a:rPr>
                        <a:t>EE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-FPGA </a:t>
                      </a:r>
                      <a:r>
                        <a:rPr lang="en-US" sz="1200" dirty="0" smtClean="0">
                          <a:effectLst/>
                        </a:rPr>
                        <a:t>Programming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-VGA and A-to-D Conversion </a:t>
                      </a:r>
                      <a:r>
                        <a:rPr lang="en-US" sz="1200" dirty="0" smtClean="0">
                          <a:effectLst/>
                        </a:rPr>
                        <a:t>Coding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-System Timing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-Co-Lead EE &amp; Recording </a:t>
                      </a:r>
                      <a:r>
                        <a:rPr lang="en-US" sz="1200" dirty="0" smtClean="0">
                          <a:effectLst/>
                        </a:rPr>
                        <a:t>Secretary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-Signal </a:t>
                      </a:r>
                      <a:r>
                        <a:rPr lang="en-US" sz="1200" dirty="0" smtClean="0">
                          <a:effectLst/>
                        </a:rPr>
                        <a:t>Processing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-Image Calibration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-Assistant Project </a:t>
                      </a:r>
                      <a:r>
                        <a:rPr lang="en-US" sz="1200" dirty="0" smtClean="0">
                          <a:effectLst/>
                        </a:rPr>
                        <a:t>Manager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-Vendor </a:t>
                      </a:r>
                      <a:r>
                        <a:rPr lang="en-US" sz="1200" dirty="0" smtClean="0">
                          <a:effectLst/>
                        </a:rPr>
                        <a:t>Relations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-Antenna Frame </a:t>
                      </a:r>
                      <a:r>
                        <a:rPr lang="en-US" sz="1200" dirty="0" smtClean="0">
                          <a:effectLst/>
                        </a:rPr>
                        <a:t>Design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-Material Analysis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-Co-Lead </a:t>
                      </a:r>
                      <a:r>
                        <a:rPr lang="en-US" sz="1200" dirty="0" smtClean="0">
                          <a:effectLst/>
                        </a:rPr>
                        <a:t>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-Component Box </a:t>
                      </a:r>
                      <a:r>
                        <a:rPr lang="en-US" sz="1200" dirty="0" smtClean="0">
                          <a:effectLst/>
                        </a:rPr>
                        <a:t>Design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-Cabling Design &amp; </a:t>
                      </a:r>
                      <a:r>
                        <a:rPr lang="en-US" sz="1200" dirty="0" smtClean="0">
                          <a:effectLst/>
                        </a:rPr>
                        <a:t>Setup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-Vendor Relations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193" marR="5919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4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Binary to BCD </a:t>
            </a:r>
            <a:r>
              <a:rPr lang="en-US" sz="4800" dirty="0" smtClean="0"/>
              <a:t>Conversion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1981200"/>
            <a:ext cx="7726680" cy="3986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Shift and add 3 algorithm was used.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Shift Binary number left one bit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If </a:t>
            </a:r>
            <a:r>
              <a:rPr lang="en-US" sz="2400" dirty="0"/>
              <a:t>n shifts have taken place, the binary coded decimal number not in the binary column anymore and the algorithm is finished.  If this has not happened, go to step 3.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If </a:t>
            </a:r>
            <a:r>
              <a:rPr lang="en-US" sz="2400" dirty="0"/>
              <a:t>the binary values in any of the binary coded decimal columns is 5 or greater, the value in that column must be added by </a:t>
            </a:r>
            <a:r>
              <a:rPr lang="en-US" sz="2400" dirty="0" smtClean="0"/>
              <a:t>3.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Go back to step 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Patrick Delallana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30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Shift &amp; Add 3 Algorithm</a:t>
            </a:r>
            <a:endParaRPr lang="en-US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Patrick Delallana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31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832352"/>
              </p:ext>
            </p:extLst>
          </p:nvPr>
        </p:nvGraphicFramePr>
        <p:xfrm>
          <a:off x="304800" y="1838827"/>
          <a:ext cx="8534402" cy="451752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67602"/>
                <a:gridCol w="1826083"/>
                <a:gridCol w="1595570"/>
                <a:gridCol w="1529751"/>
                <a:gridCol w="1288211"/>
                <a:gridCol w="1127185"/>
              </a:tblGrid>
              <a:tr h="92367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Binary </a:t>
                      </a:r>
                      <a:r>
                        <a:rPr lang="en-US" sz="1400" b="1" dirty="0" smtClean="0">
                          <a:effectLst/>
                        </a:rPr>
                        <a:t>Coded </a:t>
                      </a:r>
                      <a:r>
                        <a:rPr lang="en-US" sz="1400" b="1" dirty="0">
                          <a:effectLst/>
                        </a:rPr>
                        <a:t>Decimal </a:t>
                      </a:r>
                      <a:r>
                        <a:rPr lang="en-US" sz="1400" b="1" dirty="0" smtClean="0">
                          <a:effectLst/>
                        </a:rPr>
                        <a:t>Columns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92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Operation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Thousands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Hundreds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Tens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Units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Binary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1200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1111    1111    1111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HEX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1111    1111    1111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Start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1111    1111    1111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Shift 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1111    1111    111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Shift 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1111    1111    11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Shift 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111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1111    1111    1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Add 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1010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1111    1111    1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Shift 4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0101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1111    1111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Add 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1000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1111    1111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Shift 5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0001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1111    111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Shift 6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110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0011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1111    11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Add 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1001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0011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1111    11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92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Shift 7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0010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0111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1111    1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92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Add 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0010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1010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1111    1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92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Shift 8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0101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0101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92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Add 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1000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1000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92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Shift 9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0001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0001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92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Add 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1000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0001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0001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92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Shift 10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0000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0010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0011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92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Shift 11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0000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0100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0111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92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Add 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0000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0100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1010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1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92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Shift 12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0000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1001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0101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923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BCD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4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9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5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 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1847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15                  12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11                         8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7                        4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3                        0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1847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z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27                  24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23                  20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19                    16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15                    12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11               0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  <a:tr h="277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Vectors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Thousands = P[14:12]=z[26:24]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Hundreds= P[11:12]=z[26:24]</a:t>
                      </a:r>
                      <a:endParaRPr lang="en-US" sz="9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Tens=</a:t>
                      </a:r>
                      <a:r>
                        <a:rPr lang="en-US" sz="900" b="1" baseline="0" dirty="0" smtClean="0">
                          <a:effectLst/>
                        </a:rPr>
                        <a:t> </a:t>
                      </a:r>
                      <a:r>
                        <a:rPr lang="en-US" sz="900" b="1" dirty="0" smtClean="0">
                          <a:effectLst/>
                        </a:rPr>
                        <a:t>P[7:4</a:t>
                      </a:r>
                      <a:r>
                        <a:rPr lang="en-US" sz="900" b="1" dirty="0">
                          <a:effectLst/>
                        </a:rPr>
                        <a:t>]=z[19:16]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Units=</a:t>
                      </a:r>
                      <a:r>
                        <a:rPr lang="en-US" sz="900" b="1" baseline="0" dirty="0" smtClean="0">
                          <a:effectLst/>
                        </a:rPr>
                        <a:t> </a:t>
                      </a:r>
                      <a:r>
                        <a:rPr lang="en-US" sz="900" b="1" dirty="0" smtClean="0">
                          <a:effectLst/>
                        </a:rPr>
                        <a:t>P[3:0</a:t>
                      </a:r>
                      <a:r>
                        <a:rPr lang="en-US" sz="900" b="1" dirty="0">
                          <a:effectLst/>
                        </a:rPr>
                        <a:t>]=z[15:12]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637" marR="346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2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Logic For Binary to BCD Conversion</a:t>
            </a:r>
            <a:endParaRPr lang="en-US" sz="4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2630"/>
            <a:ext cx="7239000" cy="3950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Patrick Delallana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32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</a:t>
            </a:r>
            <a:r>
              <a:rPr lang="en-US" sz="4800" dirty="0" smtClean="0"/>
              <a:t>ext </a:t>
            </a:r>
            <a:r>
              <a:rPr lang="en-US" sz="4800" dirty="0"/>
              <a:t>M</a:t>
            </a:r>
            <a:r>
              <a:rPr lang="en-US" sz="4800" dirty="0" smtClean="0"/>
              <a:t>ilestone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99299"/>
            <a:ext cx="8001000" cy="39862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Verify </a:t>
            </a:r>
            <a:r>
              <a:rPr lang="en-US" sz="2800" dirty="0" smtClean="0"/>
              <a:t>correct pulse output from pin on FPGA using oscilloscope and </a:t>
            </a:r>
            <a:r>
              <a:rPr lang="en-US" sz="2800" dirty="0" smtClean="0"/>
              <a:t>probe.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 </a:t>
            </a:r>
            <a:r>
              <a:rPr lang="en-US" sz="2800" dirty="0" smtClean="0"/>
              <a:t>check A/D code via 7 segment display.  Input to A/D converter would just be DC power </a:t>
            </a:r>
            <a:r>
              <a:rPr lang="en-US" sz="2800" dirty="0" smtClean="0"/>
              <a:t>supply.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Possibly </a:t>
            </a:r>
            <a:r>
              <a:rPr lang="en-US" sz="2800" dirty="0" smtClean="0"/>
              <a:t>check output to VGA display via switches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Patrick Delallana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33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199" cy="1500187"/>
          </a:xfrm>
        </p:spPr>
        <p:txBody>
          <a:bodyPr/>
          <a:lstStyle/>
          <a:p>
            <a:r>
              <a:rPr lang="en-US" dirty="0"/>
              <a:t>Signal Processing 	</a:t>
            </a:r>
            <a:br>
              <a:rPr lang="en-US" dirty="0"/>
            </a:br>
            <a:r>
              <a:rPr lang="en-US" dirty="0"/>
              <a:t>Julia </a:t>
            </a:r>
            <a:r>
              <a:rPr lang="en-US" dirty="0" smtClean="0"/>
              <a:t>Kim – Electrical Engineer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34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Signal Processing – </a:t>
            </a:r>
            <a:br>
              <a:rPr lang="en-US" sz="4800" dirty="0" smtClean="0"/>
            </a:br>
            <a:r>
              <a:rPr lang="en-US" sz="4800" dirty="0" smtClean="0"/>
              <a:t>Basis Functions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26" y="2194560"/>
            <a:ext cx="4027674" cy="398678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For image formation, the sum of the energy from some of the </a:t>
            </a:r>
            <a:r>
              <a:rPr lang="en-US" dirty="0" err="1"/>
              <a:t>scatterers</a:t>
            </a:r>
            <a:r>
              <a:rPr lang="en-US" dirty="0"/>
              <a:t> is taken and they are decomposed by multiplying them by the basis functions.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basis function represents the energy that will come in from a different angle, so if it is multiplied by the total energy, it decomposes it into just that part.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671514"/>
              </p:ext>
            </p:extLst>
          </p:nvPr>
        </p:nvGraphicFramePr>
        <p:xfrm>
          <a:off x="381000" y="2226468"/>
          <a:ext cx="4430526" cy="3488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Julia Kim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35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Boresite Calibration	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10200" y="2226467"/>
            <a:ext cx="3352800" cy="3564731"/>
          </a:xfrm>
        </p:spPr>
        <p:txBody>
          <a:bodyPr>
            <a:normAutofit/>
          </a:bodyPr>
          <a:lstStyle/>
          <a:p>
            <a:r>
              <a:rPr lang="en-US" dirty="0"/>
              <a:t>A is the first transmit </a:t>
            </a:r>
            <a:r>
              <a:rPr lang="en-US" dirty="0" smtClean="0"/>
              <a:t>horn</a:t>
            </a:r>
          </a:p>
          <a:p>
            <a:pPr lvl="1"/>
            <a:r>
              <a:rPr lang="en-US" dirty="0" smtClean="0"/>
              <a:t>A1 </a:t>
            </a:r>
            <a:r>
              <a:rPr lang="en-US" dirty="0"/>
              <a:t>through A8 are the receive horns </a:t>
            </a:r>
            <a:endParaRPr lang="en-US" dirty="0" smtClean="0"/>
          </a:p>
          <a:p>
            <a:r>
              <a:rPr lang="en-US" dirty="0" smtClean="0"/>
              <a:t>Range=20 feet=240 inches</a:t>
            </a:r>
          </a:p>
          <a:p>
            <a:r>
              <a:rPr lang="en-US" dirty="0" smtClean="0"/>
              <a:t>1</a:t>
            </a:r>
            <a:r>
              <a:rPr lang="el-GR" dirty="0" smtClean="0"/>
              <a:t>λ</a:t>
            </a:r>
            <a:r>
              <a:rPr lang="en-US" dirty="0" smtClean="0"/>
              <a:t>=1.18 inches at 10 GHz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26468"/>
            <a:ext cx="4933950" cy="356473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Julia Kim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36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8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Boresite Calibration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8817449"/>
              </p:ext>
            </p:extLst>
          </p:nvPr>
        </p:nvGraphicFramePr>
        <p:xfrm>
          <a:off x="152400" y="1828459"/>
          <a:ext cx="8839198" cy="359150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01165"/>
                <a:gridCol w="1937234"/>
                <a:gridCol w="2286000"/>
                <a:gridCol w="2128382"/>
                <a:gridCol w="1986417"/>
              </a:tblGrid>
              <a:tr h="40094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BORESITE CALIBRATION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83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 = Distance  Relative to Center of Array (λ)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 = Distance Relative to Center of Array (inches)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Distance to Range from Each Antenna (θ=0°) (inches)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Sum of </a:t>
                      </a:r>
                      <a:r>
                        <a:rPr lang="en-US" sz="1600" b="1" dirty="0" err="1">
                          <a:effectLst/>
                        </a:rPr>
                        <a:t>Tx</a:t>
                      </a:r>
                      <a:r>
                        <a:rPr lang="en-US" sz="1600" b="1" dirty="0">
                          <a:effectLst/>
                        </a:rPr>
                        <a:t> and Rx Path of Each Antenna (inches)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</a:tr>
              <a:tr h="267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28.34645669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241.67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</a:tr>
              <a:tr h="267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24.80314961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241.28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482.95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</a:tr>
              <a:tr h="267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17.71653543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240.65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482.32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</a:tr>
              <a:tr h="267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10.62992126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240.24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481.90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</a:tr>
              <a:tr h="267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3.543307087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240.03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481.69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</a:tr>
              <a:tr h="267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3.543307087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240.03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481.69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</a:tr>
              <a:tr h="267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10.62992126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240.24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481.90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</a:tr>
              <a:tr h="267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17.71653543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240.65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482.32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</a:tr>
              <a:tr h="267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24.80314961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241.28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482.95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61" marR="46661" marT="0" marB="0" anchor="ctr"/>
                </a:tc>
              </a:tr>
            </a:tbl>
          </a:graphicData>
        </a:graphic>
      </p:graphicFrame>
      <p:sp>
        <p:nvSpPr>
          <p:cNvPr id="6" name="Content Placeholder 4"/>
          <p:cNvSpPr>
            <a:spLocks noGrp="1"/>
          </p:cNvSpPr>
          <p:nvPr>
            <p:ph sz="half" idx="2"/>
          </p:nvPr>
        </p:nvSpPr>
        <p:spPr>
          <a:xfrm>
            <a:off x="151257" y="5410200"/>
            <a:ext cx="8839200" cy="131127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ea typeface="Times New Roman" panose="02020603050405020304" pitchFamily="18" charset="0"/>
              </a:rPr>
              <a:t>Calibration at boresite done in order to determine what the calibration factor would be when the target is at the center of the array of horns.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Julia Kim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37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Calculation of Error at Maximum Angle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1" y="2226468"/>
            <a:ext cx="3657600" cy="386953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If </a:t>
            </a:r>
            <a:r>
              <a:rPr lang="en-US" dirty="0" smtClean="0"/>
              <a:t>the target </a:t>
            </a:r>
            <a:r>
              <a:rPr lang="en-US" dirty="0"/>
              <a:t>is shifted and rotated at an angle θ, then the distance to each of the phase centers increases by d*sin(θ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It looks at how the phase line </a:t>
            </a:r>
            <a:r>
              <a:rPr lang="en-US" dirty="0"/>
              <a:t>comes in at different angles and causes different phase slopes from phase center to phase center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226468"/>
            <a:ext cx="4726641" cy="326350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Julia Kim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38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Phase Centers for Transmit Antenna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5331873"/>
              </p:ext>
            </p:extLst>
          </p:nvPr>
        </p:nvGraphicFramePr>
        <p:xfrm>
          <a:off x="228602" y="1929492"/>
          <a:ext cx="8762999" cy="29585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90598"/>
                <a:gridCol w="3049826"/>
                <a:gridCol w="2563683"/>
                <a:gridCol w="2158892"/>
              </a:tblGrid>
              <a:tr h="585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e = Far </a:t>
                      </a:r>
                      <a:r>
                        <a:rPr lang="en-US" sz="1500" dirty="0">
                          <a:effectLst/>
                        </a:rPr>
                        <a:t>Field Phase Centers (lambda)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d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= Far </a:t>
                      </a:r>
                      <a:r>
                        <a:rPr lang="en-US" sz="1500" dirty="0">
                          <a:effectLst/>
                        </a:rPr>
                        <a:t>Field Phase Centers (inches)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2*d*sin(θ) (inches)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96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A1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22.5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26.57480315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-4.17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96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A2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19.5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23.03149606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-3.61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96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A3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16.5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19.48818898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-3.06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96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A4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13.5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15.94488189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-2.50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96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A5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10.5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12.4015748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-1.95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96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A6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7.5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8.858267717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-1.39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96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A7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4.5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5.31496063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-0.83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96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1.5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1.771653543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-0.28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578" y="4876800"/>
            <a:ext cx="8726557" cy="1752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F</a:t>
            </a:r>
            <a:r>
              <a:rPr lang="en-US" sz="2000" dirty="0" smtClean="0"/>
              <a:t>ar </a:t>
            </a:r>
            <a:r>
              <a:rPr lang="en-US" sz="2000" dirty="0"/>
              <a:t>field phase centers are calculated by taking the average of the transmit antenna and the receive antenna being </a:t>
            </a:r>
            <a:r>
              <a:rPr lang="en-US" sz="2000" dirty="0" smtClean="0"/>
              <a:t>calculated</a:t>
            </a:r>
          </a:p>
          <a:p>
            <a:pPr algn="just"/>
            <a:r>
              <a:rPr lang="en-US" sz="2000" dirty="0"/>
              <a:t>d*sin(θ) was multiplied by two since it’s two-way as with the transmit and receive, it goes out and back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Julia Kim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39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199" cy="1500187"/>
          </a:xfrm>
        </p:spPr>
        <p:txBody>
          <a:bodyPr/>
          <a:lstStyle/>
          <a:p>
            <a:r>
              <a:rPr lang="en-US" dirty="0"/>
              <a:t>Radar Imager Project Scope</a:t>
            </a:r>
            <a:br>
              <a:rPr lang="en-US" dirty="0"/>
            </a:br>
            <a:r>
              <a:rPr lang="en-US" dirty="0"/>
              <a:t>Matthew </a:t>
            </a:r>
            <a:r>
              <a:rPr lang="en-US" dirty="0" err="1" smtClean="0"/>
              <a:t>Cammuse</a:t>
            </a:r>
            <a:r>
              <a:rPr lang="en-US" dirty="0" smtClean="0"/>
              <a:t> – Electrical Engineer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Geometry of Antennas with Target Rotated Off at 5</a:t>
            </a:r>
            <a:r>
              <a:rPr lang="en-US" sz="4400" dirty="0" smtClean="0"/>
              <a:t>°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5401" y="2125266"/>
                <a:ext cx="3810000" cy="397073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distance relative to the center of the array is denoted as </a:t>
                </a:r>
                <a:r>
                  <a:rPr lang="en-US" dirty="0" smtClean="0"/>
                  <a:t>f</a:t>
                </a:r>
                <a:endParaRPr lang="en-US" dirty="0"/>
              </a:p>
              <a:p>
                <a:r>
                  <a:rPr lang="en-US" dirty="0" smtClean="0"/>
                  <a:t>Pythagorean </a:t>
                </a:r>
                <a:r>
                  <a:rPr lang="en-US" dirty="0"/>
                  <a:t>Theorem can be used again for the transmit horn A and the receive horns A</a:t>
                </a:r>
                <a:r>
                  <a:rPr lang="en-US" baseline="-25000" dirty="0"/>
                  <a:t>1</a:t>
                </a:r>
                <a:r>
                  <a:rPr lang="en-US" dirty="0"/>
                  <a:t> through 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and A</a:t>
                </a:r>
                <a:r>
                  <a:rPr lang="en-US" baseline="-25000" dirty="0" smtClean="0"/>
                  <a:t>5</a:t>
                </a:r>
                <a:r>
                  <a:rPr lang="en-US" dirty="0" smtClean="0"/>
                  <a:t> through A</a:t>
                </a:r>
                <a:r>
                  <a:rPr lang="en-US" baseline="-25000" dirty="0" smtClean="0"/>
                  <a:t>8</a:t>
                </a:r>
                <a:r>
                  <a:rPr lang="en-US" dirty="0" smtClean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𝑑𝑖𝑠𝑡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05401" y="2125266"/>
                <a:ext cx="3810000" cy="3970734"/>
              </a:xfrm>
              <a:blipFill rotWithShape="0">
                <a:blip r:embed="rId2"/>
                <a:stretch>
                  <a:fillRect l="-2080" t="-1997" r="-2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125266"/>
            <a:ext cx="4572000" cy="31325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Julia Kim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40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Calculation of Error at 5°</a:t>
            </a:r>
            <a:endParaRPr lang="en-US" sz="4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0508279"/>
              </p:ext>
            </p:extLst>
          </p:nvPr>
        </p:nvGraphicFramePr>
        <p:xfrm>
          <a:off x="304800" y="1905000"/>
          <a:ext cx="8566897" cy="263851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96506"/>
                <a:gridCol w="2516925"/>
                <a:gridCol w="2498678"/>
                <a:gridCol w="1566633"/>
                <a:gridCol w="1388155"/>
              </a:tblGrid>
              <a:tr h="583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Distance </a:t>
                      </a:r>
                      <a:r>
                        <a:rPr lang="en-US" sz="1400" dirty="0">
                          <a:effectLst/>
                        </a:rPr>
                        <a:t>to Point on Radius of Range (inches)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Sum of Tx and Rx Path to Each Antenna (inches)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Resultant (inches)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Error (</a:t>
                      </a:r>
                      <a:r>
                        <a:rPr lang="en-US" sz="1400" dirty="0" err="1" smtClean="0">
                          <a:effectLst/>
                        </a:rPr>
                        <a:t>deg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243.87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243.21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487.07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-4.13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-13.218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242.04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485.90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-3.58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-10.088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241.07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484.93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-3.03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-8.4158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240.30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484.17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-2.48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-7.7861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239.75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483.61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-1.92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-7.7678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239.40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483.27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-1.36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-7.9209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239.26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483.13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-0.81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-7.8023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239.33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483.20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-0.26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83" marR="435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-6.9714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52400" y="4536299"/>
            <a:ext cx="8915399" cy="2321701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P</a:t>
            </a:r>
            <a:r>
              <a:rPr lang="en-US" sz="1800" dirty="0" smtClean="0"/>
              <a:t>ath </a:t>
            </a:r>
            <a:r>
              <a:rPr lang="en-US" sz="1800" dirty="0"/>
              <a:t>length for </a:t>
            </a:r>
            <a:r>
              <a:rPr lang="en-US" sz="1800" dirty="0" err="1" smtClean="0"/>
              <a:t>Tx</a:t>
            </a:r>
            <a:r>
              <a:rPr lang="en-US" sz="1800" dirty="0" smtClean="0"/>
              <a:t> </a:t>
            </a:r>
            <a:r>
              <a:rPr lang="en-US" sz="1800" dirty="0"/>
              <a:t>antenna A is added to the respective </a:t>
            </a:r>
            <a:r>
              <a:rPr lang="en-US" sz="1800" dirty="0" smtClean="0"/>
              <a:t>ones for Rx </a:t>
            </a:r>
            <a:r>
              <a:rPr lang="en-US" sz="1800" dirty="0"/>
              <a:t>antennas A</a:t>
            </a:r>
            <a:r>
              <a:rPr lang="en-US" sz="1800" baseline="-25000" dirty="0"/>
              <a:t>1</a:t>
            </a:r>
            <a:r>
              <a:rPr lang="en-US" sz="1800" dirty="0"/>
              <a:t> through </a:t>
            </a:r>
            <a:r>
              <a:rPr lang="en-US" sz="1800" dirty="0" smtClean="0"/>
              <a:t>A</a:t>
            </a:r>
            <a:r>
              <a:rPr lang="en-US" sz="1800" baseline="-25000" dirty="0" smtClean="0"/>
              <a:t>8</a:t>
            </a:r>
          </a:p>
          <a:p>
            <a:pPr algn="just"/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sums of the path lengths with the target off five degrees were subtracted from the sums of the path lengths at </a:t>
            </a:r>
            <a:r>
              <a:rPr lang="en-US" sz="1800" dirty="0" smtClean="0"/>
              <a:t>boresite</a:t>
            </a:r>
          </a:p>
          <a:p>
            <a:pPr algn="just"/>
            <a:r>
              <a:rPr lang="en-US" sz="1800" dirty="0"/>
              <a:t>R</a:t>
            </a:r>
            <a:r>
              <a:rPr lang="en-US" sz="1800" dirty="0" smtClean="0"/>
              <a:t>esults </a:t>
            </a:r>
            <a:r>
              <a:rPr lang="en-US" sz="1800" dirty="0"/>
              <a:t>of the resultant in inches are subtracted from the results of the 2*d*sin(θ) calculated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Julia Kim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41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Calculation of Error at </a:t>
            </a:r>
            <a:r>
              <a:rPr lang="en-US" sz="4800" dirty="0" smtClean="0"/>
              <a:t>5°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6806" y="3136526"/>
            <a:ext cx="1798544" cy="1365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ends up being the phase error that </a:t>
            </a:r>
            <a:r>
              <a:rPr lang="en-US" dirty="0" smtClean="0"/>
              <a:t>occurs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9551184"/>
              </p:ext>
            </p:extLst>
          </p:nvPr>
        </p:nvGraphicFramePr>
        <p:xfrm>
          <a:off x="628650" y="2226469"/>
          <a:ext cx="6148668" cy="318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Julia Kim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42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9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Signal Processing &amp; Image Calibration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9423110"/>
              </p:ext>
            </p:extLst>
          </p:nvPr>
        </p:nvGraphicFramePr>
        <p:xfrm>
          <a:off x="379857" y="1906573"/>
          <a:ext cx="8350623" cy="243397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25143"/>
                <a:gridCol w="1981200"/>
                <a:gridCol w="2047487"/>
                <a:gridCol w="1440156"/>
                <a:gridCol w="1356637"/>
              </a:tblGrid>
              <a:tr h="379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Error (degrees)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en-US" sz="1400" baseline="-25000" dirty="0" err="1">
                          <a:effectLst/>
                        </a:rPr>
                        <a:t>error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= cos(error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Q</a:t>
                      </a:r>
                      <a:r>
                        <a:rPr lang="en-US" sz="1400" baseline="-25000" dirty="0" err="1" smtClean="0">
                          <a:effectLst/>
                        </a:rPr>
                        <a:t>error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=sin(error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r>
                        <a:rPr lang="en-US" sz="1400" baseline="-25000">
                          <a:effectLst/>
                        </a:rPr>
                        <a:t>combined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Q</a:t>
                      </a:r>
                      <a:r>
                        <a:rPr lang="en-US" sz="1400" baseline="-25000" dirty="0" err="1">
                          <a:effectLst/>
                        </a:rPr>
                        <a:t>combined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5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-13.2183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0.97351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-0.2287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-0.9993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0.03782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5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-10.0876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0.98454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-0.1752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0.9781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0.20815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5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-8.41575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0.98923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-0.1464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-0.9082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-0.4184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5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-7.78614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0.99078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-0.1355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0.80472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0.59366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0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5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1.53471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0.99964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0.02678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0.8211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-0.5708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5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1.38164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0.99971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0.02411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-0.9142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0.40526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5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1.50024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0.99966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0.02618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0.97539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-0.2205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25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2.33108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0.99917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0.04067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-0.9999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0.01495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857" y="4421984"/>
            <a:ext cx="8382000" cy="2116931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The I data would be the sum of the real part of the basis functions for those angles, which would be the sum of each of the sixteen points of f(realθ</a:t>
            </a:r>
            <a:r>
              <a:rPr lang="en-US" sz="2000" baseline="-25000" dirty="0"/>
              <a:t>4</a:t>
            </a:r>
            <a:r>
              <a:rPr lang="en-US" sz="2000" dirty="0"/>
              <a:t>), f(realθ</a:t>
            </a:r>
            <a:r>
              <a:rPr lang="en-US" sz="2000" baseline="-25000" dirty="0"/>
              <a:t>8</a:t>
            </a:r>
            <a:r>
              <a:rPr lang="en-US" sz="2000" dirty="0"/>
              <a:t>), f(realθ</a:t>
            </a:r>
            <a:r>
              <a:rPr lang="en-US" sz="2000" baseline="-25000" dirty="0"/>
              <a:t>13</a:t>
            </a:r>
            <a:r>
              <a:rPr lang="en-US" sz="2000" dirty="0"/>
              <a:t>), and the value of </a:t>
            </a:r>
            <a:r>
              <a:rPr lang="en-US" sz="2000" dirty="0" smtClean="0"/>
              <a:t>I</a:t>
            </a:r>
            <a:r>
              <a:rPr lang="en-US" sz="2000" baseline="-25000" dirty="0" smtClean="0"/>
              <a:t>combined,1</a:t>
            </a:r>
            <a:endParaRPr lang="en-US" sz="2000" dirty="0"/>
          </a:p>
          <a:p>
            <a:pPr algn="just"/>
            <a:r>
              <a:rPr lang="en-US" sz="2000" dirty="0" smtClean="0"/>
              <a:t>Q </a:t>
            </a:r>
            <a:r>
              <a:rPr lang="en-US" sz="2000" dirty="0"/>
              <a:t>data would be the sum of the imaginary part of the basis functions for those angles and the value of </a:t>
            </a:r>
            <a:r>
              <a:rPr lang="en-US" sz="2000" dirty="0" smtClean="0"/>
              <a:t>Q</a:t>
            </a:r>
            <a:r>
              <a:rPr lang="en-US" sz="2000" baseline="-25000" dirty="0" smtClean="0"/>
              <a:t>combined,1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Julia Kim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43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Signal Processing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804" y="2226469"/>
            <a:ext cx="3575796" cy="3263504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Fourier </a:t>
            </a:r>
            <a:r>
              <a:rPr lang="en-US" dirty="0"/>
              <a:t>transform is used to decompose the waveform into the amounts of energy that come in from different angles. </a:t>
            </a:r>
            <a:endParaRPr lang="en-US" dirty="0" smtClean="0"/>
          </a:p>
          <a:p>
            <a:pPr algn="just"/>
            <a:r>
              <a:rPr lang="en-US" dirty="0" smtClean="0"/>
              <a:t>Basically a 1-D image that tells </a:t>
            </a:r>
            <a:r>
              <a:rPr lang="en-US" dirty="0"/>
              <a:t>the </a:t>
            </a:r>
            <a:r>
              <a:rPr lang="en-US" dirty="0" smtClean="0"/>
              <a:t>user </a:t>
            </a:r>
            <a:r>
              <a:rPr lang="en-US" dirty="0"/>
              <a:t>where the energy is coming in from different angles in the scene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6797141"/>
              </p:ext>
            </p:extLst>
          </p:nvPr>
        </p:nvGraphicFramePr>
        <p:xfrm>
          <a:off x="628650" y="2226469"/>
          <a:ext cx="4766982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Julia Kim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44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Mechanical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200" cy="1500187"/>
          </a:xfrm>
        </p:spPr>
        <p:txBody>
          <a:bodyPr>
            <a:normAutofit/>
          </a:bodyPr>
          <a:lstStyle/>
          <a:p>
            <a:r>
              <a:rPr lang="en-US" dirty="0" smtClean="0"/>
              <a:t>Mark </a:t>
            </a:r>
            <a:r>
              <a:rPr lang="en-US" dirty="0"/>
              <a:t>Poindexter – Mechanical </a:t>
            </a:r>
            <a:r>
              <a:rPr lang="en-US" dirty="0" smtClean="0"/>
              <a:t>Engineer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Malcolm </a:t>
            </a:r>
            <a:r>
              <a:rPr lang="en-US" dirty="0" smtClean="0"/>
              <a:t>Harmon – Mechanical Engineer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45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Mark Poindexter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46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4600" y="342507"/>
            <a:ext cx="7221474" cy="136211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/>
                </a:solidFill>
              </a:rPr>
              <a:t>Antenna </a:t>
            </a:r>
            <a:r>
              <a:rPr lang="en-US" sz="4400" dirty="0" smtClean="0">
                <a:solidFill>
                  <a:schemeClr val="bg2"/>
                </a:solidFill>
              </a:rPr>
              <a:t>Structure Recap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2523" y="1295400"/>
            <a:ext cx="5111477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648" y="991884"/>
            <a:ext cx="5060495" cy="52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Design Change - Stand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Mark Poindexter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47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34" y="4459280"/>
            <a:ext cx="6437466" cy="136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34" y="2209074"/>
            <a:ext cx="6313753" cy="131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037562"/>
            <a:ext cx="18630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Before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3 inch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THICK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Aluminum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493" y="4459280"/>
            <a:ext cx="1733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3/16 inch</a:t>
            </a:r>
          </a:p>
          <a:p>
            <a:r>
              <a:rPr lang="en-US" sz="2400" b="1" dirty="0" smtClean="0"/>
              <a:t>     THICK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Steel</a:t>
            </a:r>
            <a:endParaRPr lang="en-US" sz="2400" b="1" dirty="0"/>
          </a:p>
        </p:txBody>
      </p:sp>
      <p:sp>
        <p:nvSpPr>
          <p:cNvPr id="7" name="Left Brace 6"/>
          <p:cNvSpPr/>
          <p:nvPr/>
        </p:nvSpPr>
        <p:spPr>
          <a:xfrm rot="15878307">
            <a:off x="5605163" y="2968771"/>
            <a:ext cx="228600" cy="53449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399" y="5715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 in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17336983">
            <a:off x="7936334" y="4304526"/>
            <a:ext cx="228600" cy="7296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20014" y="4191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3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Design Change - Horn Holders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Mark Poindexter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48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5" name="image09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926080"/>
            <a:ext cx="3840480" cy="2849880"/>
          </a:xfrm>
          <a:prstGeom prst="rect">
            <a:avLst/>
          </a:prstGeom>
          <a:ln/>
        </p:spPr>
      </p:pic>
      <p:sp>
        <p:nvSpPr>
          <p:cNvPr id="6" name="TextBox 5"/>
          <p:cNvSpPr txBox="1"/>
          <p:nvPr/>
        </p:nvSpPr>
        <p:spPr>
          <a:xfrm>
            <a:off x="1466060" y="2064986"/>
            <a:ext cx="117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Before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44886" y="2073020"/>
            <a:ext cx="881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Now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93" y="2941320"/>
            <a:ext cx="5165407" cy="28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2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1854616"/>
            <a:ext cx="4557197" cy="4594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92503"/>
            <a:ext cx="7221474" cy="1362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Design Change - Component </a:t>
            </a:r>
            <a:r>
              <a:rPr lang="en-US" sz="4400" dirty="0"/>
              <a:t>Box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Mark Poindexter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49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82748"/>
            <a:ext cx="2456057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16 inch TALL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24 inch 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Bottom extends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10 inch OUT</a:t>
            </a:r>
          </a:p>
          <a:p>
            <a:endParaRPr lang="en-US" sz="2400" dirty="0"/>
          </a:p>
          <a:p>
            <a:r>
              <a:rPr lang="en-US" sz="2400" b="1" dirty="0" smtClean="0"/>
              <a:t>Now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22.5 inch TALL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28 inch 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Bottom extends</a:t>
            </a:r>
          </a:p>
          <a:p>
            <a:r>
              <a:rPr lang="en-US" sz="2400" dirty="0"/>
              <a:t>    </a:t>
            </a:r>
            <a:r>
              <a:rPr lang="en-US" sz="2400" dirty="0" smtClean="0"/>
              <a:t>10.25 </a:t>
            </a:r>
            <a:r>
              <a:rPr lang="en-US" sz="2400" dirty="0"/>
              <a:t>inch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4472371">
            <a:off x="6011261" y="390983"/>
            <a:ext cx="205795" cy="37756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3923995" y="2897102"/>
            <a:ext cx="381000" cy="28032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9121638">
            <a:off x="4558908" y="5676503"/>
            <a:ext cx="152400" cy="9413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10819" y="411407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22.5 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685166">
            <a:off x="5683641" y="18280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5456" y="6073126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10.25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Project Mission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u="sng" dirty="0" smtClean="0"/>
              <a:t>Objective</a:t>
            </a:r>
            <a:r>
              <a:rPr lang="en-US" sz="3200" dirty="0" smtClean="0"/>
              <a:t>:  Develop a “static, multi-antenna Synthetic Aperture RADAR (SAR) imager”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 brief:  Giant metal detector</a:t>
            </a:r>
            <a:endParaRPr lang="en-US" dirty="0"/>
          </a:p>
          <a:p>
            <a:pPr marL="0" indent="0">
              <a:buNone/>
            </a:pPr>
            <a:endParaRPr lang="en-US" sz="27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3200" b="1" u="sng" dirty="0" smtClean="0"/>
              <a:t>Why?</a:t>
            </a:r>
            <a:r>
              <a:rPr lang="en-US" sz="3200" dirty="0" smtClean="0"/>
              <a:t>:  Security</a:t>
            </a:r>
          </a:p>
          <a:p>
            <a:pPr algn="just">
              <a:spcBef>
                <a:spcPts val="0"/>
              </a:spcBef>
            </a:pPr>
            <a:r>
              <a:rPr lang="en-US" sz="3200" dirty="0" smtClean="0"/>
              <a:t>Prevention of guns, knifes</a:t>
            </a:r>
            <a:r>
              <a:rPr lang="en-US" sz="3200" dirty="0"/>
              <a:t> </a:t>
            </a:r>
            <a:r>
              <a:rPr lang="en-US" sz="3200" dirty="0" smtClean="0"/>
              <a:t>or dangerous objects from entering public facilities: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Schools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Airports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Office Buildings</a:t>
            </a:r>
            <a:endParaRPr lang="en-US" sz="2800" dirty="0" smtClean="0"/>
          </a:p>
          <a:p>
            <a:pPr lvl="1" algn="just"/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Matthew Cammuse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2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744" y="3810000"/>
            <a:ext cx="879565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1</a:t>
            </a:r>
            <a:r>
              <a:rPr lang="en-US" sz="1400" dirty="0">
                <a:solidFill>
                  <a:prstClr val="black"/>
                </a:solidFill>
              </a:rPr>
              <a:t> - SP16T Switch		</a:t>
            </a:r>
            <a:r>
              <a:rPr lang="en-US" sz="1400" b="1" dirty="0" smtClean="0">
                <a:solidFill>
                  <a:prstClr val="black"/>
                </a:solidFill>
              </a:rPr>
              <a:t>14 </a:t>
            </a:r>
            <a:r>
              <a:rPr lang="en-US" sz="1400" dirty="0" smtClean="0">
                <a:solidFill>
                  <a:prstClr val="black"/>
                </a:solidFill>
              </a:rPr>
              <a:t>- Ultra Wide Band Amplifier 	    </a:t>
            </a:r>
            <a:r>
              <a:rPr lang="en-US" sz="1400" b="1" dirty="0" smtClean="0">
                <a:solidFill>
                  <a:prstClr val="black"/>
                </a:solidFill>
              </a:rPr>
              <a:t> 27 </a:t>
            </a:r>
            <a:r>
              <a:rPr lang="en-US" sz="1400" dirty="0" smtClean="0">
                <a:solidFill>
                  <a:prstClr val="black"/>
                </a:solidFill>
              </a:rPr>
              <a:t>- Multiplier	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- 3 Inch 90 Degree Bend </a:t>
            </a:r>
            <a:r>
              <a:rPr lang="en-US" sz="1400" dirty="0" smtClean="0">
                <a:solidFill>
                  <a:prstClr val="black"/>
                </a:solidFill>
              </a:rPr>
              <a:t>Cable	</a:t>
            </a:r>
            <a:r>
              <a:rPr lang="en-US" sz="1400" b="1" dirty="0" smtClean="0">
                <a:solidFill>
                  <a:prstClr val="black"/>
                </a:solidFill>
              </a:rPr>
              <a:t>15</a:t>
            </a:r>
            <a:r>
              <a:rPr lang="en-US" sz="1400" dirty="0" smtClean="0">
                <a:solidFill>
                  <a:prstClr val="black"/>
                </a:solidFill>
              </a:rPr>
              <a:t> - Multiplier 		     </a:t>
            </a:r>
            <a:r>
              <a:rPr lang="en-US" sz="1400" b="1" dirty="0" smtClean="0">
                <a:solidFill>
                  <a:prstClr val="black"/>
                </a:solidFill>
              </a:rPr>
              <a:t>28</a:t>
            </a:r>
            <a:r>
              <a:rPr lang="en-US" sz="1400" dirty="0" smtClean="0">
                <a:solidFill>
                  <a:prstClr val="black"/>
                </a:solidFill>
              </a:rPr>
              <a:t> - Ultra Wide Band Amplifier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</a:rPr>
              <a:t>3</a:t>
            </a:r>
            <a:r>
              <a:rPr lang="en-US" sz="1400" dirty="0">
                <a:solidFill>
                  <a:prstClr val="black"/>
                </a:solidFill>
              </a:rPr>
              <a:t> - Band Pass Filter		</a:t>
            </a:r>
            <a:r>
              <a:rPr lang="en-US" sz="1400" b="1" dirty="0" smtClean="0">
                <a:solidFill>
                  <a:prstClr val="black"/>
                </a:solidFill>
              </a:rPr>
              <a:t>16</a:t>
            </a:r>
            <a:r>
              <a:rPr lang="en-US" sz="1400" dirty="0" smtClean="0">
                <a:solidFill>
                  <a:prstClr val="black"/>
                </a:solidFill>
              </a:rPr>
              <a:t> - 5 Inch 180 Degree Bend Cable 	    </a:t>
            </a:r>
            <a:r>
              <a:rPr lang="en-US" sz="1400" b="1" dirty="0" smtClean="0">
                <a:solidFill>
                  <a:prstClr val="black"/>
                </a:solidFill>
              </a:rPr>
              <a:t> 29 </a:t>
            </a:r>
            <a:r>
              <a:rPr lang="en-US" sz="1400" dirty="0" smtClean="0">
                <a:solidFill>
                  <a:prstClr val="black"/>
                </a:solidFill>
              </a:rPr>
              <a:t>- 3 Inch 90 Degree Bend Cable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4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Low Noise Amplifier	</a:t>
            </a:r>
            <a:r>
              <a:rPr lang="en-US" sz="1400" dirty="0" smtClean="0">
                <a:solidFill>
                  <a:prstClr val="black"/>
                </a:solidFill>
              </a:rPr>
              <a:t>	</a:t>
            </a:r>
            <a:r>
              <a:rPr lang="en-US" sz="1400" b="1" dirty="0" smtClean="0">
                <a:solidFill>
                  <a:prstClr val="black"/>
                </a:solidFill>
              </a:rPr>
              <a:t>17</a:t>
            </a:r>
            <a:r>
              <a:rPr lang="en-US" sz="1400" dirty="0" smtClean="0">
                <a:solidFill>
                  <a:prstClr val="black"/>
                </a:solidFill>
              </a:rPr>
              <a:t> - Fixed Attenuator 		     </a:t>
            </a:r>
            <a:r>
              <a:rPr lang="en-US" sz="1400" b="1" dirty="0" smtClean="0">
                <a:solidFill>
                  <a:prstClr val="black"/>
                </a:solidFill>
              </a:rPr>
              <a:t>30</a:t>
            </a:r>
            <a:r>
              <a:rPr lang="en-US" sz="1400" dirty="0" smtClean="0">
                <a:solidFill>
                  <a:prstClr val="black"/>
                </a:solidFill>
              </a:rPr>
              <a:t> - Variable Attenuator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</a:rPr>
              <a:t>5</a:t>
            </a:r>
            <a:r>
              <a:rPr lang="en-US" sz="1400" dirty="0">
                <a:solidFill>
                  <a:prstClr val="black"/>
                </a:solidFill>
              </a:rPr>
              <a:t> - 3 Inch 90 Degree Bend Cable	</a:t>
            </a:r>
            <a:r>
              <a:rPr lang="en-US" sz="1400" b="1" dirty="0" smtClean="0">
                <a:solidFill>
                  <a:prstClr val="black"/>
                </a:solidFill>
              </a:rPr>
              <a:t>18</a:t>
            </a:r>
            <a:r>
              <a:rPr lang="en-US" sz="1400" dirty="0" smtClean="0">
                <a:solidFill>
                  <a:prstClr val="black"/>
                </a:solidFill>
              </a:rPr>
              <a:t> - 3 Inch 90 Degree Bend Cable 	     </a:t>
            </a:r>
            <a:r>
              <a:rPr lang="en-US" sz="1400" b="1" dirty="0" smtClean="0">
                <a:solidFill>
                  <a:prstClr val="black"/>
                </a:solidFill>
              </a:rPr>
              <a:t>31</a:t>
            </a:r>
            <a:r>
              <a:rPr lang="en-US" sz="1400" dirty="0" smtClean="0">
                <a:solidFill>
                  <a:prstClr val="black"/>
                </a:solidFill>
              </a:rPr>
              <a:t> - 3 Inch Cable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6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Variable Attenuator		</a:t>
            </a:r>
            <a:r>
              <a:rPr lang="en-US" sz="1400" b="1" dirty="0" smtClean="0">
                <a:solidFill>
                  <a:prstClr val="black"/>
                </a:solidFill>
              </a:rPr>
              <a:t>19</a:t>
            </a:r>
            <a:r>
              <a:rPr lang="en-US" sz="1400" dirty="0" smtClean="0">
                <a:solidFill>
                  <a:prstClr val="black"/>
                </a:solidFill>
              </a:rPr>
              <a:t> - SP2T Switch 		     </a:t>
            </a:r>
            <a:r>
              <a:rPr lang="en-US" sz="1400" b="1" dirty="0" smtClean="0">
                <a:solidFill>
                  <a:prstClr val="black"/>
                </a:solidFill>
              </a:rPr>
              <a:t>32</a:t>
            </a:r>
            <a:r>
              <a:rPr lang="en-US" sz="1400" dirty="0" smtClean="0">
                <a:solidFill>
                  <a:prstClr val="black"/>
                </a:solidFill>
              </a:rPr>
              <a:t> - Band Pass Filter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7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- 3 Inch 90 Degree Bend Cable	</a:t>
            </a:r>
            <a:r>
              <a:rPr lang="en-US" sz="1400" b="1" dirty="0" smtClean="0">
                <a:solidFill>
                  <a:prstClr val="black"/>
                </a:solidFill>
              </a:rPr>
              <a:t>20</a:t>
            </a:r>
            <a:r>
              <a:rPr lang="en-US" sz="1400" dirty="0" smtClean="0">
                <a:solidFill>
                  <a:prstClr val="black"/>
                </a:solidFill>
              </a:rPr>
              <a:t> - 3 Inch Cable		     </a:t>
            </a:r>
            <a:r>
              <a:rPr lang="en-US" sz="1400" b="1" dirty="0" smtClean="0">
                <a:solidFill>
                  <a:prstClr val="black"/>
                </a:solidFill>
              </a:rPr>
              <a:t>33</a:t>
            </a:r>
            <a:r>
              <a:rPr lang="en-US" sz="1400" dirty="0" smtClean="0">
                <a:solidFill>
                  <a:prstClr val="black"/>
                </a:solidFill>
              </a:rPr>
              <a:t> - 5 Inch 180 Degree Bend Cable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8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Low Noise Amplifier		</a:t>
            </a:r>
            <a:r>
              <a:rPr lang="en-US" sz="1400" b="1" dirty="0" smtClean="0">
                <a:solidFill>
                  <a:prstClr val="black"/>
                </a:solidFill>
              </a:rPr>
              <a:t>21</a:t>
            </a:r>
            <a:r>
              <a:rPr lang="en-US" sz="1400" dirty="0" smtClean="0">
                <a:solidFill>
                  <a:prstClr val="black"/>
                </a:solidFill>
              </a:rPr>
              <a:t> – Super Ultra Wide Band Amplifier      </a:t>
            </a:r>
            <a:r>
              <a:rPr lang="en-US" sz="1400" b="1" dirty="0" smtClean="0">
                <a:solidFill>
                  <a:prstClr val="black"/>
                </a:solidFill>
              </a:rPr>
              <a:t>34</a:t>
            </a:r>
            <a:r>
              <a:rPr lang="en-US" sz="1400" dirty="0" smtClean="0">
                <a:solidFill>
                  <a:prstClr val="black"/>
                </a:solidFill>
              </a:rPr>
              <a:t> - Power Amplifier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9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- 3 Inch Cable		</a:t>
            </a:r>
            <a:r>
              <a:rPr lang="en-US" sz="1400" b="1" dirty="0" smtClean="0">
                <a:solidFill>
                  <a:prstClr val="black"/>
                </a:solidFill>
              </a:rPr>
              <a:t>22</a:t>
            </a:r>
            <a:r>
              <a:rPr lang="en-US" sz="1400" dirty="0" smtClean="0">
                <a:solidFill>
                  <a:prstClr val="black"/>
                </a:solidFill>
              </a:rPr>
              <a:t> - 3 Inch 90 Degree Bend Cable	     </a:t>
            </a:r>
            <a:r>
              <a:rPr lang="en-US" sz="1400" b="1" dirty="0" smtClean="0">
                <a:solidFill>
                  <a:prstClr val="black"/>
                </a:solidFill>
              </a:rPr>
              <a:t>35</a:t>
            </a:r>
            <a:r>
              <a:rPr lang="en-US" sz="1400" dirty="0" smtClean="0">
                <a:solidFill>
                  <a:prstClr val="black"/>
                </a:solidFill>
              </a:rPr>
              <a:t> - 3 Inch Cable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10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IQ Demodulator		</a:t>
            </a:r>
            <a:r>
              <a:rPr lang="en-US" sz="1400" b="1" dirty="0" smtClean="0">
                <a:solidFill>
                  <a:prstClr val="black"/>
                </a:solidFill>
              </a:rPr>
              <a:t>23</a:t>
            </a:r>
            <a:r>
              <a:rPr lang="en-US" sz="1400" dirty="0" smtClean="0">
                <a:solidFill>
                  <a:prstClr val="black"/>
                </a:solidFill>
              </a:rPr>
              <a:t> - VCO 			     </a:t>
            </a:r>
            <a:r>
              <a:rPr lang="en-US" sz="1400" b="1" dirty="0" smtClean="0">
                <a:solidFill>
                  <a:prstClr val="black"/>
                </a:solidFill>
              </a:rPr>
              <a:t>36</a:t>
            </a:r>
            <a:r>
              <a:rPr lang="en-US" sz="1400" dirty="0" smtClean="0">
                <a:solidFill>
                  <a:prstClr val="black"/>
                </a:solidFill>
              </a:rPr>
              <a:t> - SP4T Switch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11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- 7 Inch S Bend Cable		</a:t>
            </a:r>
            <a:r>
              <a:rPr lang="en-US" sz="1400" b="1" dirty="0" smtClean="0">
                <a:solidFill>
                  <a:prstClr val="black"/>
                </a:solidFill>
              </a:rPr>
              <a:t>24</a:t>
            </a:r>
            <a:r>
              <a:rPr lang="en-US" sz="1400" dirty="0" smtClean="0">
                <a:solidFill>
                  <a:prstClr val="black"/>
                </a:solidFill>
              </a:rPr>
              <a:t> - 3 Inch 90 Degree Bend Cable	     </a:t>
            </a:r>
            <a:r>
              <a:rPr lang="en-US" sz="1400" b="1" dirty="0" smtClean="0">
                <a:solidFill>
                  <a:prstClr val="black"/>
                </a:solidFill>
              </a:rPr>
              <a:t>37</a:t>
            </a:r>
            <a:r>
              <a:rPr lang="en-US" sz="1400" dirty="0" smtClean="0">
                <a:solidFill>
                  <a:prstClr val="black"/>
                </a:solidFill>
              </a:rPr>
              <a:t> - FPGA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12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Fixed Attenuator		</a:t>
            </a:r>
            <a:r>
              <a:rPr lang="en-US" sz="1400" b="1" dirty="0" smtClean="0">
                <a:solidFill>
                  <a:prstClr val="black"/>
                </a:solidFill>
              </a:rPr>
              <a:t>25</a:t>
            </a:r>
            <a:r>
              <a:rPr lang="en-US" sz="1400" dirty="0" smtClean="0">
                <a:solidFill>
                  <a:prstClr val="black"/>
                </a:solidFill>
              </a:rPr>
              <a:t> - Fixed Attenuator		     </a:t>
            </a:r>
            <a:r>
              <a:rPr lang="en-US" sz="1400" b="1" dirty="0" smtClean="0">
                <a:solidFill>
                  <a:prstClr val="black"/>
                </a:solidFill>
              </a:rPr>
              <a:t>38</a:t>
            </a:r>
            <a:r>
              <a:rPr lang="en-US" sz="1400" dirty="0" smtClean="0">
                <a:solidFill>
                  <a:prstClr val="black"/>
                </a:solidFill>
              </a:rPr>
              <a:t> – Power Supply/Level Shift Circuit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13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- 3 Inch 90 Degree Bend Cable	</a:t>
            </a:r>
            <a:r>
              <a:rPr lang="en-US" sz="1400" b="1" dirty="0" smtClean="0">
                <a:solidFill>
                  <a:prstClr val="black"/>
                </a:solidFill>
              </a:rPr>
              <a:t>26</a:t>
            </a:r>
            <a:r>
              <a:rPr lang="en-US" sz="1400" dirty="0" smtClean="0">
                <a:solidFill>
                  <a:prstClr val="black"/>
                </a:solidFill>
              </a:rPr>
              <a:t> - 5 Inch 180 Degree Bend Cable 		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65" y="194650"/>
            <a:ext cx="55626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9744" y="533400"/>
            <a:ext cx="301512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L-Shaped 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Component 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Sheet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5943600"/>
            <a:ext cx="990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3048000"/>
            <a:ext cx="1676400" cy="457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1200" y="3048000"/>
            <a:ext cx="25908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200" y="6233311"/>
            <a:ext cx="2819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1468924"/>
            <a:ext cx="381000" cy="359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60290" y="914400"/>
            <a:ext cx="530709" cy="359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36406" y="533400"/>
            <a:ext cx="2093194" cy="457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9360" y="3822071"/>
            <a:ext cx="130844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2559" y="4928992"/>
            <a:ext cx="130844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5719151"/>
            <a:ext cx="130844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50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Heat Transfer from Electrical Components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Mark Poindexter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51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838545"/>
              </p:ext>
            </p:extLst>
          </p:nvPr>
        </p:nvGraphicFramePr>
        <p:xfrm>
          <a:off x="304800" y="1981200"/>
          <a:ext cx="8534400" cy="429361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24000"/>
                <a:gridCol w="1143000"/>
                <a:gridCol w="1371600"/>
                <a:gridCol w="1371600"/>
                <a:gridCol w="1524000"/>
                <a:gridCol w="1600200"/>
              </a:tblGrid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Components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</a:rPr>
                        <a:t>Area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</a:rPr>
                        <a:t>(ft</a:t>
                      </a:r>
                      <a:r>
                        <a:rPr lang="en-US" sz="1400" b="1" baseline="30000" dirty="0" smtClean="0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en-US" sz="1400" b="1" dirty="0" smtClean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</a:rPr>
                        <a:t>Voltage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V)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</a:rPr>
                        <a:t>Current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A)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Dissipated 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</a:rPr>
                        <a:t>Power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</a:rPr>
                        <a:t>(W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Heat Transfer (W/ft</a:t>
                      </a:r>
                      <a:r>
                        <a:rPr lang="en-US" sz="1400" b="1" baseline="30000" dirty="0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VCO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0.174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3.300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0.045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0.149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0.855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FPGA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0.278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3.300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0.200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0.660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2.376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SPDT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0.005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5.000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0.001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0.007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1.400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SP4T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0.010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5.000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0.160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0.800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78.367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SP16T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0.089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5.000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0.550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2.750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30.938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IQ DEMOD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0.075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5.000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0.110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0.550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7.300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SUPER ULTRA WBA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0.005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12.000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0.400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4.800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897.662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ULTRA WBA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0.005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12.000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0.400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4.800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1031.642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LOW NOISE AMP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0.012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12.000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0.320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3.840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321.488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POWER AMP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0.017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15.000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1.100</a:t>
                      </a:r>
                      <a:endParaRPr lang="en-US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16.500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981.818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873">
                <a:tc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TOTAL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34.856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3353.846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24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0" y="2204228"/>
            <a:ext cx="6162363" cy="3466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35" y="238747"/>
            <a:ext cx="8995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+mj-lt"/>
              </a:rPr>
              <a:t>Antenna Structure – Stress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990" y="1251058"/>
            <a:ext cx="4268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Exploded view separated by components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Includes stand and component box which stands 6 ft. high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27504"/>
              </p:ext>
            </p:extLst>
          </p:nvPr>
        </p:nvGraphicFramePr>
        <p:xfrm>
          <a:off x="6419170" y="2174388"/>
          <a:ext cx="2587942" cy="391618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96390"/>
                <a:gridCol w="562451"/>
                <a:gridCol w="429101"/>
              </a:tblGrid>
              <a:tr h="27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Component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Weight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6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Component Box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6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Quadrant Panel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6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Quadrant Connector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649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Quadrant Connector to Stand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649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Vertical Horn Cover (Top and bottom)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649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Horizontal Horn Cover(Left)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649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Horizontal Horn Cover (Right)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6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Structure Stand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48.2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76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162.5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lb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23666" y="1251058"/>
            <a:ext cx="422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Aluminum Structure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5.3 ft. wide excluding stand, 6 ft. wide including stand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Malcolm Harmon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434F-D928-4522-84EE-B56FDF917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90" y="2879694"/>
            <a:ext cx="8728487" cy="3026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3794" y="2017381"/>
            <a:ext cx="359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Holds component box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Horizontal Horn Covers</a:t>
            </a:r>
            <a:endParaRPr lang="en-US" sz="4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Malcolm Harmon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53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4560" y="2510362"/>
            <a:ext cx="73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</a:t>
            </a:r>
            <a:r>
              <a:rPr lang="en-US" dirty="0" err="1" smtClean="0"/>
              <a:t>lbs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Quadrant 1 and 2 Panel</a:t>
            </a:r>
            <a:endParaRPr lang="en-US" sz="4800" dirty="0"/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96962" y="2799092"/>
            <a:ext cx="5947790" cy="3520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5800" y="2062118"/>
            <a:ext cx="239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Holds Antenna Horns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0529" y="2062118"/>
            <a:ext cx="204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Holds Horn Cover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062118"/>
            <a:ext cx="190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Component Box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Malcolm Harmon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434F-D928-4522-84EE-B56FDF917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3384" y="2430605"/>
            <a:ext cx="73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 </a:t>
            </a:r>
            <a:r>
              <a:rPr lang="en-US" dirty="0" err="1" smtClean="0"/>
              <a:t>lbs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Quadrant 3 and 4 Panels</a:t>
            </a:r>
            <a:endParaRPr lang="en-US" sz="4800" dirty="0"/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82600" y="2895600"/>
            <a:ext cx="6176513" cy="3321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09222" y="2038290"/>
            <a:ext cx="2486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Hold Antenna horns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038290"/>
            <a:ext cx="2065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Component Box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Malcolm Harmon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434F-D928-4522-84EE-B56FDF917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3383" y="2482334"/>
            <a:ext cx="73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 </a:t>
            </a:r>
            <a:r>
              <a:rPr lang="en-US" dirty="0" err="1" smtClean="0"/>
              <a:t>lbs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95670" y="2732705"/>
            <a:ext cx="6350374" cy="3623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52600" y="1985918"/>
            <a:ext cx="2702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Holds entire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985918"/>
            <a:ext cx="3226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Connect Structure to Stand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C-Channel Bracket</a:t>
            </a:r>
            <a:endParaRPr lang="en-US" sz="4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Malcolm Harmon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434F-D928-4522-84EE-B56FDF917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7938" y="2358821"/>
            <a:ext cx="85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157 </a:t>
            </a:r>
            <a:r>
              <a:rPr lang="en-US" dirty="0" err="1" smtClean="0"/>
              <a:t>lbs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71071" y="2667000"/>
            <a:ext cx="6799572" cy="3556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93650" y="1931341"/>
            <a:ext cx="2702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Holds entire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1922590"/>
            <a:ext cx="235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Balances Structure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Antenna Structure Stand</a:t>
            </a:r>
            <a:endParaRPr lang="en-US" sz="4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Malcolm Harmon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434F-D928-4522-84EE-B56FDF917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4874" y="2249667"/>
            <a:ext cx="85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162 </a:t>
            </a:r>
            <a:r>
              <a:rPr lang="en-US" dirty="0" err="1" smtClean="0"/>
              <a:t>lbs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Trihedral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3" y="2461920"/>
            <a:ext cx="5534695" cy="3862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8912" y="1828800"/>
            <a:ext cx="796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Triangular planes are joined together to form a triangular pocket to receive and reflect waves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909" y="2514600"/>
            <a:ext cx="2403010" cy="2071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909" y="4648200"/>
            <a:ext cx="2403010" cy="1636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Malcolm Harmon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434F-D928-4522-84EE-B56FDF9170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199" cy="1500187"/>
          </a:xfrm>
        </p:spPr>
        <p:txBody>
          <a:bodyPr/>
          <a:lstStyle/>
          <a:p>
            <a:r>
              <a:rPr lang="en-US" dirty="0"/>
              <a:t>Major </a:t>
            </a:r>
            <a:r>
              <a:rPr lang="en-US" dirty="0" smtClean="0"/>
              <a:t>Milestones, Schedule Conflicts,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Goals</a:t>
            </a:r>
            <a:br>
              <a:rPr lang="en-US" dirty="0"/>
            </a:br>
            <a:r>
              <a:rPr lang="en-US" dirty="0"/>
              <a:t>Jasmine </a:t>
            </a:r>
            <a:r>
              <a:rPr lang="en-US" dirty="0" smtClean="0"/>
              <a:t>Vanderhorst – Industrial Engineer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59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Matthew Cammuse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1" name="Slide Number Placeholder 1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95BE-DE9D-4EE8-BFFF-97CA0CCDD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8609" y="228600"/>
            <a:ext cx="8307387" cy="612857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Imaging Radar Operational Concept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874398" y="841457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40 x 40  inch scene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1970604" y="3009901"/>
            <a:ext cx="172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20 </a:t>
            </a:r>
            <a:r>
              <a:rPr lang="en-US" dirty="0" smtClean="0">
                <a:solidFill>
                  <a:prstClr val="black"/>
                </a:solidFill>
              </a:rPr>
              <a:t>foot range to scene </a:t>
            </a:r>
            <a:r>
              <a:rPr lang="en-US" dirty="0">
                <a:solidFill>
                  <a:prstClr val="black"/>
                </a:solidFill>
              </a:rPr>
              <a:t>center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954868" y="1154183"/>
            <a:ext cx="4141132" cy="3630620"/>
            <a:chOff x="1954868" y="1154183"/>
            <a:chExt cx="4141132" cy="3630620"/>
          </a:xfrm>
        </p:grpSpPr>
        <p:grpSp>
          <p:nvGrpSpPr>
            <p:cNvPr id="197" name="Group 196"/>
            <p:cNvGrpSpPr/>
            <p:nvPr/>
          </p:nvGrpSpPr>
          <p:grpSpPr>
            <a:xfrm>
              <a:off x="3480159" y="1154183"/>
              <a:ext cx="2615841" cy="2821371"/>
              <a:chOff x="4104202" y="1873960"/>
              <a:chExt cx="3655413" cy="3655413"/>
            </a:xfrm>
          </p:grpSpPr>
          <p:grpSp>
            <p:nvGrpSpPr>
              <p:cNvPr id="179" name="Group 178"/>
              <p:cNvGrpSpPr/>
              <p:nvPr/>
            </p:nvGrpSpPr>
            <p:grpSpPr>
              <a:xfrm>
                <a:off x="4104202" y="2125360"/>
                <a:ext cx="3655413" cy="3030532"/>
                <a:chOff x="4104202" y="2125360"/>
                <a:chExt cx="2700306" cy="3030532"/>
              </a:xfrm>
            </p:grpSpPr>
            <p:sp>
              <p:nvSpPr>
                <p:cNvPr id="162" name="Oval 161"/>
                <p:cNvSpPr/>
                <p:nvPr/>
              </p:nvSpPr>
              <p:spPr>
                <a:xfrm rot="5400000">
                  <a:off x="5334464" y="1114212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 rot="5400000">
                  <a:off x="5307376" y="131280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 rot="5400000">
                  <a:off x="5318448" y="1884303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 rot="5400000">
                  <a:off x="5307375" y="922187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 rot="5400000">
                  <a:off x="5361552" y="150192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 rot="5400000">
                  <a:off x="5334464" y="1686868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 rot="5400000">
                  <a:off x="5314313" y="2072207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 rot="5400000">
                  <a:off x="5330233" y="225058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 rot="5400000">
                  <a:off x="5382222" y="2624322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 rot="5400000">
                  <a:off x="5355134" y="282291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 rot="5400000">
                  <a:off x="5366206" y="3380765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 rot="5400000">
                  <a:off x="5355133" y="2432297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 rot="5400000">
                  <a:off x="5409310" y="301203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 rot="5400000">
                  <a:off x="5382222" y="3196978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 rot="5400000">
                  <a:off x="5362071" y="3568669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 rot="5400000">
                  <a:off x="5377991" y="3760694"/>
                  <a:ext cx="192025" cy="2598371"/>
                </a:xfrm>
                <a:prstGeom prst="ellipse">
                  <a:avLst/>
                </a:prstGeom>
                <a:solidFill>
                  <a:srgbClr val="FF0000">
                    <a:alpha val="4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 rot="16200000">
                <a:off x="4099855" y="2186401"/>
                <a:ext cx="3655413" cy="3030532"/>
                <a:chOff x="4104202" y="2125360"/>
                <a:chExt cx="2700306" cy="3030532"/>
              </a:xfrm>
              <a:solidFill>
                <a:srgbClr val="FFFF00">
                  <a:alpha val="61000"/>
                </a:srgbClr>
              </a:solidFill>
            </p:grpSpPr>
            <p:sp>
              <p:nvSpPr>
                <p:cNvPr id="181" name="Oval 180"/>
                <p:cNvSpPr/>
                <p:nvPr/>
              </p:nvSpPr>
              <p:spPr>
                <a:xfrm rot="5400000">
                  <a:off x="5334464" y="1114212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 rot="5400000">
                  <a:off x="5307376" y="131280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 rot="5400000">
                  <a:off x="5318448" y="1884303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 rot="5400000">
                  <a:off x="5307375" y="922187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 rot="5400000">
                  <a:off x="5361552" y="150192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 rot="5400000">
                  <a:off x="5334464" y="1686868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 rot="5400000">
                  <a:off x="5314313" y="2072207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 rot="5400000">
                  <a:off x="5330233" y="225058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 rot="5400000">
                  <a:off x="5382222" y="2624322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 rot="5400000">
                  <a:off x="5355134" y="282291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 rot="5400000">
                  <a:off x="5366206" y="3380765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 rot="5400000">
                  <a:off x="5355133" y="2432297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 rot="5400000">
                  <a:off x="5409310" y="301203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 rot="5400000">
                  <a:off x="5382222" y="3196978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 rot="5400000">
                  <a:off x="5362071" y="3568669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 rot="5400000">
                  <a:off x="5377991" y="3760694"/>
                  <a:ext cx="192025" cy="25983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205" name="Straight Arrow Connector 204"/>
            <p:cNvCxnSpPr>
              <a:endCxn id="188" idx="6"/>
            </p:cNvCxnSpPr>
            <p:nvPr/>
          </p:nvCxnSpPr>
          <p:spPr>
            <a:xfrm flipV="1">
              <a:off x="1954868" y="2594238"/>
              <a:ext cx="2833791" cy="219056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6007980" y="1154183"/>
            <a:ext cx="1717250" cy="1249686"/>
            <a:chOff x="6007980" y="1154183"/>
            <a:chExt cx="1717250" cy="1249686"/>
          </a:xfrm>
        </p:grpSpPr>
        <p:sp>
          <p:nvSpPr>
            <p:cNvPr id="202" name="TextBox 201"/>
            <p:cNvSpPr txBox="1"/>
            <p:nvPr/>
          </p:nvSpPr>
          <p:spPr>
            <a:xfrm>
              <a:off x="6351136" y="1203540"/>
              <a:ext cx="1374094" cy="120032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16 - 2.5 inch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1-D Cells in 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Azimuth and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Elevation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007980" y="1154183"/>
              <a:ext cx="311744" cy="741265"/>
              <a:chOff x="8522313" y="942635"/>
              <a:chExt cx="415658" cy="741265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>
                <a:off x="8548224" y="1236439"/>
                <a:ext cx="389747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8522313" y="1367770"/>
                <a:ext cx="389747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/>
              <p:nvPr/>
            </p:nvCxnSpPr>
            <p:spPr>
              <a:xfrm>
                <a:off x="8717185" y="942635"/>
                <a:ext cx="0" cy="29380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/>
              <p:nvPr/>
            </p:nvCxnSpPr>
            <p:spPr>
              <a:xfrm flipV="1">
                <a:off x="8717185" y="1367770"/>
                <a:ext cx="0" cy="31613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214519" y="3419901"/>
            <a:ext cx="2755353" cy="2953191"/>
            <a:chOff x="214519" y="3419901"/>
            <a:chExt cx="2755353" cy="2953191"/>
          </a:xfrm>
        </p:grpSpPr>
        <p:grpSp>
          <p:nvGrpSpPr>
            <p:cNvPr id="156" name="Group 155"/>
            <p:cNvGrpSpPr/>
            <p:nvPr/>
          </p:nvGrpSpPr>
          <p:grpSpPr>
            <a:xfrm>
              <a:off x="721337" y="3419901"/>
              <a:ext cx="2248535" cy="2899392"/>
              <a:chOff x="1272498" y="2630032"/>
              <a:chExt cx="3725285" cy="3736765"/>
            </a:xfrm>
            <a:scene3d>
              <a:camera prst="orthographicFront">
                <a:rot lat="0" lon="21594000" rev="0"/>
              </a:camera>
              <a:lightRig rig="threePt" dir="t"/>
            </a:scene3d>
          </p:grpSpPr>
          <p:grpSp>
            <p:nvGrpSpPr>
              <p:cNvPr id="84" name="Group 83"/>
              <p:cNvGrpSpPr/>
              <p:nvPr/>
            </p:nvGrpSpPr>
            <p:grpSpPr>
              <a:xfrm>
                <a:off x="1272498" y="4389125"/>
                <a:ext cx="3725285" cy="286647"/>
                <a:chOff x="1230765" y="3697835"/>
                <a:chExt cx="7759565" cy="519573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230765" y="3717190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3" name="Cube 2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5" name="Straight Connector 4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1794960" y="3710692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22" name="Cube 21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23" name="Straight Connector 22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2588093" y="3718143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29" name="Cube 28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3435099" y="3715799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36" name="Cube 35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4356819" y="3697835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43" name="Cube 42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5236161" y="3710692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50" name="Cube 49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6029294" y="3718143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57" name="Cube 56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6876300" y="3715799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64" name="Cube 63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7798020" y="3697835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71" name="Cube 70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72" name="Straight Connector 71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8391099" y="3697835"/>
                  <a:ext cx="599231" cy="499265"/>
                  <a:chOff x="2666999" y="3390596"/>
                  <a:chExt cx="1444141" cy="1190554"/>
                </a:xfrm>
              </p:grpSpPr>
              <p:sp>
                <p:nvSpPr>
                  <p:cNvPr id="78" name="Cube 77"/>
                  <p:cNvSpPr/>
                  <p:nvPr/>
                </p:nvSpPr>
                <p:spPr>
                  <a:xfrm>
                    <a:off x="2666999" y="3886200"/>
                    <a:ext cx="637635" cy="694950"/>
                  </a:xfrm>
                  <a:prstGeom prst="cube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79" name="Straight Connector 78"/>
                  <p:cNvCxnSpPr/>
                  <p:nvPr/>
                </p:nvCxnSpPr>
                <p:spPr>
                  <a:xfrm flipV="1">
                    <a:off x="2832398" y="3390596"/>
                    <a:ext cx="88187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2920585" y="3390596"/>
                    <a:ext cx="1190555" cy="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H="1">
                    <a:off x="3304634" y="3390596"/>
                    <a:ext cx="806506" cy="49560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4111140" y="3390596"/>
                    <a:ext cx="0" cy="65288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flipH="1">
                    <a:off x="3304634" y="4043480"/>
                    <a:ext cx="806506" cy="38405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6" name="Group 85"/>
              <p:cNvGrpSpPr/>
              <p:nvPr/>
            </p:nvGrpSpPr>
            <p:grpSpPr>
              <a:xfrm rot="16200000" flipV="1">
                <a:off x="2968867" y="2636152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50" name="Cube 149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/>
            </p:nvGrpSpPr>
            <p:grpSpPr>
              <a:xfrm rot="16200000" flipV="1">
                <a:off x="2964399" y="2918497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44" name="Cube 143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45" name="Straight Connector 144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 rot="16200000" flipV="1">
                <a:off x="2960288" y="3299271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38" name="Cube 137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 rot="16200000" flipV="1">
                <a:off x="2961582" y="3705910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32" name="Cube 131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33" name="Straight Connector 132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/>
            </p:nvGrpSpPr>
            <p:grpSpPr>
              <a:xfrm rot="16200000" flipV="1">
                <a:off x="2971492" y="4148418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26" name="Cube 125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 rot="16200000" flipV="1">
                <a:off x="2964399" y="4570581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20" name="Cube 119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21" name="Straight Connector 120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 rot="16200000" flipV="1">
                <a:off x="2960288" y="4951356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14" name="Cube 113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 rot="16200000" flipV="1">
                <a:off x="2961582" y="5357994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08" name="Cube 107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/>
            </p:nvGrpSpPr>
            <p:grpSpPr>
              <a:xfrm rot="16200000" flipV="1">
                <a:off x="2971492" y="5800502"/>
                <a:ext cx="287684" cy="275443"/>
                <a:chOff x="2666999" y="3390596"/>
                <a:chExt cx="1444141" cy="1190554"/>
              </a:xfrm>
            </p:grpSpPr>
            <p:sp>
              <p:nvSpPr>
                <p:cNvPr id="102" name="Cube 101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 rot="16200000" flipV="1">
                <a:off x="2971492" y="6085233"/>
                <a:ext cx="287684" cy="275443"/>
                <a:chOff x="2666999" y="3390596"/>
                <a:chExt cx="1444141" cy="1190554"/>
              </a:xfrm>
            </p:grpSpPr>
            <p:sp>
              <p:nvSpPr>
                <p:cNvPr id="96" name="Cube 95"/>
                <p:cNvSpPr/>
                <p:nvPr/>
              </p:nvSpPr>
              <p:spPr>
                <a:xfrm>
                  <a:off x="2666999" y="3886200"/>
                  <a:ext cx="637635" cy="694950"/>
                </a:xfrm>
                <a:prstGeom prst="cub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 flipV="1">
                  <a:off x="2832398" y="3390596"/>
                  <a:ext cx="88187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920585" y="3390596"/>
                  <a:ext cx="1190555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3304634" y="3390596"/>
                  <a:ext cx="806506" cy="49560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111140" y="3390596"/>
                  <a:ext cx="0" cy="65288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3304634" y="4043480"/>
                  <a:ext cx="806506" cy="38405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214519" y="3439725"/>
              <a:ext cx="1546952" cy="2933367"/>
              <a:chOff x="214519" y="3439725"/>
              <a:chExt cx="1546952" cy="2933367"/>
            </a:xfrm>
          </p:grpSpPr>
          <p:sp>
            <p:nvSpPr>
              <p:cNvPr id="214" name="TextBox 213"/>
              <p:cNvSpPr txBox="1"/>
              <p:nvPr/>
            </p:nvSpPr>
            <p:spPr>
              <a:xfrm>
                <a:off x="214519" y="4108628"/>
                <a:ext cx="1048107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5 x 5 feet</a:t>
                </a:r>
              </a:p>
            </p:txBody>
          </p:sp>
          <p:cxnSp>
            <p:nvCxnSpPr>
              <p:cNvPr id="216" name="Straight Connector 215"/>
              <p:cNvCxnSpPr/>
              <p:nvPr/>
            </p:nvCxnSpPr>
            <p:spPr>
              <a:xfrm flipH="1">
                <a:off x="570925" y="3439725"/>
                <a:ext cx="119054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 flipV="1">
                <a:off x="456318" y="6362234"/>
                <a:ext cx="1279198" cy="1085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 flipH="1" flipV="1">
                <a:off x="607559" y="3479730"/>
                <a:ext cx="1" cy="62999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/>
              <p:nvPr/>
            </p:nvCxnSpPr>
            <p:spPr>
              <a:xfrm>
                <a:off x="456317" y="4445122"/>
                <a:ext cx="0" cy="1867687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2907704" y="3763636"/>
            <a:ext cx="1420976" cy="1072197"/>
            <a:chOff x="2907704" y="3763636"/>
            <a:chExt cx="1420976" cy="1072197"/>
          </a:xfrm>
        </p:grpSpPr>
        <p:grpSp>
          <p:nvGrpSpPr>
            <p:cNvPr id="157" name="Group 156"/>
            <p:cNvGrpSpPr/>
            <p:nvPr/>
          </p:nvGrpSpPr>
          <p:grpSpPr>
            <a:xfrm>
              <a:off x="2907704" y="3763636"/>
              <a:ext cx="572455" cy="857308"/>
              <a:chOff x="2907704" y="3763636"/>
              <a:chExt cx="572455" cy="85730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907704" y="3908642"/>
                <a:ext cx="572455" cy="712302"/>
                <a:chOff x="5173558" y="3763281"/>
                <a:chExt cx="763273" cy="712302"/>
              </a:xfrm>
            </p:grpSpPr>
            <p:cxnSp>
              <p:nvCxnSpPr>
                <p:cNvPr id="225" name="Straight Connector 224"/>
                <p:cNvCxnSpPr/>
                <p:nvPr/>
              </p:nvCxnSpPr>
              <p:spPr>
                <a:xfrm flipV="1">
                  <a:off x="5173558" y="4301525"/>
                  <a:ext cx="229146" cy="17405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V="1">
                  <a:off x="5402704" y="3932193"/>
                  <a:ext cx="0" cy="36933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V="1">
                  <a:off x="5413462" y="3768340"/>
                  <a:ext cx="309246" cy="16424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5711950" y="3763281"/>
                  <a:ext cx="0" cy="41331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flipV="1">
                  <a:off x="5707685" y="4003956"/>
                  <a:ext cx="229146" cy="17405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4" name="Straight Connector 233"/>
              <p:cNvCxnSpPr/>
              <p:nvPr/>
            </p:nvCxnSpPr>
            <p:spPr>
              <a:xfrm flipV="1">
                <a:off x="2921385" y="3763636"/>
                <a:ext cx="472844" cy="368437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6" name="TextBox 235"/>
            <p:cNvSpPr txBox="1"/>
            <p:nvPr/>
          </p:nvSpPr>
          <p:spPr>
            <a:xfrm>
              <a:off x="3154961" y="4374168"/>
              <a:ext cx="11737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20nS wide RF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Pulse @ 10 GHz</a:t>
              </a:r>
            </a:p>
          </p:txBody>
        </p:sp>
      </p:grpSp>
      <p:sp>
        <p:nvSpPr>
          <p:cNvPr id="238" name="TextBox 237"/>
          <p:cNvSpPr txBox="1"/>
          <p:nvPr/>
        </p:nvSpPr>
        <p:spPr>
          <a:xfrm>
            <a:off x="2006374" y="5524418"/>
            <a:ext cx="1081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X-Band Horn</a:t>
            </a:r>
          </a:p>
          <a:p>
            <a:r>
              <a:rPr lang="en-US" sz="1200" dirty="0">
                <a:solidFill>
                  <a:prstClr val="black"/>
                </a:solidFill>
              </a:rPr>
              <a:t>Antenna Array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456318" y="1336190"/>
            <a:ext cx="24772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Pulsed Transmit/Receive</a:t>
            </a:r>
          </a:p>
          <a:p>
            <a:r>
              <a:rPr lang="en-US" dirty="0">
                <a:solidFill>
                  <a:prstClr val="black"/>
                </a:solidFill>
              </a:rPr>
              <a:t>Imaging Radar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Static parts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COTS </a:t>
            </a:r>
            <a:r>
              <a:rPr lang="en-US" dirty="0">
                <a:solidFill>
                  <a:prstClr val="black"/>
                </a:solidFill>
              </a:rPr>
              <a:t>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Digital </a:t>
            </a:r>
            <a:r>
              <a:rPr lang="en-US" dirty="0">
                <a:solidFill>
                  <a:prstClr val="black"/>
                </a:solidFill>
              </a:rPr>
              <a:t>beam forming 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328680" y="3597837"/>
            <a:ext cx="2537490" cy="1641092"/>
            <a:chOff x="4328680" y="3597837"/>
            <a:chExt cx="2537490" cy="1641092"/>
          </a:xfrm>
        </p:grpSpPr>
        <p:sp>
          <p:nvSpPr>
            <p:cNvPr id="4" name="TextBox 3"/>
            <p:cNvSpPr txBox="1"/>
            <p:nvPr/>
          </p:nvSpPr>
          <p:spPr>
            <a:xfrm>
              <a:off x="4328680" y="4038600"/>
              <a:ext cx="253749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Beams are formed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Digitally with Fourier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Transform, 16 in Azimuth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And 16 in Elevation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 flipV="1">
              <a:off x="5056109" y="3597837"/>
              <a:ext cx="272381" cy="510791"/>
            </a:xfrm>
            <a:prstGeom prst="line">
              <a:avLst/>
            </a:prstGeom>
            <a:ln>
              <a:solidFill>
                <a:srgbClr val="0070C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972180" y="2821141"/>
            <a:ext cx="136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PC Display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6812889" y="5083766"/>
            <a:ext cx="9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VGA Connection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7809915" y="4788516"/>
            <a:ext cx="122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16 - Azimuth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16 - Elevation</a:t>
            </a:r>
          </a:p>
        </p:txBody>
      </p:sp>
      <p:grpSp>
        <p:nvGrpSpPr>
          <p:cNvPr id="403" name="Group 402"/>
          <p:cNvGrpSpPr/>
          <p:nvPr/>
        </p:nvGrpSpPr>
        <p:grpSpPr>
          <a:xfrm>
            <a:off x="6586319" y="3197193"/>
            <a:ext cx="1812902" cy="2428089"/>
            <a:chOff x="8847073" y="3539074"/>
            <a:chExt cx="2417202" cy="2428089"/>
          </a:xfrm>
        </p:grpSpPr>
        <p:cxnSp>
          <p:nvCxnSpPr>
            <p:cNvPr id="158" name="Elbow Connector 157"/>
            <p:cNvCxnSpPr/>
            <p:nvPr/>
          </p:nvCxnSpPr>
          <p:spPr>
            <a:xfrm rot="5400000">
              <a:off x="9494749" y="4990224"/>
              <a:ext cx="954310" cy="815547"/>
            </a:xfrm>
            <a:prstGeom prst="bentConnector3">
              <a:avLst>
                <a:gd name="adj1" fmla="val 99204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Elbow Connector 227"/>
            <p:cNvCxnSpPr/>
            <p:nvPr/>
          </p:nvCxnSpPr>
          <p:spPr>
            <a:xfrm rot="5400000">
              <a:off x="9498172" y="4986801"/>
              <a:ext cx="1046320" cy="914404"/>
            </a:xfrm>
            <a:prstGeom prst="bentConnector3">
              <a:avLst>
                <a:gd name="adj1" fmla="val 99601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8847073" y="5873685"/>
              <a:ext cx="729413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8847073" y="5967163"/>
              <a:ext cx="729413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02" name="Group 401"/>
            <p:cNvGrpSpPr/>
            <p:nvPr/>
          </p:nvGrpSpPr>
          <p:grpSpPr>
            <a:xfrm>
              <a:off x="9317052" y="3539074"/>
              <a:ext cx="1947223" cy="1381767"/>
              <a:chOff x="9317052" y="3539074"/>
              <a:chExt cx="1947223" cy="1381767"/>
            </a:xfrm>
          </p:grpSpPr>
          <p:sp>
            <p:nvSpPr>
              <p:cNvPr id="401" name="Rectangle 400"/>
              <p:cNvSpPr/>
              <p:nvPr/>
            </p:nvSpPr>
            <p:spPr>
              <a:xfrm>
                <a:off x="9317052" y="3539074"/>
                <a:ext cx="1871648" cy="13758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66" name="Group 365"/>
              <p:cNvGrpSpPr/>
              <p:nvPr/>
            </p:nvGrpSpPr>
            <p:grpSpPr>
              <a:xfrm>
                <a:off x="9377669" y="3539074"/>
                <a:ext cx="1886606" cy="1381767"/>
                <a:chOff x="4104202" y="1873960"/>
                <a:chExt cx="3655413" cy="3655413"/>
              </a:xfrm>
            </p:grpSpPr>
            <p:grpSp>
              <p:nvGrpSpPr>
                <p:cNvPr id="367" name="Group 366"/>
                <p:cNvGrpSpPr/>
                <p:nvPr/>
              </p:nvGrpSpPr>
              <p:grpSpPr>
                <a:xfrm>
                  <a:off x="4104202" y="2125360"/>
                  <a:ext cx="3655413" cy="3030532"/>
                  <a:chOff x="4104202" y="2125360"/>
                  <a:chExt cx="2700306" cy="3030532"/>
                </a:xfrm>
              </p:grpSpPr>
              <p:sp>
                <p:nvSpPr>
                  <p:cNvPr id="385" name="Oval 384"/>
                  <p:cNvSpPr/>
                  <p:nvPr/>
                </p:nvSpPr>
                <p:spPr>
                  <a:xfrm rot="5400000">
                    <a:off x="5334464" y="1114212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6" name="Oval 385"/>
                  <p:cNvSpPr/>
                  <p:nvPr/>
                </p:nvSpPr>
                <p:spPr>
                  <a:xfrm rot="5400000">
                    <a:off x="5307376" y="1312804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7" name="Oval 386"/>
                  <p:cNvSpPr/>
                  <p:nvPr/>
                </p:nvSpPr>
                <p:spPr>
                  <a:xfrm rot="5400000">
                    <a:off x="5318448" y="1884303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88" name="Oval 387"/>
                  <p:cNvSpPr/>
                  <p:nvPr/>
                </p:nvSpPr>
                <p:spPr>
                  <a:xfrm rot="5400000">
                    <a:off x="5307375" y="922187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 rot="5400000">
                    <a:off x="5361552" y="1501924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0" name="Oval 389"/>
                  <p:cNvSpPr/>
                  <p:nvPr/>
                </p:nvSpPr>
                <p:spPr>
                  <a:xfrm rot="5400000">
                    <a:off x="5334464" y="1686868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1" name="Oval 390"/>
                  <p:cNvSpPr/>
                  <p:nvPr/>
                </p:nvSpPr>
                <p:spPr>
                  <a:xfrm rot="5400000">
                    <a:off x="5314313" y="2072207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92" name="Oval 391"/>
                  <p:cNvSpPr/>
                  <p:nvPr/>
                </p:nvSpPr>
                <p:spPr>
                  <a:xfrm rot="5400000">
                    <a:off x="5330233" y="2250584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93" name="Oval 392"/>
                  <p:cNvSpPr/>
                  <p:nvPr/>
                </p:nvSpPr>
                <p:spPr>
                  <a:xfrm rot="5400000">
                    <a:off x="5382222" y="2624322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4" name="Oval 393"/>
                  <p:cNvSpPr/>
                  <p:nvPr/>
                </p:nvSpPr>
                <p:spPr>
                  <a:xfrm rot="5400000">
                    <a:off x="5355134" y="2822914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5" name="Oval 394"/>
                  <p:cNvSpPr/>
                  <p:nvPr/>
                </p:nvSpPr>
                <p:spPr>
                  <a:xfrm rot="5400000">
                    <a:off x="5366206" y="3380765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96" name="Oval 395"/>
                  <p:cNvSpPr/>
                  <p:nvPr/>
                </p:nvSpPr>
                <p:spPr>
                  <a:xfrm rot="5400000">
                    <a:off x="5355133" y="2432297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97" name="Oval 396"/>
                  <p:cNvSpPr/>
                  <p:nvPr/>
                </p:nvSpPr>
                <p:spPr>
                  <a:xfrm rot="5400000">
                    <a:off x="5409310" y="3012034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8" name="Oval 397"/>
                  <p:cNvSpPr/>
                  <p:nvPr/>
                </p:nvSpPr>
                <p:spPr>
                  <a:xfrm rot="5400000">
                    <a:off x="5382222" y="3196978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9" name="Oval 398"/>
                  <p:cNvSpPr/>
                  <p:nvPr/>
                </p:nvSpPr>
                <p:spPr>
                  <a:xfrm rot="5400000">
                    <a:off x="5362071" y="3568669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00" name="Oval 399"/>
                  <p:cNvSpPr/>
                  <p:nvPr/>
                </p:nvSpPr>
                <p:spPr>
                  <a:xfrm rot="5400000">
                    <a:off x="5377991" y="3760694"/>
                    <a:ext cx="192025" cy="2598371"/>
                  </a:xfrm>
                  <a:prstGeom prst="ellipse">
                    <a:avLst/>
                  </a:prstGeom>
                  <a:solidFill>
                    <a:srgbClr val="FF0000">
                      <a:alpha val="4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68" name="Group 367"/>
                <p:cNvGrpSpPr/>
                <p:nvPr/>
              </p:nvGrpSpPr>
              <p:grpSpPr>
                <a:xfrm rot="16200000">
                  <a:off x="4099855" y="2186401"/>
                  <a:ext cx="3655413" cy="3030532"/>
                  <a:chOff x="4104202" y="2125360"/>
                  <a:chExt cx="2700306" cy="3030532"/>
                </a:xfrm>
                <a:solidFill>
                  <a:srgbClr val="FFFF00">
                    <a:alpha val="61000"/>
                  </a:srgbClr>
                </a:solidFill>
              </p:grpSpPr>
              <p:sp>
                <p:nvSpPr>
                  <p:cNvPr id="369" name="Oval 368"/>
                  <p:cNvSpPr/>
                  <p:nvPr/>
                </p:nvSpPr>
                <p:spPr>
                  <a:xfrm rot="5400000">
                    <a:off x="5334464" y="1114212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0" name="Oval 369"/>
                  <p:cNvSpPr/>
                  <p:nvPr/>
                </p:nvSpPr>
                <p:spPr>
                  <a:xfrm rot="5400000">
                    <a:off x="5307376" y="1312804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1" name="Oval 370"/>
                  <p:cNvSpPr/>
                  <p:nvPr/>
                </p:nvSpPr>
                <p:spPr>
                  <a:xfrm rot="5400000">
                    <a:off x="5318448" y="1884303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72" name="Oval 371"/>
                  <p:cNvSpPr/>
                  <p:nvPr/>
                </p:nvSpPr>
                <p:spPr>
                  <a:xfrm rot="5400000">
                    <a:off x="5307375" y="922187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73" name="Oval 372"/>
                  <p:cNvSpPr/>
                  <p:nvPr/>
                </p:nvSpPr>
                <p:spPr>
                  <a:xfrm rot="5400000">
                    <a:off x="5361552" y="1501924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4" name="Oval 373"/>
                  <p:cNvSpPr/>
                  <p:nvPr/>
                </p:nvSpPr>
                <p:spPr>
                  <a:xfrm rot="5400000">
                    <a:off x="5334464" y="1686868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5" name="Oval 374"/>
                  <p:cNvSpPr/>
                  <p:nvPr/>
                </p:nvSpPr>
                <p:spPr>
                  <a:xfrm rot="5400000">
                    <a:off x="5314313" y="2072207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76" name="Oval 375"/>
                  <p:cNvSpPr/>
                  <p:nvPr/>
                </p:nvSpPr>
                <p:spPr>
                  <a:xfrm rot="5400000">
                    <a:off x="5330233" y="2250584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77" name="Oval 376"/>
                  <p:cNvSpPr/>
                  <p:nvPr/>
                </p:nvSpPr>
                <p:spPr>
                  <a:xfrm rot="5400000">
                    <a:off x="5382222" y="2624322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8" name="Oval 377"/>
                  <p:cNvSpPr/>
                  <p:nvPr/>
                </p:nvSpPr>
                <p:spPr>
                  <a:xfrm rot="5400000">
                    <a:off x="5355134" y="2822914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9" name="Oval 378"/>
                  <p:cNvSpPr/>
                  <p:nvPr/>
                </p:nvSpPr>
                <p:spPr>
                  <a:xfrm rot="5400000">
                    <a:off x="5366206" y="3380765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80" name="Oval 379"/>
                  <p:cNvSpPr/>
                  <p:nvPr/>
                </p:nvSpPr>
                <p:spPr>
                  <a:xfrm rot="5400000">
                    <a:off x="5355133" y="2432297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81" name="Oval 380"/>
                  <p:cNvSpPr/>
                  <p:nvPr/>
                </p:nvSpPr>
                <p:spPr>
                  <a:xfrm rot="5400000">
                    <a:off x="5409310" y="3012034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2" name="Oval 381"/>
                  <p:cNvSpPr/>
                  <p:nvPr/>
                </p:nvSpPr>
                <p:spPr>
                  <a:xfrm rot="5400000">
                    <a:off x="5382222" y="3196978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3" name="Oval 382"/>
                  <p:cNvSpPr/>
                  <p:nvPr/>
                </p:nvSpPr>
                <p:spPr>
                  <a:xfrm rot="5400000">
                    <a:off x="5362071" y="3568669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84" name="Oval 383"/>
                  <p:cNvSpPr/>
                  <p:nvPr/>
                </p:nvSpPr>
                <p:spPr>
                  <a:xfrm rot="5400000">
                    <a:off x="5377991" y="3760694"/>
                    <a:ext cx="192025" cy="2598371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  <p:cxnSp>
        <p:nvCxnSpPr>
          <p:cNvPr id="268" name="Straight Connector 267"/>
          <p:cNvCxnSpPr/>
          <p:nvPr/>
        </p:nvCxnSpPr>
        <p:spPr>
          <a:xfrm flipH="1" flipV="1">
            <a:off x="8030884" y="4158932"/>
            <a:ext cx="249115" cy="698829"/>
          </a:xfrm>
          <a:prstGeom prst="line">
            <a:avLst/>
          </a:prstGeom>
          <a:ln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7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03" grpId="0"/>
      <p:bldP spid="238" grpId="0"/>
      <p:bldP spid="244" grpId="0"/>
      <p:bldP spid="11" grpId="0"/>
      <p:bldP spid="237" grpId="0"/>
      <p:bldP spid="26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Schedule Update</a:t>
            </a:r>
            <a:endParaRPr lang="en-US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60120" y="1828800"/>
            <a:ext cx="3367278" cy="601753"/>
          </a:xfrm>
        </p:spPr>
        <p:txBody>
          <a:bodyPr/>
          <a:lstStyle/>
          <a:p>
            <a:pPr algn="ctr"/>
            <a:r>
              <a:rPr lang="en-US" dirty="0" smtClean="0"/>
              <a:t>Completed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4114800" cy="37385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Obtain Storage and Testing Facility</a:t>
            </a:r>
          </a:p>
          <a:p>
            <a:pPr lvl="1"/>
            <a:r>
              <a:rPr lang="en-US" dirty="0" smtClean="0"/>
              <a:t>Center for Advanced Power Systems (CAPS)</a:t>
            </a:r>
          </a:p>
          <a:p>
            <a:r>
              <a:rPr lang="en-US" dirty="0" smtClean="0"/>
              <a:t>Level Shift Circuit Design, Transmit, Receive, Demodulator LO Chain Design</a:t>
            </a:r>
          </a:p>
          <a:p>
            <a:r>
              <a:rPr lang="en-US" dirty="0"/>
              <a:t>Antenna Aperture Design</a:t>
            </a:r>
          </a:p>
          <a:p>
            <a:r>
              <a:rPr lang="en-US" dirty="0" smtClean="0"/>
              <a:t>Programming Descriptions</a:t>
            </a:r>
          </a:p>
          <a:p>
            <a:r>
              <a:rPr lang="en-US" dirty="0" smtClean="0"/>
              <a:t>Structural Frame Design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14316" y="1836647"/>
            <a:ext cx="3367278" cy="601753"/>
          </a:xfrm>
        </p:spPr>
        <p:txBody>
          <a:bodyPr/>
          <a:lstStyle/>
          <a:p>
            <a:pPr algn="ctr"/>
            <a:r>
              <a:rPr lang="en-US" dirty="0" smtClean="0"/>
              <a:t>Near Completion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572000" y="2438400"/>
            <a:ext cx="4191000" cy="3809999"/>
          </a:xfrm>
        </p:spPr>
        <p:txBody>
          <a:bodyPr/>
          <a:lstStyle/>
          <a:p>
            <a:r>
              <a:rPr lang="en-US" dirty="0" smtClean="0"/>
              <a:t>Welding and Assembly (February 12-27, 2015)</a:t>
            </a:r>
          </a:p>
          <a:p>
            <a:r>
              <a:rPr lang="en-US" dirty="0" smtClean="0"/>
              <a:t>Anechoic Foam Expense Assessment (February 13, 2014)</a:t>
            </a:r>
          </a:p>
          <a:p>
            <a:r>
              <a:rPr lang="en-US" dirty="0" smtClean="0"/>
              <a:t>Contingency Plans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Jasmine Vanderhorst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60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Ongoing &amp; Upcoming Activities</a:t>
            </a:r>
            <a:endParaRPr lang="en-US" sz="44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5800" y="1905001"/>
            <a:ext cx="8001000" cy="4271962"/>
          </a:xfrm>
        </p:spPr>
        <p:txBody>
          <a:bodyPr/>
          <a:lstStyle/>
          <a:p>
            <a:r>
              <a:rPr lang="en-US" dirty="0" smtClean="0"/>
              <a:t>Component Ordering &amp; Shipping</a:t>
            </a:r>
          </a:p>
          <a:p>
            <a:r>
              <a:rPr lang="en-US" dirty="0" smtClean="0"/>
              <a:t>Signal Processing &amp; Image Calibration </a:t>
            </a:r>
          </a:p>
          <a:p>
            <a:r>
              <a:rPr lang="en-US" dirty="0" smtClean="0"/>
              <a:t>Data Storing Software for FPGA to PCU</a:t>
            </a:r>
          </a:p>
          <a:p>
            <a:r>
              <a:rPr lang="en-US" dirty="0" smtClean="0"/>
              <a:t>Power Supply Design</a:t>
            </a:r>
          </a:p>
          <a:p>
            <a:r>
              <a:rPr lang="en-US" dirty="0"/>
              <a:t>DC Wire Harness Design &amp; Fabrication (February 16-23)</a:t>
            </a:r>
          </a:p>
          <a:p>
            <a:r>
              <a:rPr lang="en-US" dirty="0" smtClean="0"/>
              <a:t>Software &amp; Hardware Demonstration (February 23-27)</a:t>
            </a:r>
          </a:p>
          <a:p>
            <a:r>
              <a:rPr lang="en-US" dirty="0" smtClean="0"/>
              <a:t>Final Hardware &amp; Software Integration (March 2 – April 3)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Jasmine Vanderhorst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61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317988"/>
              </p:ext>
            </p:extLst>
          </p:nvPr>
        </p:nvGraphicFramePr>
        <p:xfrm>
          <a:off x="6537418" y="2286000"/>
          <a:ext cx="1311181" cy="1106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roject" showAsIcon="1" r:id="rId3" imgW="914400" imgH="771480" progId="MSProject.Project.9">
                  <p:embed/>
                </p:oleObj>
              </mc:Choice>
              <mc:Fallback>
                <p:oleObj name="Project" showAsIcon="1" r:id="rId3" imgW="914400" imgH="771480" progId="MSProject.Pro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7418" y="2286000"/>
                        <a:ext cx="1311181" cy="1106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2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Schedule Delayed</a:t>
            </a:r>
            <a:endParaRPr lang="en-US" sz="4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Delayed Parts</a:t>
            </a:r>
          </a:p>
          <a:p>
            <a:pPr lvl="1"/>
            <a:r>
              <a:rPr lang="en-US" dirty="0" smtClean="0"/>
              <a:t>VCO and RF Cables Not Yet Arrived</a:t>
            </a:r>
          </a:p>
          <a:p>
            <a:pPr lvl="1"/>
            <a:r>
              <a:rPr lang="en-US" dirty="0" smtClean="0"/>
              <a:t>Fairview Vendor ordered delayed by FAMU Provost office</a:t>
            </a:r>
          </a:p>
          <a:p>
            <a:pPr lvl="1"/>
            <a:r>
              <a:rPr lang="en-US" dirty="0" smtClean="0"/>
              <a:t>Fairview will not process 2</a:t>
            </a:r>
            <a:r>
              <a:rPr lang="en-US" baseline="30000" dirty="0" smtClean="0"/>
              <a:t>nd</a:t>
            </a:r>
            <a:r>
              <a:rPr lang="en-US" dirty="0" smtClean="0"/>
              <a:t> order until 1</a:t>
            </a:r>
            <a:r>
              <a:rPr lang="en-US" baseline="30000" dirty="0" smtClean="0"/>
              <a:t>st</a:t>
            </a:r>
            <a:r>
              <a:rPr lang="en-US" dirty="0" smtClean="0"/>
              <a:t> ordered paid out</a:t>
            </a:r>
          </a:p>
          <a:p>
            <a:pPr lvl="1"/>
            <a:endParaRPr lang="en-US" dirty="0"/>
          </a:p>
          <a:p>
            <a:r>
              <a:rPr lang="en-US" dirty="0" smtClean="0"/>
              <a:t>Testing Equipment</a:t>
            </a:r>
          </a:p>
          <a:p>
            <a:pPr lvl="1"/>
            <a:r>
              <a:rPr lang="en-US" dirty="0"/>
              <a:t>Received W9 from </a:t>
            </a:r>
            <a:r>
              <a:rPr lang="en-US" dirty="0" err="1"/>
              <a:t>Electrorent</a:t>
            </a:r>
            <a:endParaRPr lang="en-US" dirty="0"/>
          </a:p>
          <a:p>
            <a:pPr lvl="1"/>
            <a:r>
              <a:rPr lang="en-US" dirty="0" smtClean="0"/>
              <a:t>Waiting on Price Quote for 2 Month Rental</a:t>
            </a:r>
          </a:p>
          <a:p>
            <a:pPr lvl="1"/>
            <a:r>
              <a:rPr lang="en-US" dirty="0" smtClean="0"/>
              <a:t>2 Week Processing Time </a:t>
            </a:r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Jasmine </a:t>
            </a:r>
            <a:r>
              <a:rPr lang="en-US" dirty="0" err="1" smtClean="0">
                <a:solidFill>
                  <a:srgbClr val="3C4743">
                    <a:tint val="75000"/>
                  </a:srgbClr>
                </a:solidFill>
              </a:rPr>
              <a:t>Vanderhorst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62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Critical Path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458200" cy="4271962"/>
          </a:xfrm>
        </p:spPr>
        <p:txBody>
          <a:bodyPr>
            <a:noAutofit/>
          </a:bodyPr>
          <a:lstStyle/>
          <a:p>
            <a:r>
              <a:rPr lang="en-US" sz="2000" dirty="0" smtClean="0"/>
              <a:t>Antenna Frame Assembly</a:t>
            </a:r>
          </a:p>
          <a:p>
            <a:pPr lvl="1"/>
            <a:r>
              <a:rPr lang="en-US" dirty="0" smtClean="0"/>
              <a:t>Need in 2 weeks, vendor lead time is 3 weeks</a:t>
            </a:r>
          </a:p>
          <a:p>
            <a:r>
              <a:rPr lang="en-US" sz="2000" dirty="0" smtClean="0"/>
              <a:t>Design of Wiring Schematic</a:t>
            </a:r>
          </a:p>
          <a:p>
            <a:r>
              <a:rPr lang="en-US" sz="2000" dirty="0" smtClean="0"/>
              <a:t>Fabrication of DC Wire Harness</a:t>
            </a:r>
          </a:p>
          <a:p>
            <a:pPr lvl="1"/>
            <a:r>
              <a:rPr lang="en-US" dirty="0" smtClean="0"/>
              <a:t>Need pre-fab harnesses ready to go when assembly on frame begins</a:t>
            </a:r>
          </a:p>
          <a:p>
            <a:r>
              <a:rPr lang="en-US" sz="2000" dirty="0" smtClean="0"/>
              <a:t>Syncing FPGA Coding and Signal Processing Information</a:t>
            </a:r>
          </a:p>
          <a:p>
            <a:r>
              <a:rPr lang="en-US" sz="2000" dirty="0" smtClean="0"/>
              <a:t>CAPS Testing Schedule</a:t>
            </a:r>
          </a:p>
          <a:p>
            <a:pPr lvl="1"/>
            <a:r>
              <a:rPr lang="en-US" dirty="0" smtClean="0"/>
              <a:t>Contract for another vendor to do testing in same place</a:t>
            </a:r>
          </a:p>
          <a:p>
            <a:pPr lvl="1"/>
            <a:r>
              <a:rPr lang="en-US" dirty="0" smtClean="0"/>
              <a:t>Potential Time Conflicts</a:t>
            </a:r>
          </a:p>
          <a:p>
            <a:pPr lvl="1"/>
            <a:r>
              <a:rPr lang="en-US" dirty="0" smtClean="0"/>
              <a:t>3 People with badges need to submit testing schedule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Jasmine </a:t>
            </a:r>
            <a:r>
              <a:rPr lang="en-US" dirty="0" err="1" smtClean="0">
                <a:solidFill>
                  <a:srgbClr val="3C4743">
                    <a:tint val="75000"/>
                  </a:srgbClr>
                </a:solidFill>
              </a:rPr>
              <a:t>Vanderhorst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63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9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1" y="4589466"/>
            <a:ext cx="5410200" cy="1500187"/>
          </a:xfrm>
        </p:spPr>
        <p:txBody>
          <a:bodyPr/>
          <a:lstStyle/>
          <a:p>
            <a:r>
              <a:rPr lang="en-US" dirty="0" smtClean="0"/>
              <a:t>Budget, Strategy, Risks and Conflicts, &amp; Future Tasks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Benjamin </a:t>
            </a:r>
            <a:r>
              <a:rPr lang="en-US" dirty="0" smtClean="0"/>
              <a:t>Mock – Industrial Engineer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64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Budget Chart</a:t>
            </a:r>
            <a:endParaRPr lang="en-US" sz="4800" dirty="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408864"/>
              </p:ext>
            </p:extLst>
          </p:nvPr>
        </p:nvGraphicFramePr>
        <p:xfrm>
          <a:off x="304800" y="1788361"/>
          <a:ext cx="8458200" cy="459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Benjamin Mock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65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Large Budget Items &amp; Mitigation Strategy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Switches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Test Equipment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Mechanical Frame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Anechoic Absorber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Quote/Vendor Comparison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Lead Time Analysis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Trade-Off Analysis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DFMA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Benjamin Mock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5058-9749-4622-94D2-B0BA15964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Procurement Conflicts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2099299"/>
            <a:ext cx="7802880" cy="3986213"/>
          </a:xfrm>
        </p:spPr>
        <p:txBody>
          <a:bodyPr>
            <a:normAutofit/>
          </a:bodyPr>
          <a:lstStyle/>
          <a:p>
            <a:r>
              <a:rPr lang="en-US" sz="2800" dirty="0"/>
              <a:t>Large Ticket Items &amp; FAMU Provost Office</a:t>
            </a:r>
          </a:p>
          <a:p>
            <a:r>
              <a:rPr lang="en-US" sz="2800" dirty="0"/>
              <a:t>SP16T Switch</a:t>
            </a:r>
          </a:p>
          <a:p>
            <a:r>
              <a:rPr lang="en-US" sz="2800" dirty="0"/>
              <a:t>Items/Components Still Being Determined</a:t>
            </a:r>
          </a:p>
          <a:p>
            <a:r>
              <a:rPr lang="en-US" sz="2800" dirty="0"/>
              <a:t>Unforeseen Component Procurement</a:t>
            </a:r>
          </a:p>
          <a:p>
            <a:pPr lvl="1"/>
            <a:r>
              <a:rPr lang="en-US" sz="2800" dirty="0"/>
              <a:t>FAMU Reimbursement Strategy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Benjamin Mock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5058-9749-4622-94D2-B0BA15964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Scheduled IE Tasks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99299"/>
            <a:ext cx="8001000" cy="3986213"/>
          </a:xfrm>
        </p:spPr>
        <p:txBody>
          <a:bodyPr>
            <a:normAutofit/>
          </a:bodyPr>
          <a:lstStyle/>
          <a:p>
            <a:r>
              <a:rPr lang="en-US" sz="2800" dirty="0"/>
              <a:t>Coordinate with CAPS to secure effective testing schedule</a:t>
            </a:r>
          </a:p>
          <a:p>
            <a:r>
              <a:rPr lang="en-US" sz="2800" dirty="0"/>
              <a:t>Fault Tree Analysis of radar system</a:t>
            </a:r>
          </a:p>
          <a:p>
            <a:r>
              <a:rPr lang="en-US" sz="2800" dirty="0"/>
              <a:t>Construct a user/operation manual</a:t>
            </a:r>
          </a:p>
          <a:p>
            <a:r>
              <a:rPr lang="en-US" sz="2800" dirty="0"/>
              <a:t>Construct business model (IE Curriculum)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Benjamin Mock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05058-9749-4622-94D2-B0BA15964A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Questions &amp; Comments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69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Test Site Location:  CAPS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76099"/>
              </p:ext>
            </p:extLst>
          </p:nvPr>
        </p:nvGraphicFramePr>
        <p:xfrm>
          <a:off x="366010" y="2125266"/>
          <a:ext cx="5120390" cy="2674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7414"/>
                <a:gridCol w="2702976"/>
              </a:tblGrid>
              <a:tr h="31935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Cons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3193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Large Room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 MW Dynamometer Room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3193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Near engineering school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Scheduling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3193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Easy</a:t>
                      </a:r>
                      <a:r>
                        <a:rPr lang="en-US" sz="1800" baseline="0" dirty="0" smtClean="0"/>
                        <a:t> Storage</a:t>
                      </a:r>
                      <a:endParaRPr lang="en-US" sz="18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Limited Hours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3193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Available</a:t>
                      </a:r>
                      <a:r>
                        <a:rPr lang="en-US" sz="1800" baseline="0" dirty="0" smtClean="0"/>
                        <a:t> test benches</a:t>
                      </a:r>
                      <a:endParaRPr lang="en-US" sz="18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Various reflection objects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3193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cost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Anechoic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rf</a:t>
                      </a:r>
                      <a:r>
                        <a:rPr lang="en-US" sz="1800" baseline="0" dirty="0" smtClean="0"/>
                        <a:t> absorbing foam layout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3193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Return signal distortion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74580"/>
            <a:ext cx="3211330" cy="4281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953000"/>
            <a:ext cx="4429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Desire: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Faraday Cage – </a:t>
            </a:r>
            <a:r>
              <a:rPr lang="en-US" sz="1600" dirty="0"/>
              <a:t>FSU Physics Department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Chances:  Slim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Matthew Cammuse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7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Final Radiation Plan </a:t>
            </a:r>
            <a:br>
              <a:rPr lang="en-US" sz="4800" dirty="0" smtClean="0"/>
            </a:br>
            <a:r>
              <a:rPr lang="en-US" sz="4800" dirty="0" smtClean="0"/>
              <a:t>(CAPS Adapted)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019" y="1934299"/>
            <a:ext cx="4770387" cy="2993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Solution:</a:t>
            </a:r>
          </a:p>
          <a:p>
            <a:pPr lvl="1"/>
            <a:r>
              <a:rPr lang="en-US" dirty="0" smtClean="0"/>
              <a:t>Extend time between each transmitting signals</a:t>
            </a:r>
            <a:endParaRPr lang="en-US" dirty="0"/>
          </a:p>
          <a:p>
            <a:pPr lvl="2"/>
            <a:r>
              <a:rPr lang="en-US" dirty="0" smtClean="0"/>
              <a:t>20 [ns] transmitting, 20 [ns] receiving, 20-40 [ns] rest</a:t>
            </a:r>
          </a:p>
          <a:p>
            <a:pPr lvl="1"/>
            <a:r>
              <a:rPr lang="en-US" dirty="0" smtClean="0"/>
              <a:t>Prevents absorption of delayed return signals</a:t>
            </a:r>
          </a:p>
          <a:p>
            <a:pPr lvl="1"/>
            <a:r>
              <a:rPr lang="en-US" dirty="0" smtClean="0"/>
              <a:t>Less distortion and noise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493" y="1968828"/>
            <a:ext cx="3632304" cy="12444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Original Goal: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20 [ns] transmitting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20 [ns] receiving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789" y="3151206"/>
            <a:ext cx="33342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Problem: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Test Site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Lack of full anechoic chamber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Delay return signals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Expect distortions and noise</a:t>
            </a:r>
          </a:p>
          <a:p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969019" y="4785768"/>
            <a:ext cx="4896134" cy="1557450"/>
            <a:chOff x="3701926" y="4168379"/>
            <a:chExt cx="4896134" cy="1557450"/>
          </a:xfrm>
        </p:grpSpPr>
        <p:sp>
          <p:nvSpPr>
            <p:cNvPr id="11" name="Snip Same Side Corner Rectangle 10"/>
            <p:cNvSpPr/>
            <p:nvPr/>
          </p:nvSpPr>
          <p:spPr>
            <a:xfrm rot="16200000">
              <a:off x="3662636" y="4207669"/>
              <a:ext cx="628650" cy="550069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Snip Same Side Corner Rectangle 11"/>
            <p:cNvSpPr/>
            <p:nvPr/>
          </p:nvSpPr>
          <p:spPr>
            <a:xfrm rot="16200000">
              <a:off x="3662636" y="4951804"/>
              <a:ext cx="628650" cy="550069"/>
            </a:xfrm>
            <a:prstGeom prst="snip2Same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27673" y="4326697"/>
              <a:ext cx="37418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err="1"/>
                <a:t>Tx</a:t>
              </a:r>
              <a:endParaRPr lang="en-US" sz="135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27675" y="5088338"/>
              <a:ext cx="35856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Rx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450556" y="4414837"/>
              <a:ext cx="2152304" cy="142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4450557" y="5212550"/>
              <a:ext cx="2092941" cy="261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/>
          </p:nvSpPr>
          <p:spPr>
            <a:xfrm rot="13159601">
              <a:off x="6483666" y="4652856"/>
              <a:ext cx="251182" cy="288346"/>
            </a:xfrm>
            <a:prstGeom prst="rtTriangle">
              <a:avLst/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87970" y="5009388"/>
              <a:ext cx="693306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u="sng" dirty="0"/>
                <a:t>Trihedral</a:t>
              </a:r>
              <a:endParaRPr lang="en-US" sz="1050" u="sng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672263" y="4429125"/>
              <a:ext cx="1288890" cy="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961152" y="5310331"/>
              <a:ext cx="63690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u="sng" dirty="0"/>
                <a:t>Random Objects</a:t>
              </a:r>
              <a:endParaRPr lang="en-US" sz="1350" u="sng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6609257" y="5226838"/>
              <a:ext cx="1351896" cy="11901"/>
            </a:xfrm>
            <a:prstGeom prst="straightConnector1">
              <a:avLst/>
            </a:prstGeom>
            <a:ln>
              <a:solidFill>
                <a:schemeClr val="dk1"/>
              </a:solidFill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8060051" y="4326697"/>
              <a:ext cx="482760" cy="98363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67704" y="4189176"/>
              <a:ext cx="54425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20 [ns]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54580" y="5025039"/>
              <a:ext cx="54425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20 [ns]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11474" y="4226578"/>
              <a:ext cx="61046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+20 [ns]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75129" y="5017895"/>
              <a:ext cx="61046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+20 [ns]</a:t>
              </a:r>
              <a:endParaRPr lang="en-US" sz="1200" dirty="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4743">
                    <a:tint val="75000"/>
                  </a:srgbClr>
                </a:solidFill>
              </a:rPr>
              <a:t>Matthew </a:t>
            </a:r>
            <a:r>
              <a:rPr lang="en-US" dirty="0" err="1" smtClean="0">
                <a:solidFill>
                  <a:srgbClr val="3C4743">
                    <a:tint val="75000"/>
                  </a:srgbClr>
                </a:solidFill>
              </a:rPr>
              <a:t>Cammuse</a:t>
            </a:r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Contingency Plan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36" y="2027464"/>
            <a:ext cx="4275430" cy="4129884"/>
          </a:xfrm>
        </p:spPr>
        <p:txBody>
          <a:bodyPr>
            <a:noAutofit/>
          </a:bodyPr>
          <a:lstStyle/>
          <a:p>
            <a:r>
              <a:rPr lang="en-US" sz="2400" dirty="0" smtClean="0"/>
              <a:t>Rental Test Equipment</a:t>
            </a:r>
          </a:p>
          <a:p>
            <a:pPr lvl="1"/>
            <a:r>
              <a:rPr lang="en-US" sz="2400" dirty="0" smtClean="0"/>
              <a:t>Signal Generator</a:t>
            </a:r>
          </a:p>
          <a:p>
            <a:pPr lvl="1"/>
            <a:r>
              <a:rPr lang="en-US" sz="2400" dirty="0" smtClean="0"/>
              <a:t>Spectrum Analyzer</a:t>
            </a:r>
          </a:p>
          <a:p>
            <a:r>
              <a:rPr lang="en-US" sz="2400" dirty="0" smtClean="0"/>
              <a:t>Reverse Development</a:t>
            </a:r>
          </a:p>
          <a:p>
            <a:r>
              <a:rPr lang="en-US" sz="2400" dirty="0" smtClean="0"/>
              <a:t>Simplify the amount of antennas and components</a:t>
            </a:r>
          </a:p>
          <a:p>
            <a:r>
              <a:rPr lang="en-US" sz="2400" dirty="0" smtClean="0"/>
              <a:t>Goal:</a:t>
            </a:r>
          </a:p>
          <a:p>
            <a:pPr lvl="1"/>
            <a:r>
              <a:rPr lang="en-US" sz="2400" dirty="0" smtClean="0"/>
              <a:t>Transmit and receive signals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029200" y="1981200"/>
            <a:ext cx="3505200" cy="4267200"/>
            <a:chOff x="7472514" y="1690688"/>
            <a:chExt cx="2853294" cy="39219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4189" y="1690688"/>
              <a:ext cx="1521619" cy="392191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515764" y="2450725"/>
              <a:ext cx="902044" cy="3768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/>
                <a:t>Signal Generator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472514" y="4102419"/>
              <a:ext cx="902044" cy="3768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/>
                <a:t>Spectrum Analyzer</a:t>
              </a: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8417808" y="2639166"/>
              <a:ext cx="653363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0800000">
              <a:off x="8374558" y="4309395"/>
              <a:ext cx="653363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C4743">
                    <a:tint val="75000"/>
                  </a:srgbClr>
                </a:solidFill>
              </a:rPr>
              <a:t>Matthew Cammuse</a:t>
            </a:r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>
                <a:solidFill>
                  <a:srgbClr val="3C4743">
                    <a:tint val="75000"/>
                  </a:srgbClr>
                </a:solidFill>
              </a:rPr>
              <a:pPr/>
              <a:t>9</a:t>
            </a:fld>
            <a:endParaRPr lang="en-US"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3234</Words>
  <Application>Microsoft Office PowerPoint</Application>
  <PresentationFormat>On-screen Show (4:3)</PresentationFormat>
  <Paragraphs>1235</Paragraphs>
  <Slides>69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Education 16x9</vt:lpstr>
      <vt:lpstr>Project</vt:lpstr>
      <vt:lpstr>Electronic Synthetic Aperture Radar Imager</vt:lpstr>
      <vt:lpstr>Team Agenda</vt:lpstr>
      <vt:lpstr>The Team Structure</vt:lpstr>
      <vt:lpstr>Project Overview</vt:lpstr>
      <vt:lpstr>Project Mission</vt:lpstr>
      <vt:lpstr>Imaging Radar Operational Concept</vt:lpstr>
      <vt:lpstr>Test Site Location:  CAPS</vt:lpstr>
      <vt:lpstr>Final Radiation Plan  (CAPS Adapted)</vt:lpstr>
      <vt:lpstr>Contingency Plan</vt:lpstr>
      <vt:lpstr>Electrical System</vt:lpstr>
      <vt:lpstr>Power Supply Design</vt:lpstr>
      <vt:lpstr>Electrical System</vt:lpstr>
      <vt:lpstr>Transmit Signal Chain-Test Strategies</vt:lpstr>
      <vt:lpstr>Transmit Signal Chain</vt:lpstr>
      <vt:lpstr>PowerPoint Presentation</vt:lpstr>
      <vt:lpstr>PowerPoint Presentation</vt:lpstr>
      <vt:lpstr>IQ Demodulator (LO) Chain</vt:lpstr>
      <vt:lpstr>Dual Level Shift Circuit</vt:lpstr>
      <vt:lpstr>Dual Level Shift Circuit</vt:lpstr>
      <vt:lpstr>Risks &amp; Contingency Plan</vt:lpstr>
      <vt:lpstr>Programming</vt:lpstr>
      <vt:lpstr>Summaries</vt:lpstr>
      <vt:lpstr>Discrete Timing Control</vt:lpstr>
      <vt:lpstr>Timing Diagram</vt:lpstr>
      <vt:lpstr>Discrete Timing Control</vt:lpstr>
      <vt:lpstr>Code for Discrete Timing Control</vt:lpstr>
      <vt:lpstr>Combinational Logic for Switches</vt:lpstr>
      <vt:lpstr>Mitigation Strategy</vt:lpstr>
      <vt:lpstr>Analog to Digital Conversion</vt:lpstr>
      <vt:lpstr>Binary to BCD Conversion</vt:lpstr>
      <vt:lpstr>Shift &amp; Add 3 Algorithm</vt:lpstr>
      <vt:lpstr>Logic For Binary to BCD Conversion</vt:lpstr>
      <vt:lpstr>Next Milestone</vt:lpstr>
      <vt:lpstr>Signal Overview</vt:lpstr>
      <vt:lpstr>Signal Processing –  Basis Functions</vt:lpstr>
      <vt:lpstr>Boresite Calibration </vt:lpstr>
      <vt:lpstr>Boresite Calibration</vt:lpstr>
      <vt:lpstr>Calculation of Error at Maximum Angle</vt:lpstr>
      <vt:lpstr>Phase Centers for Transmit Antenna</vt:lpstr>
      <vt:lpstr>Geometry of Antennas with Target Rotated Off at 5°</vt:lpstr>
      <vt:lpstr>Calculation of Error at 5°</vt:lpstr>
      <vt:lpstr>Calculation of Error at 5°</vt:lpstr>
      <vt:lpstr>Signal Processing &amp; Image Calibration</vt:lpstr>
      <vt:lpstr>Signal Processing</vt:lpstr>
      <vt:lpstr>Mechanical Components</vt:lpstr>
      <vt:lpstr>Antenna Structure Recap</vt:lpstr>
      <vt:lpstr>Design Change - Stand</vt:lpstr>
      <vt:lpstr>Design Change - Horn Holders</vt:lpstr>
      <vt:lpstr>Design Change - Component Box</vt:lpstr>
      <vt:lpstr>PowerPoint Presentation</vt:lpstr>
      <vt:lpstr>Heat Transfer from Electrical Components</vt:lpstr>
      <vt:lpstr>PowerPoint Presentation</vt:lpstr>
      <vt:lpstr>Horizontal Horn Covers</vt:lpstr>
      <vt:lpstr>Quadrant 1 and 2 Panel</vt:lpstr>
      <vt:lpstr>Quadrant 3 and 4 Panels</vt:lpstr>
      <vt:lpstr>C-Channel Bracket</vt:lpstr>
      <vt:lpstr>Antenna Structure Stand</vt:lpstr>
      <vt:lpstr>Trihedral</vt:lpstr>
      <vt:lpstr>Project Schedule</vt:lpstr>
      <vt:lpstr>Schedule Update</vt:lpstr>
      <vt:lpstr>Ongoing &amp; Upcoming Activities</vt:lpstr>
      <vt:lpstr>Schedule Delayed</vt:lpstr>
      <vt:lpstr>Critical Path</vt:lpstr>
      <vt:lpstr>Project Assessment</vt:lpstr>
      <vt:lpstr>Budget Chart</vt:lpstr>
      <vt:lpstr>Large Budget Items &amp; Mitigation Strategy</vt:lpstr>
      <vt:lpstr>Procurement Conflicts</vt:lpstr>
      <vt:lpstr>Scheduled IE Tasks</vt:lpstr>
      <vt:lpstr>Thank You!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jlvanderhorst</dc:creator>
  <cp:lastModifiedBy>studentpro</cp:lastModifiedBy>
  <cp:revision>112</cp:revision>
  <dcterms:created xsi:type="dcterms:W3CDTF">2015-02-06T22:43:24Z</dcterms:created>
  <dcterms:modified xsi:type="dcterms:W3CDTF">2015-02-12T21:40:33Z</dcterms:modified>
</cp:coreProperties>
</file>