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0" r:id="rId1"/>
  </p:sldMasterIdLst>
  <p:notesMasterIdLst>
    <p:notesMasterId r:id="rId38"/>
  </p:notesMasterIdLst>
  <p:sldIdLst>
    <p:sldId id="256" r:id="rId2"/>
    <p:sldId id="296" r:id="rId3"/>
    <p:sldId id="307" r:id="rId4"/>
    <p:sldId id="309" r:id="rId5"/>
    <p:sldId id="312" r:id="rId6"/>
    <p:sldId id="308" r:id="rId7"/>
    <p:sldId id="271" r:id="rId8"/>
    <p:sldId id="310" r:id="rId9"/>
    <p:sldId id="259" r:id="rId10"/>
    <p:sldId id="316" r:id="rId11"/>
    <p:sldId id="315" r:id="rId12"/>
    <p:sldId id="303" r:id="rId13"/>
    <p:sldId id="305" r:id="rId14"/>
    <p:sldId id="318" r:id="rId15"/>
    <p:sldId id="268" r:id="rId16"/>
    <p:sldId id="280" r:id="rId17"/>
    <p:sldId id="288" r:id="rId18"/>
    <p:sldId id="263" r:id="rId19"/>
    <p:sldId id="298" r:id="rId20"/>
    <p:sldId id="299" r:id="rId21"/>
    <p:sldId id="300" r:id="rId22"/>
    <p:sldId id="301" r:id="rId23"/>
    <p:sldId id="302" r:id="rId24"/>
    <p:sldId id="274" r:id="rId25"/>
    <p:sldId id="269" r:id="rId26"/>
    <p:sldId id="295" r:id="rId27"/>
    <p:sldId id="281" r:id="rId28"/>
    <p:sldId id="314" r:id="rId29"/>
    <p:sldId id="311" r:id="rId30"/>
    <p:sldId id="290" r:id="rId31"/>
    <p:sldId id="292" r:id="rId32"/>
    <p:sldId id="267" r:id="rId33"/>
    <p:sldId id="275" r:id="rId34"/>
    <p:sldId id="260" r:id="rId35"/>
    <p:sldId id="313" r:id="rId36"/>
    <p:sldId id="273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BF0FA1-26A3-4981-A0DF-C6042027E965}" type="datetimeFigureOut">
              <a:rPr lang="en-US" smtClean="0"/>
              <a:t>9/26/2014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ABA1B6-51CA-4062-B51F-DC35037E57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93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BA1B6-51CA-4062-B51F-DC35037E57F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6573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BA1B6-51CA-4062-B51F-DC35037E57F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70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BA1B6-51CA-4062-B51F-DC35037E57F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0049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BA1B6-51CA-4062-B51F-DC35037E57F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3649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BA1B6-51CA-4062-B51F-DC35037E57F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0362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BA1B6-51CA-4062-B51F-DC35037E57F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6157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BA1B6-51CA-4062-B51F-DC35037E57F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5406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BA1B6-51CA-4062-B51F-DC35037E57F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7555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BA1B6-51CA-4062-B51F-DC35037E57F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892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2B528-C12B-4457-8249-EC93BE07C365}" type="datetime1">
              <a:rPr lang="en-US" smtClean="0"/>
              <a:t>9/26/2014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62E38-EFD5-4903-B6C5-4653D5C5F8D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0943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72991-69F4-48FF-AE37-BEE9E7531F2E}" type="datetime1">
              <a:rPr lang="en-US" smtClean="0"/>
              <a:t>9/26/2014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62E38-EFD5-4903-B6C5-4653D5C5F8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580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EC97B-A983-4AC9-8F81-5379B61A46EA}" type="datetime1">
              <a:rPr lang="en-US" smtClean="0"/>
              <a:t>9/26/2014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62E38-EFD5-4903-B6C5-4653D5C5F8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224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BFD7B-395C-46BB-9FC3-A6AEF301D548}" type="datetime1">
              <a:rPr lang="en-US" smtClean="0"/>
              <a:t>9/26/2014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62E38-EFD5-4903-B6C5-4653D5C5F8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770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8CDA0-41F2-4538-8C91-E5B0F8600CD1}" type="datetime1">
              <a:rPr lang="en-US" smtClean="0"/>
              <a:t>9/26/2014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62E38-EFD5-4903-B6C5-4653D5C5F8D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905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80760-8DB6-4E84-8E44-6F008F64EDC8}" type="datetime1">
              <a:rPr lang="en-US" smtClean="0"/>
              <a:t>9/26/2014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62E38-EFD5-4903-B6C5-4653D5C5F8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0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EBB71-87FA-49A9-9FA2-B8DF89DD3485}" type="datetime1">
              <a:rPr lang="en-US" smtClean="0"/>
              <a:t>9/26/2014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62E38-EFD5-4903-B6C5-4653D5C5F8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349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887A4-4EE5-4F9A-935B-6BCA16EA4F08}" type="datetime1">
              <a:rPr lang="en-US" smtClean="0"/>
              <a:t>9/26/2014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62E38-EFD5-4903-B6C5-4653D5C5F8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390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8A7E1-11D1-4543-8D31-62A713D6B5C7}" type="datetime1">
              <a:rPr lang="en-US" smtClean="0"/>
              <a:t>9/26/2014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62E38-EFD5-4903-B6C5-4653D5C5F8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276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657F32D-A89D-4FCB-A50C-A87616A4DCBD}" type="datetime1">
              <a:rPr lang="en-US" smtClean="0"/>
              <a:t>9/26/2014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5B62E38-EFD5-4903-B6C5-4653D5C5F8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68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82804-7296-4E34-AA1B-5502EDD8F982}" type="datetime1">
              <a:rPr lang="en-US" smtClean="0"/>
              <a:t>9/26/2014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62E38-EFD5-4903-B6C5-4653D5C5F8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030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2F2F46F-313F-4BEA-9966-BB9BB99D8C97}" type="datetime1">
              <a:rPr lang="en-US" smtClean="0"/>
              <a:t>9/26/2014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5B62E38-EFD5-4903-B6C5-4653D5C5F8D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6659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hyperlink" Target="http://www.youtube.com/watch?v=EXvdruxTDKk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8.wmf"/><Relationship Id="rId4" Type="http://schemas.openxmlformats.org/officeDocument/2006/relationships/oleObject" Target="../embeddings/oleObject1.bin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Electronic SAR Imager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Milestone #1</a:t>
            </a:r>
          </a:p>
          <a:p>
            <a:r>
              <a:rPr lang="en-US" dirty="0" smtClean="0"/>
              <a:t>Needs Analysis and Requirements Specification</a:t>
            </a:r>
          </a:p>
          <a:p>
            <a:r>
              <a:rPr lang="en-US" dirty="0" smtClean="0"/>
              <a:t>Team E#11/M#27</a:t>
            </a:r>
            <a:endParaRPr lang="en-US" dirty="0"/>
          </a:p>
        </p:txBody>
      </p:sp>
      <p:pic>
        <p:nvPicPr>
          <p:cNvPr id="20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450" y="386818"/>
            <a:ext cx="1917171" cy="1872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79" y="422009"/>
            <a:ext cx="1891242" cy="1801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hrworx.com/wp-content/uploads/2013/04/northropgrumman_300px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095" y="807084"/>
            <a:ext cx="4125880" cy="1031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027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 smtClean="0"/>
              <a:t>Antenna Aperture </a:t>
            </a:r>
            <a:endParaRPr lang="en-US" sz="5400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/>
              <a:t>Project Approach Option 1</a:t>
            </a:r>
          </a:p>
          <a:p>
            <a:pPr lvl="1"/>
            <a:r>
              <a:rPr lang="en-US" dirty="0" smtClean="0"/>
              <a:t>Orthogonal Array</a:t>
            </a:r>
          </a:p>
          <a:p>
            <a:pPr lvl="1"/>
            <a:r>
              <a:rPr lang="en-US" dirty="0"/>
              <a:t>1-D sparse antennas which would combine images to get 2-D </a:t>
            </a:r>
            <a:r>
              <a:rPr lang="en-US" dirty="0" smtClean="0"/>
              <a:t>images</a:t>
            </a:r>
            <a:endParaRPr lang="en-US" b="1" dirty="0"/>
          </a:p>
          <a:p>
            <a:r>
              <a:rPr lang="en-US" b="1" dirty="0" smtClean="0"/>
              <a:t>Project </a:t>
            </a:r>
            <a:r>
              <a:rPr lang="en-US" b="1" dirty="0"/>
              <a:t>Approach Option 2</a:t>
            </a:r>
            <a:endParaRPr lang="en-US" dirty="0" smtClean="0"/>
          </a:p>
          <a:p>
            <a:pPr lvl="1"/>
            <a:r>
              <a:rPr lang="en-US" dirty="0" smtClean="0"/>
              <a:t>Sunflower Array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parse </a:t>
            </a:r>
            <a:r>
              <a:rPr lang="en-US" dirty="0"/>
              <a:t>sunflower distribution across area eliminating spatial ambiguities to generate image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62E38-EFD5-4903-B6C5-4653D5C5F8D3}" type="slidenum">
              <a:rPr lang="en-US" smtClean="0"/>
              <a:t>10</a:t>
            </a:fld>
            <a:endParaRPr lang="en-US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254" y="1858048"/>
            <a:ext cx="2085714" cy="2514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188" y="3772400"/>
            <a:ext cx="2314575" cy="238125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US" dirty="0" smtClean="0"/>
              <a:t>Malcolm harmon - me</a:t>
            </a:r>
          </a:p>
        </p:txBody>
      </p:sp>
      <p:pic>
        <p:nvPicPr>
          <p:cNvPr id="13" name="Content Placeholder 4">
            <a:hlinkClick r:id="rId4" tooltip="Electromagnetic entrance into waveguide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91135" y="1858047"/>
            <a:ext cx="1764545" cy="2166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167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Components</a:t>
            </a:r>
            <a:endParaRPr lang="en-US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Lead engineer &amp; Programmer: Patrick delallana</a:t>
            </a:r>
          </a:p>
          <a:p>
            <a:r>
              <a:rPr lang="en-US" dirty="0" smtClean="0"/>
              <a:t>Electrical &amp; computer engineer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62E38-EFD5-4903-B6C5-4653D5C5F8D3}" type="slidenum">
              <a:rPr lang="en-US" smtClean="0"/>
              <a:t>11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8655" y="630936"/>
            <a:ext cx="2028825" cy="12096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6259" y="1964467"/>
            <a:ext cx="1318054" cy="762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0021" y="1964467"/>
            <a:ext cx="1257300" cy="762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08699" y="630936"/>
            <a:ext cx="2036002" cy="12096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8802" y="440505"/>
            <a:ext cx="1902696" cy="159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885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 smtClean="0"/>
              <a:t>Necessary Components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985777"/>
            <a:ext cx="10058400" cy="4023360"/>
          </a:xfrm>
        </p:spPr>
        <p:txBody>
          <a:bodyPr>
            <a:normAutofit fontScale="92500" lnSpcReduction="10000"/>
          </a:bodyPr>
          <a:lstStyle/>
          <a:p>
            <a:r>
              <a:rPr lang="en-US" sz="2400" b="1" dirty="0" smtClean="0"/>
              <a:t>Field Programmable Gate Array (FPGA)</a:t>
            </a:r>
          </a:p>
          <a:p>
            <a:r>
              <a:rPr lang="en-US" sz="2600" b="1" dirty="0" smtClean="0"/>
              <a:t>Voltage Controlled Oscillator (VCO)</a:t>
            </a:r>
          </a:p>
          <a:p>
            <a:r>
              <a:rPr lang="en-US" sz="2400" b="1" dirty="0" smtClean="0"/>
              <a:t>Power Amplifier</a:t>
            </a:r>
          </a:p>
          <a:p>
            <a:r>
              <a:rPr lang="en-US" sz="2400" b="1" dirty="0" smtClean="0"/>
              <a:t>Antenna</a:t>
            </a:r>
          </a:p>
          <a:p>
            <a:pPr lvl="1"/>
            <a:r>
              <a:rPr lang="en-US" sz="2000" dirty="0" smtClean="0"/>
              <a:t>Horns</a:t>
            </a:r>
            <a:endParaRPr lang="en-US" sz="2200" dirty="0" smtClean="0"/>
          </a:p>
          <a:p>
            <a:r>
              <a:rPr lang="en-US" sz="2400" b="1" dirty="0" smtClean="0"/>
              <a:t>Low </a:t>
            </a:r>
            <a:r>
              <a:rPr lang="en-US" sz="2400" b="1" dirty="0"/>
              <a:t>Noise </a:t>
            </a:r>
            <a:r>
              <a:rPr lang="en-US" sz="2400" b="1" dirty="0" smtClean="0"/>
              <a:t>Amplifier</a:t>
            </a:r>
          </a:p>
          <a:p>
            <a:r>
              <a:rPr lang="en-US" sz="2400" b="1" dirty="0" smtClean="0"/>
              <a:t>Digital/Analog </a:t>
            </a:r>
            <a:r>
              <a:rPr lang="en-US" sz="2400" b="1" dirty="0"/>
              <a:t>Converter </a:t>
            </a:r>
          </a:p>
          <a:p>
            <a:r>
              <a:rPr lang="en-US" sz="2400" b="1" dirty="0"/>
              <a:t>Analog/Digital Converter </a:t>
            </a:r>
          </a:p>
          <a:p>
            <a:r>
              <a:rPr lang="en-US" sz="2400" b="1" dirty="0"/>
              <a:t>Multiplier (x2)</a:t>
            </a:r>
          </a:p>
          <a:p>
            <a:endParaRPr lang="en-US" sz="2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62E38-EFD5-4903-B6C5-4653D5C5F8D3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US" dirty="0" smtClean="0"/>
              <a:t>Patrick Delallana – ECE</a:t>
            </a:r>
          </a:p>
        </p:txBody>
      </p:sp>
    </p:spTree>
    <p:extLst>
      <p:ext uri="{BB962C8B-B14F-4D97-AF65-F5344CB8AC3E}">
        <p14:creationId xmlns:p14="http://schemas.microsoft.com/office/powerpoint/2010/main" val="4163706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/>
              <a:t>Necessary Components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018728"/>
            <a:ext cx="10058400" cy="402336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Switches</a:t>
            </a:r>
          </a:p>
          <a:p>
            <a:pPr lvl="1"/>
            <a:r>
              <a:rPr lang="en-US" sz="2400" dirty="0" smtClean="0"/>
              <a:t>SPDT- Single Pole Double Throw</a:t>
            </a:r>
          </a:p>
          <a:p>
            <a:pPr lvl="1"/>
            <a:r>
              <a:rPr lang="en-US" sz="2400" dirty="0" smtClean="0"/>
              <a:t>SPST – Single Pole Single Throw</a:t>
            </a:r>
          </a:p>
          <a:p>
            <a:r>
              <a:rPr lang="en-US" sz="2600" b="1" dirty="0" smtClean="0"/>
              <a:t>Attenuator </a:t>
            </a:r>
          </a:p>
          <a:p>
            <a:pPr lvl="1"/>
            <a:r>
              <a:rPr lang="en-US" sz="2400" dirty="0" smtClean="0"/>
              <a:t>Reduces power of signal without changing waveform</a:t>
            </a:r>
          </a:p>
          <a:p>
            <a:r>
              <a:rPr lang="en-US" sz="2400" b="1" dirty="0" smtClean="0"/>
              <a:t>Band Pass Filters</a:t>
            </a:r>
          </a:p>
          <a:p>
            <a:pPr lvl="1"/>
            <a:r>
              <a:rPr lang="en-US" sz="2400" dirty="0" smtClean="0"/>
              <a:t>Smoothes out the wave for the IQ demodulator</a:t>
            </a:r>
          </a:p>
          <a:p>
            <a:r>
              <a:rPr lang="en-US" sz="2400" b="1" dirty="0" smtClean="0"/>
              <a:t>IQ Demodulator</a:t>
            </a:r>
          </a:p>
          <a:p>
            <a:pPr lvl="1"/>
            <a:r>
              <a:rPr lang="en-US" sz="2200" dirty="0"/>
              <a:t>Determines the phase and the amplitude of the </a:t>
            </a:r>
            <a:r>
              <a:rPr lang="en-US" sz="2200" dirty="0" smtClean="0"/>
              <a:t>signal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62E38-EFD5-4903-B6C5-4653D5C5F8D3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US" dirty="0" smtClean="0"/>
              <a:t>Patrick Delallana – ECE</a:t>
            </a:r>
          </a:p>
        </p:txBody>
      </p:sp>
    </p:spTree>
    <p:extLst>
      <p:ext uri="{BB962C8B-B14F-4D97-AF65-F5344CB8AC3E}">
        <p14:creationId xmlns:p14="http://schemas.microsoft.com/office/powerpoint/2010/main" val="3775262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ages.anandtech.com/doci/4424/Plot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971" y="2154462"/>
            <a:ext cx="3930045" cy="3886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 smtClean="0"/>
              <a:t>IQ Demodulator:  Q vs I graph</a:t>
            </a:r>
            <a:endParaRPr lang="en-US" sz="5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62E38-EFD5-4903-B6C5-4653D5C5F8D3}" type="slidenum">
              <a:rPr lang="en-US" smtClean="0"/>
              <a:t>14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Has L port, which receives signal from VCO</a:t>
            </a:r>
          </a:p>
          <a:p>
            <a:r>
              <a:rPr lang="en-US" sz="2400" b="1" dirty="0" smtClean="0"/>
              <a:t>Signal from antenna gets mixed with L port signal </a:t>
            </a:r>
          </a:p>
          <a:p>
            <a:r>
              <a:rPr lang="en-US" sz="2400" b="1" dirty="0" smtClean="0"/>
              <a:t>(both have the same frequency)	</a:t>
            </a:r>
          </a:p>
          <a:p>
            <a:pPr lvl="1"/>
            <a:r>
              <a:rPr lang="en-US" sz="2000" dirty="0" smtClean="0"/>
              <a:t>IQ demodulator brings out I and Q portion </a:t>
            </a:r>
          </a:p>
          <a:p>
            <a:pPr lvl="1"/>
            <a:r>
              <a:rPr lang="en-US" sz="2000" dirty="0" smtClean="0"/>
              <a:t>Phase difference between antenna signal and L port signal</a:t>
            </a:r>
          </a:p>
        </p:txBody>
      </p:sp>
    </p:spTree>
    <p:extLst>
      <p:ext uri="{BB962C8B-B14F-4D97-AF65-F5344CB8AC3E}">
        <p14:creationId xmlns:p14="http://schemas.microsoft.com/office/powerpoint/2010/main" val="2976083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Customer Needs </a:t>
            </a:r>
            <a:r>
              <a:rPr lang="en-US" b="1" dirty="0"/>
              <a:t>&amp;</a:t>
            </a:r>
            <a:r>
              <a:rPr lang="en-US" b="1" dirty="0" smtClean="0"/>
              <a:t> Wants</a:t>
            </a:r>
            <a:endParaRPr lang="en-US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Co-lead engineer: Mark Poindexter</a:t>
            </a:r>
          </a:p>
          <a:p>
            <a:r>
              <a:rPr lang="en-US" dirty="0" smtClean="0"/>
              <a:t>mechanical engineer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62E38-EFD5-4903-B6C5-4653D5C5F8D3}" type="slidenum">
              <a:rPr lang="en-US" smtClean="0"/>
              <a:t>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US" dirty="0" smtClean="0"/>
              <a:t>Mark poindexter – me </a:t>
            </a:r>
          </a:p>
        </p:txBody>
      </p:sp>
      <p:pic>
        <p:nvPicPr>
          <p:cNvPr id="8" name="Picture 2" descr="http://farm6.static.flickr.com/5174/5435788951_cfb2d7fdf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5595" y="0"/>
            <a:ext cx="3156406" cy="23642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5981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 smtClean="0"/>
              <a:t>Needs – Required Capabilities</a:t>
            </a:r>
            <a:endParaRPr lang="en-US" sz="54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97280" y="1911636"/>
            <a:ext cx="10058400" cy="4023360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</a:pPr>
            <a:r>
              <a:rPr lang="en-US" sz="2400" b="1" dirty="0"/>
              <a:t>CAP-001</a:t>
            </a:r>
            <a:r>
              <a:rPr lang="en-US" sz="2400" dirty="0"/>
              <a:t>: Radar range of 20 feet</a:t>
            </a:r>
          </a:p>
          <a:p>
            <a:pPr lvl="0">
              <a:lnSpc>
                <a:spcPct val="100000"/>
              </a:lnSpc>
            </a:pPr>
            <a:r>
              <a:rPr lang="en-US" sz="2400" b="1" dirty="0"/>
              <a:t>CAP-002</a:t>
            </a:r>
            <a:r>
              <a:rPr lang="en-US" sz="2400" dirty="0"/>
              <a:t>: Operating </a:t>
            </a:r>
            <a:r>
              <a:rPr lang="en-US" sz="2400" dirty="0" smtClean="0"/>
              <a:t>frequency of </a:t>
            </a:r>
            <a:r>
              <a:rPr lang="en-US" sz="2400" dirty="0"/>
              <a:t>X to Ku bands</a:t>
            </a:r>
          </a:p>
          <a:p>
            <a:pPr lvl="0">
              <a:lnSpc>
                <a:spcPct val="100000"/>
              </a:lnSpc>
            </a:pPr>
            <a:r>
              <a:rPr lang="en-US" sz="2400" b="1" dirty="0"/>
              <a:t>CAP-003</a:t>
            </a:r>
            <a:r>
              <a:rPr lang="en-US" sz="2400" dirty="0"/>
              <a:t>: Operation at safe frequencies  </a:t>
            </a:r>
          </a:p>
          <a:p>
            <a:pPr lvl="0">
              <a:lnSpc>
                <a:spcPct val="100000"/>
              </a:lnSpc>
            </a:pPr>
            <a:r>
              <a:rPr lang="en-US" sz="2400" b="1" dirty="0" smtClean="0"/>
              <a:t>CAP-004</a:t>
            </a:r>
            <a:r>
              <a:rPr lang="en-US" sz="2400" dirty="0" smtClean="0"/>
              <a:t>: Detection </a:t>
            </a:r>
            <a:r>
              <a:rPr lang="en-US" sz="2400" dirty="0"/>
              <a:t>of metal objects </a:t>
            </a:r>
            <a:r>
              <a:rPr lang="en-US" sz="2400" dirty="0" smtClean="0"/>
              <a:t>on test objects </a:t>
            </a:r>
          </a:p>
          <a:p>
            <a:pPr lvl="0">
              <a:lnSpc>
                <a:spcPct val="100000"/>
              </a:lnSpc>
            </a:pPr>
            <a:r>
              <a:rPr lang="en-US" sz="2400" b="1" dirty="0" smtClean="0"/>
              <a:t>CAP-005</a:t>
            </a:r>
            <a:r>
              <a:rPr lang="en-US" sz="2400" dirty="0" smtClean="0"/>
              <a:t>: Near real-time radar operation</a:t>
            </a:r>
          </a:p>
          <a:p>
            <a:pPr lvl="0">
              <a:lnSpc>
                <a:spcPct val="100000"/>
              </a:lnSpc>
            </a:pPr>
            <a:r>
              <a:rPr lang="en-US" sz="2400" b="1" dirty="0" smtClean="0"/>
              <a:t>CAP-006</a:t>
            </a:r>
            <a:r>
              <a:rPr lang="en-US" sz="2400" dirty="0"/>
              <a:t>: Radar’s width of </a:t>
            </a:r>
            <a:r>
              <a:rPr lang="en-US" sz="2400" dirty="0" smtClean="0"/>
              <a:t>detection</a:t>
            </a:r>
          </a:p>
          <a:p>
            <a:pPr lvl="0">
              <a:lnSpc>
                <a:spcPct val="100000"/>
              </a:lnSpc>
            </a:pPr>
            <a:r>
              <a:rPr lang="en-US" sz="2400" b="1" dirty="0" smtClean="0"/>
              <a:t>CAP-007</a:t>
            </a:r>
            <a:r>
              <a:rPr lang="en-US" sz="2400" dirty="0"/>
              <a:t>: Image generated from receiver </a:t>
            </a:r>
            <a:r>
              <a:rPr lang="en-US" sz="2400" dirty="0" smtClean="0"/>
              <a:t>data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62E38-EFD5-4903-B6C5-4653D5C5F8D3}" type="slidenum">
              <a:rPr lang="en-US" smtClean="0"/>
              <a:t>16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US" dirty="0" smtClean="0"/>
              <a:t>Mark poindexter – me </a:t>
            </a:r>
          </a:p>
        </p:txBody>
      </p:sp>
    </p:spTree>
    <p:extLst>
      <p:ext uri="{BB962C8B-B14F-4D97-AF65-F5344CB8AC3E}">
        <p14:creationId xmlns:p14="http://schemas.microsoft.com/office/powerpoint/2010/main" val="2629462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5400" b="1" dirty="0" smtClean="0"/>
              <a:t>Wants – Desired Capabilities</a:t>
            </a:r>
            <a:endParaRPr lang="en-US" sz="54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>
              <a:lnSpc>
                <a:spcPct val="200000"/>
              </a:lnSpc>
            </a:pPr>
            <a:r>
              <a:rPr lang="en-US" sz="2400" b="1" dirty="0"/>
              <a:t>CAP-008</a:t>
            </a:r>
            <a:r>
              <a:rPr lang="en-US" sz="2400" dirty="0"/>
              <a:t>:  Radar detection of metal objects on multiple </a:t>
            </a:r>
            <a:r>
              <a:rPr lang="en-US" sz="2400" dirty="0" smtClean="0"/>
              <a:t>people</a:t>
            </a:r>
            <a:endParaRPr lang="en-US" sz="2400" dirty="0"/>
          </a:p>
          <a:p>
            <a:pPr lvl="0" algn="just">
              <a:lnSpc>
                <a:spcPct val="200000"/>
              </a:lnSpc>
            </a:pPr>
            <a:r>
              <a:rPr lang="en-US" sz="2400" b="1" dirty="0"/>
              <a:t>CAP-009</a:t>
            </a:r>
            <a:r>
              <a:rPr lang="en-US" sz="2400" dirty="0"/>
              <a:t>: Detection of the area of body where metal object appears </a:t>
            </a:r>
          </a:p>
          <a:p>
            <a:pPr lvl="0" algn="just">
              <a:lnSpc>
                <a:spcPct val="200000"/>
              </a:lnSpc>
            </a:pPr>
            <a:r>
              <a:rPr lang="en-US" sz="2400" b="1" dirty="0"/>
              <a:t>CAP-010</a:t>
            </a:r>
            <a:r>
              <a:rPr lang="en-US" sz="2400" dirty="0"/>
              <a:t>: System will focus on metal object as person </a:t>
            </a:r>
            <a:r>
              <a:rPr lang="en-US" sz="2400" dirty="0" smtClean="0"/>
              <a:t>moves</a:t>
            </a:r>
            <a:endParaRPr lang="en-US" sz="2400" dirty="0"/>
          </a:p>
          <a:p>
            <a:pPr lvl="0" algn="just">
              <a:lnSpc>
                <a:spcPct val="200000"/>
              </a:lnSpc>
            </a:pPr>
            <a:r>
              <a:rPr lang="en-US" sz="2400" b="1" dirty="0"/>
              <a:t>CAP-011</a:t>
            </a:r>
            <a:r>
              <a:rPr lang="en-US" sz="2400" dirty="0"/>
              <a:t>: Real-time radar </a:t>
            </a:r>
            <a:r>
              <a:rPr lang="en-US" sz="2400" dirty="0" smtClean="0"/>
              <a:t>operation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62E38-EFD5-4903-B6C5-4653D5C5F8D3}" type="slidenum">
              <a:rPr lang="en-US" smtClean="0"/>
              <a:t>17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US" dirty="0" smtClean="0"/>
              <a:t>Mark poindexter – me </a:t>
            </a:r>
          </a:p>
        </p:txBody>
      </p:sp>
    </p:spTree>
    <p:extLst>
      <p:ext uri="{BB962C8B-B14F-4D97-AF65-F5344CB8AC3E}">
        <p14:creationId xmlns:p14="http://schemas.microsoft.com/office/powerpoint/2010/main" val="169825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Requirements Specification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552256"/>
          </a:xfrm>
        </p:spPr>
        <p:txBody>
          <a:bodyPr/>
          <a:lstStyle/>
          <a:p>
            <a:r>
              <a:rPr lang="en-US" dirty="0" smtClean="0"/>
              <a:t>Antenna Engineer &amp; assistant Project manager: </a:t>
            </a:r>
          </a:p>
          <a:p>
            <a:r>
              <a:rPr lang="en-US" dirty="0" smtClean="0"/>
              <a:t>Matthew Cammuse</a:t>
            </a:r>
          </a:p>
          <a:p>
            <a:r>
              <a:rPr lang="en-US" dirty="0" smtClean="0"/>
              <a:t>Electrical Engineer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62E38-EFD5-4903-B6C5-4653D5C5F8D3}" type="slidenum">
              <a:rPr lang="en-US" smtClean="0"/>
              <a:t>18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4400" y="0"/>
            <a:ext cx="36576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651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ocw.mit.edu/resources/res-ll-001-introduction-to-radar-systems-spring-2007/res-ll-001s0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866" y="1773820"/>
            <a:ext cx="4343647" cy="416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 smtClean="0"/>
              <a:t>Functional Requirements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/>
              <a:t>REQF-001</a:t>
            </a:r>
            <a:r>
              <a:rPr lang="en-US" dirty="0"/>
              <a:t>: </a:t>
            </a:r>
            <a:r>
              <a:rPr lang="en-US" dirty="0" smtClean="0"/>
              <a:t> Frequency </a:t>
            </a:r>
            <a:r>
              <a:rPr lang="en-US" dirty="0"/>
              <a:t>Range </a:t>
            </a:r>
          </a:p>
          <a:p>
            <a:pPr lvl="1"/>
            <a:r>
              <a:rPr lang="en-US" sz="2000" dirty="0" smtClean="0"/>
              <a:t>High as possible (Fit within cost range)</a:t>
            </a:r>
          </a:p>
          <a:p>
            <a:pPr lvl="1"/>
            <a:r>
              <a:rPr lang="en-US" sz="2000" dirty="0" smtClean="0"/>
              <a:t>X-Ku band</a:t>
            </a:r>
          </a:p>
          <a:p>
            <a:pPr lvl="1"/>
            <a:r>
              <a:rPr lang="en-US" sz="2000" dirty="0" smtClean="0"/>
              <a:t>Current request 10 GHz</a:t>
            </a:r>
            <a:endParaRPr lang="en-US" sz="2000" dirty="0"/>
          </a:p>
          <a:p>
            <a:pPr lvl="0"/>
            <a:r>
              <a:rPr lang="en-US" b="1" dirty="0"/>
              <a:t>REQF-002</a:t>
            </a:r>
            <a:r>
              <a:rPr lang="en-US" dirty="0"/>
              <a:t>: </a:t>
            </a:r>
            <a:r>
              <a:rPr lang="en-US" dirty="0" smtClean="0"/>
              <a:t> Range </a:t>
            </a:r>
            <a:r>
              <a:rPr lang="en-US" dirty="0"/>
              <a:t>to </a:t>
            </a:r>
            <a:r>
              <a:rPr lang="en-US" dirty="0" smtClean="0"/>
              <a:t>Scene</a:t>
            </a:r>
          </a:p>
          <a:p>
            <a:pPr lvl="1"/>
            <a:r>
              <a:rPr lang="en-US" sz="2000" dirty="0" smtClean="0"/>
              <a:t>20-40 feet</a:t>
            </a:r>
          </a:p>
          <a:p>
            <a:pPr lvl="0"/>
            <a:r>
              <a:rPr lang="en-US" b="1" dirty="0" smtClean="0"/>
              <a:t>REQF-003</a:t>
            </a:r>
            <a:r>
              <a:rPr lang="en-US" dirty="0"/>
              <a:t>:  Scene Extent</a:t>
            </a:r>
          </a:p>
          <a:p>
            <a:pPr lvl="1"/>
            <a:r>
              <a:rPr lang="en-US" sz="2000" dirty="0"/>
              <a:t>Radius around a average sized human</a:t>
            </a:r>
          </a:p>
          <a:p>
            <a:pPr lvl="0"/>
            <a:r>
              <a:rPr lang="en-US" b="1" dirty="0" smtClean="0"/>
              <a:t>REQF-007</a:t>
            </a:r>
            <a:r>
              <a:rPr lang="en-US" dirty="0" smtClean="0"/>
              <a:t>:  Safe Radius</a:t>
            </a:r>
          </a:p>
          <a:p>
            <a:pPr lvl="1"/>
            <a:r>
              <a:rPr lang="en-US" sz="2000" dirty="0" smtClean="0"/>
              <a:t>Based on test</a:t>
            </a:r>
          </a:p>
          <a:p>
            <a:pPr lvl="1">
              <a:buFont typeface="Calibri" panose="020F0502020204030204" pitchFamily="34" charset="0"/>
              <a:buChar char="–"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62E38-EFD5-4903-B6C5-4653D5C5F8D3}" type="slidenum">
              <a:rPr lang="en-US" smtClean="0"/>
              <a:t>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US" dirty="0" smtClean="0"/>
              <a:t>Matthew cammuse – ECE</a:t>
            </a:r>
          </a:p>
        </p:txBody>
      </p:sp>
    </p:spTree>
    <p:extLst>
      <p:ext uri="{BB962C8B-B14F-4D97-AF65-F5344CB8AC3E}">
        <p14:creationId xmlns:p14="http://schemas.microsoft.com/office/powerpoint/2010/main" val="330813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 smtClean="0"/>
              <a:t>Presentation Introduction</a:t>
            </a:r>
            <a:endParaRPr lang="en-US" sz="54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91334" y="1853972"/>
            <a:ext cx="10058400" cy="402336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dirty="0"/>
              <a:t>Team </a:t>
            </a:r>
            <a:r>
              <a:rPr lang="en-US" dirty="0" smtClean="0"/>
              <a:t>Overview</a:t>
            </a:r>
          </a:p>
          <a:p>
            <a:pPr algn="ctr"/>
            <a:r>
              <a:rPr lang="en-US" dirty="0"/>
              <a:t>Project </a:t>
            </a:r>
            <a:r>
              <a:rPr lang="en-US" dirty="0" smtClean="0"/>
              <a:t>Stakeholders</a:t>
            </a:r>
          </a:p>
          <a:p>
            <a:pPr algn="ctr"/>
            <a:r>
              <a:rPr lang="en-US" dirty="0"/>
              <a:t>Code of </a:t>
            </a:r>
            <a:r>
              <a:rPr lang="en-US" dirty="0" smtClean="0"/>
              <a:t>Conduct</a:t>
            </a:r>
          </a:p>
          <a:p>
            <a:pPr algn="ctr"/>
            <a:r>
              <a:rPr lang="en-US" dirty="0" smtClean="0"/>
              <a:t>About Northrop Grumman</a:t>
            </a:r>
          </a:p>
          <a:p>
            <a:pPr algn="ctr"/>
            <a:r>
              <a:rPr lang="en-US" dirty="0" smtClean="0"/>
              <a:t>SAR </a:t>
            </a:r>
            <a:r>
              <a:rPr lang="en-US" dirty="0"/>
              <a:t>Imager </a:t>
            </a:r>
            <a:r>
              <a:rPr lang="en-US" dirty="0" smtClean="0"/>
              <a:t>Overview</a:t>
            </a:r>
          </a:p>
          <a:p>
            <a:pPr algn="ctr"/>
            <a:r>
              <a:rPr lang="en-US" dirty="0" smtClean="0"/>
              <a:t>Necessary Components</a:t>
            </a:r>
          </a:p>
          <a:p>
            <a:pPr algn="ctr"/>
            <a:r>
              <a:rPr lang="en-US" dirty="0" smtClean="0"/>
              <a:t>Customer Wants &amp; Needs</a:t>
            </a:r>
          </a:p>
          <a:p>
            <a:pPr algn="ctr"/>
            <a:r>
              <a:rPr lang="en-US" dirty="0" smtClean="0"/>
              <a:t>Requirements Specifications</a:t>
            </a:r>
          </a:p>
          <a:p>
            <a:pPr algn="ctr"/>
            <a:r>
              <a:rPr lang="en-US" dirty="0" smtClean="0"/>
              <a:t>Preliminary </a:t>
            </a:r>
            <a:r>
              <a:rPr lang="en-US" dirty="0" smtClean="0"/>
              <a:t>Test Plan</a:t>
            </a:r>
          </a:p>
          <a:p>
            <a:pPr algn="ctr"/>
            <a:r>
              <a:rPr lang="en-US" dirty="0" smtClean="0"/>
              <a:t>Preliminary Schedule, Budget, &amp; Risk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62E38-EFD5-4903-B6C5-4653D5C5F8D3}" type="slidenum">
              <a:rPr lang="en-US" smtClean="0"/>
              <a:t>2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US" dirty="0" smtClean="0"/>
              <a:t>Jasmine vanderhorst - ie</a:t>
            </a:r>
          </a:p>
        </p:txBody>
      </p:sp>
    </p:spTree>
    <p:extLst>
      <p:ext uri="{BB962C8B-B14F-4D97-AF65-F5344CB8AC3E}">
        <p14:creationId xmlns:p14="http://schemas.microsoft.com/office/powerpoint/2010/main" val="34744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 smtClean="0"/>
              <a:t>Functional Requirements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95800" y="1737360"/>
            <a:ext cx="6959600" cy="2590423"/>
          </a:xfrm>
        </p:spPr>
        <p:txBody>
          <a:bodyPr>
            <a:normAutofit fontScale="92500" lnSpcReduction="10000"/>
          </a:bodyPr>
          <a:lstStyle/>
          <a:p>
            <a:r>
              <a:rPr lang="en-US" sz="2600" b="1" dirty="0" smtClean="0"/>
              <a:t>REQF-004</a:t>
            </a:r>
            <a:r>
              <a:rPr lang="en-US" sz="2600" dirty="0" smtClean="0"/>
              <a:t>: Cross Range Resolution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Area of detection of objected</a:t>
            </a:r>
          </a:p>
          <a:p>
            <a:pPr lvl="1"/>
            <a:r>
              <a:rPr lang="en-US" dirty="0" smtClean="0"/>
              <a:t> Not overly detailed</a:t>
            </a:r>
          </a:p>
          <a:p>
            <a:pPr lvl="1"/>
            <a:r>
              <a:rPr lang="en-US" dirty="0" smtClean="0"/>
              <a:t> Optimal pixels: 3 inches x 3 inches</a:t>
            </a:r>
          </a:p>
          <a:p>
            <a:pPr lvl="1"/>
            <a:endParaRPr lang="en-US" sz="1200" dirty="0" smtClean="0"/>
          </a:p>
          <a:p>
            <a:r>
              <a:rPr lang="en-US" sz="2600" b="1" dirty="0" smtClean="0"/>
              <a:t>REQF-005</a:t>
            </a:r>
            <a:r>
              <a:rPr lang="en-US" sz="2600" dirty="0" smtClean="0"/>
              <a:t>: Down Range Resolution</a:t>
            </a:r>
          </a:p>
          <a:p>
            <a:pPr lvl="1"/>
            <a:r>
              <a:rPr lang="en-US" dirty="0" smtClean="0"/>
              <a:t> Volume of object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Not too in depth</a:t>
            </a:r>
          </a:p>
          <a:p>
            <a:pPr lvl="1"/>
            <a:endParaRPr lang="en-US" sz="1500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52" name="Picture 4" descr="https://encrypted-tbn0.gstatic.com/images?q=tbn:ANd9GcQGRwk9r9TdGbg2Er1mSKgcBhjt7I2Q_KT_8h3QyaaC5b93iPT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529796" y="3477206"/>
            <a:ext cx="1996121" cy="3611564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2054" name="Picture 6" descr="http://i.ytimg.com/vi/spHNJR1SY8A/hq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1988708"/>
            <a:ext cx="2911758" cy="20410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sp>
        <p:nvSpPr>
          <p:cNvPr id="6" name="TextBox 5"/>
          <p:cNvSpPr txBox="1"/>
          <p:nvPr/>
        </p:nvSpPr>
        <p:spPr>
          <a:xfrm>
            <a:off x="838200" y="4281111"/>
            <a:ext cx="45085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REQF-006</a:t>
            </a:r>
            <a:r>
              <a:rPr lang="en-US" sz="2400" dirty="0"/>
              <a:t>: Pulse Width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 Distance</a:t>
            </a:r>
            <a:r>
              <a:rPr lang="en-US" sz="2000" dirty="0"/>
              <a:t>: 20 </a:t>
            </a:r>
            <a:r>
              <a:rPr lang="en-US" sz="2000" dirty="0" smtClean="0"/>
              <a:t>ft.</a:t>
            </a:r>
            <a:endParaRPr lang="en-US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 1 nanosecond per foot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 20 nanoseconds wide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62E38-EFD5-4903-B6C5-4653D5C5F8D3}" type="slidenum">
              <a:rPr lang="en-US" smtClean="0"/>
              <a:t>20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US" dirty="0" smtClean="0"/>
              <a:t>Matthew cammuse – ECE</a:t>
            </a:r>
          </a:p>
        </p:txBody>
      </p:sp>
    </p:spTree>
    <p:extLst>
      <p:ext uri="{BB962C8B-B14F-4D97-AF65-F5344CB8AC3E}">
        <p14:creationId xmlns:p14="http://schemas.microsoft.com/office/powerpoint/2010/main" val="3981290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www.thehowlandcompany.com/images/10/QR_Horns_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3421" y="1985815"/>
            <a:ext cx="2314521" cy="2017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 smtClean="0"/>
              <a:t>Functional Requirements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94008" y="2039577"/>
            <a:ext cx="6468761" cy="39284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smtClean="0"/>
              <a:t>REQF-009</a:t>
            </a:r>
            <a:r>
              <a:rPr lang="en-US" sz="2400" dirty="0" smtClean="0"/>
              <a:t>: Antenna Size </a:t>
            </a:r>
          </a:p>
          <a:p>
            <a:pPr lvl="1"/>
            <a:r>
              <a:rPr lang="en-US" sz="2000" dirty="0"/>
              <a:t> </a:t>
            </a:r>
            <a:r>
              <a:rPr lang="en-US" sz="2000" dirty="0" smtClean="0"/>
              <a:t>Phased array</a:t>
            </a:r>
          </a:p>
          <a:p>
            <a:pPr lvl="1"/>
            <a:r>
              <a:rPr lang="en-US" sz="2000" dirty="0"/>
              <a:t> </a:t>
            </a:r>
            <a:r>
              <a:rPr lang="en-US" sz="2000" dirty="0" smtClean="0"/>
              <a:t>8 Rx</a:t>
            </a:r>
          </a:p>
          <a:p>
            <a:pPr lvl="1"/>
            <a:r>
              <a:rPr lang="en-US" sz="2000" dirty="0"/>
              <a:t> </a:t>
            </a:r>
            <a:r>
              <a:rPr lang="en-US" sz="2000" dirty="0" smtClean="0"/>
              <a:t>2 Tx</a:t>
            </a:r>
          </a:p>
          <a:p>
            <a:pPr marL="0" indent="0">
              <a:buNone/>
            </a:pPr>
            <a:r>
              <a:rPr lang="en-US" sz="2400" b="1" dirty="0" smtClean="0"/>
              <a:t>REQF-010</a:t>
            </a:r>
            <a:r>
              <a:rPr lang="en-US" sz="2400" dirty="0" smtClean="0"/>
              <a:t>: Number of Phase Centers </a:t>
            </a:r>
          </a:p>
          <a:p>
            <a:pPr lvl="1"/>
            <a:r>
              <a:rPr lang="en-US" sz="2000" dirty="0" smtClean="0"/>
              <a:t> 16</a:t>
            </a:r>
            <a:endParaRPr lang="en-US" sz="2000" dirty="0"/>
          </a:p>
          <a:p>
            <a:pPr marL="0" indent="0">
              <a:buNone/>
            </a:pPr>
            <a:r>
              <a:rPr lang="en-US" sz="2400" b="1" dirty="0" smtClean="0"/>
              <a:t>REQF-011</a:t>
            </a:r>
            <a:r>
              <a:rPr lang="en-US" sz="2400" dirty="0" smtClean="0"/>
              <a:t>: Distance between Phase Centers</a:t>
            </a:r>
          </a:p>
          <a:p>
            <a:pPr lvl="1"/>
            <a:r>
              <a:rPr lang="en-US" sz="2000" dirty="0" smtClean="0"/>
              <a:t>Array Factor vs. Elemental Patterns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62E38-EFD5-4903-B6C5-4653D5C5F8D3}" type="slidenum">
              <a:rPr lang="en-US" smtClean="0"/>
              <a:t>21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US" dirty="0" smtClean="0"/>
              <a:t>Matthew cammuse – ECE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7942" y="3893643"/>
            <a:ext cx="2105032" cy="155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278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 smtClean="0"/>
              <a:t>Functional Requirements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4316" y="1841500"/>
            <a:ext cx="10515600" cy="46227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/>
              <a:t>REQF-008</a:t>
            </a:r>
            <a:r>
              <a:rPr lang="en-US" sz="2600" dirty="0"/>
              <a:t>: Transmit Power </a:t>
            </a:r>
          </a:p>
          <a:p>
            <a:pPr lvl="1"/>
            <a:r>
              <a:rPr lang="en-US" sz="2000" dirty="0"/>
              <a:t>Low Powered</a:t>
            </a:r>
          </a:p>
          <a:p>
            <a:pPr lvl="1"/>
            <a:r>
              <a:rPr lang="en-US" sz="2000" dirty="0"/>
              <a:t> Short Distance</a:t>
            </a:r>
          </a:p>
          <a:p>
            <a:pPr marL="0" indent="0">
              <a:buNone/>
            </a:pPr>
            <a:r>
              <a:rPr lang="en-US" sz="2600" b="1" dirty="0" smtClean="0"/>
              <a:t>REQF-012</a:t>
            </a:r>
            <a:r>
              <a:rPr lang="en-US" sz="2600" dirty="0"/>
              <a:t>:  Pulse Repetition Interval</a:t>
            </a:r>
          </a:p>
          <a:p>
            <a:pPr lvl="1"/>
            <a:r>
              <a:rPr lang="en-US" sz="2000" dirty="0"/>
              <a:t>Based on designated test</a:t>
            </a:r>
          </a:p>
          <a:p>
            <a:pPr lvl="1"/>
            <a:r>
              <a:rPr lang="en-US" sz="2000" dirty="0"/>
              <a:t> Start </a:t>
            </a:r>
            <a:r>
              <a:rPr lang="en-US" sz="2000" dirty="0" smtClean="0"/>
              <a:t>Slow</a:t>
            </a:r>
            <a:endParaRPr lang="en-US" sz="2600" b="1" dirty="0" smtClean="0"/>
          </a:p>
          <a:p>
            <a:pPr marL="0" indent="0">
              <a:buNone/>
            </a:pPr>
            <a:r>
              <a:rPr lang="en-US" sz="2600" b="1" dirty="0" smtClean="0"/>
              <a:t>REQF-013</a:t>
            </a:r>
            <a:r>
              <a:rPr lang="en-US" sz="2600" dirty="0" smtClean="0"/>
              <a:t>: Receiver Noise Figure </a:t>
            </a:r>
          </a:p>
          <a:p>
            <a:pPr lvl="1"/>
            <a:r>
              <a:rPr lang="en-US" sz="2000" dirty="0" smtClean="0"/>
              <a:t> Expected Noise</a:t>
            </a:r>
          </a:p>
          <a:p>
            <a:pPr marL="0" indent="0">
              <a:buNone/>
            </a:pPr>
            <a:r>
              <a:rPr lang="en-US" sz="2600" b="1" dirty="0" smtClean="0"/>
              <a:t>REQF-014</a:t>
            </a:r>
            <a:r>
              <a:rPr lang="en-US" sz="2600" dirty="0" smtClean="0"/>
              <a:t>: Image Frame Rate</a:t>
            </a:r>
          </a:p>
          <a:p>
            <a:pPr lvl="1"/>
            <a:r>
              <a:rPr lang="en-US" sz="2000" dirty="0"/>
              <a:t> </a:t>
            </a:r>
            <a:r>
              <a:rPr lang="en-US" sz="2000" dirty="0" smtClean="0"/>
              <a:t>Image generator</a:t>
            </a:r>
          </a:p>
          <a:p>
            <a:pPr lvl="1"/>
            <a:r>
              <a:rPr lang="en-US" sz="2000" dirty="0" smtClean="0"/>
              <a:t> Based on computer 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sz="2000" dirty="0" smtClean="0"/>
          </a:p>
          <a:p>
            <a:pPr>
              <a:buFont typeface="Courier New" panose="02070309020205020404" pitchFamily="49" charset="0"/>
              <a:buChar char="o"/>
            </a:pPr>
            <a:endParaRPr lang="en-US" dirty="0"/>
          </a:p>
        </p:txBody>
      </p:sp>
      <p:pic>
        <p:nvPicPr>
          <p:cNvPr id="4098" name="Picture 2" descr="http://upload.wikimedia.org/wikipedia/en/a/a0/Spectrum_Trapezoid_Pulse_Coars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105" y="4324819"/>
            <a:ext cx="3724003" cy="1808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noisecom.com/%7E/media/Boonton/Articles/Characterizing%20RADAR/diagram3.ash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8349" y="1841500"/>
            <a:ext cx="4243516" cy="2030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62E38-EFD5-4903-B6C5-4653D5C5F8D3}" type="slidenum">
              <a:rPr lang="en-US" smtClean="0"/>
              <a:t>22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US" dirty="0" smtClean="0"/>
              <a:t>Matthew cammuse – ECE</a:t>
            </a:r>
          </a:p>
        </p:txBody>
      </p:sp>
    </p:spTree>
    <p:extLst>
      <p:ext uri="{BB962C8B-B14F-4D97-AF65-F5344CB8AC3E}">
        <p14:creationId xmlns:p14="http://schemas.microsoft.com/office/powerpoint/2010/main" val="278522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 smtClean="0"/>
              <a:t>Non-Functional Requirement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965668"/>
            <a:ext cx="5181600" cy="4389120"/>
          </a:xfrm>
        </p:spPr>
        <p:txBody>
          <a:bodyPr>
            <a:normAutofit/>
          </a:bodyPr>
          <a:lstStyle/>
          <a:p>
            <a:r>
              <a:rPr lang="en-US" b="1" dirty="0" smtClean="0"/>
              <a:t>REQN-001</a:t>
            </a:r>
            <a:r>
              <a:rPr lang="en-US" dirty="0" smtClean="0"/>
              <a:t>:  Radiation Safety</a:t>
            </a:r>
          </a:p>
          <a:p>
            <a:pPr lvl="1"/>
            <a:r>
              <a:rPr lang="en-US" sz="2000" dirty="0" smtClean="0"/>
              <a:t> SAR imager functions to FCC regulations</a:t>
            </a:r>
          </a:p>
          <a:p>
            <a:pPr lvl="1">
              <a:spcBef>
                <a:spcPts val="0"/>
              </a:spcBef>
            </a:pPr>
            <a:endParaRPr lang="en-US" sz="2000" dirty="0" smtClean="0"/>
          </a:p>
          <a:p>
            <a:pPr>
              <a:spcBef>
                <a:spcPts val="0"/>
              </a:spcBef>
            </a:pPr>
            <a:r>
              <a:rPr lang="en-US" b="1" dirty="0" smtClean="0"/>
              <a:t>REQN-002</a:t>
            </a:r>
            <a:r>
              <a:rPr lang="en-US" dirty="0" smtClean="0"/>
              <a:t>:  Radar Transmitting Isolation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 Radiation does not distort other electrical systems </a:t>
            </a:r>
          </a:p>
          <a:p>
            <a:pPr lvl="1"/>
            <a:endParaRPr lang="en-US" sz="2000" dirty="0" smtClean="0"/>
          </a:p>
          <a:p>
            <a:pPr>
              <a:spcBef>
                <a:spcPts val="0"/>
              </a:spcBef>
            </a:pPr>
            <a:r>
              <a:rPr lang="en-US" b="1" dirty="0" smtClean="0"/>
              <a:t>REQN-003</a:t>
            </a:r>
            <a:r>
              <a:rPr lang="en-US" dirty="0" smtClean="0"/>
              <a:t>:  Cost Efficient</a:t>
            </a:r>
          </a:p>
          <a:p>
            <a:pPr lvl="1"/>
            <a:r>
              <a:rPr lang="en-US" sz="2000" dirty="0" smtClean="0"/>
              <a:t> </a:t>
            </a:r>
            <a:r>
              <a:rPr lang="en-US" sz="2000" dirty="0"/>
              <a:t>Low price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 Dependent of frequency </a:t>
            </a:r>
            <a:r>
              <a:rPr lang="en-US" sz="2000" dirty="0" smtClean="0"/>
              <a:t>level</a:t>
            </a:r>
          </a:p>
          <a:p>
            <a:pPr lvl="1"/>
            <a:endParaRPr lang="en-US" sz="2000" dirty="0"/>
          </a:p>
          <a:p>
            <a:pPr>
              <a:spcBef>
                <a:spcPts val="0"/>
              </a:spcBef>
            </a:pPr>
            <a:r>
              <a:rPr lang="en-US" b="1" dirty="0" smtClean="0"/>
              <a:t>REQN-004</a:t>
            </a:r>
            <a:r>
              <a:rPr lang="en-US" dirty="0" smtClean="0"/>
              <a:t>:  VHDL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 </a:t>
            </a:r>
            <a:r>
              <a:rPr lang="en-US" sz="2000" dirty="0"/>
              <a:t>Coding language for FPGA </a:t>
            </a:r>
            <a:r>
              <a:rPr lang="en-US" sz="2000" dirty="0" smtClean="0"/>
              <a:t>board</a:t>
            </a:r>
            <a:endParaRPr lang="en-US" sz="2000" dirty="0"/>
          </a:p>
        </p:txBody>
      </p:sp>
      <p:pic>
        <p:nvPicPr>
          <p:cNvPr id="5122" name="Picture 2" descr="http://t3.gstatic.com/images?q=tbn:ANd9GcRznvx7GkB9-cTn8ArHCdniaOZOPlwMqSWoBUUbS3IO_blIl0h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7" y="3907710"/>
            <a:ext cx="2382153" cy="1994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altera.com/products/devkits/altera/images/fig1-cyclone2-staterki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7598" y="2145638"/>
            <a:ext cx="3228975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62E38-EFD5-4903-B6C5-4653D5C5F8D3}" type="slidenum">
              <a:rPr lang="en-US" smtClean="0"/>
              <a:t>23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US" dirty="0" smtClean="0"/>
              <a:t>Matthew cammuse – ECE</a:t>
            </a:r>
          </a:p>
        </p:txBody>
      </p:sp>
    </p:spTree>
    <p:extLst>
      <p:ext uri="{BB962C8B-B14F-4D97-AF65-F5344CB8AC3E}">
        <p14:creationId xmlns:p14="http://schemas.microsoft.com/office/powerpoint/2010/main" val="1223862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 smtClean="0"/>
              <a:t>Requirement Constraints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976917"/>
            <a:ext cx="10515600" cy="424331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smtClean="0"/>
              <a:t>CONS-01</a:t>
            </a:r>
            <a:r>
              <a:rPr lang="en-US" sz="2400" dirty="0" smtClean="0"/>
              <a:t>: Antenna Amount</a:t>
            </a:r>
          </a:p>
          <a:p>
            <a:pPr algn="just">
              <a:lnSpc>
                <a:spcPct val="150000"/>
              </a:lnSpc>
            </a:pPr>
            <a:r>
              <a:rPr lang="en-US" sz="2400" b="1" dirty="0" smtClean="0"/>
              <a:t>CONS-02</a:t>
            </a:r>
            <a:r>
              <a:rPr lang="en-US" sz="2400" dirty="0" smtClean="0"/>
              <a:t>: Antenna Arrangement</a:t>
            </a:r>
          </a:p>
          <a:p>
            <a:pPr algn="just">
              <a:lnSpc>
                <a:spcPct val="150000"/>
              </a:lnSpc>
            </a:pPr>
            <a:r>
              <a:rPr lang="en-US" sz="2400" b="1" dirty="0" smtClean="0"/>
              <a:t>CONS-03</a:t>
            </a:r>
            <a:r>
              <a:rPr lang="en-US" sz="2400" dirty="0" smtClean="0"/>
              <a:t>: Testing &amp; Radiation Safety</a:t>
            </a:r>
          </a:p>
          <a:p>
            <a:pPr algn="just">
              <a:lnSpc>
                <a:spcPct val="150000"/>
              </a:lnSpc>
            </a:pPr>
            <a:r>
              <a:rPr lang="en-US" sz="2400" b="1" dirty="0" smtClean="0"/>
              <a:t>CONS-04</a:t>
            </a:r>
            <a:r>
              <a:rPr lang="en-US" sz="2400" dirty="0" smtClean="0"/>
              <a:t>: Project Timeline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62E38-EFD5-4903-B6C5-4653D5C5F8D3}" type="slidenum">
              <a:rPr lang="en-US" smtClean="0"/>
              <a:t>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US" dirty="0" smtClean="0"/>
              <a:t>Matthew cammuse – ECE</a:t>
            </a:r>
          </a:p>
        </p:txBody>
      </p:sp>
    </p:spTree>
    <p:extLst>
      <p:ext uri="{BB962C8B-B14F-4D97-AF65-F5344CB8AC3E}">
        <p14:creationId xmlns:p14="http://schemas.microsoft.com/office/powerpoint/2010/main" val="2641219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Constraints &amp; Capabilities Testing Plan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Signal processing engineer &amp; document control: Julia kim</a:t>
            </a:r>
          </a:p>
          <a:p>
            <a:r>
              <a:rPr lang="en-US" dirty="0" smtClean="0"/>
              <a:t>Electrical engineer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62E38-EFD5-4903-B6C5-4653D5C5F8D3}" type="slidenum">
              <a:rPr lang="en-US" smtClean="0"/>
              <a:t>25</a:t>
            </a:fld>
            <a:endParaRPr lang="en-US" dirty="0"/>
          </a:p>
        </p:txBody>
      </p:sp>
      <p:pic>
        <p:nvPicPr>
          <p:cNvPr id="5124" name="Picture 4" descr="http://www.safetysupplywarehouse.com/v/vspfiles/photos/20847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8560" y="454411"/>
            <a:ext cx="2455820" cy="2484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174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/>
              <a:t>Constraints Test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59210"/>
            <a:ext cx="10515600" cy="4600575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</a:pPr>
            <a:r>
              <a:rPr lang="en-US" sz="2400" b="1" dirty="0"/>
              <a:t>CONT-001</a:t>
            </a:r>
            <a:r>
              <a:rPr lang="en-US" sz="2400" dirty="0"/>
              <a:t>: Antenna Capability </a:t>
            </a:r>
            <a:r>
              <a:rPr lang="en-US" sz="2400" dirty="0" smtClean="0"/>
              <a:t>Test</a:t>
            </a:r>
            <a:endParaRPr lang="en-US" sz="2400" dirty="0"/>
          </a:p>
          <a:p>
            <a:pPr lvl="0">
              <a:lnSpc>
                <a:spcPct val="150000"/>
              </a:lnSpc>
            </a:pPr>
            <a:r>
              <a:rPr lang="en-US" sz="2400" b="1" dirty="0" smtClean="0"/>
              <a:t>CONT-002</a:t>
            </a:r>
            <a:r>
              <a:rPr lang="en-US" sz="2400" dirty="0"/>
              <a:t>: Antenna Precision </a:t>
            </a:r>
            <a:r>
              <a:rPr lang="en-US" sz="2400" dirty="0" smtClean="0"/>
              <a:t>Test</a:t>
            </a:r>
            <a:endParaRPr lang="en-US" sz="2400" dirty="0"/>
          </a:p>
          <a:p>
            <a:pPr lvl="0">
              <a:lnSpc>
                <a:spcPct val="150000"/>
              </a:lnSpc>
            </a:pPr>
            <a:r>
              <a:rPr lang="en-US" sz="2400" b="1" dirty="0" smtClean="0"/>
              <a:t>CONT-003</a:t>
            </a:r>
            <a:r>
              <a:rPr lang="en-US" sz="2400" dirty="0" smtClean="0"/>
              <a:t>: Safety Test</a:t>
            </a:r>
          </a:p>
          <a:p>
            <a:pPr lvl="0">
              <a:lnSpc>
                <a:spcPct val="150000"/>
              </a:lnSpc>
            </a:pPr>
            <a:r>
              <a:rPr lang="en-US" sz="2400" b="1" dirty="0" smtClean="0"/>
              <a:t>CONT-004</a:t>
            </a:r>
            <a:r>
              <a:rPr lang="en-US" sz="2400" dirty="0"/>
              <a:t>: </a:t>
            </a:r>
            <a:r>
              <a:rPr lang="en-US" sz="2400" dirty="0" smtClean="0"/>
              <a:t>Time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62E38-EFD5-4903-B6C5-4653D5C5F8D3}" type="slidenum">
              <a:rPr lang="en-US" smtClean="0"/>
              <a:t>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US" dirty="0" smtClean="0"/>
              <a:t>Julia kim– ECE</a:t>
            </a:r>
          </a:p>
        </p:txBody>
      </p:sp>
    </p:spTree>
    <p:extLst>
      <p:ext uri="{BB962C8B-B14F-4D97-AF65-F5344CB8AC3E}">
        <p14:creationId xmlns:p14="http://schemas.microsoft.com/office/powerpoint/2010/main" val="3278161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 smtClean="0"/>
              <a:t>Capabilities Test Plan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086892"/>
            <a:ext cx="10058400" cy="4023360"/>
          </a:xfrm>
        </p:spPr>
        <p:txBody>
          <a:bodyPr>
            <a:noAutofit/>
          </a:bodyPr>
          <a:lstStyle/>
          <a:p>
            <a:pPr lvl="0" algn="just">
              <a:lnSpc>
                <a:spcPct val="100000"/>
              </a:lnSpc>
            </a:pPr>
            <a:r>
              <a:rPr lang="en-US" sz="2400" b="1" dirty="0"/>
              <a:t>TESTC-0001</a:t>
            </a:r>
            <a:r>
              <a:rPr lang="en-US" sz="2400" dirty="0"/>
              <a:t>: Physical Inspection </a:t>
            </a:r>
            <a:r>
              <a:rPr lang="en-US" sz="2400" dirty="0" smtClean="0"/>
              <a:t>Test</a:t>
            </a:r>
          </a:p>
          <a:p>
            <a:pPr algn="just">
              <a:lnSpc>
                <a:spcPct val="100000"/>
              </a:lnSpc>
            </a:pPr>
            <a:r>
              <a:rPr lang="en-US" sz="2400" b="1" dirty="0" smtClean="0"/>
              <a:t>TESTC-0002</a:t>
            </a:r>
            <a:r>
              <a:rPr lang="en-US" sz="2400" dirty="0"/>
              <a:t>: </a:t>
            </a:r>
            <a:r>
              <a:rPr lang="en-US" sz="2400" dirty="0" smtClean="0"/>
              <a:t>Power Test</a:t>
            </a:r>
          </a:p>
          <a:p>
            <a:pPr lvl="0" algn="just">
              <a:lnSpc>
                <a:spcPct val="100000"/>
              </a:lnSpc>
            </a:pPr>
            <a:r>
              <a:rPr lang="en-US" sz="2400" b="1" dirty="0" smtClean="0"/>
              <a:t>TESTC-0003</a:t>
            </a:r>
            <a:r>
              <a:rPr lang="en-US" sz="2400" dirty="0" smtClean="0"/>
              <a:t>: RF Safe Test</a:t>
            </a:r>
          </a:p>
          <a:p>
            <a:pPr algn="just">
              <a:lnSpc>
                <a:spcPct val="100000"/>
              </a:lnSpc>
            </a:pPr>
            <a:r>
              <a:rPr lang="en-US" sz="2400" b="1" dirty="0" smtClean="0"/>
              <a:t>TESTC-0004</a:t>
            </a:r>
            <a:r>
              <a:rPr lang="en-US" sz="2400" dirty="0"/>
              <a:t>: Operating signal </a:t>
            </a:r>
            <a:r>
              <a:rPr lang="en-US" sz="2400" dirty="0" smtClean="0"/>
              <a:t>test</a:t>
            </a:r>
          </a:p>
          <a:p>
            <a:pPr lvl="0" algn="just">
              <a:lnSpc>
                <a:spcPct val="100000"/>
              </a:lnSpc>
            </a:pPr>
            <a:r>
              <a:rPr lang="en-US" sz="2400" b="1" dirty="0" smtClean="0"/>
              <a:t>TESTC-0005</a:t>
            </a:r>
            <a:r>
              <a:rPr lang="en-US" sz="2400" dirty="0" smtClean="0"/>
              <a:t>: Receiver </a:t>
            </a:r>
            <a:r>
              <a:rPr lang="en-US" sz="2400" dirty="0"/>
              <a:t>Signal Test </a:t>
            </a:r>
            <a:r>
              <a:rPr lang="en-US" sz="2400" dirty="0" smtClean="0"/>
              <a:t>1.0</a:t>
            </a:r>
            <a:endParaRPr lang="en-US" sz="2400" dirty="0"/>
          </a:p>
          <a:p>
            <a:pPr lvl="0" algn="just">
              <a:lnSpc>
                <a:spcPct val="100000"/>
              </a:lnSpc>
            </a:pPr>
            <a:r>
              <a:rPr lang="en-US" sz="2400" b="1" dirty="0"/>
              <a:t>TESTC-0006</a:t>
            </a:r>
            <a:r>
              <a:rPr lang="en-US" sz="2400" dirty="0"/>
              <a:t>: Receiver Signal Test </a:t>
            </a:r>
            <a:r>
              <a:rPr lang="en-US" sz="2400" dirty="0" smtClean="0"/>
              <a:t>2.0</a:t>
            </a:r>
            <a:endParaRPr lang="en-US" sz="2400" b="1" dirty="0"/>
          </a:p>
          <a:p>
            <a:pPr lvl="0" algn="just">
              <a:lnSpc>
                <a:spcPct val="100000"/>
              </a:lnSpc>
            </a:pPr>
            <a:r>
              <a:rPr lang="en-US" sz="2400" b="1" dirty="0"/>
              <a:t>TESTC-0007</a:t>
            </a:r>
            <a:r>
              <a:rPr lang="en-US" sz="2400" dirty="0" smtClean="0"/>
              <a:t>: Computer Image Test</a:t>
            </a:r>
            <a:endParaRPr lang="en-US" sz="2400" dirty="0"/>
          </a:p>
          <a:p>
            <a:pPr marL="0" indent="0" algn="just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62E38-EFD5-4903-B6C5-4653D5C5F8D3}" type="slidenum">
              <a:rPr lang="en-US" smtClean="0"/>
              <a:t>27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US" dirty="0" smtClean="0"/>
              <a:t>Julia kim– ECE</a:t>
            </a:r>
          </a:p>
        </p:txBody>
      </p:sp>
    </p:spTree>
    <p:extLst>
      <p:ext uri="{BB962C8B-B14F-4D97-AF65-F5344CB8AC3E}">
        <p14:creationId xmlns:p14="http://schemas.microsoft.com/office/powerpoint/2010/main" val="393042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Requirements Testing Plan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Co-lead &amp; rf engineer: Joshua cushion</a:t>
            </a:r>
          </a:p>
          <a:p>
            <a:r>
              <a:rPr lang="en-US" dirty="0" smtClean="0"/>
              <a:t>Electrical engineer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62E38-EFD5-4903-B6C5-4653D5C5F8D3}" type="slidenum">
              <a:rPr lang="en-US" smtClean="0"/>
              <a:t>28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US" dirty="0" smtClean="0"/>
              <a:t>Joshua cushion – ECE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0458" y="199252"/>
            <a:ext cx="1878742" cy="1878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64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/>
              <a:t>Requirements Test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943604"/>
            <a:ext cx="10515600" cy="4698743"/>
          </a:xfrm>
        </p:spPr>
        <p:txBody>
          <a:bodyPr>
            <a:no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400" b="1" dirty="0"/>
              <a:t>TESTFF-001</a:t>
            </a:r>
            <a:r>
              <a:rPr lang="en-US" sz="2400" dirty="0"/>
              <a:t>:  Frequency </a:t>
            </a:r>
            <a:r>
              <a:rPr lang="en-US" sz="2400" dirty="0" smtClean="0"/>
              <a:t>Range</a:t>
            </a:r>
            <a:endParaRPr lang="en-US" sz="2400" b="1" dirty="0" smtClean="0"/>
          </a:p>
          <a:p>
            <a:pPr lvl="0" algn="just">
              <a:lnSpc>
                <a:spcPct val="150000"/>
              </a:lnSpc>
            </a:pPr>
            <a:r>
              <a:rPr lang="en-US" sz="2400" b="1" dirty="0" smtClean="0"/>
              <a:t>TESTFF-002</a:t>
            </a:r>
            <a:r>
              <a:rPr lang="en-US" sz="2400" dirty="0"/>
              <a:t>:  Range </a:t>
            </a:r>
            <a:r>
              <a:rPr lang="en-US" sz="2400" dirty="0" smtClean="0"/>
              <a:t>of </a:t>
            </a:r>
            <a:r>
              <a:rPr lang="en-US" sz="2400" dirty="0"/>
              <a:t>Scene to be </a:t>
            </a:r>
            <a:r>
              <a:rPr lang="en-US" sz="2400" dirty="0" smtClean="0"/>
              <a:t>Imaged</a:t>
            </a:r>
            <a:endParaRPr lang="en-US" sz="2400" b="1" dirty="0" smtClean="0"/>
          </a:p>
          <a:p>
            <a:pPr lvl="0" algn="just">
              <a:lnSpc>
                <a:spcPct val="150000"/>
              </a:lnSpc>
            </a:pPr>
            <a:r>
              <a:rPr lang="en-US" sz="2400" b="1" dirty="0" smtClean="0"/>
              <a:t>TESTFF-003</a:t>
            </a:r>
            <a:r>
              <a:rPr lang="en-US" sz="2400" dirty="0" smtClean="0"/>
              <a:t>:  Scene Extent</a:t>
            </a:r>
            <a:endParaRPr lang="en-US" sz="2400" b="1" dirty="0" smtClean="0"/>
          </a:p>
          <a:p>
            <a:pPr lvl="0" algn="just">
              <a:lnSpc>
                <a:spcPct val="150000"/>
              </a:lnSpc>
            </a:pPr>
            <a:r>
              <a:rPr lang="en-US" sz="2400" b="1" dirty="0" smtClean="0"/>
              <a:t>TESTFF-004</a:t>
            </a:r>
            <a:r>
              <a:rPr lang="en-US" sz="2400" dirty="0" smtClean="0"/>
              <a:t>:  Cross Range Resolution</a:t>
            </a:r>
          </a:p>
          <a:p>
            <a:pPr lvl="0" algn="just">
              <a:lnSpc>
                <a:spcPct val="150000"/>
              </a:lnSpc>
            </a:pPr>
            <a:r>
              <a:rPr lang="en-US" sz="2400" b="1" dirty="0" smtClean="0"/>
              <a:t>TESTFF-005</a:t>
            </a:r>
            <a:r>
              <a:rPr lang="en-US" sz="2400" dirty="0" smtClean="0"/>
              <a:t>:  Down Range Resolution</a:t>
            </a:r>
          </a:p>
          <a:p>
            <a:pPr lvl="0" algn="just"/>
            <a:endParaRPr lang="en-US" dirty="0" smtClean="0"/>
          </a:p>
          <a:p>
            <a:pPr lvl="0" algn="just"/>
            <a:endParaRPr lang="en-US" dirty="0" smtClean="0"/>
          </a:p>
          <a:p>
            <a:pPr marL="0" lvl="0" indent="0" algn="just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62E38-EFD5-4903-B6C5-4653D5C5F8D3}" type="slidenum">
              <a:rPr lang="en-US" smtClean="0"/>
              <a:t>29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US" dirty="0" smtClean="0"/>
              <a:t>Joshua cushion – ECE</a:t>
            </a:r>
          </a:p>
        </p:txBody>
      </p:sp>
    </p:spTree>
    <p:extLst>
      <p:ext uri="{BB962C8B-B14F-4D97-AF65-F5344CB8AC3E}">
        <p14:creationId xmlns:p14="http://schemas.microsoft.com/office/powerpoint/2010/main" val="290030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 smtClean="0"/>
              <a:t>Team Overview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5385" y="1901965"/>
            <a:ext cx="5181600" cy="4351338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Project Manager &amp; Webpage Developer</a:t>
            </a:r>
          </a:p>
          <a:p>
            <a:pPr lvl="1"/>
            <a:r>
              <a:rPr lang="en-US" dirty="0" smtClean="0"/>
              <a:t>Jasmine Vanderhorst – Industrial Engineer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smtClean="0"/>
              <a:t>Assistant </a:t>
            </a:r>
            <a:r>
              <a:rPr lang="en-US" b="1" dirty="0"/>
              <a:t>Project </a:t>
            </a:r>
            <a:r>
              <a:rPr lang="en-US" b="1" dirty="0" smtClean="0"/>
              <a:t>Manager &amp; Antenna Engineering</a:t>
            </a:r>
          </a:p>
          <a:p>
            <a:pPr lvl="1"/>
            <a:r>
              <a:rPr lang="en-US" dirty="0" smtClean="0"/>
              <a:t>Matthew Cammuse – Electrical Engineer</a:t>
            </a:r>
          </a:p>
          <a:p>
            <a:endParaRPr lang="en-US" dirty="0"/>
          </a:p>
          <a:p>
            <a:r>
              <a:rPr lang="en-US" b="1" dirty="0"/>
              <a:t>Assistant Project Manager </a:t>
            </a:r>
            <a:endParaRPr lang="en-US" b="1" dirty="0" smtClean="0"/>
          </a:p>
          <a:p>
            <a:pPr lvl="1"/>
            <a:r>
              <a:rPr lang="en-US" dirty="0" smtClean="0"/>
              <a:t>Malcolm Harmon – Mechanical Engineer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b="1" dirty="0"/>
              <a:t>Lead </a:t>
            </a:r>
            <a:r>
              <a:rPr lang="en-US" b="1" dirty="0" smtClean="0"/>
              <a:t>Engineer &amp; Programmer</a:t>
            </a:r>
            <a:endParaRPr lang="en-US" b="1" dirty="0"/>
          </a:p>
          <a:p>
            <a:pPr lvl="1"/>
            <a:r>
              <a:rPr lang="en-US" dirty="0"/>
              <a:t>Patrick Delallana – Electrical &amp; Computer Engineer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32576"/>
            <a:ext cx="5181600" cy="4351338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b="1" dirty="0" smtClean="0"/>
              <a:t>Co-Lead Engineer &amp; Treasurer</a:t>
            </a:r>
            <a:endParaRPr lang="en-US" b="1" dirty="0"/>
          </a:p>
          <a:p>
            <a:pPr lvl="1">
              <a:lnSpc>
                <a:spcPct val="110000"/>
              </a:lnSpc>
            </a:pPr>
            <a:r>
              <a:rPr lang="en-US" dirty="0"/>
              <a:t>Benjamin Mock – Industrial </a:t>
            </a:r>
            <a:r>
              <a:rPr lang="en-US" dirty="0" smtClean="0"/>
              <a:t>Engineer</a:t>
            </a:r>
          </a:p>
          <a:p>
            <a:pPr marL="457200" lvl="1" indent="0">
              <a:lnSpc>
                <a:spcPct val="110000"/>
              </a:lnSpc>
              <a:buNone/>
            </a:pPr>
            <a:endParaRPr lang="en-US" dirty="0"/>
          </a:p>
          <a:p>
            <a:pPr>
              <a:lnSpc>
                <a:spcPct val="110000"/>
              </a:lnSpc>
            </a:pPr>
            <a:r>
              <a:rPr lang="en-US" b="1" dirty="0"/>
              <a:t>Co-Lead </a:t>
            </a:r>
            <a:r>
              <a:rPr lang="en-US" b="1" dirty="0" smtClean="0"/>
              <a:t>Engineer &amp; RF </a:t>
            </a:r>
            <a:r>
              <a:rPr lang="en-US" b="1" dirty="0"/>
              <a:t>Engineer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Joshua Cushion – Electrical </a:t>
            </a:r>
            <a:r>
              <a:rPr lang="en-US" dirty="0" smtClean="0"/>
              <a:t>Engineer</a:t>
            </a:r>
          </a:p>
          <a:p>
            <a:pPr marL="457200" lvl="1" indent="0">
              <a:lnSpc>
                <a:spcPct val="110000"/>
              </a:lnSpc>
              <a:buNone/>
            </a:pPr>
            <a:endParaRPr lang="en-US" dirty="0" smtClean="0"/>
          </a:p>
          <a:p>
            <a:pPr>
              <a:lnSpc>
                <a:spcPct val="110000"/>
              </a:lnSpc>
            </a:pPr>
            <a:r>
              <a:rPr lang="en-US" b="1" dirty="0" smtClean="0"/>
              <a:t>Signal </a:t>
            </a:r>
            <a:r>
              <a:rPr lang="en-US" b="1" dirty="0"/>
              <a:t>Processing </a:t>
            </a:r>
            <a:r>
              <a:rPr lang="en-US" b="1" dirty="0" smtClean="0"/>
              <a:t>Engineer &amp; Document Control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Julia Kim – Electrical Engineer</a:t>
            </a:r>
          </a:p>
          <a:p>
            <a:pPr marL="457200" lvl="1" indent="0">
              <a:lnSpc>
                <a:spcPct val="110000"/>
              </a:lnSpc>
              <a:buNone/>
            </a:pPr>
            <a:endParaRPr lang="en-US" dirty="0"/>
          </a:p>
          <a:p>
            <a:pPr>
              <a:lnSpc>
                <a:spcPct val="110000"/>
              </a:lnSpc>
            </a:pPr>
            <a:r>
              <a:rPr lang="en-US" b="1" dirty="0" smtClean="0"/>
              <a:t>Co-Lead Engineer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Mark Poindexter – Mechanical Engineer</a:t>
            </a:r>
            <a:endParaRPr lang="en-US" dirty="0"/>
          </a:p>
          <a:p>
            <a:pPr marL="0" indent="0">
              <a:lnSpc>
                <a:spcPct val="110000"/>
              </a:lnSpc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62E38-EFD5-4903-B6C5-4653D5C5F8D3}" type="slidenum">
              <a:rPr lang="en-US" smtClean="0"/>
              <a:t>3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US" dirty="0" smtClean="0"/>
              <a:t>Jasmine vanderhorst - ie</a:t>
            </a:r>
          </a:p>
        </p:txBody>
      </p:sp>
    </p:spTree>
    <p:extLst>
      <p:ext uri="{BB962C8B-B14F-4D97-AF65-F5344CB8AC3E}">
        <p14:creationId xmlns:p14="http://schemas.microsoft.com/office/powerpoint/2010/main" val="366191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098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/>
              <a:t>Requirements Test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3573" y="1908003"/>
            <a:ext cx="10515600" cy="4657553"/>
          </a:xfrm>
        </p:spPr>
        <p:txBody>
          <a:bodyPr>
            <a:no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400" b="1" dirty="0" smtClean="0"/>
              <a:t>TESTFF-006</a:t>
            </a:r>
            <a:r>
              <a:rPr lang="en-US" sz="2400" dirty="0" smtClean="0"/>
              <a:t>:  Pulse Width</a:t>
            </a:r>
            <a:endParaRPr lang="en-US" sz="2400" dirty="0"/>
          </a:p>
          <a:p>
            <a:pPr algn="just">
              <a:lnSpc>
                <a:spcPct val="150000"/>
              </a:lnSpc>
            </a:pPr>
            <a:r>
              <a:rPr lang="en-US" sz="2400" b="1" dirty="0"/>
              <a:t>TESTFF-007</a:t>
            </a:r>
            <a:r>
              <a:rPr lang="en-US" sz="2400" dirty="0"/>
              <a:t>:  Safe </a:t>
            </a:r>
            <a:r>
              <a:rPr lang="en-US" sz="2400" dirty="0" smtClean="0"/>
              <a:t>Radius</a:t>
            </a:r>
          </a:p>
          <a:p>
            <a:pPr lvl="0" algn="just">
              <a:lnSpc>
                <a:spcPct val="150000"/>
              </a:lnSpc>
            </a:pPr>
            <a:r>
              <a:rPr lang="en-US" sz="2400" b="1" dirty="0"/>
              <a:t>TESTFF-008</a:t>
            </a:r>
            <a:r>
              <a:rPr lang="en-US" sz="2400" dirty="0"/>
              <a:t>:  Transmit </a:t>
            </a:r>
            <a:r>
              <a:rPr lang="en-US" sz="2400" dirty="0" smtClean="0"/>
              <a:t>Power</a:t>
            </a:r>
            <a:endParaRPr lang="en-US" sz="2400" b="1" dirty="0"/>
          </a:p>
          <a:p>
            <a:pPr lvl="0" algn="just">
              <a:lnSpc>
                <a:spcPct val="150000"/>
              </a:lnSpc>
            </a:pPr>
            <a:r>
              <a:rPr lang="en-US" sz="2400" b="1" dirty="0" smtClean="0"/>
              <a:t>TESTFF-009</a:t>
            </a:r>
            <a:r>
              <a:rPr lang="en-US" sz="2400" dirty="0" smtClean="0"/>
              <a:t>:  Verify Proper </a:t>
            </a:r>
            <a:r>
              <a:rPr lang="en-US" sz="2400" dirty="0"/>
              <a:t>A</a:t>
            </a:r>
            <a:r>
              <a:rPr lang="en-US" sz="2400" dirty="0" smtClean="0"/>
              <a:t>ntenna </a:t>
            </a:r>
            <a:r>
              <a:rPr lang="en-US" sz="2400" dirty="0"/>
              <a:t>S</a:t>
            </a:r>
            <a:r>
              <a:rPr lang="en-US" sz="2400" dirty="0" smtClean="0"/>
              <a:t>ize</a:t>
            </a:r>
          </a:p>
          <a:p>
            <a:pPr algn="just">
              <a:lnSpc>
                <a:spcPct val="150000"/>
              </a:lnSpc>
            </a:pPr>
            <a:r>
              <a:rPr lang="en-US" sz="2400" b="1" dirty="0" smtClean="0"/>
              <a:t>TESTFF-010</a:t>
            </a:r>
            <a:r>
              <a:rPr lang="en-US" sz="2400" dirty="0" smtClean="0"/>
              <a:t>:  </a:t>
            </a:r>
            <a:r>
              <a:rPr lang="en-US" sz="2400" dirty="0"/>
              <a:t>Number of Phase Centers </a:t>
            </a:r>
          </a:p>
          <a:p>
            <a:pPr marL="0" lvl="0" indent="0" algn="just">
              <a:buNone/>
            </a:pPr>
            <a:endParaRPr lang="en-US" dirty="0"/>
          </a:p>
          <a:p>
            <a:pPr algn="just"/>
            <a:endParaRPr lang="en-US" dirty="0"/>
          </a:p>
          <a:p>
            <a:pPr lvl="0" algn="just"/>
            <a:endParaRPr lang="en-US" dirty="0" smtClean="0"/>
          </a:p>
          <a:p>
            <a:pPr lvl="0" algn="just"/>
            <a:endParaRPr lang="en-US" dirty="0" smtClean="0"/>
          </a:p>
          <a:p>
            <a:pPr lvl="0" algn="just"/>
            <a:endParaRPr lang="en-US" dirty="0" smtClean="0"/>
          </a:p>
          <a:p>
            <a:pPr marL="0" lvl="0" indent="0" algn="just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62E38-EFD5-4903-B6C5-4653D5C5F8D3}" type="slidenum">
              <a:rPr lang="en-US" smtClean="0"/>
              <a:t>30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US" dirty="0" smtClean="0"/>
              <a:t>Joshua cushion – ECE</a:t>
            </a:r>
          </a:p>
        </p:txBody>
      </p:sp>
    </p:spTree>
    <p:extLst>
      <p:ext uri="{BB962C8B-B14F-4D97-AF65-F5344CB8AC3E}">
        <p14:creationId xmlns:p14="http://schemas.microsoft.com/office/powerpoint/2010/main" val="140296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/>
              <a:t>Requirements Test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400" b="1" dirty="0" smtClean="0"/>
              <a:t>TESTFF-011</a:t>
            </a:r>
            <a:r>
              <a:rPr lang="en-US" sz="2400" dirty="0"/>
              <a:t>:  Distance between Phase </a:t>
            </a:r>
            <a:r>
              <a:rPr lang="en-US" sz="2400" dirty="0" smtClean="0"/>
              <a:t>Centers</a:t>
            </a:r>
            <a:endParaRPr lang="en-US" sz="2400" dirty="0"/>
          </a:p>
          <a:p>
            <a:pPr lvl="0" algn="just">
              <a:lnSpc>
                <a:spcPct val="150000"/>
              </a:lnSpc>
            </a:pPr>
            <a:r>
              <a:rPr lang="en-US" sz="2400" b="1" dirty="0" smtClean="0"/>
              <a:t>TESTFF-012</a:t>
            </a:r>
            <a:r>
              <a:rPr lang="en-US" sz="2400" dirty="0" smtClean="0"/>
              <a:t>:  Pulse Repetition Interval</a:t>
            </a:r>
          </a:p>
          <a:p>
            <a:pPr lvl="0" algn="just">
              <a:lnSpc>
                <a:spcPct val="150000"/>
              </a:lnSpc>
            </a:pPr>
            <a:r>
              <a:rPr lang="en-US" sz="2400" b="1" dirty="0" smtClean="0"/>
              <a:t>TESTFF-013</a:t>
            </a:r>
            <a:r>
              <a:rPr lang="en-US" sz="2400" dirty="0" smtClean="0"/>
              <a:t>:  Receiver Noise Figure</a:t>
            </a:r>
          </a:p>
          <a:p>
            <a:pPr lvl="0" algn="just">
              <a:lnSpc>
                <a:spcPct val="150000"/>
              </a:lnSpc>
            </a:pPr>
            <a:r>
              <a:rPr lang="en-US" sz="2400" b="1" dirty="0" smtClean="0"/>
              <a:t>TESTFF-014</a:t>
            </a:r>
            <a:r>
              <a:rPr lang="en-US" sz="2400" dirty="0" smtClean="0"/>
              <a:t>:  Image Frame Rate</a:t>
            </a:r>
          </a:p>
          <a:p>
            <a:pPr marL="0" lv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62E38-EFD5-4903-B6C5-4653D5C5F8D3}" type="slidenum">
              <a:rPr lang="en-US" smtClean="0"/>
              <a:t>31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US" dirty="0" smtClean="0"/>
              <a:t>Joshua cushion – ECE</a:t>
            </a:r>
          </a:p>
        </p:txBody>
      </p:sp>
    </p:spTree>
    <p:extLst>
      <p:ext uri="{BB962C8B-B14F-4D97-AF65-F5344CB8AC3E}">
        <p14:creationId xmlns:p14="http://schemas.microsoft.com/office/powerpoint/2010/main" val="26859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Preliminary Budget, Schedule, &amp; Risks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Co-lead engineer &amp; treasurer: Benjamin mock</a:t>
            </a:r>
          </a:p>
          <a:p>
            <a:r>
              <a:rPr lang="en-US" dirty="0" smtClean="0"/>
              <a:t>Industrial engineer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62E38-EFD5-4903-B6C5-4653D5C5F8D3}" type="slidenum">
              <a:rPr lang="en-US" smtClean="0"/>
              <a:t>32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US" dirty="0" smtClean="0"/>
              <a:t>Benjamin mock - ie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9045" y="-104705"/>
            <a:ext cx="3229741" cy="22491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35529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5400" b="1" dirty="0" smtClean="0"/>
              <a:t>Project Funding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8680" y="1794201"/>
            <a:ext cx="10515600" cy="435133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Funds are being provided from Northrop Grumman through the FAMU-Foundation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Approximate Budget $50,000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Purchasing Capability: P-Card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For large purchases contact Donna Butka (FAMU/FSU COE – ECE) 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FAMU Access &amp; Cost Management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Jasmine Vanderhorst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62E38-EFD5-4903-B6C5-4653D5C5F8D3}" type="slidenum">
              <a:rPr lang="en-US" smtClean="0"/>
              <a:t>33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US" dirty="0" smtClean="0"/>
              <a:t>Benjamin mock - ie</a:t>
            </a:r>
          </a:p>
        </p:txBody>
      </p:sp>
    </p:spTree>
    <p:extLst>
      <p:ext uri="{BB962C8B-B14F-4D97-AF65-F5344CB8AC3E}">
        <p14:creationId xmlns:p14="http://schemas.microsoft.com/office/powerpoint/2010/main" val="3718342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Preliminary Project Schedule</a:t>
            </a:r>
            <a:endParaRPr lang="en-US" sz="5400" b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68680" y="2091066"/>
            <a:ext cx="10515600" cy="381122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62E38-EFD5-4903-B6C5-4653D5C5F8D3}" type="slidenum">
              <a:rPr lang="en-US" smtClean="0"/>
              <a:t>34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US" dirty="0" smtClean="0"/>
              <a:t>Benjamin mock - ie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1842327"/>
              </p:ext>
            </p:extLst>
          </p:nvPr>
        </p:nvGraphicFramePr>
        <p:xfrm>
          <a:off x="8986058" y="5516532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8" name="Project" showAsIcon="1" r:id="rId4" imgW="914400" imgH="771480" progId="MSProject.Project.9">
                  <p:embed/>
                </p:oleObj>
              </mc:Choice>
              <mc:Fallback>
                <p:oleObj name="Project" showAsIcon="1" r:id="rId4" imgW="914400" imgH="771480" progId="MSProject.Project.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986058" y="5516532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36770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Preliminary Risk Assessment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Meeting Facilities &amp; Reservations </a:t>
            </a:r>
          </a:p>
          <a:p>
            <a:r>
              <a:rPr lang="en-US" sz="2400" dirty="0" smtClean="0"/>
              <a:t>Testing Facility Acquisition</a:t>
            </a:r>
          </a:p>
          <a:p>
            <a:r>
              <a:rPr lang="en-US" sz="2400" dirty="0" smtClean="0"/>
              <a:t>Equipment and Parts Procurement</a:t>
            </a:r>
          </a:p>
          <a:p>
            <a:r>
              <a:rPr lang="en-US" sz="2400" dirty="0" smtClean="0"/>
              <a:t>Design Assessment/Scope Adjustment</a:t>
            </a:r>
          </a:p>
          <a:p>
            <a:r>
              <a:rPr lang="en-US" sz="2400" dirty="0" smtClean="0"/>
              <a:t>Documentation Control</a:t>
            </a:r>
          </a:p>
          <a:p>
            <a:r>
              <a:rPr lang="en-US" sz="2400" dirty="0" smtClean="0"/>
              <a:t>Radiation Absorption</a:t>
            </a:r>
          </a:p>
          <a:p>
            <a:pPr lvl="1"/>
            <a:r>
              <a:rPr lang="en-US" sz="2000" dirty="0" smtClean="0"/>
              <a:t>OSHA 1910.97(a)(2)(i)	10 mW/cm</a:t>
            </a:r>
            <a:r>
              <a:rPr lang="en-US" sz="2000" baseline="30000" dirty="0" smtClean="0"/>
              <a:t>2</a:t>
            </a:r>
            <a:endParaRPr lang="en-US" sz="2000" dirty="0" smtClean="0"/>
          </a:p>
          <a:p>
            <a:pPr lvl="1"/>
            <a:r>
              <a:rPr lang="en-US" sz="2000" dirty="0" smtClean="0"/>
              <a:t>OSHA 1910.97(a)(3)(i)	Appropriate Warning Sign</a:t>
            </a:r>
            <a:endParaRPr lang="en-US" sz="2000" dirty="0"/>
          </a:p>
          <a:p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62E38-EFD5-4903-B6C5-4653D5C5F8D3}" type="slidenum">
              <a:rPr lang="en-US" smtClean="0"/>
              <a:t>35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US" dirty="0" smtClean="0"/>
              <a:t>Benjamin mock - ie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203" y="2580507"/>
            <a:ext cx="3847477" cy="25538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91997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References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Stenger, Pete, “Electronic SAR Imager” – Posted on Blackboard</a:t>
            </a:r>
          </a:p>
          <a:p>
            <a:r>
              <a:rPr lang="en-US" sz="2400" dirty="0" smtClean="0"/>
              <a:t>Stenger, Pete, “Radar Imager Performance Characteristics” – Posted on Blackboard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62E38-EFD5-4903-B6C5-4653D5C5F8D3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176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 smtClean="0"/>
              <a:t>Stakeholders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8387" y="1889354"/>
            <a:ext cx="10058400" cy="402336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Northrop Grumman</a:t>
            </a:r>
          </a:p>
          <a:p>
            <a:pPr lvl="1"/>
            <a:r>
              <a:rPr lang="en-US" sz="2800" dirty="0" smtClean="0"/>
              <a:t>Corporate Sponsor: Pete Stenger</a:t>
            </a:r>
            <a:br>
              <a:rPr lang="en-US" sz="2800" dirty="0" smtClean="0"/>
            </a:br>
            <a:endParaRPr lang="en-US" sz="2800" dirty="0" smtClean="0"/>
          </a:p>
          <a:p>
            <a:r>
              <a:rPr lang="en-US" sz="2800" b="1" dirty="0"/>
              <a:t>Electrical and Computer Engineering </a:t>
            </a:r>
          </a:p>
          <a:p>
            <a:pPr lvl="1"/>
            <a:r>
              <a:rPr lang="en-US" sz="2800" dirty="0"/>
              <a:t>Lead Coordinator: Dr. Michael Frank</a:t>
            </a:r>
          </a:p>
          <a:p>
            <a:pPr lvl="1"/>
            <a:r>
              <a:rPr lang="en-US" sz="2800" dirty="0"/>
              <a:t>Main Advisor: Dr. Simon Foo</a:t>
            </a:r>
          </a:p>
          <a:p>
            <a:pPr lvl="1"/>
            <a:r>
              <a:rPr lang="en-US" sz="2800" dirty="0"/>
              <a:t>Co-Main Advisor: Dr. Shonda Bernadin</a:t>
            </a:r>
          </a:p>
          <a:p>
            <a:pPr lvl="1"/>
            <a:r>
              <a:rPr lang="en-US" sz="2800" dirty="0"/>
              <a:t>Extra Reviewers: Dr. Bruce Harvey and Dr. Rajendra Arora</a:t>
            </a:r>
          </a:p>
          <a:p>
            <a:endParaRPr lang="en-US" sz="3000" dirty="0" smtClean="0"/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3001382"/>
            <a:ext cx="9879227" cy="23642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/>
              </a:buClr>
              <a:buFont typeface="Calibri" panose="020F0502020204030204" pitchFamily="34" charset="0"/>
            </a:pP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62E38-EFD5-4903-B6C5-4653D5C5F8D3}" type="slidenum">
              <a:rPr lang="en-US" smtClean="0"/>
              <a:t>4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US" dirty="0" smtClean="0"/>
              <a:t>Jasmine vanderhorst - ie</a:t>
            </a:r>
          </a:p>
        </p:txBody>
      </p:sp>
    </p:spTree>
    <p:extLst>
      <p:ext uri="{BB962C8B-B14F-4D97-AF65-F5344CB8AC3E}">
        <p14:creationId xmlns:p14="http://schemas.microsoft.com/office/powerpoint/2010/main" val="1009668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155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/>
              <a:t>Stakeholders</a:t>
            </a:r>
            <a:endParaRPr lang="en-US" sz="5400" b="1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"/>
          </p:nvPr>
        </p:nvSpPr>
        <p:spPr>
          <a:xfrm>
            <a:off x="1060619" y="1896617"/>
            <a:ext cx="10515602" cy="4233670"/>
          </a:xfrm>
        </p:spPr>
        <p:txBody>
          <a:bodyPr>
            <a:noAutofit/>
          </a:bodyPr>
          <a:lstStyle/>
          <a:p>
            <a:pPr algn="just"/>
            <a:r>
              <a:rPr lang="en-US" sz="2800" b="1" dirty="0" smtClean="0"/>
              <a:t>Mechanical Engineering </a:t>
            </a:r>
          </a:p>
          <a:p>
            <a:pPr lvl="1" algn="just"/>
            <a:r>
              <a:rPr lang="en-US" sz="2800" dirty="0" smtClean="0"/>
              <a:t>External Coordinators: Dr. Nikhil Gupta and Dr. Scott Helzer</a:t>
            </a:r>
          </a:p>
          <a:p>
            <a:pPr lvl="1" algn="just"/>
            <a:r>
              <a:rPr lang="en-US" sz="2800" dirty="0" smtClean="0"/>
              <a:t>External Technical Advisor: Dr. Emmanuel Collins</a:t>
            </a:r>
          </a:p>
          <a:p>
            <a:pPr lvl="1" algn="just"/>
            <a:r>
              <a:rPr lang="en-US" sz="2800" dirty="0" smtClean="0"/>
              <a:t>Teaching Assistants: Ricardo Aleman and Samuel Botero</a:t>
            </a:r>
          </a:p>
          <a:p>
            <a:pPr algn="just"/>
            <a:r>
              <a:rPr lang="en-US" sz="2800" b="1" dirty="0" smtClean="0"/>
              <a:t>Industrial Engineering</a:t>
            </a:r>
          </a:p>
          <a:p>
            <a:pPr lvl="1" algn="just"/>
            <a:r>
              <a:rPr lang="en-US" sz="2800" dirty="0" smtClean="0"/>
              <a:t>External Coordinator: Dr. Okenwa Okoli</a:t>
            </a:r>
          </a:p>
          <a:p>
            <a:pPr lvl="1" algn="just"/>
            <a:r>
              <a:rPr lang="en-US" sz="2800" dirty="0" smtClean="0"/>
              <a:t>External Advisor: Dr. James Dobbs</a:t>
            </a:r>
          </a:p>
          <a:p>
            <a:pPr lvl="1" algn="just"/>
            <a:r>
              <a:rPr lang="en-US" sz="2800" dirty="0" smtClean="0"/>
              <a:t>Teaching Assistants: Emily Hammel and Margaret Scheiner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62E38-EFD5-4903-B6C5-4653D5C5F8D3}" type="slidenum">
              <a:rPr lang="en-US" smtClean="0"/>
              <a:t>5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US" dirty="0" smtClean="0"/>
              <a:t>Jasmine vanderhorst - ie</a:t>
            </a:r>
          </a:p>
        </p:txBody>
      </p:sp>
    </p:spTree>
    <p:extLst>
      <p:ext uri="{BB962C8B-B14F-4D97-AF65-F5344CB8AC3E}">
        <p14:creationId xmlns:p14="http://schemas.microsoft.com/office/powerpoint/2010/main" val="2591797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 smtClean="0"/>
              <a:t>Code of Conduct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8387" y="1853972"/>
            <a:ext cx="10058400" cy="4023360"/>
          </a:xfrm>
        </p:spPr>
        <p:txBody>
          <a:bodyPr>
            <a:normAutofit/>
          </a:bodyPr>
          <a:lstStyle/>
          <a:p>
            <a:pPr algn="just"/>
            <a:r>
              <a:rPr lang="en-US" sz="2800" b="1" dirty="0" smtClean="0"/>
              <a:t>Meeting Times</a:t>
            </a:r>
          </a:p>
          <a:p>
            <a:pPr lvl="1" algn="just"/>
            <a:r>
              <a:rPr lang="en-US" sz="2800" dirty="0" smtClean="0"/>
              <a:t>Tuesdays – 7:00 pm</a:t>
            </a:r>
          </a:p>
          <a:p>
            <a:pPr algn="just"/>
            <a:r>
              <a:rPr lang="en-US" sz="2800" b="1" dirty="0" smtClean="0"/>
              <a:t>Communication</a:t>
            </a:r>
          </a:p>
          <a:p>
            <a:pPr lvl="1" algn="just"/>
            <a:r>
              <a:rPr lang="en-US" sz="2800" dirty="0" smtClean="0"/>
              <a:t>GroupMe App, Emails</a:t>
            </a:r>
          </a:p>
          <a:p>
            <a:pPr algn="just"/>
            <a:r>
              <a:rPr lang="en-US" sz="2800" b="1" dirty="0" smtClean="0"/>
              <a:t>Document</a:t>
            </a:r>
            <a:r>
              <a:rPr lang="en-US" sz="2800" dirty="0" smtClean="0"/>
              <a:t> </a:t>
            </a:r>
            <a:r>
              <a:rPr lang="en-US" sz="2800" b="1" dirty="0" smtClean="0"/>
              <a:t>Transfer</a:t>
            </a:r>
          </a:p>
          <a:p>
            <a:pPr lvl="1" algn="just"/>
            <a:r>
              <a:rPr lang="en-US" sz="2800" dirty="0" smtClean="0"/>
              <a:t>Dropbox and Blackboard Group File Exchange</a:t>
            </a:r>
          </a:p>
          <a:p>
            <a:pPr algn="just"/>
            <a:r>
              <a:rPr lang="en-US" sz="2800" b="1" dirty="0" smtClean="0"/>
              <a:t>Conflict</a:t>
            </a:r>
            <a:r>
              <a:rPr lang="en-US" sz="2800" dirty="0" smtClean="0"/>
              <a:t> </a:t>
            </a:r>
            <a:r>
              <a:rPr lang="en-US" sz="2800" b="1" dirty="0" smtClean="0"/>
              <a:t>Resolutions</a:t>
            </a:r>
          </a:p>
          <a:p>
            <a:pPr lvl="1" algn="just"/>
            <a:r>
              <a:rPr lang="en-US" sz="2800" dirty="0" smtClean="0"/>
              <a:t>Team Leader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62E38-EFD5-4903-B6C5-4653D5C5F8D3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US" dirty="0" smtClean="0"/>
              <a:t>Jasmine vanderhorst - ie</a:t>
            </a:r>
          </a:p>
        </p:txBody>
      </p:sp>
    </p:spTree>
    <p:extLst>
      <p:ext uri="{BB962C8B-B14F-4D97-AF65-F5344CB8AC3E}">
        <p14:creationId xmlns:p14="http://schemas.microsoft.com/office/powerpoint/2010/main" val="491993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26627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/>
              <a:t>Who is Northrop Grumman?</a:t>
            </a:r>
            <a:endParaRPr lang="en-US" sz="54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b="1" u="sng" dirty="0"/>
              <a:t>Mission</a:t>
            </a:r>
            <a:r>
              <a:rPr lang="en-US" sz="2400" dirty="0"/>
              <a:t>: To be at the forefront of technology and innovation, delivering super capability in tandem with maximized cost efficiencies</a:t>
            </a:r>
            <a:r>
              <a:rPr lang="en-US" sz="2400" dirty="0" smtClean="0"/>
              <a:t>.</a:t>
            </a:r>
          </a:p>
          <a:p>
            <a:pPr marL="0" indent="0" algn="just">
              <a:buNone/>
            </a:pPr>
            <a:endParaRPr lang="en-US" sz="2400" dirty="0"/>
          </a:p>
          <a:p>
            <a:pPr algn="just"/>
            <a:r>
              <a:rPr lang="en-US" sz="2400" b="1" u="sng" dirty="0" smtClean="0"/>
              <a:t>Headquarter</a:t>
            </a:r>
            <a:r>
              <a:rPr lang="en-US" sz="2400" dirty="0" smtClean="0"/>
              <a:t>: West </a:t>
            </a:r>
            <a:r>
              <a:rPr lang="en-US" sz="2400" dirty="0"/>
              <a:t>Falls Church, </a:t>
            </a:r>
            <a:r>
              <a:rPr lang="en-US" sz="2400" dirty="0" smtClean="0"/>
              <a:t>Virginia</a:t>
            </a:r>
          </a:p>
          <a:p>
            <a:pPr marL="0" indent="0" algn="just">
              <a:buNone/>
            </a:pPr>
            <a:endParaRPr lang="en-US" sz="2400" dirty="0"/>
          </a:p>
          <a:p>
            <a:pPr algn="just"/>
            <a:r>
              <a:rPr lang="en-US" sz="2400" dirty="0" smtClean="0"/>
              <a:t>Leading global security company</a:t>
            </a:r>
          </a:p>
          <a:p>
            <a:pPr marL="0" indent="0" algn="just">
              <a:buNone/>
            </a:pPr>
            <a:endParaRPr lang="en-US" sz="2400" dirty="0" smtClean="0"/>
          </a:p>
          <a:p>
            <a:pPr algn="just"/>
            <a:r>
              <a:rPr lang="en-US" sz="2400" dirty="0" smtClean="0"/>
              <a:t>4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largest defense contractor in the world (2010)</a:t>
            </a:r>
          </a:p>
          <a:p>
            <a:pPr algn="just"/>
            <a:endParaRPr lang="en-US" sz="2400" dirty="0" smtClean="0"/>
          </a:p>
          <a:p>
            <a:pPr algn="just"/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62E38-EFD5-4903-B6C5-4653D5C5F8D3}" type="slidenum">
              <a:rPr lang="en-US" smtClean="0"/>
              <a:t>7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US" dirty="0" smtClean="0"/>
              <a:t>Jasmine vanderhorst - ie</a:t>
            </a:r>
          </a:p>
        </p:txBody>
      </p:sp>
    </p:spTree>
    <p:extLst>
      <p:ext uri="{BB962C8B-B14F-4D97-AF65-F5344CB8AC3E}">
        <p14:creationId xmlns:p14="http://schemas.microsoft.com/office/powerpoint/2010/main" val="1249429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Project Overview</a:t>
            </a:r>
            <a:endParaRPr lang="en-US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Assistant project manager: Malcolm harmon</a:t>
            </a:r>
          </a:p>
          <a:p>
            <a:r>
              <a:rPr lang="en-US" dirty="0" smtClean="0"/>
              <a:t>Mechanical engineer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62E38-EFD5-4903-B6C5-4653D5C5F8D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6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930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/>
              <a:t>SAR Imager Overview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7097" y="1989094"/>
            <a:ext cx="10515600" cy="3900959"/>
          </a:xfrm>
        </p:spPr>
        <p:txBody>
          <a:bodyPr>
            <a:noAutofit/>
          </a:bodyPr>
          <a:lstStyle/>
          <a:p>
            <a:pPr algn="just"/>
            <a:r>
              <a:rPr lang="en-US" sz="2800" b="1" u="sng" dirty="0" smtClean="0"/>
              <a:t>Objective</a:t>
            </a:r>
            <a:r>
              <a:rPr lang="en-US" sz="2800" dirty="0" smtClean="0"/>
              <a:t>: Develop a fully-functional, low-cost detection </a:t>
            </a:r>
            <a:r>
              <a:rPr lang="en-US" sz="2800" dirty="0"/>
              <a:t>electronic SAR imager</a:t>
            </a:r>
          </a:p>
          <a:p>
            <a:pPr lvl="1" algn="just"/>
            <a:r>
              <a:rPr lang="en-US" sz="2800" dirty="0" smtClean="0"/>
              <a:t>Low, but useful, image </a:t>
            </a:r>
            <a:r>
              <a:rPr lang="en-US" sz="2800" dirty="0"/>
              <a:t>r</a:t>
            </a:r>
            <a:r>
              <a:rPr lang="en-US" sz="2800" dirty="0" smtClean="0"/>
              <a:t>esolution</a:t>
            </a:r>
          </a:p>
          <a:p>
            <a:pPr lvl="1" algn="just"/>
            <a:r>
              <a:rPr lang="en-US" sz="2800" dirty="0" smtClean="0"/>
              <a:t>Commercial-off-the-shelf (COTS) components</a:t>
            </a:r>
          </a:p>
          <a:p>
            <a:pPr lvl="1" algn="just"/>
            <a:r>
              <a:rPr lang="en-US" sz="2800" dirty="0" smtClean="0"/>
              <a:t>Capital </a:t>
            </a:r>
            <a:r>
              <a:rPr lang="en-US" sz="2800" dirty="0"/>
              <a:t>test equipment to get needed phenomenology </a:t>
            </a:r>
            <a:r>
              <a:rPr lang="en-US" sz="2800" dirty="0" smtClean="0"/>
              <a:t>information</a:t>
            </a:r>
          </a:p>
          <a:p>
            <a:pPr algn="just"/>
            <a:endParaRPr lang="en-US" sz="2800" b="1" u="sng" dirty="0" smtClean="0"/>
          </a:p>
          <a:p>
            <a:pPr algn="just"/>
            <a:r>
              <a:rPr lang="en-US" sz="2800" b="1" u="sng" dirty="0" smtClean="0"/>
              <a:t>Expected </a:t>
            </a:r>
            <a:r>
              <a:rPr lang="en-US" sz="2800" b="1" u="sng" dirty="0"/>
              <a:t>O</a:t>
            </a:r>
            <a:r>
              <a:rPr lang="en-US" sz="2800" b="1" u="sng" dirty="0" smtClean="0"/>
              <a:t>utput</a:t>
            </a:r>
            <a:r>
              <a:rPr lang="en-US" sz="2800" dirty="0" smtClean="0"/>
              <a:t>: Successful </a:t>
            </a:r>
            <a:r>
              <a:rPr lang="en-US" sz="2800" dirty="0"/>
              <a:t>development of a low-cost prototype SAR </a:t>
            </a:r>
            <a:r>
              <a:rPr lang="en-US" sz="2800" dirty="0" smtClean="0"/>
              <a:t>imager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62E38-EFD5-4903-B6C5-4653D5C5F8D3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Malcolm harmon - me</a:t>
            </a:r>
          </a:p>
        </p:txBody>
      </p:sp>
    </p:spTree>
    <p:extLst>
      <p:ext uri="{BB962C8B-B14F-4D97-AF65-F5344CB8AC3E}">
        <p14:creationId xmlns:p14="http://schemas.microsoft.com/office/powerpoint/2010/main" val="2238124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616</TotalTime>
  <Words>1265</Words>
  <Application>Microsoft Office PowerPoint</Application>
  <PresentationFormat>Widescreen</PresentationFormat>
  <Paragraphs>339</Paragraphs>
  <Slides>36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</vt:lpstr>
      <vt:lpstr>Calibri</vt:lpstr>
      <vt:lpstr>Calibri Light</vt:lpstr>
      <vt:lpstr>Courier New</vt:lpstr>
      <vt:lpstr>Retrospect</vt:lpstr>
      <vt:lpstr>Project</vt:lpstr>
      <vt:lpstr>Electronic SAR Imager</vt:lpstr>
      <vt:lpstr>Presentation Introduction</vt:lpstr>
      <vt:lpstr>Team Overview</vt:lpstr>
      <vt:lpstr>Stakeholders</vt:lpstr>
      <vt:lpstr>Stakeholders</vt:lpstr>
      <vt:lpstr>Code of Conduct</vt:lpstr>
      <vt:lpstr>Who is Northrop Grumman?</vt:lpstr>
      <vt:lpstr>Project Overview</vt:lpstr>
      <vt:lpstr>SAR Imager Overview</vt:lpstr>
      <vt:lpstr>Antenna Aperture </vt:lpstr>
      <vt:lpstr>Components</vt:lpstr>
      <vt:lpstr>Necessary Components</vt:lpstr>
      <vt:lpstr>Necessary Components</vt:lpstr>
      <vt:lpstr>IQ Demodulator:  Q vs I graph</vt:lpstr>
      <vt:lpstr>Customer Needs &amp; Wants</vt:lpstr>
      <vt:lpstr>Needs – Required Capabilities</vt:lpstr>
      <vt:lpstr>Wants – Desired Capabilities</vt:lpstr>
      <vt:lpstr>Requirements Specification</vt:lpstr>
      <vt:lpstr>Functional Requirements</vt:lpstr>
      <vt:lpstr>Functional Requirements</vt:lpstr>
      <vt:lpstr>Functional Requirements</vt:lpstr>
      <vt:lpstr>Functional Requirements</vt:lpstr>
      <vt:lpstr>Non-Functional Requirement</vt:lpstr>
      <vt:lpstr>Requirement Constraints</vt:lpstr>
      <vt:lpstr>Constraints &amp; Capabilities Testing Plan</vt:lpstr>
      <vt:lpstr>Constraints Test Plan</vt:lpstr>
      <vt:lpstr>Capabilities Test Plan</vt:lpstr>
      <vt:lpstr>Requirements Testing Plan</vt:lpstr>
      <vt:lpstr>Requirements Test Plan</vt:lpstr>
      <vt:lpstr>Requirements Test Plan</vt:lpstr>
      <vt:lpstr>Requirements Test Plan</vt:lpstr>
      <vt:lpstr>Preliminary Budget, Schedule, &amp; Risks</vt:lpstr>
      <vt:lpstr>Project Funding</vt:lpstr>
      <vt:lpstr>Preliminary Project Schedule</vt:lpstr>
      <vt:lpstr>Preliminary Risk Assessment</vt:lpstr>
      <vt:lpstr>References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Electronic SAR Imager</dc:title>
  <dc:creator>studentpro</dc:creator>
  <cp:lastModifiedBy>studentpro</cp:lastModifiedBy>
  <cp:revision>81</cp:revision>
  <dcterms:created xsi:type="dcterms:W3CDTF">2014-09-25T00:22:56Z</dcterms:created>
  <dcterms:modified xsi:type="dcterms:W3CDTF">2014-09-26T13:27:17Z</dcterms:modified>
</cp:coreProperties>
</file>