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8"/>
  </p:notesMasterIdLst>
  <p:sldIdLst>
    <p:sldId id="289" r:id="rId2"/>
    <p:sldId id="291" r:id="rId3"/>
    <p:sldId id="290" r:id="rId4"/>
    <p:sldId id="266" r:id="rId5"/>
    <p:sldId id="267" r:id="rId6"/>
    <p:sldId id="268" r:id="rId7"/>
    <p:sldId id="264" r:id="rId8"/>
    <p:sldId id="263" r:id="rId9"/>
    <p:sldId id="257" r:id="rId10"/>
    <p:sldId id="258" r:id="rId11"/>
    <p:sldId id="259" r:id="rId12"/>
    <p:sldId id="260" r:id="rId13"/>
    <p:sldId id="261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97" r:id="rId30"/>
    <p:sldId id="296" r:id="rId31"/>
    <p:sldId id="293" r:id="rId32"/>
    <p:sldId id="295" r:id="rId33"/>
    <p:sldId id="285" r:id="rId34"/>
    <p:sldId id="286" r:id="rId35"/>
    <p:sldId id="288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8" autoAdjust="0"/>
    <p:restoredTop sz="94671" autoAdjust="0"/>
  </p:normalViewPr>
  <p:slideViewPr>
    <p:cSldViewPr snapToGrid="0">
      <p:cViewPr varScale="1">
        <p:scale>
          <a:sx n="102" d="100"/>
          <a:sy n="102" d="100"/>
        </p:scale>
        <p:origin x="13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dex2\mockbe\Copy%20of%20E11%20Budget%20v3.1%2002182015_withSparesHighligh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SAR Imager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'Milestone 7 Report Budget'!$I$54:$I$57</c:f>
              <c:strCache>
                <c:ptCount val="4"/>
                <c:pt idx="0">
                  <c:v>Electrical Components</c:v>
                </c:pt>
                <c:pt idx="1">
                  <c:v>Test Equipment</c:v>
                </c:pt>
                <c:pt idx="2">
                  <c:v>Mechanical/Misc</c:v>
                </c:pt>
                <c:pt idx="3">
                  <c:v>Remaining</c:v>
                </c:pt>
              </c:strCache>
            </c:strRef>
          </c:cat>
          <c:val>
            <c:numRef>
              <c:f>'Milestone 7 Report Budget'!$J$54:$J$57</c:f>
              <c:numCache>
                <c:formatCode>_("$"* #,##0.00_);_("$"* \(#,##0.00\);_("$"* "-"??_);_(@_)</c:formatCode>
                <c:ptCount val="4"/>
                <c:pt idx="0">
                  <c:v>31730.829999999998</c:v>
                </c:pt>
                <c:pt idx="1">
                  <c:v>7070.95</c:v>
                </c:pt>
                <c:pt idx="2">
                  <c:v>3728.6464999999998</c:v>
                </c:pt>
                <c:pt idx="3">
                  <c:v>7472.0635000000038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B887-2E0D-4B2A-A46D-7ADE9AAEC676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6177-17CB-48D4-8A14-FDF74A0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93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9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7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8EF1-3892-4AD7-9F1F-FF5C247FD1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3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6177-17CB-48D4-8A14-FDF74A0DE6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3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E5D5F2-0538-4EF7-8A20-FE5CB52F749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F7791A-6690-4411-A1CF-E02477992E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0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378649"/>
            <a:ext cx="10993549" cy="1475013"/>
          </a:xfrm>
        </p:spPr>
        <p:txBody>
          <a:bodyPr/>
          <a:lstStyle/>
          <a:p>
            <a:pPr algn="ctr"/>
            <a:r>
              <a:rPr lang="en-US" dirty="0" smtClean="0"/>
              <a:t>Electronic SAR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3246559"/>
            <a:ext cx="10993546" cy="196769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Team #E11 - #M27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Final Presentation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April 16, 2015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19" y="594699"/>
            <a:ext cx="1602291" cy="15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594699"/>
            <a:ext cx="1641840" cy="15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rworx.com/wp-content/uploads/2013/04/northropgrumman_3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58" y="773523"/>
            <a:ext cx="4841008" cy="12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:\Fall2014\Sr_design\Testing\pics\Screen_002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r="15541" b="18430"/>
          <a:stretch/>
        </p:blipFill>
        <p:spPr bwMode="auto">
          <a:xfrm>
            <a:off x="6141092" y="2234936"/>
            <a:ext cx="5650992" cy="3776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7565719" y="2884492"/>
            <a:ext cx="1317356" cy="77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90458" y="2482222"/>
            <a:ext cx="1412929" cy="38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8" y="557472"/>
            <a:ext cx="10721340" cy="136211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Transmit Signal Chain – </a:t>
            </a:r>
            <a:br>
              <a:rPr lang="en-US" sz="4400" dirty="0" smtClean="0"/>
            </a:br>
            <a:r>
              <a:rPr lang="en-US" sz="4400" dirty="0" smtClean="0"/>
              <a:t>Test Strategies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992" y="2009681"/>
            <a:ext cx="5938323" cy="4529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Measure and verify each at the output of SP4T switch:</a:t>
            </a:r>
          </a:p>
          <a:p>
            <a:r>
              <a:rPr lang="en-US" sz="2400" b="1" dirty="0" smtClean="0"/>
              <a:t>Peak Signal Power </a:t>
            </a:r>
          </a:p>
          <a:p>
            <a:pPr lvl="1"/>
            <a:r>
              <a:rPr lang="en-US" sz="1800" dirty="0" smtClean="0"/>
              <a:t>42dB (attenuation) – 22.92 </a:t>
            </a:r>
            <a:r>
              <a:rPr lang="en-US" sz="1800" dirty="0" err="1" smtClean="0"/>
              <a:t>dBm</a:t>
            </a:r>
            <a:r>
              <a:rPr lang="en-US" sz="1800" dirty="0" smtClean="0"/>
              <a:t> = 21.804 </a:t>
            </a:r>
            <a:r>
              <a:rPr lang="en-US" sz="1800" dirty="0" err="1" smtClean="0"/>
              <a:t>dBm</a:t>
            </a:r>
            <a:endParaRPr lang="en-US" sz="1800" dirty="0" smtClean="0"/>
          </a:p>
          <a:p>
            <a:r>
              <a:rPr lang="en-US" sz="2400" b="1" dirty="0" smtClean="0"/>
              <a:t>Average Signal Power </a:t>
            </a:r>
          </a:p>
          <a:p>
            <a:pPr lvl="1"/>
            <a:r>
              <a:rPr lang="en-US" sz="2200" dirty="0" smtClean="0"/>
              <a:t>Attenuation – measured power/span – 10*log (duty cycle)</a:t>
            </a:r>
          </a:p>
          <a:p>
            <a:pPr lvl="2"/>
            <a:r>
              <a:rPr lang="en-US" sz="1800" dirty="0" smtClean="0"/>
              <a:t>17.749 </a:t>
            </a:r>
            <a:r>
              <a:rPr lang="en-US" sz="1800" dirty="0" err="1" smtClean="0"/>
              <a:t>dBm</a:t>
            </a:r>
            <a:r>
              <a:rPr lang="en-US" sz="1800" dirty="0" smtClean="0"/>
              <a:t> and 16.839 </a:t>
            </a:r>
            <a:r>
              <a:rPr lang="en-US" sz="1800" dirty="0" err="1" smtClean="0"/>
              <a:t>dBm</a:t>
            </a:r>
            <a:endParaRPr lang="en-US" sz="1800" dirty="0" smtClean="0"/>
          </a:p>
          <a:p>
            <a:r>
              <a:rPr lang="en-US" sz="2400" b="1" dirty="0" smtClean="0"/>
              <a:t>Pulse Width = 20nS</a:t>
            </a:r>
          </a:p>
          <a:p>
            <a:pPr lvl="1"/>
            <a:r>
              <a:rPr lang="en-US" sz="2200" dirty="0" smtClean="0"/>
              <a:t>Null Frequency = 50 MHz</a:t>
            </a:r>
          </a:p>
          <a:p>
            <a:pPr lvl="1"/>
            <a:r>
              <a:rPr lang="en-US" sz="2200" dirty="0" smtClean="0"/>
              <a:t>1/null frequency </a:t>
            </a:r>
          </a:p>
          <a:p>
            <a:r>
              <a:rPr lang="en-US" sz="2400" b="1" dirty="0" smtClean="0"/>
              <a:t>Period (T) = 65nS</a:t>
            </a:r>
          </a:p>
          <a:p>
            <a:pPr lvl="1"/>
            <a:r>
              <a:rPr lang="en-US" sz="2200" dirty="0" smtClean="0"/>
              <a:t>Frequency = </a:t>
            </a:r>
            <a:r>
              <a:rPr lang="en-US" sz="2200" dirty="0"/>
              <a:t>15.38 GHz</a:t>
            </a:r>
          </a:p>
          <a:p>
            <a:pPr lvl="1"/>
            <a:r>
              <a:rPr lang="en-US" sz="2200" dirty="0" smtClean="0"/>
              <a:t>1/T 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791533" y="6357964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E:\Fall2014\Sr_design\Testing\pics\Screen_0029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92" y="2213026"/>
            <a:ext cx="5650424" cy="3776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H="1">
            <a:off x="7534791" y="5388195"/>
            <a:ext cx="692351" cy="236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610032" y="4414329"/>
            <a:ext cx="905054" cy="28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0035370" y="4790530"/>
            <a:ext cx="892370" cy="250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925957" y="2460312"/>
            <a:ext cx="905054" cy="28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141092" y="2206063"/>
            <a:ext cx="5650424" cy="3780214"/>
            <a:chOff x="3798490" y="2423063"/>
            <a:chExt cx="4471035" cy="2724785"/>
          </a:xfrm>
        </p:grpSpPr>
        <p:pic>
          <p:nvPicPr>
            <p:cNvPr id="10" name="Picture 9" descr="E:\Fall2014\Sr_design\Testing\pics\Screen_0028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5" r="15644" b="19259"/>
            <a:stretch/>
          </p:blipFill>
          <p:spPr bwMode="auto">
            <a:xfrm>
              <a:off x="3798490" y="2423063"/>
              <a:ext cx="4471035" cy="27247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4059872" y="3179445"/>
              <a:ext cx="4072255" cy="499110"/>
            </a:xfrm>
            <a:custGeom>
              <a:avLst/>
              <a:gdLst>
                <a:gd name="connsiteX0" fmla="*/ 0 w 4072270"/>
                <a:gd name="connsiteY0" fmla="*/ 457200 h 499731"/>
                <a:gd name="connsiteX1" fmla="*/ 53163 w 4072270"/>
                <a:gd name="connsiteY1" fmla="*/ 435935 h 499731"/>
                <a:gd name="connsiteX2" fmla="*/ 85060 w 4072270"/>
                <a:gd name="connsiteY2" fmla="*/ 425303 h 499731"/>
                <a:gd name="connsiteX3" fmla="*/ 223284 w 4072270"/>
                <a:gd name="connsiteY3" fmla="*/ 435935 h 499731"/>
                <a:gd name="connsiteX4" fmla="*/ 233916 w 4072270"/>
                <a:gd name="connsiteY4" fmla="*/ 467833 h 499731"/>
                <a:gd name="connsiteX5" fmla="*/ 297711 w 4072270"/>
                <a:gd name="connsiteY5" fmla="*/ 446568 h 499731"/>
                <a:gd name="connsiteX6" fmla="*/ 350874 w 4072270"/>
                <a:gd name="connsiteY6" fmla="*/ 414670 h 499731"/>
                <a:gd name="connsiteX7" fmla="*/ 382772 w 4072270"/>
                <a:gd name="connsiteY7" fmla="*/ 393405 h 499731"/>
                <a:gd name="connsiteX8" fmla="*/ 446567 w 4072270"/>
                <a:gd name="connsiteY8" fmla="*/ 372140 h 499731"/>
                <a:gd name="connsiteX9" fmla="*/ 659218 w 4072270"/>
                <a:gd name="connsiteY9" fmla="*/ 393405 h 499731"/>
                <a:gd name="connsiteX10" fmla="*/ 691116 w 4072270"/>
                <a:gd name="connsiteY10" fmla="*/ 414670 h 499731"/>
                <a:gd name="connsiteX11" fmla="*/ 712381 w 4072270"/>
                <a:gd name="connsiteY11" fmla="*/ 446568 h 499731"/>
                <a:gd name="connsiteX12" fmla="*/ 744279 w 4072270"/>
                <a:gd name="connsiteY12" fmla="*/ 435935 h 499731"/>
                <a:gd name="connsiteX13" fmla="*/ 808074 w 4072270"/>
                <a:gd name="connsiteY13" fmla="*/ 393405 h 499731"/>
                <a:gd name="connsiteX14" fmla="*/ 839972 w 4072270"/>
                <a:gd name="connsiteY14" fmla="*/ 372140 h 499731"/>
                <a:gd name="connsiteX15" fmla="*/ 914400 w 4072270"/>
                <a:gd name="connsiteY15" fmla="*/ 350875 h 499731"/>
                <a:gd name="connsiteX16" fmla="*/ 1052623 w 4072270"/>
                <a:gd name="connsiteY16" fmla="*/ 361507 h 499731"/>
                <a:gd name="connsiteX17" fmla="*/ 1073888 w 4072270"/>
                <a:gd name="connsiteY17" fmla="*/ 382773 h 499731"/>
                <a:gd name="connsiteX18" fmla="*/ 1116418 w 4072270"/>
                <a:gd name="connsiteY18" fmla="*/ 446568 h 499731"/>
                <a:gd name="connsiteX19" fmla="*/ 1148316 w 4072270"/>
                <a:gd name="connsiteY19" fmla="*/ 425303 h 499731"/>
                <a:gd name="connsiteX20" fmla="*/ 1180214 w 4072270"/>
                <a:gd name="connsiteY20" fmla="*/ 318977 h 499731"/>
                <a:gd name="connsiteX21" fmla="*/ 1190846 w 4072270"/>
                <a:gd name="connsiteY21" fmla="*/ 287080 h 499731"/>
                <a:gd name="connsiteX22" fmla="*/ 1265274 w 4072270"/>
                <a:gd name="connsiteY22" fmla="*/ 223284 h 499731"/>
                <a:gd name="connsiteX23" fmla="*/ 1329070 w 4072270"/>
                <a:gd name="connsiteY23" fmla="*/ 202019 h 499731"/>
                <a:gd name="connsiteX24" fmla="*/ 1360967 w 4072270"/>
                <a:gd name="connsiteY24" fmla="*/ 191387 h 499731"/>
                <a:gd name="connsiteX25" fmla="*/ 1467293 w 4072270"/>
                <a:gd name="connsiteY25" fmla="*/ 202019 h 499731"/>
                <a:gd name="connsiteX26" fmla="*/ 1488558 w 4072270"/>
                <a:gd name="connsiteY26" fmla="*/ 233917 h 499731"/>
                <a:gd name="connsiteX27" fmla="*/ 1520456 w 4072270"/>
                <a:gd name="connsiteY27" fmla="*/ 255182 h 499731"/>
                <a:gd name="connsiteX28" fmla="*/ 1573618 w 4072270"/>
                <a:gd name="connsiteY28" fmla="*/ 223284 h 499731"/>
                <a:gd name="connsiteX29" fmla="*/ 1605516 w 4072270"/>
                <a:gd name="connsiteY29" fmla="*/ 212652 h 499731"/>
                <a:gd name="connsiteX30" fmla="*/ 1658679 w 4072270"/>
                <a:gd name="connsiteY30" fmla="*/ 170121 h 499731"/>
                <a:gd name="connsiteX31" fmla="*/ 1690577 w 4072270"/>
                <a:gd name="connsiteY31" fmla="*/ 138224 h 499731"/>
                <a:gd name="connsiteX32" fmla="*/ 1722474 w 4072270"/>
                <a:gd name="connsiteY32" fmla="*/ 116959 h 499731"/>
                <a:gd name="connsiteX33" fmla="*/ 1743739 w 4072270"/>
                <a:gd name="connsiteY33" fmla="*/ 95693 h 499731"/>
                <a:gd name="connsiteX34" fmla="*/ 1807535 w 4072270"/>
                <a:gd name="connsiteY34" fmla="*/ 74428 h 499731"/>
                <a:gd name="connsiteX35" fmla="*/ 1839432 w 4072270"/>
                <a:gd name="connsiteY35" fmla="*/ 63796 h 499731"/>
                <a:gd name="connsiteX36" fmla="*/ 1871330 w 4072270"/>
                <a:gd name="connsiteY36" fmla="*/ 42531 h 499731"/>
                <a:gd name="connsiteX37" fmla="*/ 1945758 w 4072270"/>
                <a:gd name="connsiteY37" fmla="*/ 21266 h 499731"/>
                <a:gd name="connsiteX38" fmla="*/ 2073349 w 4072270"/>
                <a:gd name="connsiteY38" fmla="*/ 0 h 499731"/>
                <a:gd name="connsiteX39" fmla="*/ 2158409 w 4072270"/>
                <a:gd name="connsiteY39" fmla="*/ 10633 h 499731"/>
                <a:gd name="connsiteX40" fmla="*/ 2222205 w 4072270"/>
                <a:gd name="connsiteY40" fmla="*/ 42531 h 499731"/>
                <a:gd name="connsiteX41" fmla="*/ 2254102 w 4072270"/>
                <a:gd name="connsiteY41" fmla="*/ 53163 h 499731"/>
                <a:gd name="connsiteX42" fmla="*/ 2317898 w 4072270"/>
                <a:gd name="connsiteY42" fmla="*/ 85061 h 499731"/>
                <a:gd name="connsiteX43" fmla="*/ 2349795 w 4072270"/>
                <a:gd name="connsiteY43" fmla="*/ 106326 h 499731"/>
                <a:gd name="connsiteX44" fmla="*/ 2392325 w 4072270"/>
                <a:gd name="connsiteY44" fmla="*/ 170121 h 499731"/>
                <a:gd name="connsiteX45" fmla="*/ 2402958 w 4072270"/>
                <a:gd name="connsiteY45" fmla="*/ 202019 h 499731"/>
                <a:gd name="connsiteX46" fmla="*/ 2434856 w 4072270"/>
                <a:gd name="connsiteY46" fmla="*/ 212652 h 499731"/>
                <a:gd name="connsiteX47" fmla="*/ 2466753 w 4072270"/>
                <a:gd name="connsiteY47" fmla="*/ 276447 h 499731"/>
                <a:gd name="connsiteX48" fmla="*/ 2498651 w 4072270"/>
                <a:gd name="connsiteY48" fmla="*/ 297712 h 499731"/>
                <a:gd name="connsiteX49" fmla="*/ 2509284 w 4072270"/>
                <a:gd name="connsiteY49" fmla="*/ 329610 h 499731"/>
                <a:gd name="connsiteX50" fmla="*/ 2530549 w 4072270"/>
                <a:gd name="connsiteY50" fmla="*/ 297712 h 499731"/>
                <a:gd name="connsiteX51" fmla="*/ 2594344 w 4072270"/>
                <a:gd name="connsiteY51" fmla="*/ 276447 h 499731"/>
                <a:gd name="connsiteX52" fmla="*/ 2668772 w 4072270"/>
                <a:gd name="connsiteY52" fmla="*/ 244549 h 499731"/>
                <a:gd name="connsiteX53" fmla="*/ 2796363 w 4072270"/>
                <a:gd name="connsiteY53" fmla="*/ 255182 h 499731"/>
                <a:gd name="connsiteX54" fmla="*/ 2838893 w 4072270"/>
                <a:gd name="connsiteY54" fmla="*/ 265814 h 499731"/>
                <a:gd name="connsiteX55" fmla="*/ 2892056 w 4072270"/>
                <a:gd name="connsiteY55" fmla="*/ 297712 h 499731"/>
                <a:gd name="connsiteX56" fmla="*/ 2902688 w 4072270"/>
                <a:gd name="connsiteY56" fmla="*/ 329610 h 499731"/>
                <a:gd name="connsiteX57" fmla="*/ 2923953 w 4072270"/>
                <a:gd name="connsiteY57" fmla="*/ 361507 h 499731"/>
                <a:gd name="connsiteX58" fmla="*/ 2945218 w 4072270"/>
                <a:gd name="connsiteY58" fmla="*/ 425303 h 499731"/>
                <a:gd name="connsiteX59" fmla="*/ 3030279 w 4072270"/>
                <a:gd name="connsiteY59" fmla="*/ 350875 h 499731"/>
                <a:gd name="connsiteX60" fmla="*/ 3094074 w 4072270"/>
                <a:gd name="connsiteY60" fmla="*/ 329610 h 499731"/>
                <a:gd name="connsiteX61" fmla="*/ 3125972 w 4072270"/>
                <a:gd name="connsiteY61" fmla="*/ 318977 h 499731"/>
                <a:gd name="connsiteX62" fmla="*/ 3157870 w 4072270"/>
                <a:gd name="connsiteY62" fmla="*/ 308345 h 499731"/>
                <a:gd name="connsiteX63" fmla="*/ 3285460 w 4072270"/>
                <a:gd name="connsiteY63" fmla="*/ 318977 h 499731"/>
                <a:gd name="connsiteX64" fmla="*/ 3306725 w 4072270"/>
                <a:gd name="connsiteY64" fmla="*/ 350875 h 499731"/>
                <a:gd name="connsiteX65" fmla="*/ 3327991 w 4072270"/>
                <a:gd name="connsiteY65" fmla="*/ 414670 h 499731"/>
                <a:gd name="connsiteX66" fmla="*/ 3359888 w 4072270"/>
                <a:gd name="connsiteY66" fmla="*/ 435935 h 499731"/>
                <a:gd name="connsiteX67" fmla="*/ 3381153 w 4072270"/>
                <a:gd name="connsiteY67" fmla="*/ 404038 h 499731"/>
                <a:gd name="connsiteX68" fmla="*/ 3508744 w 4072270"/>
                <a:gd name="connsiteY68" fmla="*/ 372140 h 499731"/>
                <a:gd name="connsiteX69" fmla="*/ 3583172 w 4072270"/>
                <a:gd name="connsiteY69" fmla="*/ 350875 h 499731"/>
                <a:gd name="connsiteX70" fmla="*/ 3732028 w 4072270"/>
                <a:gd name="connsiteY70" fmla="*/ 382773 h 499731"/>
                <a:gd name="connsiteX71" fmla="*/ 3753293 w 4072270"/>
                <a:gd name="connsiteY71" fmla="*/ 414670 h 499731"/>
                <a:gd name="connsiteX72" fmla="*/ 3785191 w 4072270"/>
                <a:gd name="connsiteY72" fmla="*/ 478466 h 499731"/>
                <a:gd name="connsiteX73" fmla="*/ 3817088 w 4072270"/>
                <a:gd name="connsiteY73" fmla="*/ 499731 h 499731"/>
                <a:gd name="connsiteX74" fmla="*/ 3870251 w 4072270"/>
                <a:gd name="connsiteY74" fmla="*/ 457200 h 499731"/>
                <a:gd name="connsiteX75" fmla="*/ 3902149 w 4072270"/>
                <a:gd name="connsiteY75" fmla="*/ 435935 h 499731"/>
                <a:gd name="connsiteX76" fmla="*/ 4040372 w 4072270"/>
                <a:gd name="connsiteY76" fmla="*/ 446568 h 499731"/>
                <a:gd name="connsiteX77" fmla="*/ 4061637 w 4072270"/>
                <a:gd name="connsiteY77" fmla="*/ 478466 h 499731"/>
                <a:gd name="connsiteX78" fmla="*/ 4072270 w 4072270"/>
                <a:gd name="connsiteY78" fmla="*/ 478466 h 49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072270" h="499731">
                  <a:moveTo>
                    <a:pt x="0" y="457200"/>
                  </a:moveTo>
                  <a:cubicBezTo>
                    <a:pt x="17721" y="450112"/>
                    <a:pt x="35292" y="442636"/>
                    <a:pt x="53163" y="435935"/>
                  </a:cubicBezTo>
                  <a:cubicBezTo>
                    <a:pt x="63657" y="432000"/>
                    <a:pt x="73853" y="425303"/>
                    <a:pt x="85060" y="425303"/>
                  </a:cubicBezTo>
                  <a:cubicBezTo>
                    <a:pt x="131271" y="425303"/>
                    <a:pt x="177209" y="432391"/>
                    <a:pt x="223284" y="435935"/>
                  </a:cubicBezTo>
                  <a:cubicBezTo>
                    <a:pt x="226828" y="446568"/>
                    <a:pt x="222821" y="466248"/>
                    <a:pt x="233916" y="467833"/>
                  </a:cubicBezTo>
                  <a:cubicBezTo>
                    <a:pt x="256106" y="471003"/>
                    <a:pt x="297711" y="446568"/>
                    <a:pt x="297711" y="446568"/>
                  </a:cubicBezTo>
                  <a:cubicBezTo>
                    <a:pt x="339248" y="405033"/>
                    <a:pt x="295664" y="442275"/>
                    <a:pt x="350874" y="414670"/>
                  </a:cubicBezTo>
                  <a:cubicBezTo>
                    <a:pt x="362304" y="408955"/>
                    <a:pt x="371095" y="398595"/>
                    <a:pt x="382772" y="393405"/>
                  </a:cubicBezTo>
                  <a:cubicBezTo>
                    <a:pt x="403255" y="384301"/>
                    <a:pt x="446567" y="372140"/>
                    <a:pt x="446567" y="372140"/>
                  </a:cubicBezTo>
                  <a:cubicBezTo>
                    <a:pt x="457120" y="372761"/>
                    <a:pt x="603745" y="365669"/>
                    <a:pt x="659218" y="393405"/>
                  </a:cubicBezTo>
                  <a:cubicBezTo>
                    <a:pt x="670648" y="399120"/>
                    <a:pt x="680483" y="407582"/>
                    <a:pt x="691116" y="414670"/>
                  </a:cubicBezTo>
                  <a:cubicBezTo>
                    <a:pt x="698204" y="425303"/>
                    <a:pt x="700516" y="441822"/>
                    <a:pt x="712381" y="446568"/>
                  </a:cubicBezTo>
                  <a:cubicBezTo>
                    <a:pt x="722787" y="450730"/>
                    <a:pt x="734482" y="441378"/>
                    <a:pt x="744279" y="435935"/>
                  </a:cubicBezTo>
                  <a:cubicBezTo>
                    <a:pt x="766620" y="423523"/>
                    <a:pt x="786809" y="407582"/>
                    <a:pt x="808074" y="393405"/>
                  </a:cubicBezTo>
                  <a:cubicBezTo>
                    <a:pt x="818707" y="386317"/>
                    <a:pt x="827849" y="376181"/>
                    <a:pt x="839972" y="372140"/>
                  </a:cubicBezTo>
                  <a:cubicBezTo>
                    <a:pt x="885733" y="356886"/>
                    <a:pt x="860997" y="364225"/>
                    <a:pt x="914400" y="350875"/>
                  </a:cubicBezTo>
                  <a:cubicBezTo>
                    <a:pt x="960474" y="354419"/>
                    <a:pt x="1007310" y="352444"/>
                    <a:pt x="1052623" y="361507"/>
                  </a:cubicBezTo>
                  <a:cubicBezTo>
                    <a:pt x="1062453" y="363473"/>
                    <a:pt x="1067873" y="374753"/>
                    <a:pt x="1073888" y="382773"/>
                  </a:cubicBezTo>
                  <a:cubicBezTo>
                    <a:pt x="1089222" y="403219"/>
                    <a:pt x="1116418" y="446568"/>
                    <a:pt x="1116418" y="446568"/>
                  </a:cubicBezTo>
                  <a:cubicBezTo>
                    <a:pt x="1127051" y="439480"/>
                    <a:pt x="1141543" y="436139"/>
                    <a:pt x="1148316" y="425303"/>
                  </a:cubicBezTo>
                  <a:cubicBezTo>
                    <a:pt x="1161612" y="404029"/>
                    <a:pt x="1172352" y="346495"/>
                    <a:pt x="1180214" y="318977"/>
                  </a:cubicBezTo>
                  <a:cubicBezTo>
                    <a:pt x="1183293" y="308201"/>
                    <a:pt x="1184332" y="296200"/>
                    <a:pt x="1190846" y="287080"/>
                  </a:cubicBezTo>
                  <a:cubicBezTo>
                    <a:pt x="1203100" y="269924"/>
                    <a:pt x="1241751" y="233739"/>
                    <a:pt x="1265274" y="223284"/>
                  </a:cubicBezTo>
                  <a:cubicBezTo>
                    <a:pt x="1285758" y="214180"/>
                    <a:pt x="1307805" y="209107"/>
                    <a:pt x="1329070" y="202019"/>
                  </a:cubicBezTo>
                  <a:lnTo>
                    <a:pt x="1360967" y="191387"/>
                  </a:lnTo>
                  <a:cubicBezTo>
                    <a:pt x="1396409" y="194931"/>
                    <a:pt x="1433502" y="190755"/>
                    <a:pt x="1467293" y="202019"/>
                  </a:cubicBezTo>
                  <a:cubicBezTo>
                    <a:pt x="1479416" y="206060"/>
                    <a:pt x="1479522" y="224881"/>
                    <a:pt x="1488558" y="233917"/>
                  </a:cubicBezTo>
                  <a:cubicBezTo>
                    <a:pt x="1497594" y="242953"/>
                    <a:pt x="1509823" y="248094"/>
                    <a:pt x="1520456" y="255182"/>
                  </a:cubicBezTo>
                  <a:cubicBezTo>
                    <a:pt x="1546651" y="333773"/>
                    <a:pt x="1507810" y="245219"/>
                    <a:pt x="1573618" y="223284"/>
                  </a:cubicBezTo>
                  <a:lnTo>
                    <a:pt x="1605516" y="212652"/>
                  </a:lnTo>
                  <a:cubicBezTo>
                    <a:pt x="1653072" y="141316"/>
                    <a:pt x="1597051" y="211205"/>
                    <a:pt x="1658679" y="170121"/>
                  </a:cubicBezTo>
                  <a:cubicBezTo>
                    <a:pt x="1671190" y="161780"/>
                    <a:pt x="1679025" y="147850"/>
                    <a:pt x="1690577" y="138224"/>
                  </a:cubicBezTo>
                  <a:cubicBezTo>
                    <a:pt x="1700394" y="130043"/>
                    <a:pt x="1712496" y="124942"/>
                    <a:pt x="1722474" y="116959"/>
                  </a:cubicBezTo>
                  <a:cubicBezTo>
                    <a:pt x="1730302" y="110697"/>
                    <a:pt x="1734773" y="100176"/>
                    <a:pt x="1743739" y="95693"/>
                  </a:cubicBezTo>
                  <a:cubicBezTo>
                    <a:pt x="1763788" y="85668"/>
                    <a:pt x="1786270" y="81516"/>
                    <a:pt x="1807535" y="74428"/>
                  </a:cubicBezTo>
                  <a:lnTo>
                    <a:pt x="1839432" y="63796"/>
                  </a:lnTo>
                  <a:cubicBezTo>
                    <a:pt x="1850065" y="56708"/>
                    <a:pt x="1859900" y="48246"/>
                    <a:pt x="1871330" y="42531"/>
                  </a:cubicBezTo>
                  <a:cubicBezTo>
                    <a:pt x="1888330" y="34031"/>
                    <a:pt x="1929854" y="25810"/>
                    <a:pt x="1945758" y="21266"/>
                  </a:cubicBezTo>
                  <a:cubicBezTo>
                    <a:pt x="2025111" y="-1406"/>
                    <a:pt x="1917813" y="17282"/>
                    <a:pt x="2073349" y="0"/>
                  </a:cubicBezTo>
                  <a:cubicBezTo>
                    <a:pt x="2101702" y="3544"/>
                    <a:pt x="2130296" y="5521"/>
                    <a:pt x="2158409" y="10633"/>
                  </a:cubicBezTo>
                  <a:cubicBezTo>
                    <a:pt x="2200406" y="18269"/>
                    <a:pt x="2183290" y="23074"/>
                    <a:pt x="2222205" y="42531"/>
                  </a:cubicBezTo>
                  <a:cubicBezTo>
                    <a:pt x="2232229" y="47543"/>
                    <a:pt x="2243470" y="49619"/>
                    <a:pt x="2254102" y="53163"/>
                  </a:cubicBezTo>
                  <a:cubicBezTo>
                    <a:pt x="2345522" y="114108"/>
                    <a:pt x="2229852" y="41037"/>
                    <a:pt x="2317898" y="85061"/>
                  </a:cubicBezTo>
                  <a:cubicBezTo>
                    <a:pt x="2329327" y="90776"/>
                    <a:pt x="2339163" y="99238"/>
                    <a:pt x="2349795" y="106326"/>
                  </a:cubicBezTo>
                  <a:cubicBezTo>
                    <a:pt x="2363972" y="127591"/>
                    <a:pt x="2384243" y="145875"/>
                    <a:pt x="2392325" y="170121"/>
                  </a:cubicBezTo>
                  <a:cubicBezTo>
                    <a:pt x="2395869" y="180754"/>
                    <a:pt x="2395033" y="194094"/>
                    <a:pt x="2402958" y="202019"/>
                  </a:cubicBezTo>
                  <a:cubicBezTo>
                    <a:pt x="2410883" y="209944"/>
                    <a:pt x="2424223" y="209108"/>
                    <a:pt x="2434856" y="212652"/>
                  </a:cubicBezTo>
                  <a:cubicBezTo>
                    <a:pt x="2443503" y="238595"/>
                    <a:pt x="2446142" y="255836"/>
                    <a:pt x="2466753" y="276447"/>
                  </a:cubicBezTo>
                  <a:cubicBezTo>
                    <a:pt x="2475789" y="285483"/>
                    <a:pt x="2488018" y="290624"/>
                    <a:pt x="2498651" y="297712"/>
                  </a:cubicBezTo>
                  <a:cubicBezTo>
                    <a:pt x="2502195" y="308345"/>
                    <a:pt x="2498076" y="329610"/>
                    <a:pt x="2509284" y="329610"/>
                  </a:cubicBezTo>
                  <a:cubicBezTo>
                    <a:pt x="2522063" y="329610"/>
                    <a:pt x="2519713" y="304485"/>
                    <a:pt x="2530549" y="297712"/>
                  </a:cubicBezTo>
                  <a:cubicBezTo>
                    <a:pt x="2549557" y="285832"/>
                    <a:pt x="2575693" y="288881"/>
                    <a:pt x="2594344" y="276447"/>
                  </a:cubicBezTo>
                  <a:cubicBezTo>
                    <a:pt x="2638401" y="247076"/>
                    <a:pt x="2613845" y="258281"/>
                    <a:pt x="2668772" y="244549"/>
                  </a:cubicBezTo>
                  <a:cubicBezTo>
                    <a:pt x="2711302" y="248093"/>
                    <a:pt x="2754015" y="249889"/>
                    <a:pt x="2796363" y="255182"/>
                  </a:cubicBezTo>
                  <a:cubicBezTo>
                    <a:pt x="2810863" y="256995"/>
                    <a:pt x="2825823" y="259279"/>
                    <a:pt x="2838893" y="265814"/>
                  </a:cubicBezTo>
                  <a:cubicBezTo>
                    <a:pt x="2955644" y="324191"/>
                    <a:pt x="2752752" y="251280"/>
                    <a:pt x="2892056" y="297712"/>
                  </a:cubicBezTo>
                  <a:cubicBezTo>
                    <a:pt x="2895600" y="308345"/>
                    <a:pt x="2897676" y="319585"/>
                    <a:pt x="2902688" y="329610"/>
                  </a:cubicBezTo>
                  <a:cubicBezTo>
                    <a:pt x="2908403" y="341040"/>
                    <a:pt x="2918763" y="349830"/>
                    <a:pt x="2923953" y="361507"/>
                  </a:cubicBezTo>
                  <a:cubicBezTo>
                    <a:pt x="2933057" y="381991"/>
                    <a:pt x="2945218" y="425303"/>
                    <a:pt x="2945218" y="425303"/>
                  </a:cubicBezTo>
                  <a:cubicBezTo>
                    <a:pt x="2966038" y="404483"/>
                    <a:pt x="2998628" y="364942"/>
                    <a:pt x="3030279" y="350875"/>
                  </a:cubicBezTo>
                  <a:cubicBezTo>
                    <a:pt x="3050762" y="341771"/>
                    <a:pt x="3072809" y="336698"/>
                    <a:pt x="3094074" y="329610"/>
                  </a:cubicBezTo>
                  <a:lnTo>
                    <a:pt x="3125972" y="318977"/>
                  </a:lnTo>
                  <a:lnTo>
                    <a:pt x="3157870" y="308345"/>
                  </a:lnTo>
                  <a:cubicBezTo>
                    <a:pt x="3200400" y="311889"/>
                    <a:pt x="3244425" y="307253"/>
                    <a:pt x="3285460" y="318977"/>
                  </a:cubicBezTo>
                  <a:cubicBezTo>
                    <a:pt x="3297747" y="322488"/>
                    <a:pt x="3301535" y="339198"/>
                    <a:pt x="3306725" y="350875"/>
                  </a:cubicBezTo>
                  <a:cubicBezTo>
                    <a:pt x="3315829" y="371358"/>
                    <a:pt x="3309340" y="402236"/>
                    <a:pt x="3327991" y="414670"/>
                  </a:cubicBezTo>
                  <a:lnTo>
                    <a:pt x="3359888" y="435935"/>
                  </a:lnTo>
                  <a:cubicBezTo>
                    <a:pt x="3366976" y="425303"/>
                    <a:pt x="3370317" y="410811"/>
                    <a:pt x="3381153" y="404038"/>
                  </a:cubicBezTo>
                  <a:cubicBezTo>
                    <a:pt x="3414589" y="383141"/>
                    <a:pt x="3471708" y="379548"/>
                    <a:pt x="3508744" y="372140"/>
                  </a:cubicBezTo>
                  <a:cubicBezTo>
                    <a:pt x="3542115" y="365465"/>
                    <a:pt x="3552774" y="361007"/>
                    <a:pt x="3583172" y="350875"/>
                  </a:cubicBezTo>
                  <a:cubicBezTo>
                    <a:pt x="3673831" y="358430"/>
                    <a:pt x="3691608" y="332247"/>
                    <a:pt x="3732028" y="382773"/>
                  </a:cubicBezTo>
                  <a:cubicBezTo>
                    <a:pt x="3740011" y="392751"/>
                    <a:pt x="3746205" y="404038"/>
                    <a:pt x="3753293" y="414670"/>
                  </a:cubicBezTo>
                  <a:cubicBezTo>
                    <a:pt x="3761941" y="440616"/>
                    <a:pt x="3764577" y="457852"/>
                    <a:pt x="3785191" y="478466"/>
                  </a:cubicBezTo>
                  <a:cubicBezTo>
                    <a:pt x="3794227" y="487502"/>
                    <a:pt x="3806456" y="492643"/>
                    <a:pt x="3817088" y="499731"/>
                  </a:cubicBezTo>
                  <a:cubicBezTo>
                    <a:pt x="3915266" y="434280"/>
                    <a:pt x="3794498" y="517803"/>
                    <a:pt x="3870251" y="457200"/>
                  </a:cubicBezTo>
                  <a:cubicBezTo>
                    <a:pt x="3880230" y="449217"/>
                    <a:pt x="3891516" y="443023"/>
                    <a:pt x="3902149" y="435935"/>
                  </a:cubicBezTo>
                  <a:cubicBezTo>
                    <a:pt x="3948223" y="439479"/>
                    <a:pt x="3995722" y="434661"/>
                    <a:pt x="4040372" y="446568"/>
                  </a:cubicBezTo>
                  <a:cubicBezTo>
                    <a:pt x="4052719" y="449861"/>
                    <a:pt x="4052601" y="469430"/>
                    <a:pt x="4061637" y="478466"/>
                  </a:cubicBezTo>
                  <a:cubicBezTo>
                    <a:pt x="4064143" y="480972"/>
                    <a:pt x="4068726" y="478466"/>
                    <a:pt x="4072270" y="47846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9925957" y="2480740"/>
            <a:ext cx="905054" cy="28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567823" y="2711177"/>
            <a:ext cx="637359" cy="488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6056" y="281590"/>
            <a:ext cx="9628632" cy="136211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Receive Signal Chain – Power</a:t>
            </a:r>
            <a:endParaRPr lang="en-US" sz="4800" dirty="0"/>
          </a:p>
        </p:txBody>
      </p:sp>
      <p:graphicFrame>
        <p:nvGraphicFramePr>
          <p:cNvPr id="10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3439985"/>
              </p:ext>
            </p:extLst>
          </p:nvPr>
        </p:nvGraphicFramePr>
        <p:xfrm>
          <a:off x="450376" y="1978924"/>
          <a:ext cx="11300346" cy="390326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734759"/>
                <a:gridCol w="1540898"/>
                <a:gridCol w="1621061"/>
                <a:gridCol w="1371667"/>
                <a:gridCol w="1318226"/>
                <a:gridCol w="1713735"/>
              </a:tblGrid>
              <a:tr h="42150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Frequency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1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[mW]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[mW]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[GHz]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Sixteen Throw (SP16T)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-53.251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4.731E-06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-57.951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1.603E-06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1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Band Pass Filter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-58.068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1.560E-06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-61.068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7.820E-07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Noise Amplifier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LNA-SLNA-120-38-22-SMA)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-61.068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7.820E-07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-23.068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4.934E-03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1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 Attenuator (SA4077)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-23.342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4.632E-03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-37.342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1.844E-04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Noise Amplifier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LNA-SLNA-180-38-25-SMA)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-37.460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1.795E-04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0.540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1.132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3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Radio Frequency (RF) IQ Demodulator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0.070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1.016E+00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-6.930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0.203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51767" y="6321262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7299" y="501439"/>
            <a:ext cx="10555765" cy="136211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Receive Signal Chain – </a:t>
            </a:r>
            <a:br>
              <a:rPr lang="en-US" sz="4400" dirty="0" smtClean="0"/>
            </a:br>
            <a:r>
              <a:rPr lang="en-US" sz="4400" dirty="0" smtClean="0"/>
              <a:t>Test Strategies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57300" y="2099015"/>
            <a:ext cx="9998304" cy="3986784"/>
          </a:xfrm>
        </p:spPr>
        <p:txBody>
          <a:bodyPr anchor="t">
            <a:normAutofit/>
          </a:bodyPr>
          <a:lstStyle/>
          <a:p>
            <a:r>
              <a:rPr lang="en-US" sz="3200" dirty="0"/>
              <a:t>Measure </a:t>
            </a:r>
            <a:r>
              <a:rPr lang="en-US" sz="3200" dirty="0" smtClean="0"/>
              <a:t>power </a:t>
            </a:r>
            <a:r>
              <a:rPr lang="en-US" sz="3200" dirty="0"/>
              <a:t>and frequency of </a:t>
            </a:r>
            <a:r>
              <a:rPr lang="en-US" sz="3200" dirty="0" smtClean="0"/>
              <a:t>signal input into RF channel of IQ demodulator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Measure the output voltage from the I and Q channels of IQ demodulator as the corner reflector moves within the scene extent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74015" y="6361244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6539" y="6392866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4400" dirty="0" smtClean="0"/>
              <a:t>IQ Demodulator (LO) Chain – Power 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589215"/>
              </p:ext>
            </p:extLst>
          </p:nvPr>
        </p:nvGraphicFramePr>
        <p:xfrm>
          <a:off x="573205" y="1951626"/>
          <a:ext cx="11036774" cy="41930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54432"/>
                <a:gridCol w="1704227"/>
                <a:gridCol w="1665050"/>
                <a:gridCol w="1351629"/>
                <a:gridCol w="1518133"/>
                <a:gridCol w="1543303"/>
              </a:tblGrid>
              <a:tr h="38309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Frequency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383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en-US" sz="1400" dirty="0" err="1">
                          <a:effectLst/>
                        </a:rPr>
                        <a:t>dBm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en-US" sz="1400" dirty="0" err="1">
                          <a:effectLst/>
                        </a:rPr>
                        <a:t>mW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[dBm]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[mW]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[GHz]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503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Voltage Controlled Oscillator (VCO)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-4.000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0.398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503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Super Ultra Wideband Amplifier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-4.196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0.381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21.804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151.501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503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Single Pole Double Throw (SPDT) Switch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21.530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142.233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19.530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89.743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383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Attenuator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19.413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87.347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9.413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8.735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383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 Multiplier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9.217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8.350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-3.283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0.470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383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Ultra Wide Bandwidth Amplifier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-3.283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0.470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8.717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7.442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383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Attenuator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8.599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7.243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5.599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3.630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  <a:tr h="383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 (IQ Demodulator)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5.129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3.258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/>
                </a:tc>
              </a:tr>
            </a:tbl>
          </a:graphicData>
        </a:graphic>
      </p:graphicFrame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51922"/>
            <a:ext cx="5687786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351922"/>
            <a:ext cx="1052508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:\Fall2014\Sr_design\Testing\pics\Screen_003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r="16366" b="19240"/>
          <a:stretch/>
        </p:blipFill>
        <p:spPr bwMode="auto">
          <a:xfrm>
            <a:off x="6237631" y="1932925"/>
            <a:ext cx="5650992" cy="3776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7754290" y="2961765"/>
            <a:ext cx="1317356" cy="77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499551" y="2191334"/>
            <a:ext cx="1412929" cy="38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72687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IQ Demodulator LO Signal Chain-</a:t>
            </a:r>
            <a:br>
              <a:rPr lang="en-US" sz="4000" dirty="0" smtClean="0"/>
            </a:br>
            <a:r>
              <a:rPr lang="en-US" sz="4000" dirty="0" smtClean="0"/>
              <a:t>Test Strategies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794" y="1928332"/>
            <a:ext cx="5899466" cy="4529235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Measure and verify each at the input of LO channel: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Peak Signal Power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42dB (attenuation) – 37.262 </a:t>
            </a:r>
            <a:r>
              <a:rPr lang="en-US" dirty="0" err="1" smtClean="0"/>
              <a:t>dBm</a:t>
            </a:r>
            <a:r>
              <a:rPr lang="en-US" dirty="0" smtClean="0"/>
              <a:t> = 4.738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Average Signal Power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Attenuation – measured power/span – 10*log </a:t>
            </a: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(duty cycle)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4.629 </a:t>
            </a:r>
            <a:r>
              <a:rPr lang="en-US" sz="1600" dirty="0" err="1" smtClean="0"/>
              <a:t>dBm</a:t>
            </a:r>
            <a:r>
              <a:rPr lang="en-US" sz="1600" dirty="0" smtClean="0"/>
              <a:t> and 4.819 </a:t>
            </a:r>
            <a:r>
              <a:rPr lang="en-US" sz="1600" dirty="0" err="1" smtClean="0"/>
              <a:t>dBm</a:t>
            </a:r>
            <a:endParaRPr lang="en-US" sz="1600" dirty="0" smtClean="0"/>
          </a:p>
          <a:p>
            <a:pPr marL="6300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Period (T) = 65nS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Frequency = 15.38 GHz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1/T</a:t>
            </a: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Pulse Width = 40nS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Null Frequency = 50 MHz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1/null frequency 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779026" y="6315947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268" y="6310979"/>
            <a:ext cx="1052508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246150" y="1928332"/>
            <a:ext cx="5650992" cy="3776472"/>
            <a:chOff x="6246150" y="1932925"/>
            <a:chExt cx="5650992" cy="3776472"/>
          </a:xfrm>
        </p:grpSpPr>
        <p:pic>
          <p:nvPicPr>
            <p:cNvPr id="24" name="Picture 23" descr="E:\Fall2014\Sr_design\Testing\pics\Screen_0032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56" r="15412" b="18152"/>
            <a:stretch/>
          </p:blipFill>
          <p:spPr bwMode="auto">
            <a:xfrm>
              <a:off x="6246150" y="1932925"/>
              <a:ext cx="5650992" cy="37764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593984" y="3002118"/>
              <a:ext cx="5212080" cy="962947"/>
              <a:chOff x="4032250" y="3131139"/>
              <a:chExt cx="4127500" cy="64770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032250" y="3137489"/>
                <a:ext cx="2082800" cy="641350"/>
              </a:xfrm>
              <a:custGeom>
                <a:avLst/>
                <a:gdLst>
                  <a:gd name="connsiteX0" fmla="*/ 2076450 w 2076450"/>
                  <a:gd name="connsiteY0" fmla="*/ 0 h 635000"/>
                  <a:gd name="connsiteX1" fmla="*/ 2019300 w 2076450"/>
                  <a:gd name="connsiteY1" fmla="*/ 6350 h 635000"/>
                  <a:gd name="connsiteX2" fmla="*/ 1981200 w 2076450"/>
                  <a:gd name="connsiteY2" fmla="*/ 31750 h 635000"/>
                  <a:gd name="connsiteX3" fmla="*/ 1962150 w 2076450"/>
                  <a:gd name="connsiteY3" fmla="*/ 44450 h 635000"/>
                  <a:gd name="connsiteX4" fmla="*/ 1930400 w 2076450"/>
                  <a:gd name="connsiteY4" fmla="*/ 82550 h 635000"/>
                  <a:gd name="connsiteX5" fmla="*/ 1892300 w 2076450"/>
                  <a:gd name="connsiteY5" fmla="*/ 127000 h 635000"/>
                  <a:gd name="connsiteX6" fmla="*/ 1873250 w 2076450"/>
                  <a:gd name="connsiteY6" fmla="*/ 133350 h 635000"/>
                  <a:gd name="connsiteX7" fmla="*/ 1835150 w 2076450"/>
                  <a:gd name="connsiteY7" fmla="*/ 171450 h 635000"/>
                  <a:gd name="connsiteX8" fmla="*/ 1816100 w 2076450"/>
                  <a:gd name="connsiteY8" fmla="*/ 190500 h 635000"/>
                  <a:gd name="connsiteX9" fmla="*/ 1809750 w 2076450"/>
                  <a:gd name="connsiteY9" fmla="*/ 209550 h 635000"/>
                  <a:gd name="connsiteX10" fmla="*/ 1771650 w 2076450"/>
                  <a:gd name="connsiteY10" fmla="*/ 266700 h 635000"/>
                  <a:gd name="connsiteX11" fmla="*/ 1758950 w 2076450"/>
                  <a:gd name="connsiteY11" fmla="*/ 285750 h 635000"/>
                  <a:gd name="connsiteX12" fmla="*/ 1746250 w 2076450"/>
                  <a:gd name="connsiteY12" fmla="*/ 323850 h 635000"/>
                  <a:gd name="connsiteX13" fmla="*/ 1739900 w 2076450"/>
                  <a:gd name="connsiteY13" fmla="*/ 342900 h 635000"/>
                  <a:gd name="connsiteX14" fmla="*/ 1714500 w 2076450"/>
                  <a:gd name="connsiteY14" fmla="*/ 406400 h 635000"/>
                  <a:gd name="connsiteX15" fmla="*/ 1701800 w 2076450"/>
                  <a:gd name="connsiteY15" fmla="*/ 450850 h 635000"/>
                  <a:gd name="connsiteX16" fmla="*/ 1689100 w 2076450"/>
                  <a:gd name="connsiteY16" fmla="*/ 488950 h 635000"/>
                  <a:gd name="connsiteX17" fmla="*/ 1682750 w 2076450"/>
                  <a:gd name="connsiteY17" fmla="*/ 508000 h 635000"/>
                  <a:gd name="connsiteX18" fmla="*/ 1663700 w 2076450"/>
                  <a:gd name="connsiteY18" fmla="*/ 495300 h 635000"/>
                  <a:gd name="connsiteX19" fmla="*/ 1657350 w 2076450"/>
                  <a:gd name="connsiteY19" fmla="*/ 469900 h 635000"/>
                  <a:gd name="connsiteX20" fmla="*/ 1644650 w 2076450"/>
                  <a:gd name="connsiteY20" fmla="*/ 450850 h 635000"/>
                  <a:gd name="connsiteX21" fmla="*/ 1631950 w 2076450"/>
                  <a:gd name="connsiteY21" fmla="*/ 400050 h 635000"/>
                  <a:gd name="connsiteX22" fmla="*/ 1625600 w 2076450"/>
                  <a:gd name="connsiteY22" fmla="*/ 374650 h 635000"/>
                  <a:gd name="connsiteX23" fmla="*/ 1612900 w 2076450"/>
                  <a:gd name="connsiteY23" fmla="*/ 355600 h 635000"/>
                  <a:gd name="connsiteX24" fmla="*/ 1574800 w 2076450"/>
                  <a:gd name="connsiteY24" fmla="*/ 342900 h 635000"/>
                  <a:gd name="connsiteX25" fmla="*/ 1504950 w 2076450"/>
                  <a:gd name="connsiteY25" fmla="*/ 349250 h 635000"/>
                  <a:gd name="connsiteX26" fmla="*/ 1466850 w 2076450"/>
                  <a:gd name="connsiteY26" fmla="*/ 361950 h 635000"/>
                  <a:gd name="connsiteX27" fmla="*/ 1409700 w 2076450"/>
                  <a:gd name="connsiteY27" fmla="*/ 393700 h 635000"/>
                  <a:gd name="connsiteX28" fmla="*/ 1390650 w 2076450"/>
                  <a:gd name="connsiteY28" fmla="*/ 412750 h 635000"/>
                  <a:gd name="connsiteX29" fmla="*/ 1377950 w 2076450"/>
                  <a:gd name="connsiteY29" fmla="*/ 431800 h 635000"/>
                  <a:gd name="connsiteX30" fmla="*/ 1339850 w 2076450"/>
                  <a:gd name="connsiteY30" fmla="*/ 469900 h 635000"/>
                  <a:gd name="connsiteX31" fmla="*/ 1327150 w 2076450"/>
                  <a:gd name="connsiteY31" fmla="*/ 508000 h 635000"/>
                  <a:gd name="connsiteX32" fmla="*/ 1314450 w 2076450"/>
                  <a:gd name="connsiteY32" fmla="*/ 527050 h 635000"/>
                  <a:gd name="connsiteX33" fmla="*/ 1301750 w 2076450"/>
                  <a:gd name="connsiteY33" fmla="*/ 565150 h 635000"/>
                  <a:gd name="connsiteX34" fmla="*/ 1282700 w 2076450"/>
                  <a:gd name="connsiteY34" fmla="*/ 558800 h 635000"/>
                  <a:gd name="connsiteX35" fmla="*/ 1257300 w 2076450"/>
                  <a:gd name="connsiteY35" fmla="*/ 520700 h 635000"/>
                  <a:gd name="connsiteX36" fmla="*/ 1250950 w 2076450"/>
                  <a:gd name="connsiteY36" fmla="*/ 495300 h 635000"/>
                  <a:gd name="connsiteX37" fmla="*/ 1244600 w 2076450"/>
                  <a:gd name="connsiteY37" fmla="*/ 476250 h 635000"/>
                  <a:gd name="connsiteX38" fmla="*/ 1238250 w 2076450"/>
                  <a:gd name="connsiteY38" fmla="*/ 444500 h 635000"/>
                  <a:gd name="connsiteX39" fmla="*/ 1212850 w 2076450"/>
                  <a:gd name="connsiteY39" fmla="*/ 412750 h 635000"/>
                  <a:gd name="connsiteX40" fmla="*/ 1117600 w 2076450"/>
                  <a:gd name="connsiteY40" fmla="*/ 406400 h 635000"/>
                  <a:gd name="connsiteX41" fmla="*/ 1066800 w 2076450"/>
                  <a:gd name="connsiteY41" fmla="*/ 412750 h 635000"/>
                  <a:gd name="connsiteX42" fmla="*/ 1035050 w 2076450"/>
                  <a:gd name="connsiteY42" fmla="*/ 444500 h 635000"/>
                  <a:gd name="connsiteX43" fmla="*/ 1016000 w 2076450"/>
                  <a:gd name="connsiteY43" fmla="*/ 463550 h 635000"/>
                  <a:gd name="connsiteX44" fmla="*/ 984250 w 2076450"/>
                  <a:gd name="connsiteY44" fmla="*/ 495300 h 635000"/>
                  <a:gd name="connsiteX45" fmla="*/ 965200 w 2076450"/>
                  <a:gd name="connsiteY45" fmla="*/ 533400 h 635000"/>
                  <a:gd name="connsiteX46" fmla="*/ 946150 w 2076450"/>
                  <a:gd name="connsiteY46" fmla="*/ 571500 h 635000"/>
                  <a:gd name="connsiteX47" fmla="*/ 927100 w 2076450"/>
                  <a:gd name="connsiteY47" fmla="*/ 584200 h 635000"/>
                  <a:gd name="connsiteX48" fmla="*/ 908050 w 2076450"/>
                  <a:gd name="connsiteY48" fmla="*/ 546100 h 635000"/>
                  <a:gd name="connsiteX49" fmla="*/ 895350 w 2076450"/>
                  <a:gd name="connsiteY49" fmla="*/ 527050 h 635000"/>
                  <a:gd name="connsiteX50" fmla="*/ 882650 w 2076450"/>
                  <a:gd name="connsiteY50" fmla="*/ 488950 h 635000"/>
                  <a:gd name="connsiteX51" fmla="*/ 869950 w 2076450"/>
                  <a:gd name="connsiteY51" fmla="*/ 450850 h 635000"/>
                  <a:gd name="connsiteX52" fmla="*/ 863600 w 2076450"/>
                  <a:gd name="connsiteY52" fmla="*/ 431800 h 635000"/>
                  <a:gd name="connsiteX53" fmla="*/ 844550 w 2076450"/>
                  <a:gd name="connsiteY53" fmla="*/ 419100 h 635000"/>
                  <a:gd name="connsiteX54" fmla="*/ 806450 w 2076450"/>
                  <a:gd name="connsiteY54" fmla="*/ 406400 h 635000"/>
                  <a:gd name="connsiteX55" fmla="*/ 717550 w 2076450"/>
                  <a:gd name="connsiteY55" fmla="*/ 425450 h 635000"/>
                  <a:gd name="connsiteX56" fmla="*/ 673100 w 2076450"/>
                  <a:gd name="connsiteY56" fmla="*/ 438150 h 635000"/>
                  <a:gd name="connsiteX57" fmla="*/ 635000 w 2076450"/>
                  <a:gd name="connsiteY57" fmla="*/ 463550 h 635000"/>
                  <a:gd name="connsiteX58" fmla="*/ 615950 w 2076450"/>
                  <a:gd name="connsiteY58" fmla="*/ 476250 h 635000"/>
                  <a:gd name="connsiteX59" fmla="*/ 590550 w 2076450"/>
                  <a:gd name="connsiteY59" fmla="*/ 501650 h 635000"/>
                  <a:gd name="connsiteX60" fmla="*/ 565150 w 2076450"/>
                  <a:gd name="connsiteY60" fmla="*/ 539750 h 635000"/>
                  <a:gd name="connsiteX61" fmla="*/ 552450 w 2076450"/>
                  <a:gd name="connsiteY61" fmla="*/ 558800 h 635000"/>
                  <a:gd name="connsiteX62" fmla="*/ 546100 w 2076450"/>
                  <a:gd name="connsiteY62" fmla="*/ 577850 h 635000"/>
                  <a:gd name="connsiteX63" fmla="*/ 527050 w 2076450"/>
                  <a:gd name="connsiteY63" fmla="*/ 615950 h 635000"/>
                  <a:gd name="connsiteX64" fmla="*/ 514350 w 2076450"/>
                  <a:gd name="connsiteY64" fmla="*/ 596900 h 635000"/>
                  <a:gd name="connsiteX65" fmla="*/ 501650 w 2076450"/>
                  <a:gd name="connsiteY65" fmla="*/ 539750 h 635000"/>
                  <a:gd name="connsiteX66" fmla="*/ 488950 w 2076450"/>
                  <a:gd name="connsiteY66" fmla="*/ 501650 h 635000"/>
                  <a:gd name="connsiteX67" fmla="*/ 450850 w 2076450"/>
                  <a:gd name="connsiteY67" fmla="*/ 488950 h 635000"/>
                  <a:gd name="connsiteX68" fmla="*/ 431800 w 2076450"/>
                  <a:gd name="connsiteY68" fmla="*/ 482600 h 635000"/>
                  <a:gd name="connsiteX69" fmla="*/ 336550 w 2076450"/>
                  <a:gd name="connsiteY69" fmla="*/ 488950 h 635000"/>
                  <a:gd name="connsiteX70" fmla="*/ 317500 w 2076450"/>
                  <a:gd name="connsiteY70" fmla="*/ 495300 h 635000"/>
                  <a:gd name="connsiteX71" fmla="*/ 304800 w 2076450"/>
                  <a:gd name="connsiteY71" fmla="*/ 514350 h 635000"/>
                  <a:gd name="connsiteX72" fmla="*/ 266700 w 2076450"/>
                  <a:gd name="connsiteY72" fmla="*/ 539750 h 635000"/>
                  <a:gd name="connsiteX73" fmla="*/ 247650 w 2076450"/>
                  <a:gd name="connsiteY73" fmla="*/ 558800 h 635000"/>
                  <a:gd name="connsiteX74" fmla="*/ 209550 w 2076450"/>
                  <a:gd name="connsiteY74" fmla="*/ 584200 h 635000"/>
                  <a:gd name="connsiteX75" fmla="*/ 203200 w 2076450"/>
                  <a:gd name="connsiteY75" fmla="*/ 603250 h 635000"/>
                  <a:gd name="connsiteX76" fmla="*/ 146050 w 2076450"/>
                  <a:gd name="connsiteY76" fmla="*/ 635000 h 635000"/>
                  <a:gd name="connsiteX77" fmla="*/ 88900 w 2076450"/>
                  <a:gd name="connsiteY77" fmla="*/ 603250 h 635000"/>
                  <a:gd name="connsiteX78" fmla="*/ 69850 w 2076450"/>
                  <a:gd name="connsiteY78" fmla="*/ 584200 h 635000"/>
                  <a:gd name="connsiteX79" fmla="*/ 0 w 2076450"/>
                  <a:gd name="connsiteY79" fmla="*/ 5715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076450" h="635000">
                    <a:moveTo>
                      <a:pt x="2076450" y="0"/>
                    </a:moveTo>
                    <a:cubicBezTo>
                      <a:pt x="2057400" y="2117"/>
                      <a:pt x="2037484" y="289"/>
                      <a:pt x="2019300" y="6350"/>
                    </a:cubicBezTo>
                    <a:cubicBezTo>
                      <a:pt x="2004820" y="11177"/>
                      <a:pt x="1993900" y="23283"/>
                      <a:pt x="1981200" y="31750"/>
                    </a:cubicBezTo>
                    <a:lnTo>
                      <a:pt x="1962150" y="44450"/>
                    </a:lnTo>
                    <a:cubicBezTo>
                      <a:pt x="1934081" y="86554"/>
                      <a:pt x="1967070" y="39769"/>
                      <a:pt x="1930400" y="82550"/>
                    </a:cubicBezTo>
                    <a:cubicBezTo>
                      <a:pt x="1918663" y="96244"/>
                      <a:pt x="1908057" y="116496"/>
                      <a:pt x="1892300" y="127000"/>
                    </a:cubicBezTo>
                    <a:cubicBezTo>
                      <a:pt x="1886731" y="130713"/>
                      <a:pt x="1879600" y="131233"/>
                      <a:pt x="1873250" y="133350"/>
                    </a:cubicBezTo>
                    <a:lnTo>
                      <a:pt x="1835150" y="171450"/>
                    </a:lnTo>
                    <a:lnTo>
                      <a:pt x="1816100" y="190500"/>
                    </a:lnTo>
                    <a:cubicBezTo>
                      <a:pt x="1813983" y="196850"/>
                      <a:pt x="1813001" y="203699"/>
                      <a:pt x="1809750" y="209550"/>
                    </a:cubicBezTo>
                    <a:lnTo>
                      <a:pt x="1771650" y="266700"/>
                    </a:lnTo>
                    <a:cubicBezTo>
                      <a:pt x="1767417" y="273050"/>
                      <a:pt x="1761363" y="278510"/>
                      <a:pt x="1758950" y="285750"/>
                    </a:cubicBezTo>
                    <a:lnTo>
                      <a:pt x="1746250" y="323850"/>
                    </a:lnTo>
                    <a:cubicBezTo>
                      <a:pt x="1744133" y="330200"/>
                      <a:pt x="1742893" y="336913"/>
                      <a:pt x="1739900" y="342900"/>
                    </a:cubicBezTo>
                    <a:cubicBezTo>
                      <a:pt x="1721213" y="380274"/>
                      <a:pt x="1730193" y="359320"/>
                      <a:pt x="1714500" y="406400"/>
                    </a:cubicBezTo>
                    <a:cubicBezTo>
                      <a:pt x="1693160" y="470421"/>
                      <a:pt x="1725720" y="371116"/>
                      <a:pt x="1701800" y="450850"/>
                    </a:cubicBezTo>
                    <a:cubicBezTo>
                      <a:pt x="1697953" y="463672"/>
                      <a:pt x="1693333" y="476250"/>
                      <a:pt x="1689100" y="488950"/>
                    </a:cubicBezTo>
                    <a:lnTo>
                      <a:pt x="1682750" y="508000"/>
                    </a:lnTo>
                    <a:cubicBezTo>
                      <a:pt x="1676400" y="503767"/>
                      <a:pt x="1667933" y="501650"/>
                      <a:pt x="1663700" y="495300"/>
                    </a:cubicBezTo>
                    <a:cubicBezTo>
                      <a:pt x="1658859" y="488038"/>
                      <a:pt x="1660788" y="477922"/>
                      <a:pt x="1657350" y="469900"/>
                    </a:cubicBezTo>
                    <a:cubicBezTo>
                      <a:pt x="1654344" y="462885"/>
                      <a:pt x="1648883" y="457200"/>
                      <a:pt x="1644650" y="450850"/>
                    </a:cubicBezTo>
                    <a:cubicBezTo>
                      <a:pt x="1631740" y="386299"/>
                      <a:pt x="1644967" y="445611"/>
                      <a:pt x="1631950" y="400050"/>
                    </a:cubicBezTo>
                    <a:cubicBezTo>
                      <a:pt x="1629552" y="391659"/>
                      <a:pt x="1629038" y="382672"/>
                      <a:pt x="1625600" y="374650"/>
                    </a:cubicBezTo>
                    <a:cubicBezTo>
                      <a:pt x="1622594" y="367635"/>
                      <a:pt x="1619372" y="359645"/>
                      <a:pt x="1612900" y="355600"/>
                    </a:cubicBezTo>
                    <a:cubicBezTo>
                      <a:pt x="1601548" y="348505"/>
                      <a:pt x="1574800" y="342900"/>
                      <a:pt x="1574800" y="342900"/>
                    </a:cubicBezTo>
                    <a:cubicBezTo>
                      <a:pt x="1551517" y="345017"/>
                      <a:pt x="1527974" y="345187"/>
                      <a:pt x="1504950" y="349250"/>
                    </a:cubicBezTo>
                    <a:cubicBezTo>
                      <a:pt x="1491767" y="351576"/>
                      <a:pt x="1479550" y="357717"/>
                      <a:pt x="1466850" y="361950"/>
                    </a:cubicBezTo>
                    <a:cubicBezTo>
                      <a:pt x="1442895" y="369935"/>
                      <a:pt x="1431535" y="371865"/>
                      <a:pt x="1409700" y="393700"/>
                    </a:cubicBezTo>
                    <a:cubicBezTo>
                      <a:pt x="1403350" y="400050"/>
                      <a:pt x="1396399" y="405851"/>
                      <a:pt x="1390650" y="412750"/>
                    </a:cubicBezTo>
                    <a:cubicBezTo>
                      <a:pt x="1385764" y="418613"/>
                      <a:pt x="1383020" y="426096"/>
                      <a:pt x="1377950" y="431800"/>
                    </a:cubicBezTo>
                    <a:cubicBezTo>
                      <a:pt x="1366018" y="445224"/>
                      <a:pt x="1339850" y="469900"/>
                      <a:pt x="1339850" y="469900"/>
                    </a:cubicBezTo>
                    <a:cubicBezTo>
                      <a:pt x="1335617" y="482600"/>
                      <a:pt x="1334576" y="496861"/>
                      <a:pt x="1327150" y="508000"/>
                    </a:cubicBezTo>
                    <a:cubicBezTo>
                      <a:pt x="1322917" y="514350"/>
                      <a:pt x="1317550" y="520076"/>
                      <a:pt x="1314450" y="527050"/>
                    </a:cubicBezTo>
                    <a:cubicBezTo>
                      <a:pt x="1309013" y="539283"/>
                      <a:pt x="1301750" y="565150"/>
                      <a:pt x="1301750" y="565150"/>
                    </a:cubicBezTo>
                    <a:cubicBezTo>
                      <a:pt x="1295400" y="563033"/>
                      <a:pt x="1287433" y="563533"/>
                      <a:pt x="1282700" y="558800"/>
                    </a:cubicBezTo>
                    <a:cubicBezTo>
                      <a:pt x="1271907" y="548007"/>
                      <a:pt x="1257300" y="520700"/>
                      <a:pt x="1257300" y="520700"/>
                    </a:cubicBezTo>
                    <a:cubicBezTo>
                      <a:pt x="1255183" y="512233"/>
                      <a:pt x="1253348" y="503691"/>
                      <a:pt x="1250950" y="495300"/>
                    </a:cubicBezTo>
                    <a:cubicBezTo>
                      <a:pt x="1249111" y="488864"/>
                      <a:pt x="1246223" y="482744"/>
                      <a:pt x="1244600" y="476250"/>
                    </a:cubicBezTo>
                    <a:cubicBezTo>
                      <a:pt x="1241982" y="465779"/>
                      <a:pt x="1240868" y="454971"/>
                      <a:pt x="1238250" y="444500"/>
                    </a:cubicBezTo>
                    <a:cubicBezTo>
                      <a:pt x="1234589" y="429857"/>
                      <a:pt x="1231652" y="415884"/>
                      <a:pt x="1212850" y="412750"/>
                    </a:cubicBezTo>
                    <a:cubicBezTo>
                      <a:pt x="1181462" y="407519"/>
                      <a:pt x="1149350" y="408517"/>
                      <a:pt x="1117600" y="406400"/>
                    </a:cubicBezTo>
                    <a:cubicBezTo>
                      <a:pt x="1100667" y="408517"/>
                      <a:pt x="1083264" y="408260"/>
                      <a:pt x="1066800" y="412750"/>
                    </a:cubicBezTo>
                    <a:cubicBezTo>
                      <a:pt x="1046712" y="418228"/>
                      <a:pt x="1046671" y="430555"/>
                      <a:pt x="1035050" y="444500"/>
                    </a:cubicBezTo>
                    <a:cubicBezTo>
                      <a:pt x="1029301" y="451399"/>
                      <a:pt x="1021749" y="456651"/>
                      <a:pt x="1016000" y="463550"/>
                    </a:cubicBezTo>
                    <a:cubicBezTo>
                      <a:pt x="989542" y="495300"/>
                      <a:pt x="1019175" y="472017"/>
                      <a:pt x="984250" y="495300"/>
                    </a:cubicBezTo>
                    <a:cubicBezTo>
                      <a:pt x="968289" y="543183"/>
                      <a:pt x="989819" y="484161"/>
                      <a:pt x="965200" y="533400"/>
                    </a:cubicBezTo>
                    <a:cubicBezTo>
                      <a:pt x="954871" y="554058"/>
                      <a:pt x="964348" y="553302"/>
                      <a:pt x="946150" y="571500"/>
                    </a:cubicBezTo>
                    <a:cubicBezTo>
                      <a:pt x="940754" y="576896"/>
                      <a:pt x="933450" y="579967"/>
                      <a:pt x="927100" y="584200"/>
                    </a:cubicBezTo>
                    <a:cubicBezTo>
                      <a:pt x="890704" y="529605"/>
                      <a:pt x="934340" y="598680"/>
                      <a:pt x="908050" y="546100"/>
                    </a:cubicBezTo>
                    <a:cubicBezTo>
                      <a:pt x="904637" y="539274"/>
                      <a:pt x="898450" y="534024"/>
                      <a:pt x="895350" y="527050"/>
                    </a:cubicBezTo>
                    <a:cubicBezTo>
                      <a:pt x="889913" y="514817"/>
                      <a:pt x="886883" y="501650"/>
                      <a:pt x="882650" y="488950"/>
                    </a:cubicBezTo>
                    <a:lnTo>
                      <a:pt x="869950" y="450850"/>
                    </a:lnTo>
                    <a:cubicBezTo>
                      <a:pt x="867833" y="444500"/>
                      <a:pt x="869169" y="435513"/>
                      <a:pt x="863600" y="431800"/>
                    </a:cubicBezTo>
                    <a:cubicBezTo>
                      <a:pt x="857250" y="427567"/>
                      <a:pt x="851524" y="422200"/>
                      <a:pt x="844550" y="419100"/>
                    </a:cubicBezTo>
                    <a:cubicBezTo>
                      <a:pt x="832317" y="413663"/>
                      <a:pt x="806450" y="406400"/>
                      <a:pt x="806450" y="406400"/>
                    </a:cubicBezTo>
                    <a:cubicBezTo>
                      <a:pt x="696229" y="420178"/>
                      <a:pt x="808032" y="402829"/>
                      <a:pt x="717550" y="425450"/>
                    </a:cubicBezTo>
                    <a:cubicBezTo>
                      <a:pt x="711571" y="426945"/>
                      <a:pt x="680553" y="434009"/>
                      <a:pt x="673100" y="438150"/>
                    </a:cubicBezTo>
                    <a:cubicBezTo>
                      <a:pt x="659757" y="445563"/>
                      <a:pt x="647700" y="455083"/>
                      <a:pt x="635000" y="463550"/>
                    </a:cubicBezTo>
                    <a:lnTo>
                      <a:pt x="615950" y="476250"/>
                    </a:lnTo>
                    <a:cubicBezTo>
                      <a:pt x="599017" y="527050"/>
                      <a:pt x="624417" y="467783"/>
                      <a:pt x="590550" y="501650"/>
                    </a:cubicBezTo>
                    <a:cubicBezTo>
                      <a:pt x="579757" y="512443"/>
                      <a:pt x="573617" y="527050"/>
                      <a:pt x="565150" y="539750"/>
                    </a:cubicBezTo>
                    <a:cubicBezTo>
                      <a:pt x="560917" y="546100"/>
                      <a:pt x="554863" y="551560"/>
                      <a:pt x="552450" y="558800"/>
                    </a:cubicBezTo>
                    <a:cubicBezTo>
                      <a:pt x="550333" y="565150"/>
                      <a:pt x="549093" y="571863"/>
                      <a:pt x="546100" y="577850"/>
                    </a:cubicBezTo>
                    <a:cubicBezTo>
                      <a:pt x="521481" y="627089"/>
                      <a:pt x="543011" y="568067"/>
                      <a:pt x="527050" y="615950"/>
                    </a:cubicBezTo>
                    <a:cubicBezTo>
                      <a:pt x="522817" y="609600"/>
                      <a:pt x="517356" y="603915"/>
                      <a:pt x="514350" y="596900"/>
                    </a:cubicBezTo>
                    <a:cubicBezTo>
                      <a:pt x="510073" y="586921"/>
                      <a:pt x="503910" y="548038"/>
                      <a:pt x="501650" y="539750"/>
                    </a:cubicBezTo>
                    <a:cubicBezTo>
                      <a:pt x="498128" y="526835"/>
                      <a:pt x="501650" y="505883"/>
                      <a:pt x="488950" y="501650"/>
                    </a:cubicBezTo>
                    <a:lnTo>
                      <a:pt x="450850" y="488950"/>
                    </a:lnTo>
                    <a:lnTo>
                      <a:pt x="431800" y="482600"/>
                    </a:lnTo>
                    <a:cubicBezTo>
                      <a:pt x="400050" y="484717"/>
                      <a:pt x="368176" y="485436"/>
                      <a:pt x="336550" y="488950"/>
                    </a:cubicBezTo>
                    <a:cubicBezTo>
                      <a:pt x="329897" y="489689"/>
                      <a:pt x="322727" y="491119"/>
                      <a:pt x="317500" y="495300"/>
                    </a:cubicBezTo>
                    <a:cubicBezTo>
                      <a:pt x="311541" y="500068"/>
                      <a:pt x="310543" y="509324"/>
                      <a:pt x="304800" y="514350"/>
                    </a:cubicBezTo>
                    <a:cubicBezTo>
                      <a:pt x="293313" y="524401"/>
                      <a:pt x="277493" y="528957"/>
                      <a:pt x="266700" y="539750"/>
                    </a:cubicBezTo>
                    <a:cubicBezTo>
                      <a:pt x="260350" y="546100"/>
                      <a:pt x="254739" y="553287"/>
                      <a:pt x="247650" y="558800"/>
                    </a:cubicBezTo>
                    <a:cubicBezTo>
                      <a:pt x="235602" y="568171"/>
                      <a:pt x="209550" y="584200"/>
                      <a:pt x="209550" y="584200"/>
                    </a:cubicBezTo>
                    <a:cubicBezTo>
                      <a:pt x="207433" y="590550"/>
                      <a:pt x="207933" y="598517"/>
                      <a:pt x="203200" y="603250"/>
                    </a:cubicBezTo>
                    <a:cubicBezTo>
                      <a:pt x="181365" y="625085"/>
                      <a:pt x="170005" y="627015"/>
                      <a:pt x="146050" y="635000"/>
                    </a:cubicBezTo>
                    <a:cubicBezTo>
                      <a:pt x="102381" y="605887"/>
                      <a:pt x="122430" y="614427"/>
                      <a:pt x="88900" y="603250"/>
                    </a:cubicBezTo>
                    <a:cubicBezTo>
                      <a:pt x="82550" y="596900"/>
                      <a:pt x="77700" y="588561"/>
                      <a:pt x="69850" y="584200"/>
                    </a:cubicBezTo>
                    <a:cubicBezTo>
                      <a:pt x="40966" y="568153"/>
                      <a:pt x="29914" y="571500"/>
                      <a:pt x="0" y="5715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121400" y="3131139"/>
                <a:ext cx="2038350" cy="622300"/>
              </a:xfrm>
              <a:custGeom>
                <a:avLst/>
                <a:gdLst>
                  <a:gd name="connsiteX0" fmla="*/ 0 w 2038350"/>
                  <a:gd name="connsiteY0" fmla="*/ 6350 h 622300"/>
                  <a:gd name="connsiteX1" fmla="*/ 31750 w 2038350"/>
                  <a:gd name="connsiteY1" fmla="*/ 0 h 622300"/>
                  <a:gd name="connsiteX2" fmla="*/ 101600 w 2038350"/>
                  <a:gd name="connsiteY2" fmla="*/ 6350 h 622300"/>
                  <a:gd name="connsiteX3" fmla="*/ 177800 w 2038350"/>
                  <a:gd name="connsiteY3" fmla="*/ 44450 h 622300"/>
                  <a:gd name="connsiteX4" fmla="*/ 196850 w 2038350"/>
                  <a:gd name="connsiteY4" fmla="*/ 63500 h 622300"/>
                  <a:gd name="connsiteX5" fmla="*/ 209550 w 2038350"/>
                  <a:gd name="connsiteY5" fmla="*/ 82550 h 622300"/>
                  <a:gd name="connsiteX6" fmla="*/ 228600 w 2038350"/>
                  <a:gd name="connsiteY6" fmla="*/ 95250 h 622300"/>
                  <a:gd name="connsiteX7" fmla="*/ 279400 w 2038350"/>
                  <a:gd name="connsiteY7" fmla="*/ 171450 h 622300"/>
                  <a:gd name="connsiteX8" fmla="*/ 292100 w 2038350"/>
                  <a:gd name="connsiteY8" fmla="*/ 190500 h 622300"/>
                  <a:gd name="connsiteX9" fmla="*/ 311150 w 2038350"/>
                  <a:gd name="connsiteY9" fmla="*/ 203200 h 622300"/>
                  <a:gd name="connsiteX10" fmla="*/ 323850 w 2038350"/>
                  <a:gd name="connsiteY10" fmla="*/ 241300 h 622300"/>
                  <a:gd name="connsiteX11" fmla="*/ 336550 w 2038350"/>
                  <a:gd name="connsiteY11" fmla="*/ 260350 h 622300"/>
                  <a:gd name="connsiteX12" fmla="*/ 349250 w 2038350"/>
                  <a:gd name="connsiteY12" fmla="*/ 304800 h 622300"/>
                  <a:gd name="connsiteX13" fmla="*/ 355600 w 2038350"/>
                  <a:gd name="connsiteY13" fmla="*/ 527050 h 622300"/>
                  <a:gd name="connsiteX14" fmla="*/ 361950 w 2038350"/>
                  <a:gd name="connsiteY14" fmla="*/ 400050 h 622300"/>
                  <a:gd name="connsiteX15" fmla="*/ 393700 w 2038350"/>
                  <a:gd name="connsiteY15" fmla="*/ 342900 h 622300"/>
                  <a:gd name="connsiteX16" fmla="*/ 406400 w 2038350"/>
                  <a:gd name="connsiteY16" fmla="*/ 323850 h 622300"/>
                  <a:gd name="connsiteX17" fmla="*/ 444500 w 2038350"/>
                  <a:gd name="connsiteY17" fmla="*/ 311150 h 622300"/>
                  <a:gd name="connsiteX18" fmla="*/ 641350 w 2038350"/>
                  <a:gd name="connsiteY18" fmla="*/ 317500 h 622300"/>
                  <a:gd name="connsiteX19" fmla="*/ 660400 w 2038350"/>
                  <a:gd name="connsiteY19" fmla="*/ 323850 h 622300"/>
                  <a:gd name="connsiteX20" fmla="*/ 673100 w 2038350"/>
                  <a:gd name="connsiteY20" fmla="*/ 342900 h 622300"/>
                  <a:gd name="connsiteX21" fmla="*/ 692150 w 2038350"/>
                  <a:gd name="connsiteY21" fmla="*/ 361950 h 622300"/>
                  <a:gd name="connsiteX22" fmla="*/ 717550 w 2038350"/>
                  <a:gd name="connsiteY22" fmla="*/ 419100 h 622300"/>
                  <a:gd name="connsiteX23" fmla="*/ 723900 w 2038350"/>
                  <a:gd name="connsiteY23" fmla="*/ 438150 h 622300"/>
                  <a:gd name="connsiteX24" fmla="*/ 730250 w 2038350"/>
                  <a:gd name="connsiteY24" fmla="*/ 457200 h 622300"/>
                  <a:gd name="connsiteX25" fmla="*/ 736600 w 2038350"/>
                  <a:gd name="connsiteY25" fmla="*/ 558800 h 622300"/>
                  <a:gd name="connsiteX26" fmla="*/ 749300 w 2038350"/>
                  <a:gd name="connsiteY26" fmla="*/ 533400 h 622300"/>
                  <a:gd name="connsiteX27" fmla="*/ 768350 w 2038350"/>
                  <a:gd name="connsiteY27" fmla="*/ 476250 h 622300"/>
                  <a:gd name="connsiteX28" fmla="*/ 781050 w 2038350"/>
                  <a:gd name="connsiteY28" fmla="*/ 431800 h 622300"/>
                  <a:gd name="connsiteX29" fmla="*/ 787400 w 2038350"/>
                  <a:gd name="connsiteY29" fmla="*/ 406400 h 622300"/>
                  <a:gd name="connsiteX30" fmla="*/ 793750 w 2038350"/>
                  <a:gd name="connsiteY30" fmla="*/ 387350 h 622300"/>
                  <a:gd name="connsiteX31" fmla="*/ 831850 w 2038350"/>
                  <a:gd name="connsiteY31" fmla="*/ 374650 h 622300"/>
                  <a:gd name="connsiteX32" fmla="*/ 850900 w 2038350"/>
                  <a:gd name="connsiteY32" fmla="*/ 368300 h 622300"/>
                  <a:gd name="connsiteX33" fmla="*/ 990600 w 2038350"/>
                  <a:gd name="connsiteY33" fmla="*/ 374650 h 622300"/>
                  <a:gd name="connsiteX34" fmla="*/ 1009650 w 2038350"/>
                  <a:gd name="connsiteY34" fmla="*/ 387350 h 622300"/>
                  <a:gd name="connsiteX35" fmla="*/ 1035050 w 2038350"/>
                  <a:gd name="connsiteY35" fmla="*/ 425450 h 622300"/>
                  <a:gd name="connsiteX36" fmla="*/ 1073150 w 2038350"/>
                  <a:gd name="connsiteY36" fmla="*/ 482600 h 622300"/>
                  <a:gd name="connsiteX37" fmla="*/ 1085850 w 2038350"/>
                  <a:gd name="connsiteY37" fmla="*/ 501650 h 622300"/>
                  <a:gd name="connsiteX38" fmla="*/ 1098550 w 2038350"/>
                  <a:gd name="connsiteY38" fmla="*/ 520700 h 622300"/>
                  <a:gd name="connsiteX39" fmla="*/ 1104900 w 2038350"/>
                  <a:gd name="connsiteY39" fmla="*/ 539750 h 622300"/>
                  <a:gd name="connsiteX40" fmla="*/ 1130300 w 2038350"/>
                  <a:gd name="connsiteY40" fmla="*/ 577850 h 622300"/>
                  <a:gd name="connsiteX41" fmla="*/ 1143000 w 2038350"/>
                  <a:gd name="connsiteY41" fmla="*/ 558800 h 622300"/>
                  <a:gd name="connsiteX42" fmla="*/ 1155700 w 2038350"/>
                  <a:gd name="connsiteY42" fmla="*/ 520700 h 622300"/>
                  <a:gd name="connsiteX43" fmla="*/ 1193800 w 2038350"/>
                  <a:gd name="connsiteY43" fmla="*/ 495300 h 622300"/>
                  <a:gd name="connsiteX44" fmla="*/ 1219200 w 2038350"/>
                  <a:gd name="connsiteY44" fmla="*/ 482600 h 622300"/>
                  <a:gd name="connsiteX45" fmla="*/ 1257300 w 2038350"/>
                  <a:gd name="connsiteY45" fmla="*/ 469900 h 622300"/>
                  <a:gd name="connsiteX46" fmla="*/ 1390650 w 2038350"/>
                  <a:gd name="connsiteY46" fmla="*/ 476250 h 622300"/>
                  <a:gd name="connsiteX47" fmla="*/ 1416050 w 2038350"/>
                  <a:gd name="connsiteY47" fmla="*/ 482600 h 622300"/>
                  <a:gd name="connsiteX48" fmla="*/ 1454150 w 2038350"/>
                  <a:gd name="connsiteY48" fmla="*/ 514350 h 622300"/>
                  <a:gd name="connsiteX49" fmla="*/ 1466850 w 2038350"/>
                  <a:gd name="connsiteY49" fmla="*/ 533400 h 622300"/>
                  <a:gd name="connsiteX50" fmla="*/ 1479550 w 2038350"/>
                  <a:gd name="connsiteY50" fmla="*/ 571500 h 622300"/>
                  <a:gd name="connsiteX51" fmla="*/ 1498600 w 2038350"/>
                  <a:gd name="connsiteY51" fmla="*/ 609600 h 622300"/>
                  <a:gd name="connsiteX52" fmla="*/ 1517650 w 2038350"/>
                  <a:gd name="connsiteY52" fmla="*/ 622300 h 622300"/>
                  <a:gd name="connsiteX53" fmla="*/ 1536700 w 2038350"/>
                  <a:gd name="connsiteY53" fmla="*/ 615950 h 622300"/>
                  <a:gd name="connsiteX54" fmla="*/ 1549400 w 2038350"/>
                  <a:gd name="connsiteY54" fmla="*/ 596900 h 622300"/>
                  <a:gd name="connsiteX55" fmla="*/ 1587500 w 2038350"/>
                  <a:gd name="connsiteY55" fmla="*/ 565150 h 622300"/>
                  <a:gd name="connsiteX56" fmla="*/ 1644650 w 2038350"/>
                  <a:gd name="connsiteY56" fmla="*/ 546100 h 622300"/>
                  <a:gd name="connsiteX57" fmla="*/ 1663700 w 2038350"/>
                  <a:gd name="connsiteY57" fmla="*/ 539750 h 622300"/>
                  <a:gd name="connsiteX58" fmla="*/ 1682750 w 2038350"/>
                  <a:gd name="connsiteY58" fmla="*/ 533400 h 622300"/>
                  <a:gd name="connsiteX59" fmla="*/ 1797050 w 2038350"/>
                  <a:gd name="connsiteY59" fmla="*/ 546100 h 622300"/>
                  <a:gd name="connsiteX60" fmla="*/ 1835150 w 2038350"/>
                  <a:gd name="connsiteY60" fmla="*/ 565150 h 622300"/>
                  <a:gd name="connsiteX61" fmla="*/ 1847850 w 2038350"/>
                  <a:gd name="connsiteY61" fmla="*/ 584200 h 622300"/>
                  <a:gd name="connsiteX62" fmla="*/ 1885950 w 2038350"/>
                  <a:gd name="connsiteY62" fmla="*/ 603250 h 622300"/>
                  <a:gd name="connsiteX63" fmla="*/ 1930400 w 2038350"/>
                  <a:gd name="connsiteY63" fmla="*/ 571500 h 622300"/>
                  <a:gd name="connsiteX64" fmla="*/ 1955800 w 2038350"/>
                  <a:gd name="connsiteY64" fmla="*/ 552450 h 622300"/>
                  <a:gd name="connsiteX65" fmla="*/ 1974850 w 2038350"/>
                  <a:gd name="connsiteY65" fmla="*/ 546100 h 622300"/>
                  <a:gd name="connsiteX66" fmla="*/ 1993900 w 2038350"/>
                  <a:gd name="connsiteY66" fmla="*/ 533400 h 622300"/>
                  <a:gd name="connsiteX67" fmla="*/ 2038350 w 2038350"/>
                  <a:gd name="connsiteY67" fmla="*/ 5334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038350" h="622300">
                    <a:moveTo>
                      <a:pt x="0" y="6350"/>
                    </a:moveTo>
                    <a:cubicBezTo>
                      <a:pt x="10583" y="4233"/>
                      <a:pt x="20957" y="0"/>
                      <a:pt x="31750" y="0"/>
                    </a:cubicBezTo>
                    <a:cubicBezTo>
                      <a:pt x="55129" y="0"/>
                      <a:pt x="78576" y="2287"/>
                      <a:pt x="101600" y="6350"/>
                    </a:cubicBezTo>
                    <a:cubicBezTo>
                      <a:pt x="126685" y="10777"/>
                      <a:pt x="159910" y="26560"/>
                      <a:pt x="177800" y="44450"/>
                    </a:cubicBezTo>
                    <a:cubicBezTo>
                      <a:pt x="184150" y="50800"/>
                      <a:pt x="191101" y="56601"/>
                      <a:pt x="196850" y="63500"/>
                    </a:cubicBezTo>
                    <a:cubicBezTo>
                      <a:pt x="201736" y="69363"/>
                      <a:pt x="204154" y="77154"/>
                      <a:pt x="209550" y="82550"/>
                    </a:cubicBezTo>
                    <a:cubicBezTo>
                      <a:pt x="214946" y="87946"/>
                      <a:pt x="222250" y="91017"/>
                      <a:pt x="228600" y="95250"/>
                    </a:cubicBezTo>
                    <a:lnTo>
                      <a:pt x="279400" y="171450"/>
                    </a:lnTo>
                    <a:cubicBezTo>
                      <a:pt x="283633" y="177800"/>
                      <a:pt x="285750" y="186267"/>
                      <a:pt x="292100" y="190500"/>
                    </a:cubicBezTo>
                    <a:lnTo>
                      <a:pt x="311150" y="203200"/>
                    </a:lnTo>
                    <a:cubicBezTo>
                      <a:pt x="315383" y="215900"/>
                      <a:pt x="316424" y="230161"/>
                      <a:pt x="323850" y="241300"/>
                    </a:cubicBezTo>
                    <a:cubicBezTo>
                      <a:pt x="328083" y="247650"/>
                      <a:pt x="333137" y="253524"/>
                      <a:pt x="336550" y="260350"/>
                    </a:cubicBezTo>
                    <a:cubicBezTo>
                      <a:pt x="341105" y="269460"/>
                      <a:pt x="347215" y="296662"/>
                      <a:pt x="349250" y="304800"/>
                    </a:cubicBezTo>
                    <a:cubicBezTo>
                      <a:pt x="351367" y="378883"/>
                      <a:pt x="345805" y="453587"/>
                      <a:pt x="355600" y="527050"/>
                    </a:cubicBezTo>
                    <a:cubicBezTo>
                      <a:pt x="361202" y="569064"/>
                      <a:pt x="357092" y="442157"/>
                      <a:pt x="361950" y="400050"/>
                    </a:cubicBezTo>
                    <a:cubicBezTo>
                      <a:pt x="366835" y="357715"/>
                      <a:pt x="372332" y="368542"/>
                      <a:pt x="393700" y="342900"/>
                    </a:cubicBezTo>
                    <a:cubicBezTo>
                      <a:pt x="398586" y="337037"/>
                      <a:pt x="399928" y="327895"/>
                      <a:pt x="406400" y="323850"/>
                    </a:cubicBezTo>
                    <a:cubicBezTo>
                      <a:pt x="417752" y="316755"/>
                      <a:pt x="444500" y="311150"/>
                      <a:pt x="444500" y="311150"/>
                    </a:cubicBezTo>
                    <a:cubicBezTo>
                      <a:pt x="510117" y="313267"/>
                      <a:pt x="575812" y="313645"/>
                      <a:pt x="641350" y="317500"/>
                    </a:cubicBezTo>
                    <a:cubicBezTo>
                      <a:pt x="648032" y="317893"/>
                      <a:pt x="655173" y="319669"/>
                      <a:pt x="660400" y="323850"/>
                    </a:cubicBezTo>
                    <a:cubicBezTo>
                      <a:pt x="666359" y="328618"/>
                      <a:pt x="668214" y="337037"/>
                      <a:pt x="673100" y="342900"/>
                    </a:cubicBezTo>
                    <a:cubicBezTo>
                      <a:pt x="678849" y="349799"/>
                      <a:pt x="686401" y="355051"/>
                      <a:pt x="692150" y="361950"/>
                    </a:cubicBezTo>
                    <a:cubicBezTo>
                      <a:pt x="708921" y="382076"/>
                      <a:pt x="708320" y="391411"/>
                      <a:pt x="717550" y="419100"/>
                    </a:cubicBezTo>
                    <a:lnTo>
                      <a:pt x="723900" y="438150"/>
                    </a:lnTo>
                    <a:lnTo>
                      <a:pt x="730250" y="457200"/>
                    </a:lnTo>
                    <a:cubicBezTo>
                      <a:pt x="732367" y="491067"/>
                      <a:pt x="728370" y="525880"/>
                      <a:pt x="736600" y="558800"/>
                    </a:cubicBezTo>
                    <a:cubicBezTo>
                      <a:pt x="738896" y="567983"/>
                      <a:pt x="746580" y="542467"/>
                      <a:pt x="749300" y="533400"/>
                    </a:cubicBezTo>
                    <a:cubicBezTo>
                      <a:pt x="767966" y="471180"/>
                      <a:pt x="741952" y="515848"/>
                      <a:pt x="768350" y="476250"/>
                    </a:cubicBezTo>
                    <a:cubicBezTo>
                      <a:pt x="788201" y="396845"/>
                      <a:pt x="762830" y="495569"/>
                      <a:pt x="781050" y="431800"/>
                    </a:cubicBezTo>
                    <a:cubicBezTo>
                      <a:pt x="783448" y="423409"/>
                      <a:pt x="785002" y="414791"/>
                      <a:pt x="787400" y="406400"/>
                    </a:cubicBezTo>
                    <a:cubicBezTo>
                      <a:pt x="789239" y="399964"/>
                      <a:pt x="788303" y="391241"/>
                      <a:pt x="793750" y="387350"/>
                    </a:cubicBezTo>
                    <a:cubicBezTo>
                      <a:pt x="804643" y="379569"/>
                      <a:pt x="819150" y="378883"/>
                      <a:pt x="831850" y="374650"/>
                    </a:cubicBezTo>
                    <a:lnTo>
                      <a:pt x="850900" y="368300"/>
                    </a:lnTo>
                    <a:cubicBezTo>
                      <a:pt x="897467" y="370417"/>
                      <a:pt x="944317" y="369096"/>
                      <a:pt x="990600" y="374650"/>
                    </a:cubicBezTo>
                    <a:cubicBezTo>
                      <a:pt x="998177" y="375559"/>
                      <a:pt x="1004624" y="381607"/>
                      <a:pt x="1009650" y="387350"/>
                    </a:cubicBezTo>
                    <a:cubicBezTo>
                      <a:pt x="1019701" y="398837"/>
                      <a:pt x="1026583" y="412750"/>
                      <a:pt x="1035050" y="425450"/>
                    </a:cubicBezTo>
                    <a:lnTo>
                      <a:pt x="1073150" y="482600"/>
                    </a:lnTo>
                    <a:lnTo>
                      <a:pt x="1085850" y="501650"/>
                    </a:lnTo>
                    <a:cubicBezTo>
                      <a:pt x="1090083" y="508000"/>
                      <a:pt x="1096137" y="513460"/>
                      <a:pt x="1098550" y="520700"/>
                    </a:cubicBezTo>
                    <a:cubicBezTo>
                      <a:pt x="1100667" y="527050"/>
                      <a:pt x="1101649" y="533899"/>
                      <a:pt x="1104900" y="539750"/>
                    </a:cubicBezTo>
                    <a:cubicBezTo>
                      <a:pt x="1112313" y="553093"/>
                      <a:pt x="1130300" y="577850"/>
                      <a:pt x="1130300" y="577850"/>
                    </a:cubicBezTo>
                    <a:cubicBezTo>
                      <a:pt x="1134533" y="571500"/>
                      <a:pt x="1139900" y="565774"/>
                      <a:pt x="1143000" y="558800"/>
                    </a:cubicBezTo>
                    <a:cubicBezTo>
                      <a:pt x="1148437" y="546567"/>
                      <a:pt x="1144561" y="528126"/>
                      <a:pt x="1155700" y="520700"/>
                    </a:cubicBezTo>
                    <a:cubicBezTo>
                      <a:pt x="1168400" y="512233"/>
                      <a:pt x="1180148" y="502126"/>
                      <a:pt x="1193800" y="495300"/>
                    </a:cubicBezTo>
                    <a:cubicBezTo>
                      <a:pt x="1202267" y="491067"/>
                      <a:pt x="1210411" y="486116"/>
                      <a:pt x="1219200" y="482600"/>
                    </a:cubicBezTo>
                    <a:cubicBezTo>
                      <a:pt x="1231629" y="477628"/>
                      <a:pt x="1257300" y="469900"/>
                      <a:pt x="1257300" y="469900"/>
                    </a:cubicBezTo>
                    <a:cubicBezTo>
                      <a:pt x="1301750" y="472017"/>
                      <a:pt x="1346291" y="472701"/>
                      <a:pt x="1390650" y="476250"/>
                    </a:cubicBezTo>
                    <a:cubicBezTo>
                      <a:pt x="1399349" y="476946"/>
                      <a:pt x="1408028" y="479162"/>
                      <a:pt x="1416050" y="482600"/>
                    </a:cubicBezTo>
                    <a:cubicBezTo>
                      <a:pt x="1429000" y="488150"/>
                      <a:pt x="1445674" y="504178"/>
                      <a:pt x="1454150" y="514350"/>
                    </a:cubicBezTo>
                    <a:cubicBezTo>
                      <a:pt x="1459036" y="520213"/>
                      <a:pt x="1463750" y="526426"/>
                      <a:pt x="1466850" y="533400"/>
                    </a:cubicBezTo>
                    <a:cubicBezTo>
                      <a:pt x="1472287" y="545633"/>
                      <a:pt x="1475317" y="558800"/>
                      <a:pt x="1479550" y="571500"/>
                    </a:cubicBezTo>
                    <a:cubicBezTo>
                      <a:pt x="1484715" y="586994"/>
                      <a:pt x="1486290" y="597290"/>
                      <a:pt x="1498600" y="609600"/>
                    </a:cubicBezTo>
                    <a:cubicBezTo>
                      <a:pt x="1503996" y="614996"/>
                      <a:pt x="1511300" y="618067"/>
                      <a:pt x="1517650" y="622300"/>
                    </a:cubicBezTo>
                    <a:cubicBezTo>
                      <a:pt x="1524000" y="620183"/>
                      <a:pt x="1531473" y="620131"/>
                      <a:pt x="1536700" y="615950"/>
                    </a:cubicBezTo>
                    <a:cubicBezTo>
                      <a:pt x="1542659" y="611182"/>
                      <a:pt x="1544514" y="602763"/>
                      <a:pt x="1549400" y="596900"/>
                    </a:cubicBezTo>
                    <a:cubicBezTo>
                      <a:pt x="1558196" y="586344"/>
                      <a:pt x="1574278" y="571026"/>
                      <a:pt x="1587500" y="565150"/>
                    </a:cubicBezTo>
                    <a:lnTo>
                      <a:pt x="1644650" y="546100"/>
                    </a:lnTo>
                    <a:lnTo>
                      <a:pt x="1663700" y="539750"/>
                    </a:lnTo>
                    <a:lnTo>
                      <a:pt x="1682750" y="533400"/>
                    </a:lnTo>
                    <a:cubicBezTo>
                      <a:pt x="1688065" y="533780"/>
                      <a:pt x="1769939" y="534481"/>
                      <a:pt x="1797050" y="546100"/>
                    </a:cubicBezTo>
                    <a:cubicBezTo>
                      <a:pt x="1883218" y="583029"/>
                      <a:pt x="1754878" y="538393"/>
                      <a:pt x="1835150" y="565150"/>
                    </a:cubicBezTo>
                    <a:cubicBezTo>
                      <a:pt x="1839383" y="571500"/>
                      <a:pt x="1842454" y="578804"/>
                      <a:pt x="1847850" y="584200"/>
                    </a:cubicBezTo>
                    <a:cubicBezTo>
                      <a:pt x="1860160" y="596510"/>
                      <a:pt x="1870456" y="598085"/>
                      <a:pt x="1885950" y="603250"/>
                    </a:cubicBezTo>
                    <a:cubicBezTo>
                      <a:pt x="1922266" y="566934"/>
                      <a:pt x="1885824" y="599360"/>
                      <a:pt x="1930400" y="571500"/>
                    </a:cubicBezTo>
                    <a:cubicBezTo>
                      <a:pt x="1939375" y="565891"/>
                      <a:pt x="1946611" y="557701"/>
                      <a:pt x="1955800" y="552450"/>
                    </a:cubicBezTo>
                    <a:cubicBezTo>
                      <a:pt x="1961612" y="549129"/>
                      <a:pt x="1968863" y="549093"/>
                      <a:pt x="1974850" y="546100"/>
                    </a:cubicBezTo>
                    <a:cubicBezTo>
                      <a:pt x="1981676" y="542687"/>
                      <a:pt x="1986416" y="534897"/>
                      <a:pt x="1993900" y="533400"/>
                    </a:cubicBezTo>
                    <a:cubicBezTo>
                      <a:pt x="2008429" y="530494"/>
                      <a:pt x="2023533" y="533400"/>
                      <a:pt x="2038350" y="5334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Arrow Connector 16"/>
          <p:cNvCxnSpPr/>
          <p:nvPr/>
        </p:nvCxnSpPr>
        <p:spPr>
          <a:xfrm flipH="1">
            <a:off x="7594991" y="5058984"/>
            <a:ext cx="692351" cy="236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0062821" y="4492469"/>
            <a:ext cx="892370" cy="250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74240" y="2229127"/>
            <a:ext cx="905054" cy="28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679499" y="2729424"/>
            <a:ext cx="637359" cy="488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237631" y="1928332"/>
            <a:ext cx="5650992" cy="3776472"/>
            <a:chOff x="6287890" y="4324"/>
            <a:chExt cx="4471035" cy="2794635"/>
          </a:xfrm>
        </p:grpSpPr>
        <p:pic>
          <p:nvPicPr>
            <p:cNvPr id="32" name="Picture 31" descr="E:\Fall2014\Sr_design\Testing\pics\Screen_0033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83" r="16437" b="17606"/>
            <a:stretch/>
          </p:blipFill>
          <p:spPr bwMode="auto">
            <a:xfrm>
              <a:off x="6287890" y="4324"/>
              <a:ext cx="4471035" cy="27946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568226" y="800428"/>
              <a:ext cx="4156710" cy="669925"/>
              <a:chOff x="6568226" y="800428"/>
              <a:chExt cx="4156710" cy="669925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6568226" y="800428"/>
                <a:ext cx="2094230" cy="669925"/>
              </a:xfrm>
              <a:custGeom>
                <a:avLst/>
                <a:gdLst>
                  <a:gd name="connsiteX0" fmla="*/ 2094614 w 2094614"/>
                  <a:gd name="connsiteY0" fmla="*/ 32119 h 670073"/>
                  <a:gd name="connsiteX1" fmla="*/ 2041451 w 2094614"/>
                  <a:gd name="connsiteY1" fmla="*/ 21487 h 670073"/>
                  <a:gd name="connsiteX2" fmla="*/ 2009553 w 2094614"/>
                  <a:gd name="connsiteY2" fmla="*/ 222 h 670073"/>
                  <a:gd name="connsiteX3" fmla="*/ 1924493 w 2094614"/>
                  <a:gd name="connsiteY3" fmla="*/ 21487 h 670073"/>
                  <a:gd name="connsiteX4" fmla="*/ 1860697 w 2094614"/>
                  <a:gd name="connsiteY4" fmla="*/ 85282 h 670073"/>
                  <a:gd name="connsiteX5" fmla="*/ 1839432 w 2094614"/>
                  <a:gd name="connsiteY5" fmla="*/ 149077 h 670073"/>
                  <a:gd name="connsiteX6" fmla="*/ 1786270 w 2094614"/>
                  <a:gd name="connsiteY6" fmla="*/ 191608 h 670073"/>
                  <a:gd name="connsiteX7" fmla="*/ 1743739 w 2094614"/>
                  <a:gd name="connsiteY7" fmla="*/ 319198 h 670073"/>
                  <a:gd name="connsiteX8" fmla="*/ 1733107 w 2094614"/>
                  <a:gd name="connsiteY8" fmla="*/ 351096 h 670073"/>
                  <a:gd name="connsiteX9" fmla="*/ 1701209 w 2094614"/>
                  <a:gd name="connsiteY9" fmla="*/ 414891 h 670073"/>
                  <a:gd name="connsiteX10" fmla="*/ 1690576 w 2094614"/>
                  <a:gd name="connsiteY10" fmla="*/ 510584 h 670073"/>
                  <a:gd name="connsiteX11" fmla="*/ 1669311 w 2094614"/>
                  <a:gd name="connsiteY11" fmla="*/ 446789 h 670073"/>
                  <a:gd name="connsiteX12" fmla="*/ 1648046 w 2094614"/>
                  <a:gd name="connsiteY12" fmla="*/ 414891 h 670073"/>
                  <a:gd name="connsiteX13" fmla="*/ 1584251 w 2094614"/>
                  <a:gd name="connsiteY13" fmla="*/ 382994 h 670073"/>
                  <a:gd name="connsiteX14" fmla="*/ 1509823 w 2094614"/>
                  <a:gd name="connsiteY14" fmla="*/ 404259 h 670073"/>
                  <a:gd name="connsiteX15" fmla="*/ 1477925 w 2094614"/>
                  <a:gd name="connsiteY15" fmla="*/ 425524 h 670073"/>
                  <a:gd name="connsiteX16" fmla="*/ 1414130 w 2094614"/>
                  <a:gd name="connsiteY16" fmla="*/ 446789 h 670073"/>
                  <a:gd name="connsiteX17" fmla="*/ 1382232 w 2094614"/>
                  <a:gd name="connsiteY17" fmla="*/ 457422 h 670073"/>
                  <a:gd name="connsiteX18" fmla="*/ 1360967 w 2094614"/>
                  <a:gd name="connsiteY18" fmla="*/ 489319 h 670073"/>
                  <a:gd name="connsiteX19" fmla="*/ 1329070 w 2094614"/>
                  <a:gd name="connsiteY19" fmla="*/ 510584 h 670073"/>
                  <a:gd name="connsiteX20" fmla="*/ 1318437 w 2094614"/>
                  <a:gd name="connsiteY20" fmla="*/ 542482 h 670073"/>
                  <a:gd name="connsiteX21" fmla="*/ 1286539 w 2094614"/>
                  <a:gd name="connsiteY21" fmla="*/ 606277 h 670073"/>
                  <a:gd name="connsiteX22" fmla="*/ 1254642 w 2094614"/>
                  <a:gd name="connsiteY22" fmla="*/ 499952 h 670073"/>
                  <a:gd name="connsiteX23" fmla="*/ 1244009 w 2094614"/>
                  <a:gd name="connsiteY23" fmla="*/ 468054 h 670073"/>
                  <a:gd name="connsiteX24" fmla="*/ 1169581 w 2094614"/>
                  <a:gd name="connsiteY24" fmla="*/ 425524 h 670073"/>
                  <a:gd name="connsiteX25" fmla="*/ 1137683 w 2094614"/>
                  <a:gd name="connsiteY25" fmla="*/ 414891 h 670073"/>
                  <a:gd name="connsiteX26" fmla="*/ 1031358 w 2094614"/>
                  <a:gd name="connsiteY26" fmla="*/ 425524 h 670073"/>
                  <a:gd name="connsiteX27" fmla="*/ 988828 w 2094614"/>
                  <a:gd name="connsiteY27" fmla="*/ 478687 h 670073"/>
                  <a:gd name="connsiteX28" fmla="*/ 956930 w 2094614"/>
                  <a:gd name="connsiteY28" fmla="*/ 499952 h 670073"/>
                  <a:gd name="connsiteX29" fmla="*/ 914400 w 2094614"/>
                  <a:gd name="connsiteY29" fmla="*/ 595645 h 670073"/>
                  <a:gd name="connsiteX30" fmla="*/ 850604 w 2094614"/>
                  <a:gd name="connsiteY30" fmla="*/ 510584 h 670073"/>
                  <a:gd name="connsiteX31" fmla="*/ 669851 w 2094614"/>
                  <a:gd name="connsiteY31" fmla="*/ 521217 h 670073"/>
                  <a:gd name="connsiteX32" fmla="*/ 637953 w 2094614"/>
                  <a:gd name="connsiteY32" fmla="*/ 531849 h 670073"/>
                  <a:gd name="connsiteX33" fmla="*/ 616688 w 2094614"/>
                  <a:gd name="connsiteY33" fmla="*/ 553115 h 670073"/>
                  <a:gd name="connsiteX34" fmla="*/ 584790 w 2094614"/>
                  <a:gd name="connsiteY34" fmla="*/ 574380 h 670073"/>
                  <a:gd name="connsiteX35" fmla="*/ 542260 w 2094614"/>
                  <a:gd name="connsiteY35" fmla="*/ 638175 h 670073"/>
                  <a:gd name="connsiteX36" fmla="*/ 510363 w 2094614"/>
                  <a:gd name="connsiteY36" fmla="*/ 627542 h 670073"/>
                  <a:gd name="connsiteX37" fmla="*/ 457200 w 2094614"/>
                  <a:gd name="connsiteY37" fmla="*/ 585012 h 670073"/>
                  <a:gd name="connsiteX38" fmla="*/ 425302 w 2094614"/>
                  <a:gd name="connsiteY38" fmla="*/ 574380 h 670073"/>
                  <a:gd name="connsiteX39" fmla="*/ 255181 w 2094614"/>
                  <a:gd name="connsiteY39" fmla="*/ 585012 h 670073"/>
                  <a:gd name="connsiteX40" fmla="*/ 223283 w 2094614"/>
                  <a:gd name="connsiteY40" fmla="*/ 606277 h 670073"/>
                  <a:gd name="connsiteX41" fmla="*/ 180753 w 2094614"/>
                  <a:gd name="connsiteY41" fmla="*/ 670073 h 670073"/>
                  <a:gd name="connsiteX42" fmla="*/ 53163 w 2094614"/>
                  <a:gd name="connsiteY42" fmla="*/ 616910 h 670073"/>
                  <a:gd name="connsiteX43" fmla="*/ 31897 w 2094614"/>
                  <a:gd name="connsiteY43" fmla="*/ 595645 h 670073"/>
                  <a:gd name="connsiteX44" fmla="*/ 0 w 2094614"/>
                  <a:gd name="connsiteY44" fmla="*/ 585012 h 67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94614" h="670073">
                    <a:moveTo>
                      <a:pt x="2094614" y="32119"/>
                    </a:moveTo>
                    <a:cubicBezTo>
                      <a:pt x="2076893" y="28575"/>
                      <a:pt x="2058372" y="27832"/>
                      <a:pt x="2041451" y="21487"/>
                    </a:cubicBezTo>
                    <a:cubicBezTo>
                      <a:pt x="2029486" y="17000"/>
                      <a:pt x="2022233" y="1807"/>
                      <a:pt x="2009553" y="222"/>
                    </a:cubicBezTo>
                    <a:cubicBezTo>
                      <a:pt x="1990887" y="-2111"/>
                      <a:pt x="1945325" y="14543"/>
                      <a:pt x="1924493" y="21487"/>
                    </a:cubicBezTo>
                    <a:cubicBezTo>
                      <a:pt x="1903228" y="42752"/>
                      <a:pt x="1870207" y="56752"/>
                      <a:pt x="1860697" y="85282"/>
                    </a:cubicBezTo>
                    <a:cubicBezTo>
                      <a:pt x="1853609" y="106547"/>
                      <a:pt x="1858083" y="136643"/>
                      <a:pt x="1839432" y="149077"/>
                    </a:cubicBezTo>
                    <a:cubicBezTo>
                      <a:pt x="1799194" y="175903"/>
                      <a:pt x="1816571" y="161306"/>
                      <a:pt x="1786270" y="191608"/>
                    </a:cubicBezTo>
                    <a:lnTo>
                      <a:pt x="1743739" y="319198"/>
                    </a:lnTo>
                    <a:cubicBezTo>
                      <a:pt x="1740195" y="329831"/>
                      <a:pt x="1739324" y="341771"/>
                      <a:pt x="1733107" y="351096"/>
                    </a:cubicBezTo>
                    <a:cubicBezTo>
                      <a:pt x="1705625" y="392319"/>
                      <a:pt x="1715883" y="370871"/>
                      <a:pt x="1701209" y="414891"/>
                    </a:cubicBezTo>
                    <a:cubicBezTo>
                      <a:pt x="1697665" y="446789"/>
                      <a:pt x="1713270" y="487890"/>
                      <a:pt x="1690576" y="510584"/>
                    </a:cubicBezTo>
                    <a:cubicBezTo>
                      <a:pt x="1674726" y="526434"/>
                      <a:pt x="1681745" y="465440"/>
                      <a:pt x="1669311" y="446789"/>
                    </a:cubicBezTo>
                    <a:cubicBezTo>
                      <a:pt x="1662223" y="436156"/>
                      <a:pt x="1657082" y="423927"/>
                      <a:pt x="1648046" y="414891"/>
                    </a:cubicBezTo>
                    <a:cubicBezTo>
                      <a:pt x="1627434" y="394279"/>
                      <a:pt x="1610195" y="391641"/>
                      <a:pt x="1584251" y="382994"/>
                    </a:cubicBezTo>
                    <a:cubicBezTo>
                      <a:pt x="1570619" y="386402"/>
                      <a:pt x="1525080" y="396630"/>
                      <a:pt x="1509823" y="404259"/>
                    </a:cubicBezTo>
                    <a:cubicBezTo>
                      <a:pt x="1498393" y="409974"/>
                      <a:pt x="1489602" y="420334"/>
                      <a:pt x="1477925" y="425524"/>
                    </a:cubicBezTo>
                    <a:cubicBezTo>
                      <a:pt x="1457442" y="434628"/>
                      <a:pt x="1435395" y="439701"/>
                      <a:pt x="1414130" y="446789"/>
                    </a:cubicBezTo>
                    <a:lnTo>
                      <a:pt x="1382232" y="457422"/>
                    </a:lnTo>
                    <a:cubicBezTo>
                      <a:pt x="1375144" y="468054"/>
                      <a:pt x="1370003" y="480283"/>
                      <a:pt x="1360967" y="489319"/>
                    </a:cubicBezTo>
                    <a:cubicBezTo>
                      <a:pt x="1351931" y="498355"/>
                      <a:pt x="1337053" y="500606"/>
                      <a:pt x="1329070" y="510584"/>
                    </a:cubicBezTo>
                    <a:cubicBezTo>
                      <a:pt x="1322069" y="519336"/>
                      <a:pt x="1323449" y="532457"/>
                      <a:pt x="1318437" y="542482"/>
                    </a:cubicBezTo>
                    <a:cubicBezTo>
                      <a:pt x="1277212" y="624931"/>
                      <a:pt x="1313266" y="526100"/>
                      <a:pt x="1286539" y="606277"/>
                    </a:cubicBezTo>
                    <a:cubicBezTo>
                      <a:pt x="1270471" y="542003"/>
                      <a:pt x="1280527" y="577607"/>
                      <a:pt x="1254642" y="499952"/>
                    </a:cubicBezTo>
                    <a:cubicBezTo>
                      <a:pt x="1251098" y="489319"/>
                      <a:pt x="1253335" y="474271"/>
                      <a:pt x="1244009" y="468054"/>
                    </a:cubicBezTo>
                    <a:cubicBezTo>
                      <a:pt x="1211974" y="446698"/>
                      <a:pt x="1207353" y="441712"/>
                      <a:pt x="1169581" y="425524"/>
                    </a:cubicBezTo>
                    <a:cubicBezTo>
                      <a:pt x="1159279" y="421109"/>
                      <a:pt x="1148316" y="418435"/>
                      <a:pt x="1137683" y="414891"/>
                    </a:cubicBezTo>
                    <a:cubicBezTo>
                      <a:pt x="1102241" y="418435"/>
                      <a:pt x="1066064" y="417515"/>
                      <a:pt x="1031358" y="425524"/>
                    </a:cubicBezTo>
                    <a:cubicBezTo>
                      <a:pt x="979037" y="437598"/>
                      <a:pt x="1013234" y="448179"/>
                      <a:pt x="988828" y="478687"/>
                    </a:cubicBezTo>
                    <a:cubicBezTo>
                      <a:pt x="980845" y="488666"/>
                      <a:pt x="967563" y="492864"/>
                      <a:pt x="956930" y="499952"/>
                    </a:cubicBezTo>
                    <a:cubicBezTo>
                      <a:pt x="931624" y="575870"/>
                      <a:pt x="948099" y="545096"/>
                      <a:pt x="914400" y="595645"/>
                    </a:cubicBezTo>
                    <a:cubicBezTo>
                      <a:pt x="866309" y="523508"/>
                      <a:pt x="889942" y="549921"/>
                      <a:pt x="850604" y="510584"/>
                    </a:cubicBezTo>
                    <a:cubicBezTo>
                      <a:pt x="790353" y="514128"/>
                      <a:pt x="729907" y="515211"/>
                      <a:pt x="669851" y="521217"/>
                    </a:cubicBezTo>
                    <a:cubicBezTo>
                      <a:pt x="658699" y="522332"/>
                      <a:pt x="647564" y="526083"/>
                      <a:pt x="637953" y="531849"/>
                    </a:cubicBezTo>
                    <a:cubicBezTo>
                      <a:pt x="629357" y="537007"/>
                      <a:pt x="624516" y="546853"/>
                      <a:pt x="616688" y="553115"/>
                    </a:cubicBezTo>
                    <a:cubicBezTo>
                      <a:pt x="606709" y="561098"/>
                      <a:pt x="595423" y="567292"/>
                      <a:pt x="584790" y="574380"/>
                    </a:cubicBezTo>
                    <a:cubicBezTo>
                      <a:pt x="576823" y="598281"/>
                      <a:pt x="572127" y="628219"/>
                      <a:pt x="542260" y="638175"/>
                    </a:cubicBezTo>
                    <a:lnTo>
                      <a:pt x="510363" y="627542"/>
                    </a:lnTo>
                    <a:cubicBezTo>
                      <a:pt x="490585" y="607765"/>
                      <a:pt x="484023" y="598423"/>
                      <a:pt x="457200" y="585012"/>
                    </a:cubicBezTo>
                    <a:cubicBezTo>
                      <a:pt x="447175" y="580000"/>
                      <a:pt x="435935" y="577924"/>
                      <a:pt x="425302" y="574380"/>
                    </a:cubicBezTo>
                    <a:cubicBezTo>
                      <a:pt x="368595" y="577924"/>
                      <a:pt x="311303" y="576151"/>
                      <a:pt x="255181" y="585012"/>
                    </a:cubicBezTo>
                    <a:cubicBezTo>
                      <a:pt x="242559" y="587005"/>
                      <a:pt x="231698" y="596660"/>
                      <a:pt x="223283" y="606277"/>
                    </a:cubicBezTo>
                    <a:cubicBezTo>
                      <a:pt x="206453" y="625511"/>
                      <a:pt x="180753" y="670073"/>
                      <a:pt x="180753" y="670073"/>
                    </a:cubicBezTo>
                    <a:cubicBezTo>
                      <a:pt x="119324" y="659834"/>
                      <a:pt x="102205" y="665950"/>
                      <a:pt x="53163" y="616910"/>
                    </a:cubicBezTo>
                    <a:cubicBezTo>
                      <a:pt x="46074" y="609822"/>
                      <a:pt x="40493" y="600803"/>
                      <a:pt x="31897" y="595645"/>
                    </a:cubicBezTo>
                    <a:cubicBezTo>
                      <a:pt x="22287" y="589879"/>
                      <a:pt x="0" y="585012"/>
                      <a:pt x="0" y="58501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8662456" y="832813"/>
                <a:ext cx="2062480" cy="637540"/>
              </a:xfrm>
              <a:custGeom>
                <a:avLst/>
                <a:gdLst>
                  <a:gd name="connsiteX0" fmla="*/ 0 w 2062716"/>
                  <a:gd name="connsiteY0" fmla="*/ 0 h 637954"/>
                  <a:gd name="connsiteX1" fmla="*/ 127590 w 2062716"/>
                  <a:gd name="connsiteY1" fmla="*/ 10633 h 637954"/>
                  <a:gd name="connsiteX2" fmla="*/ 159488 w 2062716"/>
                  <a:gd name="connsiteY2" fmla="*/ 21265 h 637954"/>
                  <a:gd name="connsiteX3" fmla="*/ 170121 w 2062716"/>
                  <a:gd name="connsiteY3" fmla="*/ 53163 h 637954"/>
                  <a:gd name="connsiteX4" fmla="*/ 202018 w 2062716"/>
                  <a:gd name="connsiteY4" fmla="*/ 74428 h 637954"/>
                  <a:gd name="connsiteX5" fmla="*/ 244549 w 2062716"/>
                  <a:gd name="connsiteY5" fmla="*/ 159489 h 637954"/>
                  <a:gd name="connsiteX6" fmla="*/ 265814 w 2062716"/>
                  <a:gd name="connsiteY6" fmla="*/ 223284 h 637954"/>
                  <a:gd name="connsiteX7" fmla="*/ 276446 w 2062716"/>
                  <a:gd name="connsiteY7" fmla="*/ 255182 h 637954"/>
                  <a:gd name="connsiteX8" fmla="*/ 318976 w 2062716"/>
                  <a:gd name="connsiteY8" fmla="*/ 350875 h 637954"/>
                  <a:gd name="connsiteX9" fmla="*/ 340242 w 2062716"/>
                  <a:gd name="connsiteY9" fmla="*/ 414670 h 637954"/>
                  <a:gd name="connsiteX10" fmla="*/ 372139 w 2062716"/>
                  <a:gd name="connsiteY10" fmla="*/ 531628 h 637954"/>
                  <a:gd name="connsiteX11" fmla="*/ 382772 w 2062716"/>
                  <a:gd name="connsiteY11" fmla="*/ 563526 h 637954"/>
                  <a:gd name="connsiteX12" fmla="*/ 393404 w 2062716"/>
                  <a:gd name="connsiteY12" fmla="*/ 489098 h 637954"/>
                  <a:gd name="connsiteX13" fmla="*/ 435935 w 2062716"/>
                  <a:gd name="connsiteY13" fmla="*/ 404037 h 637954"/>
                  <a:gd name="connsiteX14" fmla="*/ 467832 w 2062716"/>
                  <a:gd name="connsiteY14" fmla="*/ 393405 h 637954"/>
                  <a:gd name="connsiteX15" fmla="*/ 499730 w 2062716"/>
                  <a:gd name="connsiteY15" fmla="*/ 372140 h 637954"/>
                  <a:gd name="connsiteX16" fmla="*/ 563525 w 2062716"/>
                  <a:gd name="connsiteY16" fmla="*/ 350875 h 637954"/>
                  <a:gd name="connsiteX17" fmla="*/ 648586 w 2062716"/>
                  <a:gd name="connsiteY17" fmla="*/ 361507 h 637954"/>
                  <a:gd name="connsiteX18" fmla="*/ 701749 w 2062716"/>
                  <a:gd name="connsiteY18" fmla="*/ 404037 h 637954"/>
                  <a:gd name="connsiteX19" fmla="*/ 723014 w 2062716"/>
                  <a:gd name="connsiteY19" fmla="*/ 467833 h 637954"/>
                  <a:gd name="connsiteX20" fmla="*/ 733646 w 2062716"/>
                  <a:gd name="connsiteY20" fmla="*/ 499730 h 637954"/>
                  <a:gd name="connsiteX21" fmla="*/ 744279 w 2062716"/>
                  <a:gd name="connsiteY21" fmla="*/ 542261 h 637954"/>
                  <a:gd name="connsiteX22" fmla="*/ 776176 w 2062716"/>
                  <a:gd name="connsiteY22" fmla="*/ 510363 h 637954"/>
                  <a:gd name="connsiteX23" fmla="*/ 786809 w 2062716"/>
                  <a:gd name="connsiteY23" fmla="*/ 478465 h 637954"/>
                  <a:gd name="connsiteX24" fmla="*/ 850604 w 2062716"/>
                  <a:gd name="connsiteY24" fmla="*/ 435935 h 637954"/>
                  <a:gd name="connsiteX25" fmla="*/ 882502 w 2062716"/>
                  <a:gd name="connsiteY25" fmla="*/ 414670 h 637954"/>
                  <a:gd name="connsiteX26" fmla="*/ 1095153 w 2062716"/>
                  <a:gd name="connsiteY26" fmla="*/ 425303 h 637954"/>
                  <a:gd name="connsiteX27" fmla="*/ 1127051 w 2062716"/>
                  <a:gd name="connsiteY27" fmla="*/ 435935 h 637954"/>
                  <a:gd name="connsiteX28" fmla="*/ 1148316 w 2062716"/>
                  <a:gd name="connsiteY28" fmla="*/ 510363 h 637954"/>
                  <a:gd name="connsiteX29" fmla="*/ 1158949 w 2062716"/>
                  <a:gd name="connsiteY29" fmla="*/ 574158 h 637954"/>
                  <a:gd name="connsiteX30" fmla="*/ 1190846 w 2062716"/>
                  <a:gd name="connsiteY30" fmla="*/ 552893 h 637954"/>
                  <a:gd name="connsiteX31" fmla="*/ 1254642 w 2062716"/>
                  <a:gd name="connsiteY31" fmla="*/ 478465 h 637954"/>
                  <a:gd name="connsiteX32" fmla="*/ 1318437 w 2062716"/>
                  <a:gd name="connsiteY32" fmla="*/ 457200 h 637954"/>
                  <a:gd name="connsiteX33" fmla="*/ 1392865 w 2062716"/>
                  <a:gd name="connsiteY33" fmla="*/ 467833 h 637954"/>
                  <a:gd name="connsiteX34" fmla="*/ 1456660 w 2062716"/>
                  <a:gd name="connsiteY34" fmla="*/ 489098 h 637954"/>
                  <a:gd name="connsiteX35" fmla="*/ 1477925 w 2062716"/>
                  <a:gd name="connsiteY35" fmla="*/ 520996 h 637954"/>
                  <a:gd name="connsiteX36" fmla="*/ 1520456 w 2062716"/>
                  <a:gd name="connsiteY36" fmla="*/ 606056 h 637954"/>
                  <a:gd name="connsiteX37" fmla="*/ 1552353 w 2062716"/>
                  <a:gd name="connsiteY37" fmla="*/ 563526 h 637954"/>
                  <a:gd name="connsiteX38" fmla="*/ 1648046 w 2062716"/>
                  <a:gd name="connsiteY38" fmla="*/ 489098 h 637954"/>
                  <a:gd name="connsiteX39" fmla="*/ 1711842 w 2062716"/>
                  <a:gd name="connsiteY39" fmla="*/ 457200 h 637954"/>
                  <a:gd name="connsiteX40" fmla="*/ 1807535 w 2062716"/>
                  <a:gd name="connsiteY40" fmla="*/ 467833 h 637954"/>
                  <a:gd name="connsiteX41" fmla="*/ 1860697 w 2062716"/>
                  <a:gd name="connsiteY41" fmla="*/ 563526 h 637954"/>
                  <a:gd name="connsiteX42" fmla="*/ 1903228 w 2062716"/>
                  <a:gd name="connsiteY42" fmla="*/ 616689 h 637954"/>
                  <a:gd name="connsiteX43" fmla="*/ 1935125 w 2062716"/>
                  <a:gd name="connsiteY43" fmla="*/ 637954 h 637954"/>
                  <a:gd name="connsiteX44" fmla="*/ 1967023 w 2062716"/>
                  <a:gd name="connsiteY44" fmla="*/ 616689 h 637954"/>
                  <a:gd name="connsiteX45" fmla="*/ 1988288 w 2062716"/>
                  <a:gd name="connsiteY45" fmla="*/ 595423 h 637954"/>
                  <a:gd name="connsiteX46" fmla="*/ 2062716 w 2062716"/>
                  <a:gd name="connsiteY46" fmla="*/ 542261 h 6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062716" h="637954">
                    <a:moveTo>
                      <a:pt x="0" y="0"/>
                    </a:moveTo>
                    <a:cubicBezTo>
                      <a:pt x="42530" y="3544"/>
                      <a:pt x="85287" y="4993"/>
                      <a:pt x="127590" y="10633"/>
                    </a:cubicBezTo>
                    <a:cubicBezTo>
                      <a:pt x="138699" y="12114"/>
                      <a:pt x="151563" y="13340"/>
                      <a:pt x="159488" y="21265"/>
                    </a:cubicBezTo>
                    <a:cubicBezTo>
                      <a:pt x="167413" y="29190"/>
                      <a:pt x="163120" y="44411"/>
                      <a:pt x="170121" y="53163"/>
                    </a:cubicBezTo>
                    <a:cubicBezTo>
                      <a:pt x="178104" y="63141"/>
                      <a:pt x="191386" y="67340"/>
                      <a:pt x="202018" y="74428"/>
                    </a:cubicBezTo>
                    <a:cubicBezTo>
                      <a:pt x="226453" y="147733"/>
                      <a:pt x="207433" y="122373"/>
                      <a:pt x="244549" y="159489"/>
                    </a:cubicBezTo>
                    <a:lnTo>
                      <a:pt x="265814" y="223284"/>
                    </a:lnTo>
                    <a:cubicBezTo>
                      <a:pt x="269358" y="233917"/>
                      <a:pt x="270229" y="245857"/>
                      <a:pt x="276446" y="255182"/>
                    </a:cubicBezTo>
                    <a:cubicBezTo>
                      <a:pt x="310146" y="305731"/>
                      <a:pt x="293669" y="274954"/>
                      <a:pt x="318976" y="350875"/>
                    </a:cubicBezTo>
                    <a:cubicBezTo>
                      <a:pt x="318977" y="350879"/>
                      <a:pt x="340241" y="414667"/>
                      <a:pt x="340242" y="414670"/>
                    </a:cubicBezTo>
                    <a:cubicBezTo>
                      <a:pt x="355269" y="489811"/>
                      <a:pt x="345160" y="450691"/>
                      <a:pt x="372139" y="531628"/>
                    </a:cubicBezTo>
                    <a:lnTo>
                      <a:pt x="382772" y="563526"/>
                    </a:lnTo>
                    <a:cubicBezTo>
                      <a:pt x="386316" y="538717"/>
                      <a:pt x="387769" y="513517"/>
                      <a:pt x="393404" y="489098"/>
                    </a:cubicBezTo>
                    <a:cubicBezTo>
                      <a:pt x="400220" y="459560"/>
                      <a:pt x="406699" y="421579"/>
                      <a:pt x="435935" y="404037"/>
                    </a:cubicBezTo>
                    <a:cubicBezTo>
                      <a:pt x="445545" y="398271"/>
                      <a:pt x="457200" y="396949"/>
                      <a:pt x="467832" y="393405"/>
                    </a:cubicBezTo>
                    <a:cubicBezTo>
                      <a:pt x="478465" y="386317"/>
                      <a:pt x="488053" y="377330"/>
                      <a:pt x="499730" y="372140"/>
                    </a:cubicBezTo>
                    <a:cubicBezTo>
                      <a:pt x="520213" y="363036"/>
                      <a:pt x="563525" y="350875"/>
                      <a:pt x="563525" y="350875"/>
                    </a:cubicBezTo>
                    <a:cubicBezTo>
                      <a:pt x="591879" y="354419"/>
                      <a:pt x="621019" y="353989"/>
                      <a:pt x="648586" y="361507"/>
                    </a:cubicBezTo>
                    <a:cubicBezTo>
                      <a:pt x="667026" y="366536"/>
                      <a:pt x="688547" y="390836"/>
                      <a:pt x="701749" y="404037"/>
                    </a:cubicBezTo>
                    <a:lnTo>
                      <a:pt x="723014" y="467833"/>
                    </a:lnTo>
                    <a:cubicBezTo>
                      <a:pt x="726558" y="478465"/>
                      <a:pt x="730928" y="488857"/>
                      <a:pt x="733646" y="499730"/>
                    </a:cubicBezTo>
                    <a:lnTo>
                      <a:pt x="744279" y="542261"/>
                    </a:lnTo>
                    <a:cubicBezTo>
                      <a:pt x="754911" y="531628"/>
                      <a:pt x="767835" y="522874"/>
                      <a:pt x="776176" y="510363"/>
                    </a:cubicBezTo>
                    <a:cubicBezTo>
                      <a:pt x="782393" y="501037"/>
                      <a:pt x="778884" y="486390"/>
                      <a:pt x="786809" y="478465"/>
                    </a:cubicBezTo>
                    <a:cubicBezTo>
                      <a:pt x="804881" y="460393"/>
                      <a:pt x="829339" y="450112"/>
                      <a:pt x="850604" y="435935"/>
                    </a:cubicBezTo>
                    <a:lnTo>
                      <a:pt x="882502" y="414670"/>
                    </a:lnTo>
                    <a:cubicBezTo>
                      <a:pt x="953386" y="418214"/>
                      <a:pt x="1024448" y="419155"/>
                      <a:pt x="1095153" y="425303"/>
                    </a:cubicBezTo>
                    <a:cubicBezTo>
                      <a:pt x="1106319" y="426274"/>
                      <a:pt x="1119126" y="428010"/>
                      <a:pt x="1127051" y="435935"/>
                    </a:cubicBezTo>
                    <a:cubicBezTo>
                      <a:pt x="1132116" y="441000"/>
                      <a:pt x="1148248" y="510021"/>
                      <a:pt x="1148316" y="510363"/>
                    </a:cubicBezTo>
                    <a:cubicBezTo>
                      <a:pt x="1152544" y="531503"/>
                      <a:pt x="1155405" y="552893"/>
                      <a:pt x="1158949" y="574158"/>
                    </a:cubicBezTo>
                    <a:cubicBezTo>
                      <a:pt x="1169581" y="567070"/>
                      <a:pt x="1181810" y="561929"/>
                      <a:pt x="1190846" y="552893"/>
                    </a:cubicBezTo>
                    <a:cubicBezTo>
                      <a:pt x="1214655" y="529084"/>
                      <a:pt x="1216533" y="491168"/>
                      <a:pt x="1254642" y="478465"/>
                    </a:cubicBezTo>
                    <a:lnTo>
                      <a:pt x="1318437" y="457200"/>
                    </a:lnTo>
                    <a:cubicBezTo>
                      <a:pt x="1343246" y="460744"/>
                      <a:pt x="1368446" y="462198"/>
                      <a:pt x="1392865" y="467833"/>
                    </a:cubicBezTo>
                    <a:cubicBezTo>
                      <a:pt x="1414706" y="472873"/>
                      <a:pt x="1456660" y="489098"/>
                      <a:pt x="1456660" y="489098"/>
                    </a:cubicBezTo>
                    <a:cubicBezTo>
                      <a:pt x="1463748" y="499731"/>
                      <a:pt x="1472735" y="509319"/>
                      <a:pt x="1477925" y="520996"/>
                    </a:cubicBezTo>
                    <a:cubicBezTo>
                      <a:pt x="1517020" y="608961"/>
                      <a:pt x="1476783" y="562385"/>
                      <a:pt x="1520456" y="606056"/>
                    </a:cubicBezTo>
                    <a:cubicBezTo>
                      <a:pt x="1531088" y="591879"/>
                      <a:pt x="1540821" y="576981"/>
                      <a:pt x="1552353" y="563526"/>
                    </a:cubicBezTo>
                    <a:cubicBezTo>
                      <a:pt x="1585665" y="524661"/>
                      <a:pt x="1600051" y="521094"/>
                      <a:pt x="1648046" y="489098"/>
                    </a:cubicBezTo>
                    <a:cubicBezTo>
                      <a:pt x="1689269" y="461616"/>
                      <a:pt x="1667822" y="471874"/>
                      <a:pt x="1711842" y="457200"/>
                    </a:cubicBezTo>
                    <a:cubicBezTo>
                      <a:pt x="1743740" y="460744"/>
                      <a:pt x="1777088" y="457684"/>
                      <a:pt x="1807535" y="467833"/>
                    </a:cubicBezTo>
                    <a:cubicBezTo>
                      <a:pt x="1850440" y="482135"/>
                      <a:pt x="1841896" y="535324"/>
                      <a:pt x="1860697" y="563526"/>
                    </a:cubicBezTo>
                    <a:cubicBezTo>
                      <a:pt x="1876487" y="587211"/>
                      <a:pt x="1881584" y="599373"/>
                      <a:pt x="1903228" y="616689"/>
                    </a:cubicBezTo>
                    <a:cubicBezTo>
                      <a:pt x="1913206" y="624672"/>
                      <a:pt x="1924493" y="630866"/>
                      <a:pt x="1935125" y="637954"/>
                    </a:cubicBezTo>
                    <a:cubicBezTo>
                      <a:pt x="1945758" y="630866"/>
                      <a:pt x="1957044" y="624672"/>
                      <a:pt x="1967023" y="616689"/>
                    </a:cubicBezTo>
                    <a:cubicBezTo>
                      <a:pt x="1974851" y="610427"/>
                      <a:pt x="1980268" y="601438"/>
                      <a:pt x="1988288" y="595423"/>
                    </a:cubicBezTo>
                    <a:cubicBezTo>
                      <a:pt x="2078921" y="527447"/>
                      <a:pt x="2029565" y="575409"/>
                      <a:pt x="2062716" y="54226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>
          <a:xfrm flipV="1">
            <a:off x="8609248" y="4090520"/>
            <a:ext cx="905054" cy="28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045783" y="2175179"/>
            <a:ext cx="905054" cy="286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3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913" y="3565172"/>
            <a:ext cx="11029615" cy="1497507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Mechanical Analysis 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2913" y="704017"/>
            <a:ext cx="11155882" cy="4397793"/>
            <a:chOff x="542260" y="477467"/>
            <a:chExt cx="9786393" cy="4397793"/>
          </a:xfrm>
        </p:grpSpPr>
        <p:pic>
          <p:nvPicPr>
            <p:cNvPr id="12" name="Picture 11" descr="C:\Users\poindma\AppData\Local\Temp\IMG_20150410_131531_256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643" y="505554"/>
              <a:ext cx="2789010" cy="43697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542260" y="477467"/>
              <a:ext cx="7111858" cy="2861155"/>
              <a:chOff x="-31223" y="340202"/>
              <a:chExt cx="19456863" cy="671572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1223" y="379853"/>
                <a:ext cx="8565623" cy="66760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8031" y="340202"/>
                <a:ext cx="10544424" cy="6715722"/>
              </a:xfrm>
              <a:prstGeom prst="rect">
                <a:avLst/>
              </a:prstGeom>
            </p:spPr>
          </p:pic>
          <p:sp>
            <p:nvSpPr>
              <p:cNvPr id="10" name="Right Arrow 9"/>
              <p:cNvSpPr/>
              <p:nvPr/>
            </p:nvSpPr>
            <p:spPr>
              <a:xfrm>
                <a:off x="7767260" y="3124438"/>
                <a:ext cx="1288355" cy="8534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8137284" y="3124642"/>
                <a:ext cx="1288356" cy="8534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6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65755" y="6492875"/>
            <a:ext cx="5687786" cy="365125"/>
          </a:xfrm>
        </p:spPr>
        <p:txBody>
          <a:bodyPr/>
          <a:lstStyle/>
          <a:p>
            <a:pPr algn="ctr"/>
            <a:r>
              <a:rPr lang="en-US" dirty="0" smtClean="0"/>
              <a:t>Malcolm Harmon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26539" y="6492875"/>
            <a:ext cx="1052508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513423"/>
              </p:ext>
            </p:extLst>
          </p:nvPr>
        </p:nvGraphicFramePr>
        <p:xfrm>
          <a:off x="1015492" y="3696335"/>
          <a:ext cx="9893300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8800"/>
                <a:gridCol w="3467100"/>
                <a:gridCol w="3327400"/>
              </a:tblGrid>
              <a:tr h="358414">
                <a:tc>
                  <a:txBody>
                    <a:bodyPr/>
                    <a:lstStyle/>
                    <a:p>
                      <a:r>
                        <a:rPr lang="en-US" dirty="0" smtClean="0"/>
                        <a:t>Scale:</a:t>
                      </a:r>
                      <a:r>
                        <a:rPr lang="en-US" baseline="0" dirty="0" smtClean="0"/>
                        <a:t> 1(low) - 5 (high) (Constructability)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8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r>
                        <a:rPr lang="en-US" baseline="0" dirty="0" smtClean="0"/>
                        <a:t> Mounting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496" y="0"/>
            <a:ext cx="2933700" cy="3784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rcRect l="43750" t="23838" r="22596" b="11258"/>
          <a:stretch/>
        </p:blipFill>
        <p:spPr bwMode="auto">
          <a:xfrm>
            <a:off x="8100860" y="0"/>
            <a:ext cx="2807932" cy="378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539" y="1601616"/>
            <a:ext cx="41168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+mj-lt"/>
              </a:rPr>
              <a:t>Prior Design</a:t>
            </a:r>
          </a:p>
          <a:p>
            <a:r>
              <a:rPr lang="en-US" sz="6000" dirty="0" smtClean="0">
                <a:solidFill>
                  <a:schemeClr val="accent1"/>
                </a:solidFill>
                <a:latin typeface="+mj-lt"/>
              </a:rPr>
              <a:t>Analysis</a:t>
            </a:r>
            <a:endParaRPr lang="en-US" sz="7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77606"/>
              </p:ext>
            </p:extLst>
          </p:nvPr>
        </p:nvGraphicFramePr>
        <p:xfrm>
          <a:off x="1007068" y="5100747"/>
          <a:ext cx="9901725" cy="138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22805"/>
                <a:gridCol w="3466681"/>
                <a:gridCol w="3312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Scale:</a:t>
                      </a:r>
                      <a:r>
                        <a:rPr lang="en-US" baseline="0" dirty="0" smtClean="0"/>
                        <a:t> 1(low) – 5 (high) (Horn Alignment)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Centers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Horn Adjustability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14" y="774357"/>
            <a:ext cx="9628632" cy="86097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Restructured Body Design</a:t>
            </a:r>
            <a:endParaRPr lang="en-US" sz="480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52107" y="6364588"/>
            <a:ext cx="5687786" cy="365125"/>
          </a:xfrm>
        </p:spPr>
        <p:txBody>
          <a:bodyPr/>
          <a:lstStyle/>
          <a:p>
            <a:pPr algn="ctr"/>
            <a:r>
              <a:rPr lang="en-US" dirty="0" smtClean="0"/>
              <a:t>Malcolm Harmon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44653" y="6283683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76436" y="1852268"/>
          <a:ext cx="8128000" cy="82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4064000"/>
              </a:tblGrid>
              <a:tr h="628053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Horn Placement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Component Box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Horn Shield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Back Plate Cover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1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18033" y="2692400"/>
            <a:ext cx="6514193" cy="3352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62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Restructured </a:t>
            </a:r>
            <a:r>
              <a:rPr lang="en-US" sz="4800" dirty="0" smtClean="0"/>
              <a:t>Stand </a:t>
            </a:r>
            <a:r>
              <a:rPr lang="en-US" sz="4800" dirty="0"/>
              <a:t>Design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7424" y="6442117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44652" y="6492875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32" y="4317744"/>
            <a:ext cx="6437466" cy="13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86" y="2209075"/>
            <a:ext cx="6313753" cy="13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0752" y="2037562"/>
            <a:ext cx="263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 </a:t>
            </a:r>
            <a:r>
              <a:rPr lang="en-US" sz="2400" b="1" dirty="0" smtClean="0"/>
              <a:t>inch THICK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Aluminum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751" y="4459280"/>
            <a:ext cx="279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1/4 inch THICK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Steel</a:t>
            </a:r>
          </a:p>
        </p:txBody>
      </p:sp>
      <p:sp>
        <p:nvSpPr>
          <p:cNvPr id="7" name="Left Brace 6"/>
          <p:cNvSpPr/>
          <p:nvPr/>
        </p:nvSpPr>
        <p:spPr>
          <a:xfrm rot="15878307">
            <a:off x="7129163" y="2968771"/>
            <a:ext cx="228600" cy="53449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 in</a:t>
            </a:r>
          </a:p>
        </p:txBody>
      </p:sp>
      <p:sp>
        <p:nvSpPr>
          <p:cNvPr id="9" name="Right Brace 8"/>
          <p:cNvSpPr/>
          <p:nvPr/>
        </p:nvSpPr>
        <p:spPr>
          <a:xfrm rot="17336983">
            <a:off x="9460334" y="4304526"/>
            <a:ext cx="228600" cy="729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44015" y="4191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in</a:t>
            </a:r>
          </a:p>
        </p:txBody>
      </p:sp>
    </p:spTree>
    <p:extLst>
      <p:ext uri="{BB962C8B-B14F-4D97-AF65-F5344CB8AC3E}">
        <p14:creationId xmlns:p14="http://schemas.microsoft.com/office/powerpoint/2010/main" val="2385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1" y="1665028"/>
            <a:ext cx="8196377" cy="461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5413" y="597259"/>
            <a:ext cx="6066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Antenna Structure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5414" y="1301377"/>
            <a:ext cx="618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Component Box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91845"/>
              </p:ext>
            </p:extLst>
          </p:nvPr>
        </p:nvGraphicFramePr>
        <p:xfrm>
          <a:off x="9242188" y="1366700"/>
          <a:ext cx="2535829" cy="47596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4187"/>
                <a:gridCol w="1521642"/>
              </a:tblGrid>
              <a:tr h="3170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Part #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 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9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- 1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</a:t>
                      </a:r>
                      <a:r>
                        <a:rPr lang="en-US" sz="1400" baseline="0" dirty="0" smtClean="0"/>
                        <a:t> Box Lid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70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- 2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 Box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48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- 3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To 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70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- 4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48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- 5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Connector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48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- 6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Vertical</a:t>
                      </a:r>
                      <a:r>
                        <a:rPr lang="en-US" sz="1400" baseline="0" dirty="0" smtClean="0"/>
                        <a:t>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9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- 7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Left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48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- 8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Right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9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- 9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Quadrant Panel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5413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15600" y="6492875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322" y="2207075"/>
            <a:ext cx="2060812" cy="2058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25591" y="1665028"/>
            <a:ext cx="2545604" cy="887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Team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684" y="2334396"/>
            <a:ext cx="9628632" cy="3617415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Team Roles &amp; Responsibilities</a:t>
            </a:r>
          </a:p>
          <a:p>
            <a:pPr marL="0" indent="0" algn="ctr">
              <a:buNone/>
            </a:pPr>
            <a:r>
              <a:rPr lang="en-US" sz="2400" dirty="0" smtClean="0"/>
              <a:t>Project Overview</a:t>
            </a:r>
          </a:p>
          <a:p>
            <a:pPr marL="0" indent="0" algn="ctr">
              <a:buNone/>
            </a:pPr>
            <a:r>
              <a:rPr lang="en-US" sz="2400" dirty="0"/>
              <a:t>Electrical System</a:t>
            </a:r>
          </a:p>
          <a:p>
            <a:pPr marL="0" indent="0" algn="ctr">
              <a:buNone/>
            </a:pPr>
            <a:r>
              <a:rPr lang="en-US" sz="2400" dirty="0" smtClean="0"/>
              <a:t>Mechanical Analysis</a:t>
            </a:r>
          </a:p>
          <a:p>
            <a:pPr marL="0" indent="0" algn="ctr">
              <a:buNone/>
            </a:pPr>
            <a:r>
              <a:rPr lang="en-US" sz="2400" dirty="0" smtClean="0"/>
              <a:t>Project Management</a:t>
            </a:r>
          </a:p>
          <a:p>
            <a:pPr marL="0" indent="0" algn="ctr">
              <a:buNone/>
            </a:pPr>
            <a:r>
              <a:rPr lang="en-US" sz="2400" dirty="0" smtClean="0"/>
              <a:t>Conclusion</a:t>
            </a:r>
          </a:p>
          <a:p>
            <a:pPr marL="0" indent="0" algn="ctr">
              <a:buNone/>
            </a:pPr>
            <a:r>
              <a:rPr lang="en-US" sz="2400" dirty="0" smtClean="0"/>
              <a:t>Closing Questions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7395" y="6227477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90" y="1859252"/>
            <a:ext cx="3527523" cy="3556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05" y="1859252"/>
            <a:ext cx="3442329" cy="3540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971" y="688361"/>
            <a:ext cx="7221474" cy="825583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/>
              <a:t>Component Box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2360" y="6464578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0327" y="6464578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8" name="image50.pn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638814" y="4833342"/>
            <a:ext cx="1941513" cy="1631236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7912100" y="1859252"/>
            <a:ext cx="326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Rotated Lid for easy access to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Manually mounted on structure for most convenient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" y="1532209"/>
            <a:ext cx="8802378" cy="49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427631"/>
            <a:ext cx="6066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Antenna Structure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5414" y="1070544"/>
            <a:ext cx="618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Horn Covers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18750"/>
              </p:ext>
            </p:extLst>
          </p:nvPr>
        </p:nvGraphicFramePr>
        <p:xfrm>
          <a:off x="9269484" y="1188850"/>
          <a:ext cx="2290170" cy="4966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5937"/>
                <a:gridCol w="1374233"/>
              </a:tblGrid>
              <a:tr h="3307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Part #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 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2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- 1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</a:t>
                      </a:r>
                      <a:r>
                        <a:rPr lang="en-US" sz="1400" baseline="0" dirty="0" smtClean="0"/>
                        <a:t> Box Lid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307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- 2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 Box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788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- 3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To 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307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- 4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788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- 5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Connector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788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- 6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Vertical</a:t>
                      </a:r>
                      <a:r>
                        <a:rPr lang="en-US" sz="1400" baseline="0" dirty="0" smtClean="0"/>
                        <a:t>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2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- 7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Left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788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- 8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Right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52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- 9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Quadrant Panel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5414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48085" y="6492875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6100" y="3904122"/>
            <a:ext cx="2236257" cy="1732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9211" y="1992573"/>
            <a:ext cx="2222055" cy="2893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1673065"/>
            <a:ext cx="8550440" cy="4809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475" y="496695"/>
            <a:ext cx="6066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Antenna Structure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5414" y="1070544"/>
            <a:ext cx="618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Structure Frame and Stand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68297"/>
              </p:ext>
            </p:extLst>
          </p:nvPr>
        </p:nvGraphicFramePr>
        <p:xfrm>
          <a:off x="9105711" y="1379350"/>
          <a:ext cx="1869049" cy="48477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7513"/>
                <a:gridCol w="1121536"/>
              </a:tblGrid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Part #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 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- 1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</a:t>
                      </a:r>
                      <a:r>
                        <a:rPr lang="en-US" sz="1400" baseline="0" dirty="0" smtClean="0"/>
                        <a:t> Box Lid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- 2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Comp. Box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- 3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To 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- 4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- 5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Channel Connector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- 6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Vertical</a:t>
                      </a:r>
                      <a:r>
                        <a:rPr lang="en-US" sz="1400" baseline="0" dirty="0" smtClean="0"/>
                        <a:t>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43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- 7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Left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18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- 8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Right Horn Cover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96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SAR - 9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Quadrant Panel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5414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15600" y="6492875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174" y="1965278"/>
            <a:ext cx="3220872" cy="4203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02759" y="2700002"/>
            <a:ext cx="1890512" cy="1485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02759" y="5194169"/>
            <a:ext cx="1890512" cy="578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 Horn Holders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09992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1102" y="6492875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" y="1947243"/>
            <a:ext cx="5580930" cy="307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10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1119" y="3901335"/>
            <a:ext cx="5659353" cy="2649590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6090701" y="2056425"/>
            <a:ext cx="560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Nut threaded rods to compress horn 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Rotate about threaded rods axis for alignment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3896" y="5226130"/>
            <a:ext cx="439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Threaded rod welded to horn </a:t>
            </a:r>
            <a:r>
              <a:rPr lang="en-US" sz="2400" dirty="0" smtClean="0"/>
              <a:t>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787" y="159071"/>
            <a:ext cx="8612512" cy="136211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2"/>
                </a:solidFill>
              </a:rPr>
              <a:t>Final Antenna Structure</a:t>
            </a:r>
            <a:endParaRPr lang="en-US" sz="48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1753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947" y="6492875"/>
            <a:ext cx="1052510" cy="365125"/>
          </a:xfrm>
        </p:spPr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4492" y="1541114"/>
            <a:ext cx="5111477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853" y="1565097"/>
            <a:ext cx="5060495" cy="52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897" y="1767561"/>
            <a:ext cx="3347095" cy="1168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5578" y="434956"/>
            <a:ext cx="8161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Stress Analysis - Antenna Structure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2238" y="1119397"/>
            <a:ext cx="58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DRAMATIZED MAX DISPLACEMENT IN INCHES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67483" y="2284802"/>
            <a:ext cx="2169209" cy="1262536"/>
            <a:chOff x="2422353" y="1841500"/>
            <a:chExt cx="2169209" cy="1262536"/>
          </a:xfrm>
        </p:grpSpPr>
        <p:sp>
          <p:nvSpPr>
            <p:cNvPr id="15" name="Rectangle 14"/>
            <p:cNvSpPr/>
            <p:nvPr/>
          </p:nvSpPr>
          <p:spPr>
            <a:xfrm>
              <a:off x="2422353" y="2250469"/>
              <a:ext cx="2117952" cy="853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Max Displacement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1.1x10</a:t>
              </a:r>
              <a:r>
                <a:rPr lang="en-US" sz="2000" baseline="30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-6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63800" y="1841500"/>
              <a:ext cx="2127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Quadrant Panel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1456" y="1706321"/>
            <a:ext cx="1713931" cy="1266918"/>
            <a:chOff x="7837284" y="1882930"/>
            <a:chExt cx="1713931" cy="1266918"/>
          </a:xfrm>
        </p:grpSpPr>
        <p:sp>
          <p:nvSpPr>
            <p:cNvPr id="14" name="Rectangle 13"/>
            <p:cNvSpPr/>
            <p:nvPr/>
          </p:nvSpPr>
          <p:spPr>
            <a:xfrm>
              <a:off x="8067568" y="2296281"/>
              <a:ext cx="1269898" cy="853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Max Dis.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9.0x10</a:t>
              </a:r>
              <a:r>
                <a:rPr lang="en-US" sz="2000" baseline="30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-7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37284" y="1882930"/>
              <a:ext cx="1713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Horn Covers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59393" y="3250132"/>
            <a:ext cx="3830472" cy="778669"/>
            <a:chOff x="6950897" y="3264202"/>
            <a:chExt cx="3830472" cy="778669"/>
          </a:xfrm>
        </p:grpSpPr>
        <p:sp>
          <p:nvSpPr>
            <p:cNvPr id="19" name="TextBox 18"/>
            <p:cNvSpPr txBox="1"/>
            <p:nvPr/>
          </p:nvSpPr>
          <p:spPr>
            <a:xfrm>
              <a:off x="6950897" y="3264202"/>
              <a:ext cx="3830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Stand to Structure Connector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35686" y="3621217"/>
              <a:ext cx="3260893" cy="421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Max 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Displacement 8.1x10</a:t>
              </a:r>
              <a:r>
                <a:rPr lang="en-US" sz="2000" baseline="30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-7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91562" y="4915639"/>
            <a:ext cx="2117952" cy="1236204"/>
            <a:chOff x="3006449" y="3956131"/>
            <a:chExt cx="2117952" cy="1236204"/>
          </a:xfrm>
        </p:grpSpPr>
        <p:sp>
          <p:nvSpPr>
            <p:cNvPr id="18" name="TextBox 17"/>
            <p:cNvSpPr txBox="1"/>
            <p:nvPr/>
          </p:nvSpPr>
          <p:spPr>
            <a:xfrm>
              <a:off x="3636113" y="3956131"/>
              <a:ext cx="895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Stand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06449" y="4338768"/>
              <a:ext cx="2117952" cy="853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Max 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Displacement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5.5x10</a:t>
              </a:r>
              <a:r>
                <a:rPr lang="en-US" sz="2000" baseline="30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-5</a:t>
              </a:r>
              <a:r>
                <a:rPr lang="en-US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8444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4251" y="6492875"/>
            <a:ext cx="1052510" cy="365125"/>
          </a:xfrm>
        </p:spPr>
        <p:txBody>
          <a:bodyPr>
            <a:normAutofit/>
          </a:bodyPr>
          <a:lstStyle/>
          <a:p>
            <a:fld id="{4AF7791A-6690-4411-A1CF-E02477992E4B}" type="slidenum">
              <a:rPr lang="en-US" smtClean="0"/>
              <a:t>25</a:t>
            </a:fld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675915" y="4212871"/>
            <a:ext cx="3841075" cy="23288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4" name="Picture 23"/>
          <p:cNvPicPr/>
          <p:nvPr/>
        </p:nvPicPr>
        <p:blipFill>
          <a:blip r:embed="rId5"/>
          <a:stretch>
            <a:fillRect/>
          </a:stretch>
        </p:blipFill>
        <p:spPr>
          <a:xfrm>
            <a:off x="1076522" y="1569702"/>
            <a:ext cx="3039859" cy="25173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5" name="Picture 24"/>
          <p:cNvPicPr/>
          <p:nvPr/>
        </p:nvPicPr>
        <p:blipFill>
          <a:blip r:embed="rId6"/>
          <a:stretch>
            <a:fillRect/>
          </a:stretch>
        </p:blipFill>
        <p:spPr>
          <a:xfrm>
            <a:off x="7535008" y="4116575"/>
            <a:ext cx="3079243" cy="24251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664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020" y="646542"/>
            <a:ext cx="820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</a:rPr>
              <a:t>Heat Analysis - Component Box</a:t>
            </a:r>
            <a:endParaRPr lang="en-US" sz="4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00328" y="2275654"/>
            <a:ext cx="6957439" cy="404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4287" y="1974753"/>
                <a:ext cx="530897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Power Supplied:  34.8 W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Box </a:t>
                </a:r>
                <a:r>
                  <a:rPr lang="en-US" sz="2400" dirty="0"/>
                  <a:t>Surface Area: </a:t>
                </a:r>
                <a:r>
                  <a:rPr lang="en-US" sz="2400" dirty="0" smtClean="0"/>
                  <a:t>12.7 </a:t>
                </a:r>
                <a:r>
                  <a:rPr lang="en-US" sz="2400" dirty="0"/>
                  <a:t>ft</a:t>
                </a:r>
                <a:r>
                  <a:rPr lang="en-US" sz="2400" baseline="30000" dirty="0"/>
                  <a:t>2</a:t>
                </a:r>
                <a:endParaRPr lang="en-US" sz="2400" dirty="0"/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Heat </a:t>
                </a:r>
                <a:r>
                  <a:rPr lang="en-US" sz="2400" dirty="0"/>
                  <a:t>Flux: 2.7 W/ft</a:t>
                </a:r>
                <a:r>
                  <a:rPr lang="en-US" sz="2400" baseline="30000" dirty="0"/>
                  <a:t>2</a:t>
                </a:r>
                <a:endParaRPr lang="en-US" sz="2400" dirty="0"/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/>
                  <a:t>Temperature Rise: </a:t>
                </a:r>
                <a:r>
                  <a:rPr lang="en-US" sz="2400" dirty="0" smtClean="0"/>
                  <a:t>13.5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dirty="0"/>
                  <a:t> 2.8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7" y="1974753"/>
                <a:ext cx="5308978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722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medcitynews.com/wp-content/uploads/He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6" y="3732022"/>
            <a:ext cx="4055253" cy="24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603" y="6508871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12891" y="6492875"/>
            <a:ext cx="1052508" cy="365125"/>
          </a:xfrm>
        </p:spPr>
        <p:txBody>
          <a:bodyPr>
            <a:normAutofit/>
          </a:bodyPr>
          <a:lstStyle/>
          <a:p>
            <a:fld id="{4AF7791A-6690-4411-A1CF-E02477992E4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794" y="672157"/>
            <a:ext cx="322395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Horn 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Stand to Structure </a:t>
            </a:r>
          </a:p>
          <a:p>
            <a:r>
              <a:rPr lang="en-US" sz="2400" dirty="0" smtClean="0"/>
              <a:t>  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Component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Support 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286" y="1549768"/>
            <a:ext cx="3777349" cy="3512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2" y="2657010"/>
            <a:ext cx="3134145" cy="4048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959" y="5143638"/>
            <a:ext cx="3952875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943" y="986157"/>
            <a:ext cx="4548057" cy="5871843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5284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549" y="601436"/>
            <a:ext cx="4386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Results - Structure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03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9343" y="542901"/>
            <a:ext cx="5969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Results - Horn Alignment</a:t>
            </a:r>
            <a:endParaRPr lang="en-US" sz="44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33" y="1312342"/>
            <a:ext cx="7057958" cy="4464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991" y="1312342"/>
            <a:ext cx="4268379" cy="2803057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343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599243" y="6492875"/>
            <a:ext cx="1052508" cy="365125"/>
          </a:xfrm>
        </p:spPr>
        <p:txBody>
          <a:bodyPr>
            <a:normAutofit/>
          </a:bodyPr>
          <a:lstStyle/>
          <a:p>
            <a:fld id="{4AF7791A-6690-4411-A1CF-E02477992E4B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80" y="4124005"/>
            <a:ext cx="2906973" cy="27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Project Management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65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897" y="634123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 Team Structure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963080" y="6356352"/>
            <a:ext cx="4265840" cy="365125"/>
          </a:xfrm>
        </p:spPr>
        <p:txBody>
          <a:bodyPr/>
          <a:lstStyle/>
          <a:p>
            <a:pPr algn="ctr"/>
            <a:r>
              <a:rPr lang="en-US" dirty="0" smtClean="0"/>
              <a:t>Jasmine </a:t>
            </a:r>
            <a:r>
              <a:rPr lang="en-US" dirty="0" err="1" smtClean="0"/>
              <a:t>Vanderhorst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87476"/>
              </p:ext>
            </p:extLst>
          </p:nvPr>
        </p:nvGraphicFramePr>
        <p:xfrm>
          <a:off x="695299" y="2023618"/>
          <a:ext cx="10744200" cy="41706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42130"/>
                <a:gridCol w="1321009"/>
                <a:gridCol w="1247617"/>
                <a:gridCol w="1247617"/>
                <a:gridCol w="1188909"/>
                <a:gridCol w="1252511"/>
                <a:gridCol w="1132643"/>
                <a:gridCol w="1148950"/>
                <a:gridCol w="1162814"/>
              </a:tblGrid>
              <a:tr h="497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Engineer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Jasmine Vanderhorst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Benjamin Mock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Joshua Cushion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Matthew Cammuse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Patrick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De la llana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Julia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Kim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Malcolm Harmon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Mark Poindexter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  <a:tr h="746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 of Study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Industrial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Industrial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Mechanical Engineering 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  <a:tr h="248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Tasks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Project Management</a:t>
                      </a: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Team Web Master</a:t>
                      </a: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968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Technical Writing &amp; Formatting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Presentation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s &amp; Posters</a:t>
                      </a: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</a:endParaRP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</a:endParaRPr>
                    </a:p>
                    <a:p>
                      <a:pPr marL="1968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</a:endParaRPr>
                    </a:p>
                    <a:p>
                      <a:pPr marL="2540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Lead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IE &amp;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Treasurer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Procurement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Budget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Allocation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Safety Analysis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Risk Analysis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Lead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EE &amp; Radio Frequency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Engineer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Electrical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System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Design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Testing Strategy &amp;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Application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Assistant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Project Manager &amp; Co-Lead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EE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Antenna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Array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Design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Power System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Wiring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Co-Lead EE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FPGA Programming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Timing,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Switches,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and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A-to-D Conversion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Coding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smtClean="0">
                          <a:effectLst/>
                          <a:latin typeface="+mn-lt"/>
                        </a:rPr>
                        <a:t>VGA</a:t>
                      </a:r>
                      <a:r>
                        <a:rPr lang="en-US" sz="1200" baseline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Code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Co-Lead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EE &amp; Recording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Secretary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Signal Processing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Image Calibration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Assistant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Project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Manager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Vendor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Relations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Antenna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Frame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Design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Material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Analysis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User Manual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Co-Lead ME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Vendor Relations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Component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Box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Design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Cabling Design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Heat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Transfer Analysis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User Manual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9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Budget Analysis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PROJECTION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Northrop Grumman sponsored up to $50,000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Projected $38,000 expense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Left a $12,000 buffer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7219" y="1857145"/>
            <a:ext cx="5087073" cy="553373"/>
          </a:xfrm>
        </p:spPr>
        <p:txBody>
          <a:bodyPr/>
          <a:lstStyle/>
          <a:p>
            <a:r>
              <a:rPr lang="en-US" dirty="0" smtClean="0"/>
              <a:t>FINAL EVALUATION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223658" y="2005833"/>
          <a:ext cx="7274850" cy="485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11029616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Benjamin Mock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66550" y="54752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showAsIcon="1" r:id="rId6" imgW="914400" imgH="771480" progId="Excel.Sheet.12">
                  <p:embed/>
                </p:oleObj>
              </mc:Choice>
              <mc:Fallback>
                <p:oleObj name="Worksheet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6550" y="54752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>
          <a:xfrm>
            <a:off x="1029092" y="4867466"/>
            <a:ext cx="5087073" cy="55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Bill of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Graphic spid="8" grpId="0">
        <p:bldAsOne/>
      </p:bldGraphic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Project Management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SCHEDULING STRATEGY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Doodle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Gantt Chart – Microsoft Project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Integrated Ordering/Testing Schedule Path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Critical Path Mitigation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 panose="05000000000000000000" pitchFamily="2" charset="2"/>
              </a:rPr>
              <a:t>Paralleled Task Completion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MANAGEMENT STRATEGY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Jasmine </a:t>
            </a:r>
            <a:r>
              <a:rPr lang="en-US" dirty="0" err="1" smtClean="0"/>
              <a:t>Vanderhorst</a:t>
            </a:r>
            <a:endParaRPr lang="en-US" dirty="0" smtClean="0"/>
          </a:p>
          <a:p>
            <a:r>
              <a:rPr lang="en-US" dirty="0" smtClean="0"/>
              <a:t>Assistant Project Managers</a:t>
            </a:r>
          </a:p>
          <a:p>
            <a:pPr lvl="1"/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r>
              <a:rPr lang="en-US" dirty="0" smtClean="0"/>
              <a:t> &amp; Malcolm Harmon</a:t>
            </a:r>
          </a:p>
          <a:p>
            <a:r>
              <a:rPr lang="en-US" dirty="0" smtClean="0"/>
              <a:t>Gate Review &amp; Team Meeting Agendas</a:t>
            </a:r>
          </a:p>
          <a:p>
            <a:r>
              <a:rPr lang="en-US" dirty="0">
                <a:sym typeface="Wingdings" panose="05000000000000000000" pitchFamily="2" charset="2"/>
              </a:rPr>
              <a:t>Ambitious Scope Readjustment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Miniature Milestone Accomplishments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11029616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Benjamin Mock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AF7791A-6690-4411-A1CF-E02477992E4B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92142"/>
              </p:ext>
            </p:extLst>
          </p:nvPr>
        </p:nvGraphicFramePr>
        <p:xfrm>
          <a:off x="1273207" y="5867041"/>
          <a:ext cx="1375724" cy="126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oject" r:id="rId4" imgW="4762440" imgH="1905120" progId="MSProject.Project.9">
                  <p:embed/>
                </p:oleObj>
              </mc:Choice>
              <mc:Fallback>
                <p:oleObj name="Project" r:id="rId4" imgW="4762440" imgH="1905120" progId="MSProject.Pro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3207" y="5867041"/>
                        <a:ext cx="1375724" cy="126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0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96" y="715700"/>
            <a:ext cx="9029700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96" y="3144575"/>
            <a:ext cx="8772525" cy="35718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62338" y="101008"/>
            <a:ext cx="11029616" cy="988332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Project Flow – Parallel Schedule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338" y="6533887"/>
            <a:ext cx="11029616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791A-6690-4411-A1CF-E02477992E4B}" type="slidenum">
              <a:rPr lang="en-US" smtClean="0">
                <a:solidFill>
                  <a:srgbClr val="903163"/>
                </a:solidFill>
              </a:rPr>
              <a:pPr/>
              <a:t>32</a:t>
            </a:fld>
            <a:endParaRPr lang="en-US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Status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/>
              <a:t>Electrical Component Design</a:t>
            </a:r>
          </a:p>
          <a:p>
            <a:pPr lvl="1"/>
            <a:r>
              <a:rPr lang="en-US" sz="2400" dirty="0" smtClean="0"/>
              <a:t>Percent Complete: 100%</a:t>
            </a:r>
          </a:p>
          <a:p>
            <a:r>
              <a:rPr lang="en-US" sz="2800" dirty="0" smtClean="0"/>
              <a:t>Signal Processing Calculations</a:t>
            </a:r>
          </a:p>
          <a:p>
            <a:pPr lvl="1"/>
            <a:r>
              <a:rPr lang="en-US" sz="2400" dirty="0" smtClean="0"/>
              <a:t>Percent Complete: 100%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US" sz="2800" dirty="0"/>
              <a:t>Programming </a:t>
            </a:r>
          </a:p>
          <a:p>
            <a:pPr lvl="1"/>
            <a:r>
              <a:rPr lang="en-US" sz="2400" dirty="0"/>
              <a:t>Percent Complete: 75%</a:t>
            </a:r>
          </a:p>
          <a:p>
            <a:pPr lvl="1"/>
            <a:r>
              <a:rPr lang="en-US" sz="2400" dirty="0"/>
              <a:t>Needed: VHDL Code for Signal Processing Functions</a:t>
            </a:r>
          </a:p>
          <a:p>
            <a:r>
              <a:rPr lang="en-US" sz="2800" dirty="0"/>
              <a:t>Structural Design</a:t>
            </a:r>
          </a:p>
          <a:p>
            <a:pPr lvl="1"/>
            <a:r>
              <a:rPr lang="en-US" sz="2400" dirty="0"/>
              <a:t>Percent Complete: 100% 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37396" y="6188500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Patrick De la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llana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AF7791A-6690-4411-A1CF-E02477992E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6375"/>
            <a:ext cx="11029615" cy="4473851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Understand difference between SAR theory and project implementation of SAR</a:t>
            </a:r>
          </a:p>
          <a:p>
            <a:r>
              <a:rPr lang="en-US" sz="2800" dirty="0" smtClean="0"/>
              <a:t>Design electrical system and pick appropriate components</a:t>
            </a:r>
          </a:p>
          <a:p>
            <a:pPr lvl="1"/>
            <a:r>
              <a:rPr lang="en-US" sz="2400" dirty="0" smtClean="0"/>
              <a:t>Understand different concepts such as noise power, noise figure, etc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800" dirty="0" smtClean="0"/>
              <a:t>Design appropriate structure to meet needs required </a:t>
            </a:r>
          </a:p>
          <a:p>
            <a:r>
              <a:rPr lang="en-US" sz="2800" dirty="0" smtClean="0"/>
              <a:t>Utilize components and equipment properly to realize testing </a:t>
            </a:r>
          </a:p>
          <a:p>
            <a:r>
              <a:rPr lang="en-US" sz="2800" dirty="0" smtClean="0"/>
              <a:t>Set in place contingency plans for backup</a:t>
            </a:r>
          </a:p>
          <a:p>
            <a:r>
              <a:rPr lang="en-US" sz="2800" dirty="0" smtClean="0"/>
              <a:t>Manage parts acquisition and stay within budget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0117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Julia Kim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12891" y="6506523"/>
            <a:ext cx="1052508" cy="365125"/>
          </a:xfrm>
        </p:spPr>
        <p:txBody>
          <a:bodyPr>
            <a:normAutofit/>
          </a:bodyPr>
          <a:lstStyle/>
          <a:p>
            <a:fld id="{4AF7791A-6690-4411-A1CF-E02477992E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2868"/>
            <a:ext cx="11029615" cy="426251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Transmit/receive path was achieved</a:t>
            </a:r>
          </a:p>
          <a:p>
            <a:pPr lvl="1"/>
            <a:r>
              <a:rPr lang="en-US" sz="2400" dirty="0" smtClean="0"/>
              <a:t>Measured results </a:t>
            </a:r>
            <a:r>
              <a:rPr lang="en-US" sz="2400" dirty="0"/>
              <a:t>from </a:t>
            </a:r>
            <a:r>
              <a:rPr lang="en-US" sz="2400" dirty="0" smtClean="0"/>
              <a:t>testing were close to theoretical results</a:t>
            </a:r>
            <a:endParaRPr lang="en-US" sz="2400" dirty="0"/>
          </a:p>
          <a:p>
            <a:r>
              <a:rPr lang="en-US" sz="2800" dirty="0"/>
              <a:t>Pulses were coded and implemented effectively for transmit and receive</a:t>
            </a:r>
          </a:p>
          <a:p>
            <a:pPr lvl="1"/>
            <a:r>
              <a:rPr lang="en-US" sz="2400" dirty="0"/>
              <a:t>Output voltages from IQ demodulator were obtained successfully and </a:t>
            </a:r>
            <a:r>
              <a:rPr lang="en-US" sz="2400" dirty="0" smtClean="0"/>
              <a:t>displayed</a:t>
            </a:r>
          </a:p>
          <a:p>
            <a:r>
              <a:rPr lang="en-US" sz="2800" dirty="0" smtClean="0"/>
              <a:t>Efficient power supply box was designed and set up</a:t>
            </a:r>
          </a:p>
          <a:p>
            <a:r>
              <a:rPr lang="en-US" sz="2800" dirty="0" smtClean="0"/>
              <a:t>Theoretical calculations for signal processing were realized</a:t>
            </a:r>
          </a:p>
          <a:p>
            <a:r>
              <a:rPr lang="en-US" sz="2800" dirty="0" smtClean="0"/>
              <a:t>Structure for antennas and component box were manufactured</a:t>
            </a:r>
          </a:p>
          <a:p>
            <a:pPr lvl="1"/>
            <a:r>
              <a:rPr lang="en-US" sz="2400" dirty="0" smtClean="0"/>
              <a:t>Heat and stress analyses were realized for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7664" y="6492875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Julia Kim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6492875"/>
            <a:ext cx="1052508" cy="365125"/>
          </a:xfrm>
        </p:spPr>
        <p:txBody>
          <a:bodyPr/>
          <a:lstStyle/>
          <a:p>
            <a:fld id="{4AF7791A-6690-4411-A1CF-E02477992E4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4" y="638040"/>
            <a:ext cx="10993549" cy="147501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1197" y="2113054"/>
            <a:ext cx="10993546" cy="590321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Questions &amp;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070" y="3915905"/>
            <a:ext cx="10265789" cy="4154984"/>
          </a:xfrm>
          <a:prstGeom prst="rect">
            <a:avLst/>
          </a:prstGeom>
          <a:noFill/>
          <a:ln>
            <a:noFill/>
          </a:ln>
        </p:spPr>
        <p:txBody>
          <a:bodyPr wrap="square" numCol="3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Dr. Rajendra Arora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Dr. Shonda Bernadin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Dr. Emmanuel Collins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Dr. Simon Foo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Dr</a:t>
            </a:r>
            <a:r>
              <a:rPr lang="en-US" sz="2400" dirty="0">
                <a:solidFill>
                  <a:schemeClr val="bg2"/>
                </a:solidFill>
              </a:rPr>
              <a:t>. Michael Frank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Dr. Nikhil Gupta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Dr</a:t>
            </a:r>
            <a:r>
              <a:rPr lang="en-US" sz="2400" dirty="0">
                <a:solidFill>
                  <a:schemeClr val="bg2"/>
                </a:solidFill>
              </a:rPr>
              <a:t>. Bruce Harvey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Dr</a:t>
            </a:r>
            <a:r>
              <a:rPr lang="en-US" sz="2400" dirty="0">
                <a:solidFill>
                  <a:schemeClr val="bg2"/>
                </a:solidFill>
              </a:rPr>
              <a:t>. Okenwa Okoli</a:t>
            </a:r>
          </a:p>
          <a:p>
            <a:pPr algn="r"/>
            <a:endParaRPr lang="en-US" sz="2400" dirty="0" smtClean="0">
              <a:solidFill>
                <a:schemeClr val="bg2"/>
              </a:solidFill>
            </a:endParaRPr>
          </a:p>
          <a:p>
            <a:pPr algn="r"/>
            <a:endParaRPr lang="en-US" sz="2400" dirty="0">
              <a:solidFill>
                <a:schemeClr val="bg2"/>
              </a:solidFill>
            </a:endParaRPr>
          </a:p>
          <a:p>
            <a:pPr algn="r"/>
            <a:endParaRPr lang="en-US" sz="2400" dirty="0" smtClean="0">
              <a:solidFill>
                <a:schemeClr val="bg2"/>
              </a:solidFill>
            </a:endParaRPr>
          </a:p>
          <a:p>
            <a:pPr algn="r"/>
            <a:endParaRPr lang="en-US" sz="2400" dirty="0">
              <a:solidFill>
                <a:schemeClr val="bg2"/>
              </a:solidFill>
            </a:endParaRPr>
          </a:p>
          <a:p>
            <a:pPr algn="r"/>
            <a:endParaRPr lang="en-US" sz="2400" dirty="0" smtClean="0">
              <a:solidFill>
                <a:schemeClr val="bg2"/>
              </a:solidFill>
            </a:endParaRPr>
          </a:p>
          <a:p>
            <a:pPr algn="r"/>
            <a:endParaRPr lang="en-US" sz="2400" dirty="0">
              <a:solidFill>
                <a:schemeClr val="bg2"/>
              </a:solidFill>
            </a:endParaRPr>
          </a:p>
          <a:p>
            <a:pPr algn="r"/>
            <a:endParaRPr lang="en-US" sz="2400" dirty="0" smtClean="0">
              <a:solidFill>
                <a:schemeClr val="bg2"/>
              </a:solidFill>
            </a:endParaRPr>
          </a:p>
          <a:p>
            <a:pPr algn="r"/>
            <a:r>
              <a:rPr lang="en-US" sz="2400" dirty="0" smtClean="0">
                <a:solidFill>
                  <a:schemeClr val="bg2"/>
                </a:solidFill>
              </a:rPr>
              <a:t>Ricardo </a:t>
            </a:r>
            <a:r>
              <a:rPr lang="en-US" sz="2400" dirty="0">
                <a:solidFill>
                  <a:schemeClr val="bg2"/>
                </a:solidFill>
              </a:rPr>
              <a:t>Aleman</a:t>
            </a:r>
          </a:p>
          <a:p>
            <a:pPr algn="r"/>
            <a:r>
              <a:rPr lang="en-US" sz="2400" dirty="0">
                <a:solidFill>
                  <a:schemeClr val="bg2"/>
                </a:solidFill>
              </a:rPr>
              <a:t>Samuel Botero</a:t>
            </a:r>
          </a:p>
          <a:p>
            <a:pPr algn="r"/>
            <a:r>
              <a:rPr lang="en-US" sz="2400" dirty="0">
                <a:solidFill>
                  <a:schemeClr val="bg2"/>
                </a:solidFill>
              </a:rPr>
              <a:t>Emily Hammel</a:t>
            </a:r>
          </a:p>
          <a:p>
            <a:pPr algn="r"/>
            <a:r>
              <a:rPr lang="en-US" sz="2400" dirty="0" smtClean="0">
                <a:solidFill>
                  <a:schemeClr val="bg2"/>
                </a:solidFill>
              </a:rPr>
              <a:t>Margaret Scheiner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581194" y="3205675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2"/>
                </a:solidFill>
              </a:rPr>
              <a:t>Acknowledgements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Overview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468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urseware.e-education.psu.edu/courses/bootcamp/lo04/images/cg_06.03.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72" y="4703951"/>
            <a:ext cx="3125929" cy="21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Project Introduction &amp; Goals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9630" y="1806038"/>
            <a:ext cx="4489704" cy="514691"/>
          </a:xfrm>
        </p:spPr>
        <p:txBody>
          <a:bodyPr anchor="t"/>
          <a:lstStyle/>
          <a:p>
            <a:pPr algn="ctr"/>
            <a:r>
              <a:rPr lang="en-US" dirty="0" smtClean="0"/>
              <a:t>SAR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" y="2176396"/>
            <a:ext cx="5350764" cy="37278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What is an SAR?</a:t>
            </a:r>
          </a:p>
          <a:p>
            <a:pPr>
              <a:spcBef>
                <a:spcPts val="600"/>
              </a:spcBef>
            </a:pPr>
            <a:r>
              <a:rPr lang="en-US" sz="1800" i="1" u="sng" dirty="0"/>
              <a:t>Synthetic Aperture </a:t>
            </a:r>
            <a:r>
              <a:rPr lang="en-US" sz="1800" i="1" u="sng" dirty="0" smtClean="0"/>
              <a:t>RADAR</a:t>
            </a:r>
            <a:r>
              <a:rPr lang="en-US" sz="1800" i="1" dirty="0" smtClean="0"/>
              <a:t>: </a:t>
            </a:r>
            <a:r>
              <a:rPr lang="en-US" sz="1800" dirty="0" smtClean="0"/>
              <a:t>Typically, a single rotating antenna is attached </a:t>
            </a:r>
            <a:r>
              <a:rPr lang="en-US" sz="1800" dirty="0"/>
              <a:t>to an </a:t>
            </a:r>
            <a:r>
              <a:rPr lang="en-US" sz="1800" dirty="0" smtClean="0"/>
              <a:t>aircraft flying over a target zone capturing </a:t>
            </a:r>
            <a:r>
              <a:rPr lang="en-US" sz="1800" dirty="0"/>
              <a:t>several high resolution images to create </a:t>
            </a:r>
            <a:r>
              <a:rPr lang="en-US" sz="1800" dirty="0" smtClean="0"/>
              <a:t>a single </a:t>
            </a:r>
            <a:r>
              <a:rPr lang="en-US" sz="1800" dirty="0"/>
              <a:t>image </a:t>
            </a:r>
            <a:r>
              <a:rPr lang="en-US" sz="1800" dirty="0" smtClean="0"/>
              <a:t>map. </a:t>
            </a:r>
            <a:endParaRPr lang="en-US" sz="1800" b="1" u="sng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Why is an SAR needed?</a:t>
            </a:r>
          </a:p>
          <a:p>
            <a:pPr>
              <a:spcBef>
                <a:spcPts val="600"/>
              </a:spcBef>
            </a:pPr>
            <a:r>
              <a:rPr lang="en-US" sz="1800" i="1" u="sng" dirty="0"/>
              <a:t>Typical Use:</a:t>
            </a:r>
            <a:r>
              <a:rPr lang="en-US" sz="1800" i="1" dirty="0"/>
              <a:t> </a:t>
            </a:r>
            <a:r>
              <a:rPr lang="en-US" sz="1800" dirty="0"/>
              <a:t>Environmental Monitoring, Earth-Resource Mapping, and Military </a:t>
            </a:r>
            <a:r>
              <a:rPr lang="en-US" sz="1800" dirty="0" smtClean="0"/>
              <a:t>Applications</a:t>
            </a:r>
            <a:endParaRPr lang="en-US" sz="1800" b="1" dirty="0" smtClean="0"/>
          </a:p>
          <a:p>
            <a:pPr lvl="1" algn="just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95041" y="1804195"/>
            <a:ext cx="4489704" cy="439261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857876" y="2168024"/>
            <a:ext cx="5934074" cy="343376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What is the project </a:t>
            </a:r>
            <a:r>
              <a:rPr lang="en-US" sz="1800" b="1" dirty="0" smtClean="0"/>
              <a:t>goal?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To develop </a:t>
            </a:r>
            <a:r>
              <a:rPr lang="en-US" sz="1800" dirty="0"/>
              <a:t>a “static, multi-antenna Synthetic Aperture RADAR (SAR) imager”</a:t>
            </a:r>
          </a:p>
          <a:p>
            <a:pPr>
              <a:spcBef>
                <a:spcPts val="600"/>
              </a:spcBef>
            </a:pPr>
            <a:r>
              <a:rPr lang="en-US" sz="1800" i="1" u="sng" dirty="0" smtClean="0"/>
              <a:t>Project </a:t>
            </a:r>
            <a:r>
              <a:rPr lang="en-US" sz="1800" i="1" u="sng" dirty="0"/>
              <a:t>Theory:</a:t>
            </a:r>
            <a:r>
              <a:rPr lang="en-US" sz="1800" i="1" dirty="0"/>
              <a:t> </a:t>
            </a:r>
            <a:r>
              <a:rPr lang="en-US" sz="1800" dirty="0"/>
              <a:t>20 stationary antennas, creating a single low resolution image for the purpose of detecting metal objects and </a:t>
            </a:r>
            <a:r>
              <a:rPr lang="en-US" sz="1800" dirty="0" smtClean="0"/>
              <a:t>weapons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How will this type of RADAR be used?</a:t>
            </a:r>
            <a:endParaRPr lang="en-US" sz="1800" b="1" dirty="0"/>
          </a:p>
          <a:p>
            <a:pPr>
              <a:spcBef>
                <a:spcPts val="600"/>
              </a:spcBef>
            </a:pPr>
            <a:r>
              <a:rPr lang="en-US" sz="1800" i="1" u="sng" dirty="0" smtClean="0"/>
              <a:t>Typical </a:t>
            </a:r>
            <a:r>
              <a:rPr lang="en-US" sz="1800" i="1" u="sng" dirty="0"/>
              <a:t>Use:</a:t>
            </a:r>
            <a:r>
              <a:rPr lang="en-US" sz="1800" i="1" dirty="0"/>
              <a:t> </a:t>
            </a:r>
            <a:r>
              <a:rPr lang="en-US" sz="1800" dirty="0" smtClean="0"/>
              <a:t>Government </a:t>
            </a:r>
            <a:r>
              <a:rPr lang="en-US" sz="1800" dirty="0"/>
              <a:t>Buildings, Schools, Airports, &amp; </a:t>
            </a:r>
            <a:r>
              <a:rPr lang="en-US" sz="1800" dirty="0" smtClean="0"/>
              <a:t>various other homeland security applications</a:t>
            </a:r>
            <a:endParaRPr lang="en-US" sz="1800" dirty="0"/>
          </a:p>
          <a:p>
            <a:pPr lvl="1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37396" y="6394970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Jasmine </a:t>
            </a:r>
            <a:r>
              <a:rPr lang="en-US" dirty="0" err="1" smtClean="0"/>
              <a:t>Vanderhorst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1028" name="Picture 4" descr="http://upload.wikimedia.org/wikipedia/commons/thumb/0/07/Sonar_Principle_EN.svg/2000px-Sonar_Principle_E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86" y="5212417"/>
            <a:ext cx="2885454" cy="15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6244" y="6461746"/>
            <a:ext cx="691721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Matthew Cammuse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D2195BE-DE9D-4EE8-BFFF-97CA0CCDD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1193" y="228600"/>
            <a:ext cx="11610808" cy="612775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chemeClr val="tx1"/>
                </a:solidFill>
              </a:rPr>
              <a:t>Imaging </a:t>
            </a:r>
            <a:r>
              <a:rPr lang="en-US" sz="4400" u="sng" dirty="0" smtClean="0">
                <a:solidFill>
                  <a:schemeClr val="tx1"/>
                </a:solidFill>
              </a:rPr>
              <a:t>Radar Operational </a:t>
            </a:r>
            <a:r>
              <a:rPr lang="en-US" sz="4400" u="sng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398399" y="841457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40 x 40  inch scene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494605" y="3009902"/>
            <a:ext cx="172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20 foot range to scene center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78868" y="1154183"/>
            <a:ext cx="4141132" cy="3630620"/>
            <a:chOff x="1954868" y="1154183"/>
            <a:chExt cx="4141132" cy="3630620"/>
          </a:xfrm>
        </p:grpSpPr>
        <p:grpSp>
          <p:nvGrpSpPr>
            <p:cNvPr id="197" name="Group 196"/>
            <p:cNvGrpSpPr/>
            <p:nvPr/>
          </p:nvGrpSpPr>
          <p:grpSpPr>
            <a:xfrm>
              <a:off x="3480159" y="1154183"/>
              <a:ext cx="2615841" cy="2821371"/>
              <a:chOff x="4104202" y="1873960"/>
              <a:chExt cx="3655413" cy="3655413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4104202" y="2125360"/>
                <a:ext cx="3655413" cy="3030532"/>
                <a:chOff x="4104202" y="2125360"/>
                <a:chExt cx="2700306" cy="3030532"/>
              </a:xfrm>
            </p:grpSpPr>
            <p:sp>
              <p:nvSpPr>
                <p:cNvPr id="162" name="Oval 161"/>
                <p:cNvSpPr/>
                <p:nvPr/>
              </p:nvSpPr>
              <p:spPr>
                <a:xfrm rot="5400000">
                  <a:off x="5334464" y="1114212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 rot="5400000">
                  <a:off x="5307376" y="131280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 rot="5400000">
                  <a:off x="5318448" y="1884303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 rot="5400000">
                  <a:off x="5307375" y="92218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 rot="5400000">
                  <a:off x="5361552" y="150192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 rot="5400000">
                  <a:off x="5334464" y="1686868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 rot="5400000">
                  <a:off x="5314313" y="207220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 rot="5400000">
                  <a:off x="5330233" y="225058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 rot="5400000">
                  <a:off x="5382222" y="2624322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 rot="5400000">
                  <a:off x="5355134" y="282291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 rot="5400000">
                  <a:off x="5366206" y="3380765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 rot="5400000">
                  <a:off x="5355133" y="243229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 rot="5400000">
                  <a:off x="5409310" y="301203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 rot="5400000">
                  <a:off x="5382222" y="3196978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 rot="5400000">
                  <a:off x="5362071" y="3568669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 rot="5400000">
                  <a:off x="5377991" y="376069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 rot="16200000">
                <a:off x="4099855" y="2186401"/>
                <a:ext cx="3655413" cy="3030532"/>
                <a:chOff x="4104202" y="2125360"/>
                <a:chExt cx="2700306" cy="3030532"/>
              </a:xfrm>
              <a:solidFill>
                <a:srgbClr val="FFFF00">
                  <a:alpha val="61000"/>
                </a:srgbClr>
              </a:solidFill>
            </p:grpSpPr>
            <p:sp>
              <p:nvSpPr>
                <p:cNvPr id="181" name="Oval 180"/>
                <p:cNvSpPr/>
                <p:nvPr/>
              </p:nvSpPr>
              <p:spPr>
                <a:xfrm rot="5400000">
                  <a:off x="5334464" y="1114212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 rot="5400000">
                  <a:off x="5307376" y="131280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 rot="5400000">
                  <a:off x="5318448" y="1884303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 rot="5400000">
                  <a:off x="5307375" y="92218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 rot="5400000">
                  <a:off x="5361552" y="150192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 rot="5400000">
                  <a:off x="5334464" y="1686868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 rot="5400000">
                  <a:off x="5314313" y="207220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 rot="5400000">
                  <a:off x="5330233" y="225058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 rot="5400000">
                  <a:off x="5382222" y="2624322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 rot="5400000">
                  <a:off x="5355134" y="282291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 rot="5400000">
                  <a:off x="5366206" y="3380765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 rot="5400000">
                  <a:off x="5355133" y="243229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 rot="5400000">
                  <a:off x="5409310" y="301203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 rot="5400000">
                  <a:off x="5382222" y="3196978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 rot="5400000">
                  <a:off x="5362071" y="3568669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 rot="5400000">
                  <a:off x="5377991" y="376069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05" name="Straight Arrow Connector 204"/>
            <p:cNvCxnSpPr>
              <a:endCxn id="188" idx="6"/>
            </p:cNvCxnSpPr>
            <p:nvPr/>
          </p:nvCxnSpPr>
          <p:spPr>
            <a:xfrm flipV="1">
              <a:off x="1954868" y="2594238"/>
              <a:ext cx="2833791" cy="219056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7531980" y="1154183"/>
            <a:ext cx="1717250" cy="1249686"/>
            <a:chOff x="6007980" y="1154183"/>
            <a:chExt cx="1717250" cy="1249686"/>
          </a:xfrm>
        </p:grpSpPr>
        <p:sp>
          <p:nvSpPr>
            <p:cNvPr id="202" name="TextBox 201"/>
            <p:cNvSpPr txBox="1"/>
            <p:nvPr/>
          </p:nvSpPr>
          <p:spPr>
            <a:xfrm>
              <a:off x="6351136" y="1203540"/>
              <a:ext cx="1374094" cy="120032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16 - 2.5 inch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1-D Cells in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Azimuth and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Elevation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07980" y="1154183"/>
              <a:ext cx="311744" cy="741265"/>
              <a:chOff x="8522313" y="942635"/>
              <a:chExt cx="415658" cy="741265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8548224" y="1236439"/>
                <a:ext cx="38974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522313" y="1367770"/>
                <a:ext cx="38974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8717185" y="942635"/>
                <a:ext cx="0" cy="2938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flipV="1">
                <a:off x="8717185" y="1367770"/>
                <a:ext cx="0" cy="31613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738520" y="3419902"/>
            <a:ext cx="2755353" cy="2953191"/>
            <a:chOff x="214519" y="3419901"/>
            <a:chExt cx="2755353" cy="2953191"/>
          </a:xfrm>
        </p:grpSpPr>
        <p:grpSp>
          <p:nvGrpSpPr>
            <p:cNvPr id="156" name="Group 155"/>
            <p:cNvGrpSpPr/>
            <p:nvPr/>
          </p:nvGrpSpPr>
          <p:grpSpPr>
            <a:xfrm>
              <a:off x="721337" y="3419901"/>
              <a:ext cx="2248535" cy="2899392"/>
              <a:chOff x="1272498" y="2630032"/>
              <a:chExt cx="3725285" cy="3736765"/>
            </a:xfrm>
            <a:scene3d>
              <a:camera prst="orthographicFront">
                <a:rot lat="0" lon="21594000" rev="0"/>
              </a:camera>
              <a:lightRig rig="threePt" dir="t"/>
            </a:scene3d>
          </p:grpSpPr>
          <p:grpSp>
            <p:nvGrpSpPr>
              <p:cNvPr id="84" name="Group 83"/>
              <p:cNvGrpSpPr/>
              <p:nvPr/>
            </p:nvGrpSpPr>
            <p:grpSpPr>
              <a:xfrm>
                <a:off x="1272498" y="4389125"/>
                <a:ext cx="3725285" cy="286647"/>
                <a:chOff x="1230765" y="3697835"/>
                <a:chExt cx="7759565" cy="51957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230765" y="3717190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3" name="Cube 2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" name="Straight Connector 4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794960" y="3710692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22" name="Cube 21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2588093" y="3718143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29" name="Cube 28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3435099" y="3715799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36" name="Cube 35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356819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43" name="Cube 42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5236161" y="3710692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50" name="Cube 49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6029294" y="3718143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57" name="Cube 56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6876300" y="3715799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64" name="Cube 63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7798020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71" name="Cube 70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8391099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78" name="Cube 77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Group 85"/>
              <p:cNvGrpSpPr/>
              <p:nvPr/>
            </p:nvGrpSpPr>
            <p:grpSpPr>
              <a:xfrm rot="16200000" flipV="1">
                <a:off x="2968867" y="2636152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50" name="Cube 149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 rot="16200000" flipV="1">
                <a:off x="2964399" y="2918497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44" name="Cube 143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 rot="16200000" flipV="1">
                <a:off x="2960288" y="3299271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38" name="Cube 137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 rot="16200000" flipV="1">
                <a:off x="2961582" y="3705910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32" name="Cube 131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 rot="16200000" flipV="1">
                <a:off x="2971492" y="4148418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26" name="Cube 125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rot="16200000" flipV="1">
                <a:off x="2964399" y="4570581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20" name="Cube 119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 rot="16200000" flipV="1">
                <a:off x="2960288" y="4951356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14" name="Cube 113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 rot="16200000" flipV="1">
                <a:off x="2961582" y="5357994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08" name="Cube 107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 rot="16200000" flipV="1">
                <a:off x="2971492" y="5800502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02" name="Cube 101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 rot="16200000" flipV="1">
                <a:off x="2971492" y="6085233"/>
                <a:ext cx="287684" cy="275443"/>
                <a:chOff x="2666999" y="3390596"/>
                <a:chExt cx="1444141" cy="1190554"/>
              </a:xfrm>
            </p:grpSpPr>
            <p:sp>
              <p:nvSpPr>
                <p:cNvPr id="96" name="Cube 95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214519" y="3439725"/>
              <a:ext cx="1546952" cy="2933367"/>
              <a:chOff x="214519" y="3439725"/>
              <a:chExt cx="1546952" cy="2933367"/>
            </a:xfrm>
          </p:grpSpPr>
          <p:sp>
            <p:nvSpPr>
              <p:cNvPr id="214" name="TextBox 213"/>
              <p:cNvSpPr txBox="1"/>
              <p:nvPr/>
            </p:nvSpPr>
            <p:spPr>
              <a:xfrm>
                <a:off x="214519" y="4108628"/>
                <a:ext cx="1048107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x 5 feet</a:t>
                </a: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 flipH="1">
                <a:off x="570925" y="3439725"/>
                <a:ext cx="119054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456318" y="6362234"/>
                <a:ext cx="1279198" cy="1085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607559" y="3479730"/>
                <a:ext cx="1" cy="6299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>
                <a:off x="456317" y="4445122"/>
                <a:ext cx="0" cy="186768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431704" y="3763637"/>
            <a:ext cx="1420976" cy="1072197"/>
            <a:chOff x="2907704" y="3763636"/>
            <a:chExt cx="1420976" cy="1072197"/>
          </a:xfrm>
        </p:grpSpPr>
        <p:grpSp>
          <p:nvGrpSpPr>
            <p:cNvPr id="157" name="Group 156"/>
            <p:cNvGrpSpPr/>
            <p:nvPr/>
          </p:nvGrpSpPr>
          <p:grpSpPr>
            <a:xfrm>
              <a:off x="2907704" y="3763636"/>
              <a:ext cx="572455" cy="857308"/>
              <a:chOff x="2907704" y="3763636"/>
              <a:chExt cx="572455" cy="8573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07704" y="3908642"/>
                <a:ext cx="572455" cy="712302"/>
                <a:chOff x="5173558" y="3763281"/>
                <a:chExt cx="763273" cy="71230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5173558" y="4301525"/>
                  <a:ext cx="229146" cy="17405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5402704" y="3932193"/>
                  <a:ext cx="0" cy="36933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5413462" y="3768340"/>
                  <a:ext cx="309246" cy="16424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5711950" y="3763281"/>
                  <a:ext cx="0" cy="41331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5707685" y="4003956"/>
                  <a:ext cx="229146" cy="17405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/>
              <p:cNvCxnSpPr/>
              <p:nvPr/>
            </p:nvCxnSpPr>
            <p:spPr>
              <a:xfrm flipV="1">
                <a:off x="2921385" y="3763636"/>
                <a:ext cx="472844" cy="368437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TextBox 235"/>
            <p:cNvSpPr txBox="1"/>
            <p:nvPr/>
          </p:nvSpPr>
          <p:spPr>
            <a:xfrm>
              <a:off x="3154961" y="4374168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20nS wide RF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Pulse @ 10 GHz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3530374" y="5524419"/>
            <a:ext cx="108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X-Band Horn</a:t>
            </a:r>
          </a:p>
          <a:p>
            <a:r>
              <a:rPr lang="en-US" sz="1200" dirty="0">
                <a:solidFill>
                  <a:prstClr val="black"/>
                </a:solidFill>
              </a:rPr>
              <a:t>Antenna Array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1197006" y="1252300"/>
            <a:ext cx="2477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Pulsed Transmit/Receive</a:t>
            </a:r>
          </a:p>
          <a:p>
            <a:r>
              <a:rPr lang="en-US" dirty="0">
                <a:solidFill>
                  <a:prstClr val="black"/>
                </a:solidFill>
              </a:rPr>
              <a:t>Imaging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Static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COTS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Digital beam forming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580109" y="3597837"/>
            <a:ext cx="2658462" cy="1676357"/>
            <a:chOff x="5056109" y="3597837"/>
            <a:chExt cx="2658462" cy="1676357"/>
          </a:xfrm>
        </p:grpSpPr>
        <p:sp>
          <p:nvSpPr>
            <p:cNvPr id="4" name="TextBox 3"/>
            <p:cNvSpPr txBox="1"/>
            <p:nvPr/>
          </p:nvSpPr>
          <p:spPr>
            <a:xfrm>
              <a:off x="5177081" y="4073865"/>
              <a:ext cx="25374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Beams are formed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d</a:t>
              </a:r>
              <a:r>
                <a:rPr lang="en-US" dirty="0" smtClean="0">
                  <a:solidFill>
                    <a:prstClr val="black"/>
                  </a:solidFill>
                </a:rPr>
                <a:t>igitally </a:t>
              </a:r>
              <a:r>
                <a:rPr lang="en-US" dirty="0">
                  <a:solidFill>
                    <a:prstClr val="black"/>
                  </a:solidFill>
                </a:rPr>
                <a:t>with Fourier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Transform, 16 in Azimuth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  <a:r>
                <a:rPr lang="en-US" dirty="0" smtClean="0">
                  <a:solidFill>
                    <a:prstClr val="black"/>
                  </a:solidFill>
                </a:rPr>
                <a:t>nd </a:t>
              </a:r>
              <a:r>
                <a:rPr lang="en-US" dirty="0">
                  <a:solidFill>
                    <a:prstClr val="black"/>
                  </a:solidFill>
                </a:rPr>
                <a:t>16 in Elevation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5056109" y="3597837"/>
              <a:ext cx="272381" cy="510791"/>
            </a:xfrm>
            <a:prstGeom prst="line">
              <a:avLst/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9518803" y="2844648"/>
            <a:ext cx="2453152" cy="2804142"/>
            <a:chOff x="8969157" y="3255030"/>
            <a:chExt cx="2453152" cy="2804142"/>
          </a:xfrm>
        </p:grpSpPr>
        <p:sp>
          <p:nvSpPr>
            <p:cNvPr id="11" name="TextBox 10"/>
            <p:cNvSpPr txBox="1"/>
            <p:nvPr/>
          </p:nvSpPr>
          <p:spPr>
            <a:xfrm>
              <a:off x="9355019" y="3255030"/>
              <a:ext cx="1365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PC Display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9195727" y="5517656"/>
              <a:ext cx="9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VGA Connection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10192753" y="5222405"/>
              <a:ext cx="1229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16 - Azimuth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16 - Elevation</a:t>
              </a:r>
            </a:p>
          </p:txBody>
        </p:sp>
        <p:grpSp>
          <p:nvGrpSpPr>
            <p:cNvPr id="403" name="Group 402"/>
            <p:cNvGrpSpPr/>
            <p:nvPr/>
          </p:nvGrpSpPr>
          <p:grpSpPr>
            <a:xfrm>
              <a:off x="8969157" y="3631083"/>
              <a:ext cx="1812902" cy="2428089"/>
              <a:chOff x="8847073" y="3539074"/>
              <a:chExt cx="2417202" cy="2428089"/>
            </a:xfrm>
          </p:grpSpPr>
          <p:cxnSp>
            <p:nvCxnSpPr>
              <p:cNvPr id="158" name="Elbow Connector 157"/>
              <p:cNvCxnSpPr/>
              <p:nvPr/>
            </p:nvCxnSpPr>
            <p:spPr>
              <a:xfrm rot="5400000">
                <a:off x="9494749" y="4990224"/>
                <a:ext cx="954310" cy="815547"/>
              </a:xfrm>
              <a:prstGeom prst="bentConnector3">
                <a:avLst>
                  <a:gd name="adj1" fmla="val 99204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Elbow Connector 227"/>
              <p:cNvCxnSpPr/>
              <p:nvPr/>
            </p:nvCxnSpPr>
            <p:spPr>
              <a:xfrm rot="5400000">
                <a:off x="9498172" y="4986801"/>
                <a:ext cx="1046320" cy="914404"/>
              </a:xfrm>
              <a:prstGeom prst="bentConnector3">
                <a:avLst>
                  <a:gd name="adj1" fmla="val 99601"/>
                </a:avLst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H="1">
                <a:off x="8847073" y="5873685"/>
                <a:ext cx="729413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H="1">
                <a:off x="8847073" y="5967163"/>
                <a:ext cx="729413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2" name="Group 401"/>
              <p:cNvGrpSpPr/>
              <p:nvPr/>
            </p:nvGrpSpPr>
            <p:grpSpPr>
              <a:xfrm>
                <a:off x="9317052" y="3539074"/>
                <a:ext cx="1947223" cy="1381767"/>
                <a:chOff x="9317052" y="3539074"/>
                <a:chExt cx="1947223" cy="1381767"/>
              </a:xfrm>
            </p:grpSpPr>
            <p:sp>
              <p:nvSpPr>
                <p:cNvPr id="401" name="Rectangle 400"/>
                <p:cNvSpPr/>
                <p:nvPr/>
              </p:nvSpPr>
              <p:spPr>
                <a:xfrm>
                  <a:off x="9317052" y="3539074"/>
                  <a:ext cx="1871648" cy="137582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66" name="Group 365"/>
                <p:cNvGrpSpPr/>
                <p:nvPr/>
              </p:nvGrpSpPr>
              <p:grpSpPr>
                <a:xfrm>
                  <a:off x="9377669" y="3539074"/>
                  <a:ext cx="1886606" cy="1381767"/>
                  <a:chOff x="4104202" y="1873960"/>
                  <a:chExt cx="3655413" cy="3655413"/>
                </a:xfrm>
              </p:grpSpPr>
              <p:grpSp>
                <p:nvGrpSpPr>
                  <p:cNvPr id="367" name="Group 366"/>
                  <p:cNvGrpSpPr/>
                  <p:nvPr/>
                </p:nvGrpSpPr>
                <p:grpSpPr>
                  <a:xfrm>
                    <a:off x="4104202" y="2125360"/>
                    <a:ext cx="3655413" cy="3030532"/>
                    <a:chOff x="4104202" y="2125360"/>
                    <a:chExt cx="2700306" cy="3030532"/>
                  </a:xfrm>
                </p:grpSpPr>
                <p:sp>
                  <p:nvSpPr>
                    <p:cNvPr id="385" name="Oval 384"/>
                    <p:cNvSpPr/>
                    <p:nvPr/>
                  </p:nvSpPr>
                  <p:spPr>
                    <a:xfrm rot="5400000">
                      <a:off x="5334464" y="1114212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 rot="5400000">
                      <a:off x="5307376" y="1312804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 rot="5400000">
                      <a:off x="5318448" y="1884303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 rot="5400000">
                      <a:off x="5307375" y="922187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 rot="5400000">
                      <a:off x="5361552" y="1501924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 rot="5400000">
                      <a:off x="5334464" y="1686868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 rot="5400000">
                      <a:off x="5314313" y="2072207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92" name="Oval 391"/>
                    <p:cNvSpPr/>
                    <p:nvPr/>
                  </p:nvSpPr>
                  <p:spPr>
                    <a:xfrm rot="5400000">
                      <a:off x="5330233" y="2250584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93" name="Oval 392"/>
                    <p:cNvSpPr/>
                    <p:nvPr/>
                  </p:nvSpPr>
                  <p:spPr>
                    <a:xfrm rot="5400000">
                      <a:off x="5382222" y="2624322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94" name="Oval 393"/>
                    <p:cNvSpPr/>
                    <p:nvPr/>
                  </p:nvSpPr>
                  <p:spPr>
                    <a:xfrm rot="5400000">
                      <a:off x="5355134" y="2822914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 rot="5400000">
                      <a:off x="5366206" y="3380765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 rot="5400000">
                      <a:off x="5355133" y="2432297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 rot="5400000">
                      <a:off x="5409310" y="3012034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>
                    <a:xfrm rot="5400000">
                      <a:off x="5382222" y="3196978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 rot="5400000">
                      <a:off x="5362071" y="3568669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 rot="5400000">
                      <a:off x="5377991" y="3760694"/>
                      <a:ext cx="192025" cy="2598371"/>
                    </a:xfrm>
                    <a:prstGeom prst="ellipse">
                      <a:avLst/>
                    </a:prstGeom>
                    <a:solidFill>
                      <a:srgbClr val="FF0000">
                        <a:alpha val="42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68" name="Group 367"/>
                  <p:cNvGrpSpPr/>
                  <p:nvPr/>
                </p:nvGrpSpPr>
                <p:grpSpPr>
                  <a:xfrm rot="16200000">
                    <a:off x="4099855" y="2186401"/>
                    <a:ext cx="3655413" cy="3030532"/>
                    <a:chOff x="4104202" y="2125360"/>
                    <a:chExt cx="2700306" cy="3030532"/>
                  </a:xfrm>
                  <a:solidFill>
                    <a:srgbClr val="FFFF00">
                      <a:alpha val="61000"/>
                    </a:srgbClr>
                  </a:solidFill>
                </p:grpSpPr>
                <p:sp>
                  <p:nvSpPr>
                    <p:cNvPr id="369" name="Oval 368"/>
                    <p:cNvSpPr/>
                    <p:nvPr/>
                  </p:nvSpPr>
                  <p:spPr>
                    <a:xfrm rot="5400000">
                      <a:off x="5334464" y="1114212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70" name="Oval 369"/>
                    <p:cNvSpPr/>
                    <p:nvPr/>
                  </p:nvSpPr>
                  <p:spPr>
                    <a:xfrm rot="5400000">
                      <a:off x="5307376" y="1312804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71" name="Oval 370"/>
                    <p:cNvSpPr/>
                    <p:nvPr/>
                  </p:nvSpPr>
                  <p:spPr>
                    <a:xfrm rot="5400000">
                      <a:off x="5318448" y="1884303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2" name="Oval 371"/>
                    <p:cNvSpPr/>
                    <p:nvPr/>
                  </p:nvSpPr>
                  <p:spPr>
                    <a:xfrm rot="5400000">
                      <a:off x="5307375" y="922187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 rot="5400000">
                      <a:off x="5361552" y="1501924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 rot="5400000">
                      <a:off x="5334464" y="1686868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 rot="5400000">
                      <a:off x="5314313" y="2072207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 rot="5400000">
                      <a:off x="5330233" y="2250584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 rot="5400000">
                      <a:off x="5382222" y="2624322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>
                    <a:xfrm rot="5400000">
                      <a:off x="5355134" y="2822914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>
                    <a:xfrm rot="5400000">
                      <a:off x="5366206" y="3380765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 rot="5400000">
                      <a:off x="5355133" y="2432297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 rot="5400000">
                      <a:off x="5409310" y="3012034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 rot="5400000">
                      <a:off x="5382222" y="3196978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 rot="5400000">
                      <a:off x="5362071" y="3568669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 rot="5400000">
                      <a:off x="5377991" y="3760694"/>
                      <a:ext cx="192025" cy="259837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  <p:cxnSp>
          <p:nvCxnSpPr>
            <p:cNvPr id="268" name="Straight Connector 267"/>
            <p:cNvCxnSpPr/>
            <p:nvPr/>
          </p:nvCxnSpPr>
          <p:spPr>
            <a:xfrm flipH="1" flipV="1">
              <a:off x="10413723" y="4592822"/>
              <a:ext cx="249115" cy="698829"/>
            </a:xfrm>
            <a:prstGeom prst="line">
              <a:avLst/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07750" y="5400815"/>
                <a:ext cx="17541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Antenna Spacing</a:t>
                </a:r>
              </a:p>
              <a:p>
                <a:r>
                  <a:rPr lang="en-US" dirty="0" smtClean="0"/>
                  <a:t> 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-Rx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   </a:t>
                </a:r>
                <a:r>
                  <a:rPr lang="en-US" dirty="0" err="1" smtClean="0"/>
                  <a:t>Tx-Tx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750" y="5400815"/>
                <a:ext cx="1754198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3974" r="-34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9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03" grpId="0"/>
      <p:bldP spid="238" grpId="0"/>
      <p:bldP spid="24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Electrical Analysis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43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Electrical System Overview</a:t>
            </a:r>
            <a:endParaRPr lang="en-US" sz="54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38208" y="6492875"/>
            <a:ext cx="5687786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19" y="1862665"/>
            <a:ext cx="8335115" cy="461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1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93180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Transmit Signal Chain – Power </a:t>
            </a:r>
            <a:endParaRPr lang="en-US" sz="54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5007079"/>
              </p:ext>
            </p:extLst>
          </p:nvPr>
        </p:nvGraphicFramePr>
        <p:xfrm>
          <a:off x="699225" y="1916272"/>
          <a:ext cx="10523947" cy="4481068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283054"/>
                <a:gridCol w="1573011"/>
                <a:gridCol w="1341400"/>
                <a:gridCol w="1389654"/>
                <a:gridCol w="1437904"/>
                <a:gridCol w="1498924"/>
              </a:tblGrid>
              <a:tr h="31765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Frequency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en-US" sz="1400" dirty="0" err="1">
                          <a:effectLst/>
                        </a:rPr>
                        <a:t>dBm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[mW]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[dBm]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[mW]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[GHz]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Voltage Controlled Oscillator (VCO)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-4.000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0.398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 Ultra Wideband Amplifier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-4.196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0.381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21.804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151.501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Double Throw (SPDT)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21.530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142.233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19.530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89.743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Attenuator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19.413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87.347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9.413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8.735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 Multiplier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9.413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8.735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-3.088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0.491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Ultra Wide Bandwidth Amplifier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-3.088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0.491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8.913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7.785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 Attenuator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8.795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7.577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-3.205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0.478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Band Pass Filter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-3.323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0.465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-6.323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0.233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Power Amplifier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-6.518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0.223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25.482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353.319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Four Throw (SP4T)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25.482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353.319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22.482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177.079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776775" y="6397340"/>
            <a:ext cx="6917210" cy="365125"/>
          </a:xfrm>
        </p:spPr>
        <p:txBody>
          <a:bodyPr/>
          <a:lstStyle/>
          <a:p>
            <a:pPr algn="ctr"/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266BE7-899D-4075-917F-DBDE33B6B6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439</TotalTime>
  <Words>1695</Words>
  <Application>Microsoft Office PowerPoint</Application>
  <PresentationFormat>Widescreen</PresentationFormat>
  <Paragraphs>655</Paragraphs>
  <Slides>36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Gill Sans MT</vt:lpstr>
      <vt:lpstr>Times New Roman</vt:lpstr>
      <vt:lpstr>Wingdings</vt:lpstr>
      <vt:lpstr>Wingdings 2</vt:lpstr>
      <vt:lpstr>Dividend</vt:lpstr>
      <vt:lpstr>Worksheet</vt:lpstr>
      <vt:lpstr>Project</vt:lpstr>
      <vt:lpstr>Electronic SAR Imager</vt:lpstr>
      <vt:lpstr>Team Agenda</vt:lpstr>
      <vt:lpstr>The Team Structure</vt:lpstr>
      <vt:lpstr>Overview</vt:lpstr>
      <vt:lpstr>Project Introduction &amp; Goals</vt:lpstr>
      <vt:lpstr>Imaging Radar Operational Concept</vt:lpstr>
      <vt:lpstr>Electrical Analysis</vt:lpstr>
      <vt:lpstr>Electrical System Overview</vt:lpstr>
      <vt:lpstr>Transmit Signal Chain – Power </vt:lpstr>
      <vt:lpstr>Transmit Signal Chain –  Test Strategies</vt:lpstr>
      <vt:lpstr>Receive Signal Chain – Power</vt:lpstr>
      <vt:lpstr>Receive Signal Chain –  Test Strategies</vt:lpstr>
      <vt:lpstr>IQ Demodulator (LO) Chain – Power </vt:lpstr>
      <vt:lpstr>IQ Demodulator LO Signal Chain- Test Strategies</vt:lpstr>
      <vt:lpstr>Mechanical Analysis </vt:lpstr>
      <vt:lpstr>PowerPoint Presentation</vt:lpstr>
      <vt:lpstr>Restructured Body Design</vt:lpstr>
      <vt:lpstr>Restructured Stand Design</vt:lpstr>
      <vt:lpstr>PowerPoint Presentation</vt:lpstr>
      <vt:lpstr>Component Box</vt:lpstr>
      <vt:lpstr>PowerPoint Presentation</vt:lpstr>
      <vt:lpstr>PowerPoint Presentation</vt:lpstr>
      <vt:lpstr> Horn Holders</vt:lpstr>
      <vt:lpstr>Final Antenna Structure</vt:lpstr>
      <vt:lpstr>PowerPoint Presentation</vt:lpstr>
      <vt:lpstr>PowerPoint Presentation</vt:lpstr>
      <vt:lpstr>PowerPoint Presentation</vt:lpstr>
      <vt:lpstr>PowerPoint Presentation</vt:lpstr>
      <vt:lpstr>Project Management</vt:lpstr>
      <vt:lpstr>Budget Analysis</vt:lpstr>
      <vt:lpstr>Project Management</vt:lpstr>
      <vt:lpstr>Project Flow – Parallel Schedule</vt:lpstr>
      <vt:lpstr>Project Status</vt:lpstr>
      <vt:lpstr>Lessons Learned</vt:lpstr>
      <vt:lpstr>Conclusion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36</cp:revision>
  <dcterms:created xsi:type="dcterms:W3CDTF">2015-04-15T17:54:23Z</dcterms:created>
  <dcterms:modified xsi:type="dcterms:W3CDTF">2015-04-17T00:25:11Z</dcterms:modified>
</cp:coreProperties>
</file>