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81" r:id="rId3"/>
    <p:sldId id="259" r:id="rId4"/>
    <p:sldId id="283" r:id="rId5"/>
    <p:sldId id="284" r:id="rId6"/>
    <p:sldId id="286" r:id="rId7"/>
    <p:sldId id="285" r:id="rId8"/>
    <p:sldId id="288" r:id="rId9"/>
    <p:sldId id="287" r:id="rId10"/>
    <p:sldId id="289" r:id="rId11"/>
    <p:sldId id="290" r:id="rId12"/>
    <p:sldId id="257" r:id="rId13"/>
    <p:sldId id="260" r:id="rId14"/>
    <p:sldId id="264" r:id="rId15"/>
    <p:sldId id="262" r:id="rId16"/>
    <p:sldId id="291" r:id="rId17"/>
    <p:sldId id="296" r:id="rId18"/>
    <p:sldId id="294" r:id="rId19"/>
    <p:sldId id="295" r:id="rId20"/>
    <p:sldId id="273" r:id="rId21"/>
    <p:sldId id="274" r:id="rId22"/>
    <p:sldId id="275" r:id="rId23"/>
  </p:sldIdLst>
  <p:sldSz cx="12192000" cy="6858000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3E55F3-6DF1-4595-8FA2-1896749CBCB8}">
  <a:tblStyle styleId="{0D3E55F3-6DF1-4595-8FA2-1896749CBCB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5FB"/>
          </a:solidFill>
        </a:fill>
      </a:tcStyle>
    </a:wholeTbl>
    <a:band1H>
      <a:tcStyle>
        <a:tcBdr/>
        <a:fill>
          <a:solidFill>
            <a:srgbClr val="DDEAF6"/>
          </a:solidFill>
        </a:fill>
      </a:tcStyle>
    </a:band1H>
    <a:band1V>
      <a:tcStyle>
        <a:tcBdr/>
        <a:fill>
          <a:solidFill>
            <a:srgbClr val="DDEAF6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5EC2FA9-C9AF-4DE0-95BA-2F6EC6FFD6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5FB"/>
          </a:solidFill>
        </a:fill>
      </a:tcStyle>
    </a:wholeTbl>
    <a:band1H>
      <a:tcStyle>
        <a:tcBdr/>
        <a:fill>
          <a:solidFill>
            <a:srgbClr val="DDEAF6"/>
          </a:solidFill>
        </a:fill>
      </a:tcStyle>
    </a:band1H>
    <a:band1V>
      <a:tcStyle>
        <a:tcBdr/>
        <a:fill>
          <a:solidFill>
            <a:srgbClr val="DDEAF6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63842D6-7FD2-4886-BF4F-A4CEF7B1ED2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5FB"/>
          </a:solidFill>
        </a:fill>
      </a:tcStyle>
    </a:wholeTbl>
    <a:band1H>
      <a:tcStyle>
        <a:tcBdr/>
        <a:fill>
          <a:solidFill>
            <a:srgbClr val="DDEAF6"/>
          </a:solidFill>
        </a:fill>
      </a:tcStyle>
    </a:band1H>
    <a:band1V>
      <a:tcStyle>
        <a:tcBdr/>
        <a:fill>
          <a:solidFill>
            <a:srgbClr val="DDEAF6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0FEFD233-B588-4C73-9BC2-8DD1F3DC9E7C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5FB"/>
          </a:solidFill>
        </a:fill>
      </a:tcStyle>
    </a:wholeTbl>
    <a:band1H>
      <a:tcStyle>
        <a:tcBdr/>
        <a:fill>
          <a:solidFill>
            <a:srgbClr val="DDEAF6"/>
          </a:solidFill>
        </a:fill>
      </a:tcStyle>
    </a:band1H>
    <a:band1V>
      <a:tcStyle>
        <a:tcBdr/>
        <a:fill>
          <a:solidFill>
            <a:srgbClr val="DDEAF6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8986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23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50743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224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7474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6792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24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C9DFD-D85E-42AF-BBE8-735D3A346B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1: 10 Peddlers, 1 driver, 1 “bartender”, and 2 non-peddlers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2: Because of Tallahassee’s hills a crawl gear and cruise gears are recomended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84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41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372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88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635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86033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316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590980" y="1406343"/>
            <a:ext cx="9144000" cy="15791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US" sz="80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Pedibus</a:t>
            </a:r>
            <a:r>
              <a:rPr lang="en-US" sz="80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80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Team 22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509937" y="3999028"/>
            <a:ext cx="2370103" cy="15436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Members: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Kyle Anderson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Stephen Avery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Alejandro San Segundo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Brett Willenbacher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Shape 86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 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Alejandro San Segundo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5104353" y="4012810"/>
            <a:ext cx="1624921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Sponsor: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Ron Goldstein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Advisor: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Keith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937" y="665741"/>
            <a:ext cx="2081041" cy="30603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120543" y="3999028"/>
            <a:ext cx="147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25000"/>
            </a:pPr>
            <a:r>
              <a:rPr lang="en-US" sz="1600" b="1" dirty="0">
                <a:solidFill>
                  <a:schemeClr val="dk1"/>
                </a:solidFill>
              </a:rPr>
              <a:t>Professors: </a:t>
            </a:r>
          </a:p>
          <a:p>
            <a:pPr lvl="0">
              <a:buSzPct val="25000"/>
            </a:pPr>
            <a:r>
              <a:rPr lang="en-US" sz="1600" dirty="0">
                <a:solidFill>
                  <a:schemeClr val="dk1"/>
                </a:solidFill>
              </a:rPr>
              <a:t>Dr. Shih </a:t>
            </a:r>
          </a:p>
          <a:p>
            <a:pPr lvl="0">
              <a:buSzPct val="25000"/>
            </a:pPr>
            <a:r>
              <a:rPr lang="en-US" sz="1600" dirty="0" smtClean="0">
                <a:solidFill>
                  <a:schemeClr val="dk1"/>
                </a:solidFill>
              </a:rPr>
              <a:t>Dr</a:t>
            </a:r>
            <a:r>
              <a:rPr lang="en-US" sz="1600" dirty="0">
                <a:solidFill>
                  <a:schemeClr val="dk1"/>
                </a:solidFill>
              </a:rPr>
              <a:t>. </a:t>
            </a:r>
            <a:r>
              <a:rPr lang="en-US" sz="1600" dirty="0" smtClean="0">
                <a:solidFill>
                  <a:schemeClr val="dk1"/>
                </a:solidFill>
              </a:rPr>
              <a:t>Gupta</a:t>
            </a:r>
            <a:endParaRPr lang="en-US"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8365402" y="5078994"/>
            <a:ext cx="3826598" cy="17790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32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388"/>
          <p:cNvSpPr txBox="1"/>
          <p:nvPr/>
        </p:nvSpPr>
        <p:spPr>
          <a:xfrm>
            <a:off x="9619414" y="5928962"/>
            <a:ext cx="210980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1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8365402" y="5078994"/>
            <a:ext cx="3826598" cy="17790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32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388"/>
          <p:cNvSpPr txBox="1"/>
          <p:nvPr/>
        </p:nvSpPr>
        <p:spPr>
          <a:xfrm>
            <a:off x="9619414" y="5928962"/>
            <a:ext cx="210980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6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38200" y="1640945"/>
            <a:ext cx="6440359" cy="33726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3200" dirty="0">
                <a:solidFill>
                  <a:schemeClr val="tx1"/>
                </a:solidFill>
              </a:rPr>
              <a:t>All main structural components have been fabricated 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3200" dirty="0">
                <a:solidFill>
                  <a:schemeClr val="tx1"/>
                </a:solidFill>
              </a:rPr>
              <a:t>Drivetrain and steering subsystems </a:t>
            </a:r>
            <a:r>
              <a:rPr lang="en-US" sz="3200" dirty="0" smtClean="0">
                <a:solidFill>
                  <a:schemeClr val="tx1"/>
                </a:solidFill>
              </a:rPr>
              <a:t>currently being fabricated</a:t>
            </a:r>
            <a:endParaRPr lang="en-US" sz="2000" dirty="0">
              <a:solidFill>
                <a:schemeClr val="tx1"/>
              </a:solidFill>
            </a:endParaRPr>
          </a:p>
          <a:p>
            <a:pPr marL="685800" marR="0" lvl="1" indent="-64134" algn="l" rtl="0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 Update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Shape 101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Alejandro San Segundo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eng.fsu.edu/me/senior_design/2015/team22/Images/grind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837" r="-412" b="8143"/>
          <a:stretch/>
        </p:blipFill>
        <p:spPr bwMode="auto">
          <a:xfrm>
            <a:off x="6981840" y="900918"/>
            <a:ext cx="3534583" cy="4484916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55175" y="5296410"/>
            <a:ext cx="3387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Kyle grinding down a bench post</a:t>
            </a:r>
            <a:endParaRPr lang="en-US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748882" y="281593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dirty="0" smtClean="0">
                <a:solidFill>
                  <a:schemeClr val="dk1"/>
                </a:solidFill>
              </a:rPr>
              <a:t>Progress: Frame and Seating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Shape 146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9521371" y="6001939"/>
            <a:ext cx="2220685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Alejandro San Segundo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3055938" y="361632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Inline image"/>
          <p:cNvSpPr>
            <a:spLocks noChangeAspect="1" noChangeArrowheads="1"/>
          </p:cNvSpPr>
          <p:nvPr/>
        </p:nvSpPr>
        <p:spPr bwMode="auto">
          <a:xfrm>
            <a:off x="7906767" y="3260674"/>
            <a:ext cx="3195342" cy="31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2" y="2395612"/>
            <a:ext cx="3605235" cy="27039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5883" r="4968" b="2747"/>
          <a:stretch/>
        </p:blipFill>
        <p:spPr>
          <a:xfrm>
            <a:off x="7967330" y="2380626"/>
            <a:ext cx="3599518" cy="27243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-8" r="23448"/>
          <a:stretch/>
        </p:blipFill>
        <p:spPr>
          <a:xfrm rot="5400000">
            <a:off x="4810500" y="1938583"/>
            <a:ext cx="2714786" cy="35988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9" name="TextBox 18"/>
          <p:cNvSpPr txBox="1"/>
          <p:nvPr/>
        </p:nvSpPr>
        <p:spPr>
          <a:xfrm>
            <a:off x="2018562" y="1449681"/>
            <a:ext cx="3868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Frame: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Ladder style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A500 box steel construction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48090" y="1491859"/>
            <a:ext cx="3196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Seating: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Bench </a:t>
            </a:r>
            <a:r>
              <a:rPr lang="en-US" sz="1600" b="1" dirty="0">
                <a:latin typeface="+mj-lt"/>
              </a:rPr>
              <a:t>s</a:t>
            </a:r>
            <a:r>
              <a:rPr lang="en-US" sz="1600" b="1" dirty="0" smtClean="0">
                <a:latin typeface="+mj-lt"/>
              </a:rPr>
              <a:t>tyle seating</a:t>
            </a:r>
            <a:endParaRPr lang="en-US" sz="1600" b="1" dirty="0">
              <a:latin typeface="+mj-lt"/>
            </a:endParaRP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Recumbent pedaling stance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8996" y="5041472"/>
            <a:ext cx="5057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Finalized frame fabrication with mounted seats and bar posts</a:t>
            </a:r>
            <a:endParaRPr lang="en-US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38198" y="173568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dirty="0" smtClean="0">
                <a:solidFill>
                  <a:schemeClr val="dk1"/>
                </a:solidFill>
              </a:rPr>
              <a:t>Progress: Pedaling and Towing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Shape 205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9593943" y="6001939"/>
            <a:ext cx="213527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Alejandro San Segundo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r="8650" b="14663"/>
          <a:stretch/>
        </p:blipFill>
        <p:spPr>
          <a:xfrm>
            <a:off x="2030139" y="2440389"/>
            <a:ext cx="3817139" cy="29322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5742" r="6000" b="14773"/>
          <a:stretch/>
        </p:blipFill>
        <p:spPr>
          <a:xfrm>
            <a:off x="6363170" y="2440389"/>
            <a:ext cx="4223761" cy="29166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TextBox 17"/>
          <p:cNvSpPr txBox="1"/>
          <p:nvPr/>
        </p:nvSpPr>
        <p:spPr>
          <a:xfrm>
            <a:off x="1979255" y="1363172"/>
            <a:ext cx="3868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Pedaling: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Recumbent 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Freewheeled shaft design for coasting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63170" y="1363172"/>
            <a:ext cx="3988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Towing: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Torsion Axle implementation</a:t>
            </a:r>
            <a:endParaRPr lang="en-US" sz="1600" b="1" dirty="0">
              <a:latin typeface="+mj-lt"/>
            </a:endParaRP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Electric drum brakes on towing axle</a:t>
            </a:r>
            <a:endParaRPr lang="en-US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Standard towing hitch mount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8631" y="5357050"/>
            <a:ext cx="2900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Fully assembled pedaling platform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77020" y="5340886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Towing axle assembly </a:t>
            </a:r>
            <a:endParaRPr lang="en-US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progress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Shape 176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9593943" y="6001939"/>
            <a:ext cx="213527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Alejandro San Segundo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610" y="1363292"/>
            <a:ext cx="5464504" cy="4103041"/>
          </a:xfrm>
          <a:prstGeom prst="rect">
            <a:avLst/>
          </a:prstGeom>
          <a:effectLst>
            <a:glow>
              <a:schemeClr val="accent1"/>
            </a:glow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89210" y="4383786"/>
            <a:ext cx="3969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Steering: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Rack and pinion straight axle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Curb to curb &lt; 45ft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Brass bushings used for smooth rotation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4985" r="4487" b="2673"/>
          <a:stretch/>
        </p:blipFill>
        <p:spPr>
          <a:xfrm>
            <a:off x="5734321" y="1393947"/>
            <a:ext cx="5862295" cy="40212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5848771" y="4383786"/>
            <a:ext cx="4750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Transmission: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Dual Driveshaft to Manual Transaxle Design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6 </a:t>
            </a:r>
            <a:r>
              <a:rPr lang="en-US" sz="1600" b="1" dirty="0" err="1" smtClean="0">
                <a:latin typeface="+mj-lt"/>
              </a:rPr>
              <a:t>fwd</a:t>
            </a:r>
            <a:r>
              <a:rPr lang="en-US" sz="1600" b="1" dirty="0" smtClean="0">
                <a:latin typeface="+mj-lt"/>
              </a:rPr>
              <a:t> speeds + Reverse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Individually supported axle shafts</a:t>
            </a:r>
            <a:endParaRPr lang="en-US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Belt Friction Clutch System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progress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Shape 176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9608457" y="6001939"/>
            <a:ext cx="212076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Alejandro San Segundo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38200" y="1621691"/>
            <a:ext cx="405431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+mj-lt"/>
              </a:rPr>
              <a:t>Bartop</a:t>
            </a:r>
            <a:r>
              <a:rPr lang="en-US" sz="1600" b="1" dirty="0" smtClean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Pressure treated wood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Stained and lacquered for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Added handrail for rider stability</a:t>
            </a:r>
            <a:endParaRPr lang="en-US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http://eng.fsu.edu/me/senior_design/2015/team22/Images/Frame/kyle%20weldin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10294" r="2965" b="25658"/>
          <a:stretch/>
        </p:blipFill>
        <p:spPr bwMode="auto">
          <a:xfrm>
            <a:off x="6548090" y="1250459"/>
            <a:ext cx="4506282" cy="416560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2974" y="5245378"/>
            <a:ext cx="3337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Anderson welding steel frame members</a:t>
            </a:r>
            <a:endParaRPr lang="en-US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5883" r="23124" b="65739"/>
          <a:stretch/>
        </p:blipFill>
        <p:spPr>
          <a:xfrm>
            <a:off x="636803" y="2787805"/>
            <a:ext cx="5911287" cy="25383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1386554" y="5245377"/>
            <a:ext cx="4411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Bar top supports with partially  mounted bar top wood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86455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Work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Shape 176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489210" y="6001939"/>
            <a:ext cx="1325942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9973804" y="6001939"/>
            <a:ext cx="175541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084690" y="2040876"/>
            <a:ext cx="50113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TO-DO:</a:t>
            </a:r>
            <a:endParaRPr lang="en-US" sz="2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Rear bench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Brake lines and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Driver </a:t>
            </a:r>
            <a:r>
              <a:rPr lang="en-US" sz="2400" b="1" dirty="0" smtClean="0"/>
              <a:t>seat</a:t>
            </a:r>
            <a:endParaRPr lang="en-US" sz="24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Driver controls (pedals/shifter)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Brake 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Flooring</a:t>
            </a:r>
            <a:endParaRPr lang="en-US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4690" y="1423243"/>
            <a:ext cx="905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**All following components purchased and received. Awaiting for final assembly.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17452" r="2013" b="18866"/>
          <a:stretch/>
        </p:blipFill>
        <p:spPr>
          <a:xfrm>
            <a:off x="6880537" y="2262014"/>
            <a:ext cx="3424605" cy="26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016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4800" b="1" dirty="0" smtClean="0"/>
              <a:t>Conquered Challenges</a:t>
            </a:r>
            <a:endParaRPr lang="en-US" sz="4800" b="1" i="0" u="none" strike="noStrike" cap="none" baseline="0" dirty="0">
              <a:solidFill>
                <a:schemeClr val="dk1"/>
              </a:solidFill>
              <a:sym typeface="Arial"/>
            </a:endParaRPr>
          </a:p>
        </p:txBody>
      </p:sp>
      <p:cxnSp>
        <p:nvCxnSpPr>
          <p:cNvPr id="176" name="Shape 176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489210" y="6001939"/>
            <a:ext cx="131229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9973804" y="6001939"/>
            <a:ext cx="175541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2479"/>
              </p:ext>
            </p:extLst>
          </p:nvPr>
        </p:nvGraphicFramePr>
        <p:xfrm>
          <a:off x="315039" y="1690687"/>
          <a:ext cx="11526094" cy="3263450"/>
        </p:xfrm>
        <a:graphic>
          <a:graphicData uri="http://schemas.openxmlformats.org/drawingml/2006/table">
            <a:tbl>
              <a:tblPr firstRow="1" bandRow="1">
                <a:tableStyleId>{0D3E55F3-6DF1-4595-8FA2-1896749CBCB8}</a:tableStyleId>
              </a:tblPr>
              <a:tblGrid>
                <a:gridCol w="5763047"/>
                <a:gridCol w="5763047"/>
              </a:tblGrid>
              <a:tr h="4281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Challenge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Solution</a:t>
                      </a:r>
                      <a:endParaRPr lang="en-US" sz="2400" dirty="0"/>
                    </a:p>
                  </a:txBody>
                  <a:tcPr/>
                </a:tc>
              </a:tr>
              <a:tr h="112757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/>
                        <a:t>Design width over legal towing limit (&lt; 102in.)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Shortened bar</a:t>
                      </a:r>
                      <a:r>
                        <a:rPr lang="en-US" sz="2000" b="1" baseline="0" dirty="0" smtClean="0"/>
                        <a:t> width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Rearranged seating posts’ lengths and angles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Rearranged</a:t>
                      </a:r>
                      <a:r>
                        <a:rPr lang="en-US" sz="2000" b="1" baseline="0" dirty="0" smtClean="0"/>
                        <a:t> pedaling geometry</a:t>
                      </a:r>
                    </a:p>
                  </a:txBody>
                  <a:tcPr/>
                </a:tc>
              </a:tr>
              <a:tr h="54591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/>
                        <a:t>Pedal leg room not sufficient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Raised </a:t>
                      </a:r>
                      <a:r>
                        <a:rPr lang="en-US" sz="2000" b="1" dirty="0" err="1" smtClean="0"/>
                        <a:t>bartop</a:t>
                      </a:r>
                      <a:r>
                        <a:rPr lang="en-US" sz="2000" b="1" baseline="0" dirty="0" smtClean="0"/>
                        <a:t> using spacers</a:t>
                      </a:r>
                      <a:endParaRPr lang="en-US" sz="2000" b="1" dirty="0"/>
                    </a:p>
                  </a:txBody>
                  <a:tcPr/>
                </a:tc>
              </a:tr>
              <a:tr h="11327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/>
                        <a:t>Pillow</a:t>
                      </a:r>
                      <a:r>
                        <a:rPr lang="en-US" sz="2000" b="1" baseline="0" dirty="0" smtClean="0"/>
                        <a:t> blocks and freewheel adapters did not fit the h</a:t>
                      </a:r>
                      <a:r>
                        <a:rPr lang="en-US" sz="2000" b="1" dirty="0" smtClean="0"/>
                        <a:t>ot rolled steel </a:t>
                      </a:r>
                      <a:r>
                        <a:rPr lang="en-US" sz="2000" b="1" dirty="0" err="1" smtClean="0"/>
                        <a:t>driveshafts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Switched</a:t>
                      </a:r>
                      <a:r>
                        <a:rPr lang="en-US" sz="2000" b="1" baseline="0" dirty="0" smtClean="0"/>
                        <a:t> to cold rolled steel shafts for more uniform surface finish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Ream out pillow blocks and adapters to fit shafts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8923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89210" y="292841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dirty="0" smtClean="0">
                <a:solidFill>
                  <a:schemeClr val="dk1"/>
                </a:solidFill>
              </a:rPr>
              <a:t>Procurement</a:t>
            </a:r>
            <a:endParaRPr lang="en-US" sz="48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Shape 263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5853" y="1695711"/>
            <a:ext cx="54184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All components, including: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Fabrication materials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Drivetrain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Towing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Bicycle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Steering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Driving/Operation components</a:t>
            </a:r>
          </a:p>
          <a:p>
            <a:r>
              <a:rPr lang="en-US" sz="2400" b="1" dirty="0" smtClean="0"/>
              <a:t>Have been purchased and received.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87443" y="4462500"/>
            <a:ext cx="4597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Total Spent: </a:t>
            </a:r>
            <a:r>
              <a:rPr lang="en-US" sz="3200" b="1" dirty="0" smtClean="0">
                <a:solidFill>
                  <a:srgbClr val="00B050"/>
                </a:solidFill>
              </a:rPr>
              <a:t>$6,403.89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7443" y="4953763"/>
            <a:ext cx="2927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**Total spent as of 2/17/15</a:t>
            </a:r>
            <a:endParaRPr lang="en-US" sz="1600" b="1" dirty="0"/>
          </a:p>
        </p:txBody>
      </p:sp>
      <p:pic>
        <p:nvPicPr>
          <p:cNvPr id="4098" name="Picture 2" descr="http://www.mcquiddy.com/images/procureme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43" y="524827"/>
            <a:ext cx="4019300" cy="38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657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j-lt"/>
              </a:rPr>
              <a:t>What is the </a:t>
            </a:r>
            <a:r>
              <a:rPr lang="en-US" sz="4800" b="1" dirty="0" err="1" smtClean="0">
                <a:latin typeface="+mj-lt"/>
              </a:rPr>
              <a:t>Pedibus</a:t>
            </a:r>
            <a:r>
              <a:rPr lang="en-US" sz="4800" b="1" dirty="0" smtClean="0">
                <a:latin typeface="+mj-lt"/>
              </a:rPr>
              <a:t>?</a:t>
            </a:r>
            <a:endParaRPr lang="en-US" sz="4800" b="1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9211" y="5758075"/>
            <a:ext cx="11107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encrypted-tbn1.gstatic.com/images?q=tbn:ANd9GcQ-lcIN7-AybNBUiWuqRSE-oM2z239mE25SiB8D_hlyXRti_N9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08" y="5873011"/>
            <a:ext cx="904183" cy="9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11" y="6001939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Team No.22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Slide </a:t>
            </a:r>
            <a:r>
              <a:rPr lang="en-US" sz="1600" dirty="0">
                <a:latin typeface="Calibri" panose="020F0502020204030204" pitchFamily="34" charset="0"/>
              </a:rPr>
              <a:t>2</a:t>
            </a:r>
            <a:r>
              <a:rPr lang="en-US" sz="1600" dirty="0" smtClean="0">
                <a:latin typeface="Calibri" panose="020F0502020204030204" pitchFamily="34" charset="0"/>
              </a:rPr>
              <a:t> of 15</a:t>
            </a:r>
          </a:p>
          <a:p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anose="020F0502020204030204" pitchFamily="34" charset="0"/>
              </a:rPr>
              <a:t>Alejandro San Segundo</a:t>
            </a:r>
          </a:p>
          <a:p>
            <a:pPr algn="r"/>
            <a:r>
              <a:rPr lang="en-US" sz="1600" dirty="0" smtClean="0">
                <a:latin typeface="Calibri" panose="020F0502020204030204" pitchFamily="34" charset="0"/>
              </a:rPr>
              <a:t>Midterm </a:t>
            </a:r>
            <a:r>
              <a:rPr lang="en-US" sz="1600" dirty="0" smtClean="0">
                <a:latin typeface="Calibri" panose="020F0502020204030204" pitchFamily="34" charset="0"/>
              </a:rPr>
              <a:t>I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algn="r"/>
            <a:endParaRPr lang="en-US" sz="1200" dirty="0">
              <a:latin typeface="Calibri" panose="020F0502020204030204" pitchFamily="34" charset="0"/>
            </a:endParaRPr>
          </a:p>
        </p:txBody>
      </p:sp>
      <p:pic>
        <p:nvPicPr>
          <p:cNvPr id="1032" name="Picture 8" descr="http://www.famu.edu/cesta/main/assets/Image/Naval_Science_Images/FSU-se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2" y="5859775"/>
            <a:ext cx="930657" cy="93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amu.edu/wfe/UserFiles/Image/famu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63" y="5873011"/>
            <a:ext cx="920591" cy="9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apitalcitypedicabs.com/CCPedicabs/home_files/CCPedicab.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29" y="131855"/>
            <a:ext cx="837377" cy="12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edalpub.com/wp-content/uploads/2014/02/PartyBik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5623"/>
            <a:ext cx="4936686" cy="31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6/68/The_Party_Bik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89" y="1690688"/>
            <a:ext cx="4944764" cy="32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89210" y="30057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</a:p>
        </p:txBody>
      </p:sp>
      <p:cxnSp>
        <p:nvCxnSpPr>
          <p:cNvPr id="359" name="Shape 359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9973804" y="6001939"/>
            <a:ext cx="175541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843705" y="1424594"/>
            <a:ext cx="10504583" cy="3650842"/>
            <a:chOff x="0" y="0"/>
            <a:chExt cx="9680575" cy="2984500"/>
          </a:xfrm>
        </p:grpSpPr>
        <p:pic>
          <p:nvPicPr>
            <p:cNvPr id="12" name="Picture 11"/>
            <p:cNvPicPr/>
            <p:nvPr/>
          </p:nvPicPr>
          <p:blipFill rotWithShape="1">
            <a:blip r:embed="rId7"/>
            <a:srcRect l="17842" t="13890" r="6410" b="47447"/>
            <a:stretch/>
          </p:blipFill>
          <p:spPr bwMode="auto">
            <a:xfrm>
              <a:off x="3136900" y="0"/>
              <a:ext cx="6543675" cy="29387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/>
            <p:nvPr/>
          </p:nvPicPr>
          <p:blipFill rotWithShape="1">
            <a:blip r:embed="rId8"/>
            <a:srcRect l="4803" t="14008" r="62965" b="46932"/>
            <a:stretch/>
          </p:blipFill>
          <p:spPr bwMode="auto">
            <a:xfrm>
              <a:off x="0" y="0"/>
              <a:ext cx="3136900" cy="2984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950218" y="5190370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**Currently on schedule to finish by March 14</a:t>
            </a:r>
            <a:endParaRPr lang="en-US" sz="16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838199" y="1690688"/>
            <a:ext cx="10462514" cy="33726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Frame, seating, and </a:t>
            </a:r>
            <a:r>
              <a:rPr lang="en-US" sz="2800" dirty="0">
                <a:solidFill>
                  <a:schemeClr val="dk1"/>
                </a:solidFill>
              </a:rPr>
              <a:t>t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owing </a:t>
            </a:r>
            <a:r>
              <a:rPr lang="en-US" sz="2800" dirty="0">
                <a:solidFill>
                  <a:schemeClr val="dk1"/>
                </a:solidFill>
              </a:rPr>
              <a:t>p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latform </a:t>
            </a:r>
            <a:r>
              <a:rPr lang="en-US" sz="2800" dirty="0">
                <a:solidFill>
                  <a:schemeClr val="dk1"/>
                </a:solidFill>
              </a:rPr>
              <a:t>b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uilt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Slight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</a:t>
            </a:r>
            <a:r>
              <a:rPr lang="en-US" sz="2800" dirty="0">
                <a:solidFill>
                  <a:schemeClr val="dk1"/>
                </a:solidFill>
              </a:rPr>
              <a:t>d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ue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2800" dirty="0">
                <a:solidFill>
                  <a:schemeClr val="dk1"/>
                </a:solidFill>
              </a:rPr>
              <a:t>s</a:t>
            </a:r>
            <a:r>
              <a:rPr lang="en-US" sz="2800" dirty="0" smtClean="0">
                <a:solidFill>
                  <a:schemeClr val="dk1"/>
                </a:solidFill>
              </a:rPr>
              <a:t>mall </a:t>
            </a:r>
            <a:r>
              <a:rPr lang="en-US" sz="2800" dirty="0">
                <a:solidFill>
                  <a:schemeClr val="dk1"/>
                </a:solidFill>
              </a:rPr>
              <a:t>o</a:t>
            </a:r>
            <a:r>
              <a:rPr lang="en-US" sz="2800" dirty="0" smtClean="0">
                <a:solidFill>
                  <a:schemeClr val="dk1"/>
                </a:solidFill>
              </a:rPr>
              <a:t>bstacles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components </a:t>
            </a:r>
            <a:r>
              <a:rPr lang="en-US" sz="2800" dirty="0">
                <a:solidFill>
                  <a:schemeClr val="dk1"/>
                </a:solidFill>
              </a:rPr>
              <a:t>a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cquired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Currently installing </a:t>
            </a:r>
            <a:r>
              <a:rPr lang="en-US" sz="2800" dirty="0">
                <a:solidFill>
                  <a:schemeClr val="dk1"/>
                </a:solidFill>
              </a:rPr>
              <a:t>s</a:t>
            </a:r>
            <a:r>
              <a:rPr lang="en-US" sz="2800" dirty="0" smtClean="0">
                <a:solidFill>
                  <a:schemeClr val="dk1"/>
                </a:solidFill>
              </a:rPr>
              <a:t>ubsystem </a:t>
            </a:r>
            <a:r>
              <a:rPr lang="en-US" sz="2800" dirty="0">
                <a:solidFill>
                  <a:schemeClr val="dk1"/>
                </a:solidFill>
              </a:rPr>
              <a:t>a</a:t>
            </a:r>
            <a:r>
              <a:rPr lang="en-US" sz="2800" dirty="0" smtClean="0">
                <a:solidFill>
                  <a:schemeClr val="dk1"/>
                </a:solidFill>
              </a:rPr>
              <a:t>ssemblies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None/>
            </a:pPr>
            <a:endParaRPr lang="en-US"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3" name="Shape 373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9973804" y="6001939"/>
            <a:ext cx="175541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66743" y="1464991"/>
            <a:ext cx="3729873" cy="368590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380" name="Shape 3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5" name="Shape 385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489210" y="6001939"/>
            <a:ext cx="1309973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9619414" y="5928962"/>
            <a:ext cx="210980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5452" y="667400"/>
            <a:ext cx="6654921" cy="498897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565431" y="532295"/>
            <a:ext cx="4873083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lang="en-US" sz="6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86108" y="121261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1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Requirements</a:t>
            </a:r>
          </a:p>
        </p:txBody>
      </p:sp>
      <p:cxnSp>
        <p:nvCxnSpPr>
          <p:cNvPr id="130" name="Shape 130"/>
          <p:cNvCxnSpPr/>
          <p:nvPr/>
        </p:nvCxnSpPr>
        <p:spPr>
          <a:xfrm>
            <a:off x="489210" y="5758075"/>
            <a:ext cx="11107407" cy="0"/>
          </a:xfrm>
          <a:prstGeom prst="straightConnector1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907" y="5873010"/>
            <a:ext cx="904183" cy="90418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9619414" y="6001939"/>
            <a:ext cx="2109808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Alejandro San Segundo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8511" y="5859775"/>
            <a:ext cx="930656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3762" y="5873010"/>
            <a:ext cx="920590" cy="9205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" name="Shape 136"/>
          <p:cNvGraphicFramePr/>
          <p:nvPr>
            <p:extLst>
              <p:ext uri="{D42A27DB-BD31-4B8C-83A1-F6EECF244321}">
                <p14:modId xmlns:p14="http://schemas.microsoft.com/office/powerpoint/2010/main" val="2085599498"/>
              </p:ext>
            </p:extLst>
          </p:nvPr>
        </p:nvGraphicFramePr>
        <p:xfrm>
          <a:off x="6288658" y="1128067"/>
          <a:ext cx="4613049" cy="4389140"/>
        </p:xfrm>
        <a:graphic>
          <a:graphicData uri="http://schemas.openxmlformats.org/drawingml/2006/table">
            <a:tbl>
              <a:tblPr firstRow="1" bandRow="1">
                <a:noFill/>
                <a:effectLst/>
                <a:tableStyleId>{0D3E55F3-6DF1-4595-8FA2-1896749CBCB8}</a:tableStyleId>
              </a:tblPr>
              <a:tblGrid>
                <a:gridCol w="3698754"/>
                <a:gridCol w="914295"/>
              </a:tblGrid>
              <a:tr h="33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Pedibus</a:t>
                      </a:r>
                      <a:r>
                        <a:rPr lang="en-US" sz="16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Requirement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</a:t>
                      </a:r>
                    </a:p>
                  </a:txBody>
                  <a:tcPr marL="91450" marR="91450" marT="45725" marB="45725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 pedaling passengers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Room for extra (non-pedaling) passengers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Rolling Chassis must be &lt; 1499 </a:t>
                      </a:r>
                      <a:r>
                        <a:rPr lang="en-US" sz="1400" u="none" strike="noStrike" cap="none" baseline="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lbs</a:t>
                      </a: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(FL law)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i="1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Off the Shelf</a:t>
                      </a: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parts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FFD96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Torque output to climb 8° hill grade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Able to hold 3000 </a:t>
                      </a:r>
                      <a:r>
                        <a:rPr lang="en-US" sz="1400" u="none" strike="noStrike" cap="none" baseline="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lbs</a:t>
                      </a: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payload 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Free weight transportable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Reverse gear capability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baseline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Movable on single rider input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 baseline="0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✓</a:t>
                      </a:r>
                    </a:p>
                  </a:txBody>
                  <a:tcPr marL="91450" marR="91450" marT="45725" marB="45725" anchor="ctr">
                    <a:solidFill>
                      <a:srgbClr val="548135"/>
                    </a:solidFill>
                  </a:tcPr>
                </a:tc>
              </a:tr>
            </a:tbl>
          </a:graphicData>
        </a:graphic>
      </p:graphicFrame>
      <p:pic>
        <p:nvPicPr>
          <p:cNvPr id="138" name="Shape 1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7928" y="131855"/>
            <a:ext cx="837376" cy="123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amanoverseas.com/images/engine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8" y="2102566"/>
            <a:ext cx="4797389" cy="3598042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517" y="1431258"/>
            <a:ext cx="459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So, what does the </a:t>
            </a:r>
            <a:r>
              <a:rPr lang="en-US" sz="2000" b="1" dirty="0" err="1" smtClean="0"/>
              <a:t>Pedibus</a:t>
            </a:r>
            <a:r>
              <a:rPr lang="en-US" sz="2000" b="1" dirty="0" smtClean="0"/>
              <a:t> need to accomplish?</a:t>
            </a:r>
            <a:endParaRPr lang="en-US" sz="20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8365402" y="5078994"/>
            <a:ext cx="3826598" cy="17790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32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388"/>
          <p:cNvSpPr txBox="1"/>
          <p:nvPr/>
        </p:nvSpPr>
        <p:spPr>
          <a:xfrm>
            <a:off x="9619414" y="5928962"/>
            <a:ext cx="210980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80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8365402" y="5078994"/>
            <a:ext cx="3826598" cy="17790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32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388"/>
          <p:cNvSpPr txBox="1"/>
          <p:nvPr/>
        </p:nvSpPr>
        <p:spPr>
          <a:xfrm>
            <a:off x="9619414" y="5928962"/>
            <a:ext cx="210980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4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365402" y="5078994"/>
            <a:ext cx="3826598" cy="17790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132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388"/>
          <p:cNvSpPr txBox="1"/>
          <p:nvPr/>
        </p:nvSpPr>
        <p:spPr>
          <a:xfrm>
            <a:off x="9619414" y="5928962"/>
            <a:ext cx="210980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8365402" y="5078994"/>
            <a:ext cx="3826598" cy="17790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32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388"/>
          <p:cNvSpPr txBox="1"/>
          <p:nvPr/>
        </p:nvSpPr>
        <p:spPr>
          <a:xfrm>
            <a:off x="9619414" y="5928962"/>
            <a:ext cx="210980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5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8365402" y="5078994"/>
            <a:ext cx="3826598" cy="17790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32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388"/>
          <p:cNvSpPr txBox="1"/>
          <p:nvPr/>
        </p:nvSpPr>
        <p:spPr>
          <a:xfrm>
            <a:off x="9619414" y="5928962"/>
            <a:ext cx="210980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6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8365402" y="5078994"/>
            <a:ext cx="3826598" cy="17790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32"/>
          <p:cNvSpPr txBox="1"/>
          <p:nvPr/>
        </p:nvSpPr>
        <p:spPr>
          <a:xfrm>
            <a:off x="489210" y="6001939"/>
            <a:ext cx="12057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No.22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388"/>
          <p:cNvSpPr txBox="1"/>
          <p:nvPr/>
        </p:nvSpPr>
        <p:spPr>
          <a:xfrm>
            <a:off x="9619414" y="5928962"/>
            <a:ext cx="210980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Brett </a:t>
            </a:r>
            <a:r>
              <a:rPr lang="en-US" sz="16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Willenbacher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Midterm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4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710</Words>
  <Application>Microsoft Office PowerPoint</Application>
  <PresentationFormat>Widescreen</PresentationFormat>
  <Paragraphs>218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SansSerif</vt:lpstr>
      <vt:lpstr>Wingdings</vt:lpstr>
      <vt:lpstr>Office Theme</vt:lpstr>
      <vt:lpstr>Pedibus  Team 22</vt:lpstr>
      <vt:lpstr>What is the Pedibus?</vt:lpstr>
      <vt:lpstr>Design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Update</vt:lpstr>
      <vt:lpstr>Progress: Frame and Seating</vt:lpstr>
      <vt:lpstr>Progress: Pedaling and Towing</vt:lpstr>
      <vt:lpstr>Work in progress</vt:lpstr>
      <vt:lpstr>Work in progress</vt:lpstr>
      <vt:lpstr>Upcoming Work</vt:lpstr>
      <vt:lpstr>Conquered Challenges</vt:lpstr>
      <vt:lpstr>Procurement</vt:lpstr>
      <vt:lpstr>Timeline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Pedibus  Team 22</dc:title>
  <dc:creator>Kyle Anderson</dc:creator>
  <cp:lastModifiedBy>studentpro</cp:lastModifiedBy>
  <cp:revision>55</cp:revision>
  <dcterms:modified xsi:type="dcterms:W3CDTF">2015-02-19T21:15:43Z</dcterms:modified>
</cp:coreProperties>
</file>