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99" r:id="rId3"/>
    <p:sldId id="281" r:id="rId4"/>
    <p:sldId id="297" r:id="rId5"/>
    <p:sldId id="298" r:id="rId6"/>
    <p:sldId id="260" r:id="rId7"/>
    <p:sldId id="300" r:id="rId8"/>
    <p:sldId id="302" r:id="rId9"/>
    <p:sldId id="301" r:id="rId10"/>
    <p:sldId id="262" r:id="rId11"/>
    <p:sldId id="303" r:id="rId12"/>
    <p:sldId id="316" r:id="rId13"/>
    <p:sldId id="305" r:id="rId14"/>
    <p:sldId id="264" r:id="rId15"/>
    <p:sldId id="291" r:id="rId16"/>
    <p:sldId id="306" r:id="rId17"/>
    <p:sldId id="307" r:id="rId18"/>
    <p:sldId id="310" r:id="rId19"/>
    <p:sldId id="295" r:id="rId20"/>
    <p:sldId id="273" r:id="rId21"/>
    <p:sldId id="312" r:id="rId22"/>
    <p:sldId id="313" r:id="rId23"/>
    <p:sldId id="314" r:id="rId24"/>
    <p:sldId id="315" r:id="rId25"/>
    <p:sldId id="275" r:id="rId26"/>
  </p:sldIdLst>
  <p:sldSz cx="12192000" cy="6858000"/>
  <p:notesSz cx="7010400" cy="92964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D3E55F3-6DF1-4595-8FA2-1896749CBCB8}">
  <a:tblStyle styleId="{0D3E55F3-6DF1-4595-8FA2-1896749CBCB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05EC2FA9-C9AF-4DE0-95BA-2F6EC6FFD691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663842D6-7FD2-4886-BF4F-A4CEF7B1ED25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0FEFD233-B588-4C73-9BC2-8DD1F3DC9E7C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97" autoAdjust="0"/>
    <p:restoredTop sz="94660"/>
  </p:normalViewPr>
  <p:slideViewPr>
    <p:cSldViewPr snapToGrid="0">
      <p:cViewPr>
        <p:scale>
          <a:sx n="66" d="100"/>
          <a:sy n="66" d="100"/>
        </p:scale>
        <p:origin x="-2544" y="-1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n1sal\Downloads\Order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Pedibus 2.0 Cost Breakdown</a:t>
            </a:r>
          </a:p>
        </c:rich>
      </c:tx>
      <c:layout>
        <c:manualLayout>
          <c:xMode val="edge"/>
          <c:yMode val="edge"/>
          <c:x val="0.23806112407272506"/>
          <c:y val="2.067190180388481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162344103841642"/>
          <c:y val="0.13395511607560684"/>
          <c:w val="0.53588282642518148"/>
          <c:h val="0.82764125414555811"/>
        </c:manualLayout>
      </c:layout>
      <c:doughnutChart>
        <c:varyColors val="1"/>
        <c:ser>
          <c:idx val="0"/>
          <c:order val="0"/>
          <c:tx>
            <c:strRef>
              <c:f>[Ordering.xlsx]Sheet1!$O$7:$O$12</c:f>
              <c:strCache>
                <c:ptCount val="6"/>
                <c:pt idx="0">
                  <c:v>Steel</c:v>
                </c:pt>
                <c:pt idx="1">
                  <c:v>Misc. Materials</c:v>
                </c:pt>
                <c:pt idx="2">
                  <c:v>Misc. Parts</c:v>
                </c:pt>
                <c:pt idx="3">
                  <c:v>Transaxle, Brakes &amp; Wheels</c:v>
                </c:pt>
                <c:pt idx="4">
                  <c:v>Roof</c:v>
                </c:pt>
                <c:pt idx="5">
                  <c:v>Bar Top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[Ordering.xlsx]Sheet1!$O$7:$O$12</c:f>
              <c:strCache>
                <c:ptCount val="6"/>
                <c:pt idx="0">
                  <c:v>Steel</c:v>
                </c:pt>
                <c:pt idx="1">
                  <c:v>Misc. Materials</c:v>
                </c:pt>
                <c:pt idx="2">
                  <c:v>Misc. Parts</c:v>
                </c:pt>
                <c:pt idx="3">
                  <c:v>Transaxle, Brakes &amp; Wheels</c:v>
                </c:pt>
                <c:pt idx="4">
                  <c:v>Roof</c:v>
                </c:pt>
                <c:pt idx="5">
                  <c:v>Bar Top</c:v>
                </c:pt>
              </c:strCache>
            </c:strRef>
          </c:cat>
          <c:val>
            <c:numRef>
              <c:f>[Ordering.xlsx]Sheet1!$P$7:$P$12</c:f>
              <c:numCache>
                <c:formatCode>General</c:formatCode>
                <c:ptCount val="6"/>
                <c:pt idx="0">
                  <c:v>1155.47</c:v>
                </c:pt>
                <c:pt idx="1">
                  <c:v>1046.27</c:v>
                </c:pt>
                <c:pt idx="2" formatCode="&quot;$&quot;#,##0.00_);[Red]\(&quot;$&quot;#,##0.00\)">
                  <c:v>4035.7799999999988</c:v>
                </c:pt>
                <c:pt idx="3" formatCode="&quot;$&quot;#,##0.00_);[Red]\(&quot;$&quot;#,##0.00\)">
                  <c:v>1397.6799999999998</c:v>
                </c:pt>
                <c:pt idx="4" formatCode="&quot;$&quot;#,##0.00_);[Red]\(&quot;$&quot;#,##0.00\)">
                  <c:v>2945.5</c:v>
                </c:pt>
                <c:pt idx="5">
                  <c:v>472.5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72386000039938003"/>
          <c:y val="1.1718976768101482E-3"/>
          <c:w val="0.27353806389058333"/>
          <c:h val="0.77978555006205641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 rtl="0">
            <a:defRPr/>
          </a:pPr>
          <a:endParaRPr lang="en-US"/>
        </a:p>
      </c:txPr>
    </c:legend>
    <c:plotVisOnly val="1"/>
    <c:dispBlanksAs val="zero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2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989867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5238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06358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01241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8158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0319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7886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6033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45135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4146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64771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52242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742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97474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95499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110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55195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00165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Shape 397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2243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C9DFD-D85E-42AF-BBE8-735D3A346B1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9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C9DFD-D85E-42AF-BBE8-735D3A346B1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23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 1: 10 Peddlers, 1 driver, 1 “bartender”, and 2 non-peddlers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 2: Because of Tallahassee’s hills a crawl gear and cruise gears are recomended</a:t>
            </a:r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0293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3726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7845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99026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076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47.jpeg"/><Relationship Id="rId4" Type="http://schemas.openxmlformats.org/officeDocument/2006/relationships/image" Target="../media/image2.pn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6.jpeg"/><Relationship Id="rId5" Type="http://schemas.openxmlformats.org/officeDocument/2006/relationships/image" Target="../media/image3.jpe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30.jpeg"/><Relationship Id="rId4" Type="http://schemas.openxmlformats.org/officeDocument/2006/relationships/image" Target="../media/image2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2590980" y="1406343"/>
            <a:ext cx="9144000" cy="15791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en-US" sz="8000" b="1" i="0" u="none" strike="noStrike" cap="none" baseline="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Pedibus</a:t>
            </a:r>
            <a:r>
              <a:rPr lang="en-US" sz="8000" b="1" i="0" u="none" strike="noStrike" cap="none" baseline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8000" b="1" i="0" u="none" strike="noStrike" cap="none" baseline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 b="1" i="0" u="none" strike="noStrike" cap="none" baseline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Team 22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subTitle" idx="1"/>
          </p:nvPr>
        </p:nvSpPr>
        <p:spPr>
          <a:xfrm>
            <a:off x="509937" y="3999028"/>
            <a:ext cx="2370103" cy="15436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Team Members: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Kyle Anderson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Stephen Avery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Alejandro San Segundo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Brett Willenbacher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Shape 86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489210" y="6001939"/>
            <a:ext cx="1205779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1 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Shape 89"/>
          <p:cNvSpPr txBox="1"/>
          <p:nvPr/>
        </p:nvSpPr>
        <p:spPr>
          <a:xfrm>
            <a:off x="9619414" y="6001939"/>
            <a:ext cx="2109808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Alejandro San Segundo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5104353" y="4012810"/>
            <a:ext cx="1624921" cy="2246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Sponsor: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Ron Goldstein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Advisor: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Keith 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Larson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Shape 9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9937" y="665741"/>
            <a:ext cx="2081041" cy="30603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0120543" y="3999028"/>
            <a:ext cx="1476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ct val="25000"/>
            </a:pPr>
            <a:r>
              <a:rPr lang="en-US" sz="1600" b="1" dirty="0">
                <a:solidFill>
                  <a:schemeClr val="dk1"/>
                </a:solidFill>
              </a:rPr>
              <a:t>Professors: </a:t>
            </a:r>
          </a:p>
          <a:p>
            <a:pPr lvl="0">
              <a:buSzPct val="25000"/>
            </a:pPr>
            <a:r>
              <a:rPr lang="en-US" sz="1600" dirty="0">
                <a:solidFill>
                  <a:schemeClr val="dk1"/>
                </a:solidFill>
              </a:rPr>
              <a:t>Dr. Shih </a:t>
            </a:r>
          </a:p>
          <a:p>
            <a:pPr lvl="0">
              <a:buSzPct val="25000"/>
            </a:pPr>
            <a:r>
              <a:rPr lang="en-US" sz="1600" dirty="0" smtClean="0">
                <a:solidFill>
                  <a:schemeClr val="dk1"/>
                </a:solidFill>
              </a:rPr>
              <a:t>Dr</a:t>
            </a:r>
            <a:r>
              <a:rPr lang="en-US" sz="1600" dirty="0">
                <a:solidFill>
                  <a:schemeClr val="dk1"/>
                </a:solidFill>
              </a:rPr>
              <a:t>. </a:t>
            </a:r>
            <a:r>
              <a:rPr lang="en-US" sz="1600" dirty="0" smtClean="0">
                <a:solidFill>
                  <a:schemeClr val="dk1"/>
                </a:solidFill>
              </a:rPr>
              <a:t>Gupta</a:t>
            </a:r>
            <a:endParaRPr lang="en-US" sz="16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Design</a:t>
            </a:r>
            <a:r>
              <a:rPr lang="en-US" sz="48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Breakdown: Drivetrain</a:t>
            </a:r>
            <a:endParaRPr lang="en-US" sz="4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Shape 176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489210" y="6001939"/>
            <a:ext cx="130149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9593943" y="6001939"/>
            <a:ext cx="2135277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Stephen Avery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Shape 1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654427" y="4153356"/>
            <a:ext cx="54906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Specifications: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Dual Driveshaft to Manual Transaxle Design</a:t>
            </a:r>
          </a:p>
          <a:p>
            <a:pPr marL="285750" lvl="6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6 forward speeds + Reverse</a:t>
            </a:r>
          </a:p>
          <a:p>
            <a:pPr marL="285750" lvl="6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Individually supported axle shafts</a:t>
            </a: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Industrial Chain Drive</a:t>
            </a:r>
          </a:p>
        </p:txBody>
      </p:sp>
      <p:pic>
        <p:nvPicPr>
          <p:cNvPr id="15" name="Picture 14" descr="C:\Users\san1sal\Downloads\photo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329" y="1440234"/>
            <a:ext cx="4766986" cy="246762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3" t="10414" r="28926" b="7496"/>
          <a:stretch/>
        </p:blipFill>
        <p:spPr>
          <a:xfrm>
            <a:off x="1613993" y="1636295"/>
            <a:ext cx="2740774" cy="364108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extBox 13"/>
          <p:cNvSpPr txBox="1"/>
          <p:nvPr/>
        </p:nvSpPr>
        <p:spPr>
          <a:xfrm>
            <a:off x="7071518" y="3845579"/>
            <a:ext cx="2074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CAD render of rear axle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92727" y="5277381"/>
            <a:ext cx="4583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CAD render dual shaft design mounted on pillow blocks</a:t>
            </a:r>
            <a:endParaRPr lang="en-US" i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Design</a:t>
            </a:r>
            <a:r>
              <a:rPr lang="en-US" sz="4800" b="1" i="0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Breakdown: Drivetrain</a:t>
            </a:r>
            <a:endParaRPr lang="en-US" sz="4800" b="1" i="0" u="none" strike="noStrike" cap="none" baseline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Shape 176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489210" y="6001939"/>
            <a:ext cx="132054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9593943" y="6001939"/>
            <a:ext cx="2135277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Stephen Avery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Shape 1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https://fbcdn-sphotos-h-a.akamaihd.net/hphotos-ak-xpf1/v/t34.0-12/11091156_1031829793497874_2064666210_n.jpg?oh=cf716557b3c2289cbe86bbc99126b087&amp;oe=5524F1EA&amp;__gda__=1428493406_67f1314699f23d852dbc49fdaa7d01f7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3" r="16949" b="7362"/>
          <a:stretch/>
        </p:blipFill>
        <p:spPr bwMode="auto">
          <a:xfrm>
            <a:off x="2059162" y="3074148"/>
            <a:ext cx="3877591" cy="2444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4"/>
          <a:stretch/>
        </p:blipFill>
        <p:spPr>
          <a:xfrm rot="5400000">
            <a:off x="7514512" y="1676149"/>
            <a:ext cx="3720494" cy="356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835718" y="1683161"/>
            <a:ext cx="6893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51" indent="-128551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Freewheeled driveshaft allow </a:t>
            </a:r>
            <a:r>
              <a:rPr lang="en-US" sz="2000" dirty="0" smtClean="0">
                <a:latin typeface="+mj-lt"/>
              </a:rPr>
              <a:t>for individual cadence and </a:t>
            </a:r>
            <a:r>
              <a:rPr lang="en-US" sz="2000" dirty="0">
                <a:latin typeface="+mj-lt"/>
              </a:rPr>
              <a:t>no back drivability</a:t>
            </a:r>
          </a:p>
          <a:p>
            <a:pPr marL="128551" indent="-128551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Dual drive shaft design eliminates chain </a:t>
            </a:r>
            <a:r>
              <a:rPr lang="en-US" sz="2000" dirty="0" smtClean="0">
                <a:latin typeface="+mj-lt"/>
              </a:rPr>
              <a:t>crossing</a:t>
            </a:r>
          </a:p>
          <a:p>
            <a:pPr marL="128551" indent="-128551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Reduces </a:t>
            </a:r>
            <a:r>
              <a:rPr lang="en-US" sz="2000" dirty="0" smtClean="0">
                <a:latin typeface="+mj-lt"/>
              </a:rPr>
              <a:t>shaft torque by dividing over two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4681" y="5431866"/>
            <a:ext cx="3326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Freewheel sprocket mounted onto shaft</a:t>
            </a:r>
            <a:endParaRPr lang="en-US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7593839" y="5277977"/>
            <a:ext cx="3618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Dual shaft design mounted on pillow blocks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495434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Design</a:t>
            </a:r>
            <a:r>
              <a:rPr lang="en-US" sz="4800" b="1" i="0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Breakdown: Electronics</a:t>
            </a:r>
            <a:endParaRPr lang="en-US" sz="4800" b="1" i="0" u="none" strike="noStrike" cap="none" baseline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Shape 176"/>
          <p:cNvCxnSpPr/>
          <p:nvPr/>
        </p:nvCxnSpPr>
        <p:spPr>
          <a:xfrm>
            <a:off x="489209" y="5838842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489210" y="6001939"/>
            <a:ext cx="143484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9593943" y="6001939"/>
            <a:ext cx="2135277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Stephen Avery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Shape 1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13" y="1363292"/>
            <a:ext cx="4878962" cy="2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45" y="1363292"/>
            <a:ext cx="4878962" cy="2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64945" y="4069392"/>
            <a:ext cx="48789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Primary Control Panel: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Modular Lighting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Remote Charging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Fuse Block with Additional “Hot” Slots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Keyed Battery Shutoff 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042913" y="4074047"/>
            <a:ext cx="4878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Driver’s Control Panel: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Voltage 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Hazard 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Turn signals</a:t>
            </a:r>
          </a:p>
        </p:txBody>
      </p:sp>
    </p:spTree>
    <p:extLst>
      <p:ext uri="{BB962C8B-B14F-4D97-AF65-F5344CB8AC3E}">
        <p14:creationId xmlns:p14="http://schemas.microsoft.com/office/powerpoint/2010/main" val="34404384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838198" y="379249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dirty="0" smtClean="0">
                <a:solidFill>
                  <a:schemeClr val="tx1"/>
                </a:solidFill>
              </a:rPr>
              <a:t>Progress: Pedaling Ergonomics</a:t>
            </a:r>
            <a:endParaRPr lang="en-US" sz="4800" b="1" i="0" u="none" strike="noStrike" cap="none" baseline="0" dirty="0">
              <a:solidFill>
                <a:schemeClr val="tx1"/>
              </a:solidFill>
              <a:sym typeface="Arial"/>
            </a:endParaRPr>
          </a:p>
        </p:txBody>
      </p:sp>
      <p:cxnSp>
        <p:nvCxnSpPr>
          <p:cNvPr id="205" name="Shape 205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206" name="Shape 2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489210" y="6001939"/>
            <a:ext cx="139674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9593943" y="6001939"/>
            <a:ext cx="2135277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r">
              <a:buSzPct val="25000"/>
            </a:pP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Alejandro San Segundo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816106" y="1704811"/>
            <a:ext cx="6393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Pedaling: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Recumbent 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Relaxed knee max knee bend angle (&lt;70)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Freewheeled shaft design for coasting</a:t>
            </a:r>
            <a:endParaRPr lang="en-US" sz="1600" b="1" dirty="0"/>
          </a:p>
        </p:txBody>
      </p:sp>
      <p:pic>
        <p:nvPicPr>
          <p:cNvPr id="16" name="Picture 1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1" t="41225" r="22244" b="23538"/>
          <a:stretch>
            <a:fillRect/>
          </a:stretch>
        </p:blipFill>
        <p:spPr bwMode="auto">
          <a:xfrm>
            <a:off x="575474" y="3426595"/>
            <a:ext cx="3784770" cy="1913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\\codex2\hassljo\My Documents\Desktop\senior design presentation\recumbant seating style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9" t="39316" r="20354" b="24146"/>
          <a:stretch>
            <a:fillRect/>
          </a:stretch>
        </p:blipFill>
        <p:spPr bwMode="auto">
          <a:xfrm>
            <a:off x="4252881" y="3426595"/>
            <a:ext cx="3524331" cy="185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2118" y="2063621"/>
            <a:ext cx="3896389" cy="292229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extBox 13"/>
          <p:cNvSpPr txBox="1"/>
          <p:nvPr/>
        </p:nvSpPr>
        <p:spPr>
          <a:xfrm>
            <a:off x="1162053" y="5321631"/>
            <a:ext cx="2611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Hibrid</a:t>
            </a:r>
            <a:r>
              <a:rPr lang="en-US" i="1" dirty="0" smtClean="0"/>
              <a:t> recumbent riding stance</a:t>
            </a:r>
            <a:endParaRPr lang="en-US" i="1" dirty="0"/>
          </a:p>
        </p:txBody>
      </p:sp>
      <p:sp>
        <p:nvSpPr>
          <p:cNvPr id="3" name="Rectangle 2"/>
          <p:cNvSpPr/>
          <p:nvPr/>
        </p:nvSpPr>
        <p:spPr>
          <a:xfrm>
            <a:off x="7901920" y="5448927"/>
            <a:ext cx="32367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Cranks and pedal mounted onto frame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4754124" y="5339861"/>
            <a:ext cx="2521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Fully recumbent riding stance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205700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www.transtyletrailers.com.au/newsite/wp-content/uploads/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139" y="1276683"/>
            <a:ext cx="3812236" cy="399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838198" y="173568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dirty="0" smtClean="0">
                <a:solidFill>
                  <a:schemeClr val="tx1"/>
                </a:solidFill>
              </a:rPr>
              <a:t>Progress: Towing Platform</a:t>
            </a:r>
            <a:endParaRPr lang="en-US" sz="4800" b="1" i="0" u="none" strike="noStrike" cap="none" baseline="0" dirty="0">
              <a:solidFill>
                <a:schemeClr val="tx1"/>
              </a:solidFill>
              <a:sym typeface="Arial"/>
            </a:endParaRPr>
          </a:p>
        </p:txBody>
      </p:sp>
      <p:cxnSp>
        <p:nvCxnSpPr>
          <p:cNvPr id="205" name="Shape 205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206" name="Shape 2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489210" y="6001939"/>
            <a:ext cx="150469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9593943" y="6001939"/>
            <a:ext cx="2135277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r">
              <a:buSzPct val="25000"/>
            </a:pP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Kyle Anderson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5742" r="6000" b="14773"/>
          <a:stretch/>
        </p:blipFill>
        <p:spPr>
          <a:xfrm>
            <a:off x="1819152" y="2358911"/>
            <a:ext cx="4223761" cy="291666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TextBox 18"/>
          <p:cNvSpPr txBox="1"/>
          <p:nvPr/>
        </p:nvSpPr>
        <p:spPr>
          <a:xfrm>
            <a:off x="910960" y="1253604"/>
            <a:ext cx="39885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Towing: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+mj-lt"/>
              </a:rPr>
              <a:t>Torsion Axle implementation</a:t>
            </a:r>
            <a:endParaRPr lang="en-US" sz="1600" b="1" dirty="0">
              <a:latin typeface="+mj-lt"/>
            </a:endParaRPr>
          </a:p>
          <a:p>
            <a:pPr marL="285750" lvl="6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+mj-lt"/>
              </a:rPr>
              <a:t>Electric drum brakes on towing axle</a:t>
            </a:r>
            <a:endParaRPr lang="en-US" sz="16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Standard towing hitch mount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00228" y="5285198"/>
            <a:ext cx="156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Torsion Tow Axle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013565" y="5265251"/>
            <a:ext cx="1996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Towing axle assembly </a:t>
            </a:r>
            <a:endParaRPr lang="en-US" i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7990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Design Breakdown: Woodwork</a:t>
            </a:r>
            <a:endParaRPr lang="en-US" sz="4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Shape 176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489210" y="6001939"/>
            <a:ext cx="165709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9608457" y="6001939"/>
            <a:ext cx="2120763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Kyle Anderson</a:t>
            </a: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Shape 1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838200" y="1236282"/>
            <a:ext cx="42661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+mj-lt"/>
              </a:rPr>
              <a:t>Bartop</a:t>
            </a:r>
            <a:r>
              <a:rPr lang="en-US" sz="2000" b="1" dirty="0" smtClean="0">
                <a:latin typeface="+mj-lt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Pressure treated wood 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Coated for </a:t>
            </a:r>
            <a:r>
              <a:rPr lang="en-US" sz="2000" dirty="0">
                <a:latin typeface="+mj-lt"/>
              </a:rPr>
              <a:t>W</a:t>
            </a:r>
            <a:r>
              <a:rPr lang="en-US" sz="2000" dirty="0" smtClean="0">
                <a:latin typeface="+mj-lt"/>
              </a:rPr>
              <a:t>eather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Added handrail for rider stability</a:t>
            </a: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1" r="1976"/>
          <a:stretch/>
        </p:blipFill>
        <p:spPr>
          <a:xfrm>
            <a:off x="5114183" y="1187318"/>
            <a:ext cx="5906744" cy="2713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t="15556" r="5556" b="53293"/>
          <a:stretch/>
        </p:blipFill>
        <p:spPr>
          <a:xfrm>
            <a:off x="5368821" y="4119440"/>
            <a:ext cx="5812782" cy="1404055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  <p:sp>
        <p:nvSpPr>
          <p:cNvPr id="18" name="TextBox 17"/>
          <p:cNvSpPr txBox="1"/>
          <p:nvPr/>
        </p:nvSpPr>
        <p:spPr>
          <a:xfrm>
            <a:off x="838200" y="4159749"/>
            <a:ext cx="444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Bench Seating Arrangement: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Room for </a:t>
            </a:r>
            <a:r>
              <a:rPr lang="en-US" sz="2000" dirty="0" smtClean="0">
                <a:latin typeface="+mj-lt"/>
              </a:rPr>
              <a:t>non-pedaling passengers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Semi-Recumbent Riding </a:t>
            </a:r>
            <a:r>
              <a:rPr lang="en-US" sz="2000" dirty="0" smtClean="0">
                <a:latin typeface="+mj-lt"/>
              </a:rPr>
              <a:t>stance</a:t>
            </a:r>
            <a:endParaRPr lang="en-US" sz="20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048141" y="3769562"/>
            <a:ext cx="2560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Finished and mounted bar top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6988028" y="5447140"/>
            <a:ext cx="2680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Finished and mounted benches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586455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Design Breakdown: Wheels and </a:t>
            </a:r>
            <a:r>
              <a:rPr lang="en-US" sz="48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Brakes</a:t>
            </a:r>
            <a:endParaRPr lang="en-US" sz="4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Shape 176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489210" y="6001939"/>
            <a:ext cx="180314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9608457" y="6001939"/>
            <a:ext cx="2120763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Stephen Avery</a:t>
            </a:r>
            <a:endParaRPr lang="en-US" sz="16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Shape 1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Shape 226"/>
          <p:cNvGraphicFramePr/>
          <p:nvPr>
            <p:extLst>
              <p:ext uri="{D42A27DB-BD31-4B8C-83A1-F6EECF244321}">
                <p14:modId xmlns:p14="http://schemas.microsoft.com/office/powerpoint/2010/main" val="2783671478"/>
              </p:ext>
            </p:extLst>
          </p:nvPr>
        </p:nvGraphicFramePr>
        <p:xfrm>
          <a:off x="580057" y="1906909"/>
          <a:ext cx="8128000" cy="1585000"/>
        </p:xfrm>
        <a:graphic>
          <a:graphicData uri="http://schemas.openxmlformats.org/drawingml/2006/table">
            <a:tbl>
              <a:tblPr firstRow="1" bandRow="1">
                <a:noFill/>
                <a:tableStyleId>{05EC2FA9-C9AF-4DE0-95BA-2F6EC6FFD691}</a:tableStyleId>
              </a:tblPr>
              <a:tblGrid>
                <a:gridCol w="1625600"/>
                <a:gridCol w="2089500"/>
                <a:gridCol w="1161700"/>
                <a:gridCol w="1625600"/>
                <a:gridCol w="1625600"/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u="none" strike="noStrike" cap="none" baseline="0" dirty="0">
                          <a:effectLst/>
                        </a:rPr>
                        <a:t>Axle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u="none" strike="noStrike" cap="none" baseline="0">
                          <a:effectLst/>
                        </a:rPr>
                        <a:t>Brakes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u="none" strike="noStrike" cap="none" baseline="0">
                          <a:effectLst/>
                        </a:rPr>
                        <a:t>Wheels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u="none" strike="noStrike" cap="none" baseline="0">
                          <a:effectLst/>
                        </a:rPr>
                        <a:t>Tires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u="none" strike="noStrike" cap="none" baseline="0">
                          <a:effectLst/>
                        </a:rPr>
                        <a:t>Bolt Patterns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u="none" strike="noStrike" cap="none" baseline="0" dirty="0" smtClean="0">
                          <a:effectLst/>
                        </a:rPr>
                        <a:t>Rolling Front</a:t>
                      </a:r>
                      <a:endParaRPr lang="en-US" sz="2000" u="none" strike="noStrike" cap="none" baseline="0" dirty="0">
                        <a:effectLst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u="none" strike="noStrike" cap="none" baseline="0" dirty="0" smtClean="0">
                          <a:effectLst/>
                        </a:rPr>
                        <a:t>10” </a:t>
                      </a:r>
                      <a:r>
                        <a:rPr lang="en-US" sz="2000" u="none" strike="noStrike" cap="none" baseline="0" dirty="0">
                          <a:effectLst/>
                        </a:rPr>
                        <a:t>Hydraulic Disc</a:t>
                      </a:r>
                    </a:p>
                  </a:txBody>
                  <a:tcPr marL="91450" marR="91450" marT="45725" marB="45725"/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u="none" strike="noStrike" cap="none" baseline="0" dirty="0" smtClean="0">
                          <a:effectLst/>
                        </a:rPr>
                        <a:t>16”</a:t>
                      </a:r>
                      <a:endParaRPr lang="en-US" sz="2000" u="none" strike="noStrike" cap="none" baseline="0" dirty="0">
                        <a:effectLst/>
                      </a:endParaRPr>
                    </a:p>
                  </a:txBody>
                  <a:tcPr marL="91450" marR="91450" marT="45725" marB="45725" anchor="ctr"/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u="none" strike="noStrike" cap="none" baseline="0" dirty="0" smtClean="0">
                          <a:effectLst/>
                        </a:rPr>
                        <a:t>Same</a:t>
                      </a:r>
                      <a:endParaRPr lang="en-US" sz="2000" u="none" strike="noStrike" cap="none" baseline="0" dirty="0">
                        <a:effectLst/>
                      </a:endParaRPr>
                    </a:p>
                  </a:txBody>
                  <a:tcPr marL="91450" marR="91450" marT="45725" marB="45725" anchor="ctr"/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u="none" strike="noStrike" cap="none" baseline="0" dirty="0">
                          <a:effectLst/>
                        </a:rPr>
                        <a:t>5 on 4.5”</a:t>
                      </a:r>
                    </a:p>
                  </a:txBody>
                  <a:tcPr marL="91450" marR="91450" marT="45725" marB="45725" anchor="ctr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u="none" strike="noStrike" cap="none" baseline="0" dirty="0" smtClean="0">
                          <a:effectLst/>
                        </a:rPr>
                        <a:t>Rolling Rear</a:t>
                      </a:r>
                      <a:endParaRPr lang="en-US" sz="2000" u="none" strike="noStrike" cap="none" baseline="0" dirty="0">
                        <a:effectLst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u="none" strike="noStrike" cap="none" baseline="0" dirty="0" smtClean="0">
                          <a:effectLst/>
                        </a:rPr>
                        <a:t>8” Hydraulic Disc</a:t>
                      </a:r>
                      <a:endParaRPr lang="en-US" sz="2000" u="none" strike="noStrike" cap="none" baseline="0" dirty="0">
                        <a:effectLst/>
                      </a:endParaRPr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US" sz="1800" u="none" strike="noStrike" cap="none" baseline="0" dirty="0"/>
                    </a:p>
                  </a:txBody>
                  <a:tcPr marL="91450" marR="91450" marT="45725" marB="45725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endParaRPr lang="en-US" sz="1800" u="none" strike="noStrike" cap="none" baseline="0" dirty="0"/>
                    </a:p>
                  </a:txBody>
                  <a:tcPr marL="91450" marR="91450" marT="45725" marB="45725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endParaRPr lang="en-US" sz="1800" u="none" strike="noStrike" cap="none" baseline="0" dirty="0"/>
                    </a:p>
                  </a:txBody>
                  <a:tcPr marL="91450" marR="91450" marT="45725" marB="45725" anchor="ctr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u="none" strike="noStrike" cap="none" baseline="0" dirty="0">
                          <a:effectLst/>
                        </a:rPr>
                        <a:t>Towing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u="none" strike="noStrike" cap="none" baseline="0" dirty="0" smtClean="0">
                          <a:effectLst/>
                        </a:rPr>
                        <a:t>10” </a:t>
                      </a:r>
                      <a:r>
                        <a:rPr lang="en-US" sz="2000" u="none" strike="noStrike" cap="none" baseline="0" dirty="0">
                          <a:effectLst/>
                        </a:rPr>
                        <a:t>Electric Drum</a:t>
                      </a:r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US" sz="1800" u="none" strike="noStrike" cap="none" baseline="0" dirty="0"/>
                    </a:p>
                  </a:txBody>
                  <a:tcPr marL="91450" marR="91450" marT="45725" marB="45725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endParaRPr lang="en-US" sz="1800" u="none" strike="noStrike" cap="none" baseline="0" dirty="0"/>
                    </a:p>
                  </a:txBody>
                  <a:tcPr marL="91450" marR="91450" marT="45725" marB="45725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endParaRPr lang="en-US" sz="1800" u="none" strike="noStrike" cap="none" baseline="0" dirty="0"/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pic>
        <p:nvPicPr>
          <p:cNvPr id="15" name="Picture 14" descr="Z:\pedibus\pics\unnamed (2)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45030" r="33807" b="3473"/>
          <a:stretch/>
        </p:blipFill>
        <p:spPr bwMode="auto">
          <a:xfrm>
            <a:off x="838200" y="3531106"/>
            <a:ext cx="3143885" cy="198310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4713" y="2319206"/>
            <a:ext cx="3687235" cy="27027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r="13439"/>
          <a:stretch/>
        </p:blipFill>
        <p:spPr>
          <a:xfrm rot="5400000">
            <a:off x="6677111" y="3618823"/>
            <a:ext cx="1979480" cy="181129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t="2788" r="25749" b="4894"/>
          <a:stretch/>
        </p:blipFill>
        <p:spPr>
          <a:xfrm rot="5400000">
            <a:off x="4374693" y="3516508"/>
            <a:ext cx="1983106" cy="201230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TextBox 15"/>
          <p:cNvSpPr txBox="1"/>
          <p:nvPr/>
        </p:nvSpPr>
        <p:spPr>
          <a:xfrm>
            <a:off x="9205147" y="5419673"/>
            <a:ext cx="19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Break pedal assembly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693667" y="543068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Electric drum brakes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4587828" y="5429190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Front disk brakes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1307917" y="5419674"/>
            <a:ext cx="2204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Mounted wheel assembly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202284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Design Breakdown: Roof Awning</a:t>
            </a:r>
            <a:endParaRPr lang="en-US" sz="4800" b="1" i="0" u="none" strike="noStrike" cap="none" baseline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Shape 176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489210" y="6001939"/>
            <a:ext cx="186029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9608457" y="6001939"/>
            <a:ext cx="2120763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Kyle Anderson</a:t>
            </a: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Shape 1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san1sal\Downloads\IMG_3038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t="3463" r="14882" b="63884"/>
          <a:stretch/>
        </p:blipFill>
        <p:spPr bwMode="auto">
          <a:xfrm>
            <a:off x="911914" y="3206340"/>
            <a:ext cx="6077492" cy="191423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0672" y="1716356"/>
            <a:ext cx="5277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 Made by Capital awning Co.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 Made of galvanized steel for strength and price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9664" r="19059" b="7829"/>
          <a:stretch/>
        </p:blipFill>
        <p:spPr>
          <a:xfrm>
            <a:off x="7052354" y="1417168"/>
            <a:ext cx="4125574" cy="370340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extBox 13"/>
          <p:cNvSpPr txBox="1"/>
          <p:nvPr/>
        </p:nvSpPr>
        <p:spPr>
          <a:xfrm>
            <a:off x="2913356" y="5110655"/>
            <a:ext cx="2074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Finished roof assembly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68646" y="5110654"/>
            <a:ext cx="2492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CAD render of roof assembly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990273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Vehicle Testing</a:t>
            </a:r>
            <a:endParaRPr lang="en-US" sz="4800" b="1" i="0" u="none" strike="noStrike" cap="none" baseline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Shape 176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489210" y="6001939"/>
            <a:ext cx="149199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9608457" y="6001939"/>
            <a:ext cx="2120763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Alejandro San Segundo</a:t>
            </a: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Shape 1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178645"/>
              </p:ext>
            </p:extLst>
          </p:nvPr>
        </p:nvGraphicFramePr>
        <p:xfrm>
          <a:off x="684761" y="1690687"/>
          <a:ext cx="6292111" cy="3503103"/>
        </p:xfrm>
        <a:graphic>
          <a:graphicData uri="http://schemas.openxmlformats.org/drawingml/2006/table">
            <a:tbl>
              <a:tblPr firstRow="1" bandRow="1">
                <a:tableStyleId>{0D3E55F3-6DF1-4595-8FA2-1896749CBCB8}</a:tableStyleId>
              </a:tblPr>
              <a:tblGrid>
                <a:gridCol w="5344075"/>
                <a:gridCol w="948036"/>
              </a:tblGrid>
              <a:tr h="5529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Performance Test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Result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529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Pedaling performance (movable by single rider)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Pass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529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Max speed cadence comfort and vehicle reaction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Pass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529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Hill Climb </a:t>
                      </a:r>
                      <a:r>
                        <a:rPr lang="en-US" sz="1600" kern="1200" dirty="0" smtClean="0">
                          <a:effectLst/>
                        </a:rPr>
                        <a:t>(8ᵒ </a:t>
                      </a:r>
                      <a:r>
                        <a:rPr lang="en-US" sz="1600" kern="1200" dirty="0">
                          <a:effectLst/>
                        </a:rPr>
                        <a:t>grade climb with 10 passengers)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</a:rPr>
                        <a:t>Pass*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385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Steering testing (ease of steering/curb-to-curb &lt; 45ft)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Pass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529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Breaking (max speed to full stop &lt; 25ft)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Pass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3107" r="7439" b="3624"/>
          <a:stretch/>
        </p:blipFill>
        <p:spPr>
          <a:xfrm rot="5400000">
            <a:off x="6983088" y="1582062"/>
            <a:ext cx="4121001" cy="3683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49224" y="5159519"/>
            <a:ext cx="5577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*Manufacturing mistake caused failure. Has since been repaired.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50656" y="5357673"/>
            <a:ext cx="3385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j-lt"/>
              </a:rPr>
              <a:t>The proud team captain aboard his ship </a:t>
            </a:r>
          </a:p>
        </p:txBody>
      </p:sp>
    </p:spTree>
    <p:extLst>
      <p:ext uri="{BB962C8B-B14F-4D97-AF65-F5344CB8AC3E}">
        <p14:creationId xmlns:p14="http://schemas.microsoft.com/office/powerpoint/2010/main" val="30160521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489210" y="292841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dirty="0" smtClean="0">
                <a:solidFill>
                  <a:schemeClr val="tx1"/>
                </a:solidFill>
              </a:rPr>
              <a:t>Procurement</a:t>
            </a:r>
            <a:endParaRPr lang="en-US" sz="4800" b="1" i="0" u="none" strike="noStrike" cap="none" baseline="0" dirty="0">
              <a:solidFill>
                <a:schemeClr val="tx1"/>
              </a:solidFill>
              <a:sym typeface="Arial"/>
            </a:endParaRPr>
          </a:p>
        </p:txBody>
      </p:sp>
      <p:cxnSp>
        <p:nvCxnSpPr>
          <p:cNvPr id="263" name="Shape 263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264" name="Shape 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/>
          <p:nvPr/>
        </p:nvSpPr>
        <p:spPr>
          <a:xfrm>
            <a:off x="489210" y="6001939"/>
            <a:ext cx="175234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9619414" y="6001939"/>
            <a:ext cx="2109808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r">
              <a:buSzPct val="25000"/>
            </a:pP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Brett </a:t>
            </a:r>
            <a:r>
              <a:rPr lang="en-US" sz="16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Willenbacher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95853" y="1695711"/>
            <a:ext cx="541847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All components, including: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Fabrication materials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Drivetrain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Towing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Bicycle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Steering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Driving/Operation components</a:t>
            </a:r>
          </a:p>
          <a:p>
            <a:r>
              <a:rPr lang="en-US" sz="2400" b="1" dirty="0" smtClean="0"/>
              <a:t>Have been purchased and received.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87443" y="4462500"/>
            <a:ext cx="4597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Total Spent: </a:t>
            </a:r>
            <a:r>
              <a:rPr lang="en-US" sz="3200" b="1" dirty="0" smtClean="0">
                <a:solidFill>
                  <a:srgbClr val="00B050"/>
                </a:solidFill>
              </a:rPr>
              <a:t>$13,550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7443" y="4953763"/>
            <a:ext cx="2927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 </a:t>
            </a:r>
            <a:r>
              <a:rPr lang="en-US" sz="1600" b="1" dirty="0" smtClean="0"/>
              <a:t>Total spent as of 4/16/15</a:t>
            </a:r>
            <a:endParaRPr lang="en-US" sz="1600" b="1" dirty="0"/>
          </a:p>
        </p:txBody>
      </p:sp>
      <p:graphicFrame>
        <p:nvGraphicFramePr>
          <p:cNvPr id="14" name="Chart 13"/>
          <p:cNvGraphicFramePr/>
          <p:nvPr/>
        </p:nvGraphicFramePr>
        <p:xfrm>
          <a:off x="5734832" y="1136838"/>
          <a:ext cx="5208072" cy="3135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404565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532352" y="375379"/>
            <a:ext cx="9144000" cy="9711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n-US" sz="4800" b="1" i="0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Team</a:t>
            </a:r>
            <a:endParaRPr lang="en-US" sz="4000" b="1" i="0" u="none" strike="noStrike" cap="none" baseline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subTitle" idx="1"/>
          </p:nvPr>
        </p:nvSpPr>
        <p:spPr>
          <a:xfrm>
            <a:off x="5643907" y="4053282"/>
            <a:ext cx="2370103" cy="15436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Team Members</a:t>
            </a: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(Left to Right)</a:t>
            </a:r>
            <a:endParaRPr lang="en-US" i="0" u="none" strike="noStrike" cap="none" baseline="0" dirty="0">
              <a:solidFill>
                <a:schemeClr val="dk1"/>
              </a:solidFill>
              <a:sym typeface="Arial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SzPct val="25000"/>
            </a:pPr>
            <a:r>
              <a:rPr lang="en-US" sz="1600" i="1" dirty="0">
                <a:solidFill>
                  <a:schemeClr val="dk1"/>
                </a:solidFill>
              </a:rPr>
              <a:t>Alejandro San Segundo </a:t>
            </a:r>
            <a:endParaRPr lang="en-US" sz="1600" i="1" dirty="0" smtClean="0">
              <a:solidFill>
                <a:schemeClr val="dk1"/>
              </a:solidFill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buSzPct val="25000"/>
            </a:pPr>
            <a:r>
              <a:rPr lang="en-US" sz="1600" i="1" dirty="0">
                <a:solidFill>
                  <a:schemeClr val="dk1"/>
                </a:solidFill>
              </a:rPr>
              <a:t>Brett </a:t>
            </a:r>
            <a:r>
              <a:rPr lang="en-US" sz="1600" i="1" dirty="0" err="1" smtClean="0">
                <a:solidFill>
                  <a:schemeClr val="dk1"/>
                </a:solidFill>
              </a:rPr>
              <a:t>Willenbacher</a:t>
            </a:r>
            <a:endParaRPr lang="en-US" sz="1600" b="0" i="1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1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Kyle </a:t>
            </a:r>
            <a:r>
              <a:rPr lang="en-US" sz="1600" b="0" i="1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Anderson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1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Stephen Avery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Shape 86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489210" y="6001939"/>
            <a:ext cx="1205779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Shape 89"/>
          <p:cNvSpPr txBox="1"/>
          <p:nvPr/>
        </p:nvSpPr>
        <p:spPr>
          <a:xfrm>
            <a:off x="9619414" y="6001939"/>
            <a:ext cx="2109808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Alejandro San Segundo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10023888" y="2581313"/>
            <a:ext cx="1624921" cy="27305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Sponsor: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i="1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Ron Goldstein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n-US" sz="18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lang="en-US"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lang="en-US" sz="18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lang="en-US"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lang="en-US" sz="18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lang="en-US" sz="18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Advisor: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i="1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Keith </a:t>
            </a:r>
            <a:r>
              <a:rPr lang="en-US" sz="1600" i="1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Larson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2" descr="https://scontent.xx.fbcdn.net/hphotos-xpa1/v/t1.0-9/10570560_1036347026379484_364941221343859036_n.jpg?oh=c95c89e3a1263c8fcad60f3a9b7af564&amp;oe=55ABEA2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620" y="1285600"/>
            <a:ext cx="4311287" cy="43112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on Goldst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086" y="1294357"/>
            <a:ext cx="1901595" cy="190159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eith Lars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970" y="3310887"/>
            <a:ext cx="1647825" cy="22860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28842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489210" y="300576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Timeline</a:t>
            </a:r>
          </a:p>
        </p:txBody>
      </p:sp>
      <p:cxnSp>
        <p:nvCxnSpPr>
          <p:cNvPr id="359" name="Shape 359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360" name="Shape 3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Shape 361"/>
          <p:cNvSpPr txBox="1"/>
          <p:nvPr/>
        </p:nvSpPr>
        <p:spPr>
          <a:xfrm>
            <a:off x="489210" y="6001939"/>
            <a:ext cx="158724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Shape 362"/>
          <p:cNvSpPr txBox="1"/>
          <p:nvPr/>
        </p:nvSpPr>
        <p:spPr>
          <a:xfrm>
            <a:off x="9973804" y="6001939"/>
            <a:ext cx="1755416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Brett </a:t>
            </a:r>
            <a:r>
              <a:rPr lang="en-US" sz="16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Willenbacher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Shape 3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Shape 3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843705" y="1424594"/>
            <a:ext cx="10504583" cy="3650842"/>
            <a:chOff x="0" y="0"/>
            <a:chExt cx="9680575" cy="2984500"/>
          </a:xfrm>
        </p:grpSpPr>
        <p:pic>
          <p:nvPicPr>
            <p:cNvPr id="12" name="Picture 11"/>
            <p:cNvPicPr/>
            <p:nvPr/>
          </p:nvPicPr>
          <p:blipFill rotWithShape="1">
            <a:blip r:embed="rId7"/>
            <a:srcRect l="17842" t="13890" r="6410" b="47447"/>
            <a:stretch/>
          </p:blipFill>
          <p:spPr bwMode="auto">
            <a:xfrm>
              <a:off x="3136900" y="0"/>
              <a:ext cx="6543675" cy="293877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/>
            <p:cNvPicPr/>
            <p:nvPr/>
          </p:nvPicPr>
          <p:blipFill rotWithShape="1">
            <a:blip r:embed="rId8"/>
            <a:srcRect l="4803" t="14008" r="62965" b="46932"/>
            <a:stretch/>
          </p:blipFill>
          <p:spPr bwMode="auto">
            <a:xfrm>
              <a:off x="0" y="0"/>
              <a:ext cx="3136900" cy="29845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950218" y="5190370"/>
            <a:ext cx="1915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**Finished on Time</a:t>
            </a:r>
            <a:endParaRPr lang="en-US" sz="1600" i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838198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dirty="0" smtClean="0">
                <a:solidFill>
                  <a:schemeClr val="dk1"/>
                </a:solidFill>
              </a:rPr>
              <a:t>Project Issues </a:t>
            </a:r>
            <a:endParaRPr lang="en-US" sz="4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Shape 176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489210" y="6001939"/>
            <a:ext cx="1325942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9973804" y="6001939"/>
            <a:ext cx="1755416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Stephen Avery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</p:txBody>
      </p:sp>
      <p:pic>
        <p:nvPicPr>
          <p:cNvPr id="180" name="Shape 1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960120" y="1689734"/>
          <a:ext cx="10078209" cy="3390607"/>
        </p:xfrm>
        <a:graphic>
          <a:graphicData uri="http://schemas.openxmlformats.org/drawingml/2006/table">
            <a:tbl>
              <a:tblPr firstRow="1" bandRow="1">
                <a:tableStyleId>{0D3E55F3-6DF1-4595-8FA2-1896749CBCB8}</a:tableStyleId>
              </a:tblPr>
              <a:tblGrid>
                <a:gridCol w="5038344"/>
                <a:gridCol w="5039865"/>
              </a:tblGrid>
              <a:tr h="37262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Problem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Solution</a:t>
                      </a:r>
                      <a:endParaRPr lang="en-US" sz="1800" dirty="0"/>
                    </a:p>
                  </a:txBody>
                  <a:tcPr/>
                </a:tc>
              </a:tr>
              <a:tr h="41471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Rear Axle Key Shear Due</a:t>
                      </a:r>
                      <a:r>
                        <a:rPr lang="en-US" sz="1800" baseline="0" dirty="0" smtClean="0"/>
                        <a:t> to Manufacturing Error.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Replace</a:t>
                      </a:r>
                      <a:r>
                        <a:rPr lang="en-US" sz="1800" baseline="0" dirty="0" smtClean="0"/>
                        <a:t> and Re-machine Right Rear Axle</a:t>
                      </a:r>
                      <a:endParaRPr lang="en-US" sz="1800" dirty="0"/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Lack of Emergency Brake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Automotive</a:t>
                      </a:r>
                      <a:r>
                        <a:rPr lang="en-US" sz="1800" baseline="0" dirty="0" smtClean="0"/>
                        <a:t> Parking Brake on Right Rear Axle</a:t>
                      </a:r>
                      <a:endParaRPr lang="en-US" sz="1800" dirty="0"/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Noisy Floorboards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Insulate Panel Edges/Replace Fasteners</a:t>
                      </a:r>
                      <a:endParaRPr lang="en-US" sz="1800" dirty="0"/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Drivetrain Slip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Replace</a:t>
                      </a:r>
                      <a:r>
                        <a:rPr lang="en-US" sz="1800" baseline="0" dirty="0" smtClean="0"/>
                        <a:t> Belt Drive with Chain Drive</a:t>
                      </a:r>
                      <a:endParaRPr lang="en-US" sz="1800" dirty="0"/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Incorrect Final Gear Ratio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Change</a:t>
                      </a:r>
                      <a:r>
                        <a:rPr lang="en-US" sz="1800" baseline="0" dirty="0" smtClean="0"/>
                        <a:t> Lower Sprocket</a:t>
                      </a:r>
                      <a:endParaRPr lang="en-US" sz="1800" dirty="0"/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Frame Over</a:t>
                      </a:r>
                      <a:r>
                        <a:rPr lang="en-US" sz="1800" baseline="0" dirty="0" smtClean="0"/>
                        <a:t> Legal Width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Cut</a:t>
                      </a:r>
                      <a:r>
                        <a:rPr lang="en-US" sz="1800" baseline="0" dirty="0" smtClean="0"/>
                        <a:t> and Lower Bench Seat Back</a:t>
                      </a:r>
                      <a:endParaRPr lang="en-US" sz="1800" dirty="0"/>
                    </a:p>
                  </a:txBody>
                  <a:tcPr/>
                </a:tc>
              </a:tr>
              <a:tr h="37262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Insufficient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Bar</a:t>
                      </a:r>
                      <a:r>
                        <a:rPr lang="en-US" sz="1800" baseline="0" dirty="0" smtClean="0"/>
                        <a:t> Top to Knee Clearance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Add Spacers to Bar Top Mounts</a:t>
                      </a:r>
                      <a:endParaRPr lang="en-US" sz="1800" dirty="0"/>
                    </a:p>
                  </a:txBody>
                  <a:tcPr/>
                </a:tc>
              </a:tr>
              <a:tr h="3675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Poor Driveshaft</a:t>
                      </a:r>
                      <a:r>
                        <a:rPr lang="en-US" sz="1800" baseline="0" dirty="0" smtClean="0"/>
                        <a:t> Component Fit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Replace </a:t>
                      </a:r>
                      <a:r>
                        <a:rPr lang="en-US" sz="1800" dirty="0" err="1" smtClean="0"/>
                        <a:t>Driveshafts</a:t>
                      </a:r>
                      <a:r>
                        <a:rPr lang="en-US" sz="1800" baseline="0" dirty="0" smtClean="0"/>
                        <a:t> with Cold Rolled Steel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27790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dirty="0" smtClean="0">
                <a:solidFill>
                  <a:schemeClr val="dk1"/>
                </a:solidFill>
              </a:rPr>
              <a:t>Future</a:t>
            </a:r>
            <a:r>
              <a:rPr lang="en-US" sz="48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dirty="0" smtClean="0">
                <a:solidFill>
                  <a:schemeClr val="dk1"/>
                </a:solidFill>
              </a:rPr>
              <a:t>Considerations</a:t>
            </a:r>
            <a:r>
              <a:rPr lang="en-US" sz="48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4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Shape 176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489210" y="6001939"/>
            <a:ext cx="1325942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9973804" y="6001939"/>
            <a:ext cx="1755416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Kyle Anderson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Shape 1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838200" y="1690687"/>
            <a:ext cx="393889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Post Build Suggestions:</a:t>
            </a:r>
            <a:endParaRPr lang="en-US" sz="2400" b="1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Rear Bench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Finish Towing Provisions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Noise Insulation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Paint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Bar Walls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Drink Troughs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Additional Electronics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Fit and Finish</a:t>
            </a:r>
            <a:endParaRPr lang="en-US" sz="2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" t="17452" r="2013" b="18866"/>
          <a:stretch/>
        </p:blipFill>
        <p:spPr>
          <a:xfrm>
            <a:off x="6880537" y="2262014"/>
            <a:ext cx="3424605" cy="268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0470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dirty="0" smtClean="0">
                <a:solidFill>
                  <a:schemeClr val="dk1"/>
                </a:solidFill>
              </a:rPr>
              <a:t>Project Take-Away</a:t>
            </a:r>
            <a:endParaRPr lang="en-US" sz="4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Shape 176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489210" y="6001939"/>
            <a:ext cx="1325942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9973804" y="6001939"/>
            <a:ext cx="1755416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Stephen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Avery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Shape 1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838200" y="1690687"/>
            <a:ext cx="676178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What was Learned: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 smtClean="0">
                <a:solidFill>
                  <a:schemeClr val="tx1"/>
                </a:solidFill>
                <a:latin typeface="+mj-lt"/>
              </a:rPr>
              <a:t>Evaluate Man-Power vs. Work 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Define Technical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Provide Sufficient Analysis of All Components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Team Communication and Delegation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Customer Involvement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Assign Importance and Priority to Tasks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Sufficient Testing Prior to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21525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</a:p>
        </p:txBody>
      </p:sp>
      <p:cxnSp>
        <p:nvCxnSpPr>
          <p:cNvPr id="373" name="Shape 373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374" name="Shape 3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Shape 375"/>
          <p:cNvSpPr txBox="1"/>
          <p:nvPr/>
        </p:nvSpPr>
        <p:spPr>
          <a:xfrm>
            <a:off x="489210" y="6001939"/>
            <a:ext cx="1309973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Shape 376"/>
          <p:cNvSpPr txBox="1"/>
          <p:nvPr/>
        </p:nvSpPr>
        <p:spPr>
          <a:xfrm>
            <a:off x="9973804" y="6001939"/>
            <a:ext cx="1755416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Brett </a:t>
            </a:r>
            <a:r>
              <a:rPr lang="en-US" sz="16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Willenbacher</a:t>
            </a:r>
            <a:endParaRPr lang="en-US" sz="16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Shape 3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https://fbcdn-sphotos-e-a.akamaihd.net/hphotos-ak-xpa1/v/t1.0-9/11146287_661525927310239_3562268665909396874_n.jpg?oh=f52eb968bcb666097790ea769b20111e&amp;oe=55DF71B9&amp;__gda__=1437131265_796898fc5a59d4872648c44a75453c8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r="708" b="2297"/>
          <a:stretch/>
        </p:blipFill>
        <p:spPr bwMode="auto">
          <a:xfrm>
            <a:off x="3802397" y="1249290"/>
            <a:ext cx="7375531" cy="429539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58865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Shape 3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 txBox="1"/>
          <p:nvPr/>
        </p:nvSpPr>
        <p:spPr>
          <a:xfrm>
            <a:off x="489210" y="6001939"/>
            <a:ext cx="1309973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Shape 388"/>
          <p:cNvSpPr txBox="1"/>
          <p:nvPr/>
        </p:nvSpPr>
        <p:spPr>
          <a:xfrm>
            <a:off x="9619414" y="6001939"/>
            <a:ext cx="2109808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Brett </a:t>
            </a:r>
            <a:r>
              <a:rPr lang="en-US" sz="16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Willenbacher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Shape 3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Shape 3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Shape 392"/>
          <p:cNvSpPr txBox="1"/>
          <p:nvPr/>
        </p:nvSpPr>
        <p:spPr>
          <a:xfrm>
            <a:off x="3659455" y="135305"/>
            <a:ext cx="4873083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lang="en-US" sz="5400" b="1" i="0" u="none" strike="noStrike" cap="none" baseline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Shape 39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18579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8756" r="23097"/>
          <a:stretch/>
        </p:blipFill>
        <p:spPr>
          <a:xfrm>
            <a:off x="2906248" y="1009935"/>
            <a:ext cx="6381675" cy="4719352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10" name="Shape 373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211" y="323525"/>
            <a:ext cx="10515599" cy="1325562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+mj-lt"/>
              </a:rPr>
              <a:t>What is a </a:t>
            </a:r>
            <a:r>
              <a:rPr lang="en-US" sz="4800" b="1" dirty="0" err="1" smtClean="0">
                <a:latin typeface="+mj-lt"/>
              </a:rPr>
              <a:t>Pedibus</a:t>
            </a:r>
            <a:r>
              <a:rPr lang="en-US" sz="4800" b="1" dirty="0" smtClean="0">
                <a:latin typeface="+mj-lt"/>
              </a:rPr>
              <a:t>?</a:t>
            </a:r>
            <a:endParaRPr lang="en-US" sz="4800" b="1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89211" y="5758075"/>
            <a:ext cx="1110740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encrypted-tbn1.gstatic.com/images?q=tbn:ANd9GcQ-lcIN7-AybNBUiWuqRSE-oM2z239mE25SiB8D_hlyXRti_N9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908" y="5873011"/>
            <a:ext cx="904183" cy="90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9211" y="6001939"/>
            <a:ext cx="12057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Team No.22</a:t>
            </a:r>
          </a:p>
          <a:p>
            <a:r>
              <a:rPr lang="en-US" sz="1600" dirty="0" smtClean="0">
                <a:latin typeface="Calibri" panose="020F0502020204030204" pitchFamily="34" charset="0"/>
              </a:rPr>
              <a:t>Slide </a:t>
            </a:r>
            <a:r>
              <a:rPr lang="en-US" sz="1600" dirty="0">
                <a:latin typeface="Calibri" panose="020F0502020204030204" pitchFamily="34" charset="0"/>
              </a:rPr>
              <a:t>3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of </a:t>
            </a:r>
            <a:r>
              <a:rPr lang="en-US" sz="1600" dirty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5</a:t>
            </a:r>
            <a:endParaRPr lang="en-US" sz="1600" dirty="0" smtClean="0">
              <a:latin typeface="Calibri" panose="020F0502020204030204" pitchFamily="34" charset="0"/>
            </a:endParaRPr>
          </a:p>
          <a:p>
            <a:endParaRPr lang="en-US" sz="1200" dirty="0">
              <a:latin typeface="SansSerif" panose="00000400000000000000" pitchFamily="2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19414" y="6001939"/>
            <a:ext cx="21098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</a:rPr>
              <a:t>Alejandro San Segundo</a:t>
            </a:r>
          </a:p>
          <a:p>
            <a:pPr algn="r"/>
            <a:r>
              <a:rPr lang="en-US" sz="1600" dirty="0" smtClean="0">
                <a:latin typeface="Calibri" panose="020F0502020204030204" pitchFamily="34" charset="0"/>
              </a:rPr>
              <a:t>Final Presentation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algn="r"/>
            <a:endParaRPr lang="en-US" sz="1200" dirty="0">
              <a:latin typeface="Calibri" panose="020F0502020204030204" pitchFamily="34" charset="0"/>
            </a:endParaRPr>
          </a:p>
        </p:txBody>
      </p:sp>
      <p:pic>
        <p:nvPicPr>
          <p:cNvPr id="1032" name="Picture 8" descr="http://www.famu.edu/cesta/main/assets/Image/Naval_Science_Images/FSU-se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12" y="5859775"/>
            <a:ext cx="930657" cy="93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famu.edu/wfe/UserFiles/Image/famu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763" y="5873011"/>
            <a:ext cx="920591" cy="92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capitalcitypedicabs.com/CCPedicabs/home_files/CCPedicab.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929" y="131855"/>
            <a:ext cx="837377" cy="123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edalpub.com/wp-content/uploads/2014/02/PartyBik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79" y="2362717"/>
            <a:ext cx="3774200" cy="243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upload.wikimedia.org/wikipedia/commons/6/68/The_Party_Bik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08" y="2327871"/>
            <a:ext cx="3753137" cy="250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Z:\pedibus\pics\built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" b="2089"/>
          <a:stretch/>
        </p:blipFill>
        <p:spPr bwMode="auto">
          <a:xfrm>
            <a:off x="4022934" y="1452020"/>
            <a:ext cx="4146129" cy="424858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50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330" y="281593"/>
            <a:ext cx="10515599" cy="1325562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+mj-lt"/>
              </a:rPr>
              <a:t>Project Definition</a:t>
            </a:r>
            <a:endParaRPr lang="en-US" sz="4800" b="1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89211" y="5758075"/>
            <a:ext cx="1110740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encrypted-tbn1.gstatic.com/images?q=tbn:ANd9GcQ-lcIN7-AybNBUiWuqRSE-oM2z239mE25SiB8D_hlyXRti_N9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908" y="5873011"/>
            <a:ext cx="904183" cy="90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9211" y="6001939"/>
            <a:ext cx="12057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Team No.22</a:t>
            </a:r>
          </a:p>
          <a:p>
            <a:r>
              <a:rPr lang="en-US" sz="1600" dirty="0" smtClean="0">
                <a:latin typeface="Calibri" panose="020F0502020204030204" pitchFamily="34" charset="0"/>
              </a:rPr>
              <a:t>Slide </a:t>
            </a:r>
            <a:r>
              <a:rPr lang="en-US" sz="1600" dirty="0">
                <a:latin typeface="Calibri" panose="020F0502020204030204" pitchFamily="34" charset="0"/>
              </a:rPr>
              <a:t>4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of </a:t>
            </a:r>
            <a:r>
              <a:rPr lang="en-US" sz="1600" dirty="0" smtClean="0">
                <a:latin typeface="Calibri" panose="020F0502020204030204" pitchFamily="34" charset="0"/>
              </a:rPr>
              <a:t>25</a:t>
            </a:r>
            <a:endParaRPr lang="en-US" sz="1600" dirty="0" smtClean="0">
              <a:latin typeface="Calibri" panose="020F0502020204030204" pitchFamily="34" charset="0"/>
            </a:endParaRPr>
          </a:p>
          <a:p>
            <a:endParaRPr lang="en-US" sz="1200" dirty="0">
              <a:latin typeface="SansSerif" panose="00000400000000000000" pitchFamily="2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19414" y="6001939"/>
            <a:ext cx="21098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</a:rPr>
              <a:t>Alejandro San Segundo</a:t>
            </a: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algn="r"/>
            <a:endParaRPr lang="en-US" sz="1200" dirty="0">
              <a:latin typeface="Calibri" panose="020F0502020204030204" pitchFamily="34" charset="0"/>
            </a:endParaRPr>
          </a:p>
        </p:txBody>
      </p:sp>
      <p:pic>
        <p:nvPicPr>
          <p:cNvPr id="1032" name="Picture 8" descr="http://www.famu.edu/cesta/main/assets/Image/Naval_Science_Images/FSU-se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12" y="5859775"/>
            <a:ext cx="930657" cy="93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famu.edu/wfe/UserFiles/Image/famu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763" y="5873011"/>
            <a:ext cx="920591" cy="92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capitalcitypedicabs.com/CCPedicabs/home_files/CCPedicab.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929" y="131855"/>
            <a:ext cx="837377" cy="123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2330" y="1539159"/>
            <a:ext cx="56368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Project Scope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000" i="1" dirty="0" smtClean="0"/>
              <a:t>Design and fabricate a one of a kind multi-user, pedal powered vehicle for the purpose of entertainment around Tallahassee and nearby areas. </a:t>
            </a:r>
            <a:endParaRPr lang="en-US" sz="2000" i="1" dirty="0"/>
          </a:p>
        </p:txBody>
      </p:sp>
      <p:graphicFrame>
        <p:nvGraphicFramePr>
          <p:cNvPr id="12" name="Shape 136"/>
          <p:cNvGraphicFramePr/>
          <p:nvPr>
            <p:extLst>
              <p:ext uri="{D42A27DB-BD31-4B8C-83A1-F6EECF244321}">
                <p14:modId xmlns:p14="http://schemas.microsoft.com/office/powerpoint/2010/main" val="4018925154"/>
              </p:ext>
            </p:extLst>
          </p:nvPr>
        </p:nvGraphicFramePr>
        <p:xfrm>
          <a:off x="6306946" y="1243584"/>
          <a:ext cx="4613049" cy="4412792"/>
        </p:xfrm>
        <a:graphic>
          <a:graphicData uri="http://schemas.openxmlformats.org/drawingml/2006/table">
            <a:tbl>
              <a:tblPr firstRow="1" bandRow="1">
                <a:noFill/>
                <a:effectLst/>
                <a:tableStyleId>{0D3E55F3-6DF1-4595-8FA2-1896749CBCB8}</a:tableStyleId>
              </a:tblPr>
              <a:tblGrid>
                <a:gridCol w="3698754"/>
                <a:gridCol w="914295"/>
              </a:tblGrid>
              <a:tr h="35894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u="none" strike="noStrike" cap="none" baseline="0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Pedibus</a:t>
                      </a:r>
                      <a:r>
                        <a:rPr lang="en-US" sz="1600" u="none" strike="noStrike" cap="none" baseline="0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Requirement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u="none" strike="noStrike" cap="none" baseline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Status</a:t>
                      </a:r>
                    </a:p>
                  </a:txBody>
                  <a:tcPr marL="91450" marR="91450" marT="45725" marB="45725"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 baseline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10 pedaling passengers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000" b="1" u="none" strike="noStrike" cap="none" baseline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✓</a:t>
                      </a:r>
                    </a:p>
                  </a:txBody>
                  <a:tcPr marL="91450" marR="91450" marT="45725" marB="45725" anchor="ctr">
                    <a:solidFill>
                      <a:srgbClr val="548135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 baseline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Room for extra (non-pedaling) passengers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000" b="1" u="none" strike="noStrike" cap="none" baseline="0" dirty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✓</a:t>
                      </a:r>
                    </a:p>
                  </a:txBody>
                  <a:tcPr marL="91450" marR="91450" marT="45725" marB="45725" anchor="ctr">
                    <a:solidFill>
                      <a:srgbClr val="548135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 baseline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Rolling Chassis must be &lt; 1499 </a:t>
                      </a:r>
                      <a:r>
                        <a:rPr lang="en-US" sz="1400" u="none" strike="noStrike" cap="none" baseline="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lbs</a:t>
                      </a:r>
                      <a:r>
                        <a:rPr lang="en-US" sz="1400" u="none" strike="noStrike" cap="none" baseline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(FL law)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000" b="1" u="none" strike="noStrike" cap="none" baseline="0" dirty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✓</a:t>
                      </a:r>
                      <a:endParaRPr lang="en-US" sz="2000" b="1" u="none" strike="noStrike" cap="none" baseline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i="1" u="none" strike="noStrike" cap="none" baseline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Off the Shelf</a:t>
                      </a:r>
                      <a:r>
                        <a:rPr lang="en-US" sz="1400" u="none" strike="noStrike" cap="none" baseline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parts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000" b="1" u="none" strike="noStrike" cap="none" baseline="0" dirty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✓</a:t>
                      </a:r>
                    </a:p>
                  </a:txBody>
                  <a:tcPr marL="91450" marR="91450" marT="45725" marB="45725" anchor="ctr">
                    <a:solidFill>
                      <a:srgbClr val="FFD966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 baseline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Torque output to climb 8° hill grade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000" b="1" u="none" strike="noStrike" cap="none" baseline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✓</a:t>
                      </a:r>
                    </a:p>
                  </a:txBody>
                  <a:tcPr marL="91450" marR="91450" marT="45725" marB="45725" anchor="ctr">
                    <a:solidFill>
                      <a:srgbClr val="548135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 baseline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Able to hold 3000 </a:t>
                      </a:r>
                      <a:r>
                        <a:rPr lang="en-US" sz="1400" u="none" strike="noStrike" cap="none" baseline="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lbs</a:t>
                      </a:r>
                      <a:r>
                        <a:rPr lang="en-US" sz="1400" u="none" strike="noStrike" cap="none" baseline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payload 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000" b="1" u="none" strike="noStrike" cap="none" baseline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✓</a:t>
                      </a:r>
                    </a:p>
                  </a:txBody>
                  <a:tcPr marL="91450" marR="91450" marT="45725" marB="45725" anchor="ctr">
                    <a:solidFill>
                      <a:srgbClr val="548135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 baseline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Free weight transportable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000" b="0" u="none" strike="noStrike" cap="none" baseline="0" dirty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</a:p>
                  </a:txBody>
                  <a:tcPr marL="91450" marR="91450" marT="45725" marB="45725" anchor="ctr">
                    <a:solidFill>
                      <a:srgbClr val="C000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 baseline="0">
                          <a:latin typeface="Arial"/>
                          <a:ea typeface="Arial"/>
                          <a:cs typeface="Arial"/>
                          <a:sym typeface="Arial"/>
                        </a:rPr>
                        <a:t>Reverse gear capability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000" b="1" u="none" strike="noStrike" cap="none" baseline="0" dirty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✓</a:t>
                      </a:r>
                    </a:p>
                  </a:txBody>
                  <a:tcPr marL="91450" marR="91450" marT="45725" marB="45725" anchor="ctr">
                    <a:solidFill>
                      <a:srgbClr val="54813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 baseline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Movable on single rider input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62626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000" b="1" u="none" strike="noStrike" cap="none" baseline="0" dirty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✓</a:t>
                      </a:r>
                    </a:p>
                  </a:txBody>
                  <a:tcPr marL="91450" marR="91450" marT="45725" marB="45725" anchor="ctr">
                    <a:solidFill>
                      <a:srgbClr val="548135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2" descr="http://eng.fsu.edu/me/senior_design/2015/team22/Images/Frame/kyle%20welding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t="10294" r="53" b="25658"/>
          <a:stretch/>
        </p:blipFill>
        <p:spPr bwMode="auto">
          <a:xfrm>
            <a:off x="2037245" y="3170375"/>
            <a:ext cx="2887040" cy="23734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11878" y="5437876"/>
            <a:ext cx="3337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Anderson welding steel frame members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3250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86107" y="320043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4800" b="1" strike="noStrike" cap="none" baseline="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Pedibus</a:t>
            </a:r>
            <a:r>
              <a:rPr lang="en-US" sz="4800" b="1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2.0</a:t>
            </a:r>
            <a:endParaRPr lang="en-US" sz="4800" b="1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0" name="Shape 130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31" name="Shape 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489210" y="6001939"/>
            <a:ext cx="1205779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9619414" y="6001939"/>
            <a:ext cx="2109808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Alejandro San Segundo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san1sal\Downloads\IMG_3038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t="3463" r="14882" b="21679"/>
          <a:stretch/>
        </p:blipFill>
        <p:spPr bwMode="auto">
          <a:xfrm>
            <a:off x="816316" y="1401742"/>
            <a:ext cx="5279682" cy="401709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8" cstate="print"/>
          <a:srcRect l="61188" t="20577" r="12755" b="19410"/>
          <a:stretch/>
        </p:blipFill>
        <p:spPr bwMode="auto">
          <a:xfrm>
            <a:off x="6095998" y="1363292"/>
            <a:ext cx="5081930" cy="405554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014468" y="5430066"/>
            <a:ext cx="3698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CAD renders of complete </a:t>
            </a:r>
            <a:r>
              <a:rPr lang="en-US" i="1" dirty="0" err="1" smtClean="0"/>
              <a:t>Pedibus</a:t>
            </a:r>
            <a:r>
              <a:rPr lang="en-US" i="1" dirty="0" smtClean="0"/>
              <a:t> assembly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2582360" y="5415340"/>
            <a:ext cx="174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Completed </a:t>
            </a:r>
            <a:r>
              <a:rPr lang="en-US" i="1" dirty="0" err="1" smtClean="0"/>
              <a:t>Pedibus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2571934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748882" y="281593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dirty="0" smtClean="0">
                <a:solidFill>
                  <a:schemeClr val="dk1"/>
                </a:solidFill>
              </a:rPr>
              <a:t>Design Breakdown: Frame</a:t>
            </a:r>
            <a:endParaRPr lang="en-US" sz="4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" name="Shape 146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489210" y="6001939"/>
            <a:ext cx="1205779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9521371" y="6001939"/>
            <a:ext cx="2220685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r">
              <a:buSzPct val="25000"/>
            </a:pP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Stephen Avery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/>
          <p:nvPr/>
        </p:nvSpPr>
        <p:spPr>
          <a:xfrm>
            <a:off x="3055938" y="3616325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Shape 1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Inline image"/>
          <p:cNvSpPr>
            <a:spLocks noChangeAspect="1" noChangeArrowheads="1"/>
          </p:cNvSpPr>
          <p:nvPr/>
        </p:nvSpPr>
        <p:spPr bwMode="auto">
          <a:xfrm>
            <a:off x="7906767" y="3260674"/>
            <a:ext cx="3195342" cy="319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89210" y="4742412"/>
            <a:ext cx="3868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Frame: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Ladder style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A500 box steel construction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924289" y="4529240"/>
            <a:ext cx="3209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CAD renders of finalized frame design</a:t>
            </a:r>
            <a:endParaRPr lang="en-US" i="1" dirty="0"/>
          </a:p>
        </p:txBody>
      </p:sp>
      <p:pic>
        <p:nvPicPr>
          <p:cNvPr id="24" name="Picture 23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23873" r="1012" b="27365"/>
          <a:stretch/>
        </p:blipFill>
        <p:spPr>
          <a:xfrm>
            <a:off x="7237833" y="1306539"/>
            <a:ext cx="4192905" cy="3701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8" t="21285" r="4040" b="8372"/>
          <a:stretch>
            <a:fillRect/>
          </a:stretch>
        </p:blipFill>
        <p:spPr bwMode="auto">
          <a:xfrm>
            <a:off x="748882" y="1307527"/>
            <a:ext cx="6269645" cy="336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7892576" y="4955764"/>
            <a:ext cx="2680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Frame During Initial Fabrication</a:t>
            </a:r>
            <a:endParaRPr lang="en-US" i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748882" y="281593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dirty="0" smtClean="0">
                <a:solidFill>
                  <a:schemeClr val="dk1"/>
                </a:solidFill>
              </a:rPr>
              <a:t>Design Breakdown: Frame</a:t>
            </a:r>
            <a:endParaRPr lang="en-US" sz="4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" name="Shape 146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489210" y="6001939"/>
            <a:ext cx="1205779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9521371" y="6001939"/>
            <a:ext cx="2220685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Stephen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Avery</a:t>
            </a: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/>
          <p:nvPr/>
        </p:nvSpPr>
        <p:spPr>
          <a:xfrm>
            <a:off x="3055938" y="3616325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Shape 1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Inline image"/>
          <p:cNvSpPr>
            <a:spLocks noChangeAspect="1" noChangeArrowheads="1"/>
          </p:cNvSpPr>
          <p:nvPr/>
        </p:nvSpPr>
        <p:spPr bwMode="auto">
          <a:xfrm>
            <a:off x="7906767" y="3260674"/>
            <a:ext cx="3195342" cy="319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 descr="C:\Users\san1sal\AppData\Local\Temp\frame_iso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3" t="15350" r="11531" b="4894"/>
          <a:stretch/>
        </p:blipFill>
        <p:spPr bwMode="auto">
          <a:xfrm>
            <a:off x="1142739" y="1756893"/>
            <a:ext cx="5510530" cy="2814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6"/>
          <a:stretch/>
        </p:blipFill>
        <p:spPr>
          <a:xfrm>
            <a:off x="933380" y="1426233"/>
            <a:ext cx="5828513" cy="3254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342632" y="1607155"/>
            <a:ext cx="42539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Design Considerations: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Manufacturing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Material 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Bracing Configuration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Weight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 Size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 Component Placement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2780" y="5065463"/>
            <a:ext cx="3627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Frame Finite Element Analysis Sample (</a:t>
            </a:r>
            <a:r>
              <a:rPr lang="en-US" i="1" dirty="0" smtClean="0"/>
              <a:t>in.)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815701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748882" y="281593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dirty="0" smtClean="0">
                <a:solidFill>
                  <a:schemeClr val="tx1"/>
                </a:solidFill>
              </a:rPr>
              <a:t>Design Breakdown: Steering</a:t>
            </a:r>
            <a:endParaRPr lang="en-US" sz="4800" b="1" i="0" u="none" strike="noStrike" cap="none" baseline="0" dirty="0">
              <a:solidFill>
                <a:schemeClr val="tx1"/>
              </a:solidFill>
              <a:sym typeface="Arial"/>
            </a:endParaRPr>
          </a:p>
        </p:txBody>
      </p:sp>
      <p:cxnSp>
        <p:nvCxnSpPr>
          <p:cNvPr id="146" name="Shape 146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489210" y="6001939"/>
            <a:ext cx="1205779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9521371" y="6001939"/>
            <a:ext cx="2220685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r">
              <a:buSzPct val="25000"/>
            </a:pP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Kyle Anderson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/>
          <p:nvPr/>
        </p:nvSpPr>
        <p:spPr>
          <a:xfrm>
            <a:off x="3055938" y="3616325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Shape 1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Inline image"/>
          <p:cNvSpPr>
            <a:spLocks noChangeAspect="1" noChangeArrowheads="1"/>
          </p:cNvSpPr>
          <p:nvPr/>
        </p:nvSpPr>
        <p:spPr bwMode="auto">
          <a:xfrm>
            <a:off x="7906767" y="3260674"/>
            <a:ext cx="3195342" cy="319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62688" y="4243129"/>
            <a:ext cx="3969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Steering: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Rack and pinion straight axle set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Curb to curb &lt; 45ft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Brass bushings used for smooth rotation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134495" y="2120847"/>
            <a:ext cx="4607561" cy="3158490"/>
            <a:chOff x="0" y="0"/>
            <a:chExt cx="7454900" cy="5802630"/>
          </a:xfrm>
        </p:grpSpPr>
        <p:pic>
          <p:nvPicPr>
            <p:cNvPr id="27" name="Picture 26" descr="http://upload.wikimedia.org/wikipedia/commons/thumb/4/43/Ackermann_simple_design.svg/2000px-Ackermann_simple_design.svg.png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50776" y="0"/>
              <a:ext cx="2504124" cy="3694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7" descr="http://upload.wikimedia.org/wikipedia/commons/thumb/a/a0/Ackermann_turning.svg/2000px-Ackermann_turning.svg.pn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0"/>
              <a:ext cx="4802028" cy="3694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8"/>
            <p:cNvPicPr/>
            <p:nvPr/>
          </p:nvPicPr>
          <p:blipFill rotWithShape="1">
            <a:blip r:embed="rId9" cstate="print"/>
            <a:srcRect l="53225" t="25323" r="4267" b="25563"/>
            <a:stretch/>
          </p:blipFill>
          <p:spPr bwMode="auto">
            <a:xfrm>
              <a:off x="844867" y="3694430"/>
              <a:ext cx="5962333" cy="210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210" y="1219777"/>
            <a:ext cx="3382903" cy="2540064"/>
          </a:xfrm>
          <a:prstGeom prst="rect">
            <a:avLst/>
          </a:prstGeom>
          <a:effectLst>
            <a:glow>
              <a:schemeClr val="accent1"/>
            </a:glow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2" t="11742" r="12499" b="25261"/>
          <a:stretch/>
        </p:blipFill>
        <p:spPr>
          <a:xfrm>
            <a:off x="3872112" y="1219776"/>
            <a:ext cx="3717425" cy="215268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172936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748882" y="281593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dirty="0" smtClean="0">
                <a:solidFill>
                  <a:schemeClr val="tx1"/>
                </a:solidFill>
              </a:rPr>
              <a:t>Design Breakdown: Steering</a:t>
            </a:r>
            <a:endParaRPr lang="en-US" sz="4800" b="1" i="0" u="none" strike="noStrike" cap="none" baseline="0" dirty="0">
              <a:solidFill>
                <a:schemeClr val="tx1"/>
              </a:solidFill>
              <a:sym typeface="Arial"/>
            </a:endParaRPr>
          </a:p>
        </p:txBody>
      </p:sp>
      <p:cxnSp>
        <p:nvCxnSpPr>
          <p:cNvPr id="146" name="Shape 146"/>
          <p:cNvCxnSpPr/>
          <p:nvPr/>
        </p:nvCxnSpPr>
        <p:spPr>
          <a:xfrm>
            <a:off x="489210" y="5758075"/>
            <a:ext cx="11107407" cy="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07" y="5873010"/>
            <a:ext cx="904183" cy="90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489210" y="6001939"/>
            <a:ext cx="1205779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No.22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9521371" y="6001939"/>
            <a:ext cx="2220685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r">
              <a:buSzPct val="25000"/>
            </a:pP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Kyle Anderson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-US" sz="1600" dirty="0">
                <a:latin typeface="Calibri" panose="020F0502020204030204" pitchFamily="34" charset="0"/>
              </a:rPr>
              <a:t>Final Presentation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511" y="5859775"/>
            <a:ext cx="930656" cy="93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3762" y="5873010"/>
            <a:ext cx="920590" cy="92059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/>
          <p:nvPr/>
        </p:nvSpPr>
        <p:spPr>
          <a:xfrm>
            <a:off x="3055938" y="3616325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Shape 1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928" y="131855"/>
            <a:ext cx="837376" cy="12314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Inline image"/>
          <p:cNvSpPr>
            <a:spLocks noChangeAspect="1" noChangeArrowheads="1"/>
          </p:cNvSpPr>
          <p:nvPr/>
        </p:nvSpPr>
        <p:spPr bwMode="auto">
          <a:xfrm>
            <a:off x="7906767" y="3260674"/>
            <a:ext cx="3195342" cy="319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28150" y="4393906"/>
            <a:ext cx="4615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Steering: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Rack and pinion straight axle set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Curb to curb &lt; 45ft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Brass bushings used for smooth rotation</a:t>
            </a:r>
          </a:p>
        </p:txBody>
      </p:sp>
      <p:pic>
        <p:nvPicPr>
          <p:cNvPr id="22" name="Picture 21" descr="http://www.flamingriver.com/sysimg/1974-78-mustang-ii-manual-rackpinion-fr15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2" b="33213"/>
          <a:stretch/>
        </p:blipFill>
        <p:spPr bwMode="auto">
          <a:xfrm>
            <a:off x="6095998" y="3375450"/>
            <a:ext cx="5745163" cy="11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1" t="1090" r="25837" b="3127"/>
          <a:stretch/>
        </p:blipFill>
        <p:spPr>
          <a:xfrm rot="5400000">
            <a:off x="734760" y="1421392"/>
            <a:ext cx="2767387" cy="27488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9" b="31519"/>
          <a:stretch/>
        </p:blipFill>
        <p:spPr>
          <a:xfrm>
            <a:off x="6095998" y="1412136"/>
            <a:ext cx="5700699" cy="19103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3" t="21488" r="31955" b="2096"/>
          <a:stretch/>
        </p:blipFill>
        <p:spPr>
          <a:xfrm rot="5400000">
            <a:off x="3418453" y="1554697"/>
            <a:ext cx="2767019" cy="248189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7927413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1112</Words>
  <Application>Microsoft Office PowerPoint</Application>
  <PresentationFormat>Custom</PresentationFormat>
  <Paragraphs>345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Pedibus  Team 22</vt:lpstr>
      <vt:lpstr>The Team</vt:lpstr>
      <vt:lpstr>What is a Pedibus?</vt:lpstr>
      <vt:lpstr>Project Definition</vt:lpstr>
      <vt:lpstr>The Pedibus 2.0</vt:lpstr>
      <vt:lpstr>Design Breakdown: Frame</vt:lpstr>
      <vt:lpstr>Design Breakdown: Frame</vt:lpstr>
      <vt:lpstr>Design Breakdown: Steering</vt:lpstr>
      <vt:lpstr>Design Breakdown: Steering</vt:lpstr>
      <vt:lpstr>Design Breakdown: Drivetrain</vt:lpstr>
      <vt:lpstr>Design Breakdown: Drivetrain</vt:lpstr>
      <vt:lpstr>Design Breakdown: Electronics</vt:lpstr>
      <vt:lpstr>Progress: Pedaling Ergonomics</vt:lpstr>
      <vt:lpstr>Progress: Towing Platform</vt:lpstr>
      <vt:lpstr>Design Breakdown: Woodwork</vt:lpstr>
      <vt:lpstr>Design Breakdown: Wheels and Brakes</vt:lpstr>
      <vt:lpstr>Design Breakdown: Roof Awning</vt:lpstr>
      <vt:lpstr>Vehicle Testing</vt:lpstr>
      <vt:lpstr>Procurement</vt:lpstr>
      <vt:lpstr>Timeline</vt:lpstr>
      <vt:lpstr>Project Issues </vt:lpstr>
      <vt:lpstr>Future Considerations </vt:lpstr>
      <vt:lpstr>Project Take-Away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Pedibus  Team 22</dc:title>
  <dc:creator>Kyle Anderson</dc:creator>
  <cp:lastModifiedBy>LudovicLupus</cp:lastModifiedBy>
  <cp:revision>108</cp:revision>
  <dcterms:modified xsi:type="dcterms:W3CDTF">2015-04-16T04:32:19Z</dcterms:modified>
</cp:coreProperties>
</file>