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78" r:id="rId4"/>
    <p:sldId id="277" r:id="rId5"/>
    <p:sldId id="297" r:id="rId6"/>
    <p:sldId id="298" r:id="rId7"/>
    <p:sldId id="300" r:id="rId8"/>
    <p:sldId id="299" r:id="rId9"/>
    <p:sldId id="301" r:id="rId10"/>
    <p:sldId id="302" r:id="rId11"/>
    <p:sldId id="289" r:id="rId12"/>
    <p:sldId id="290" r:id="rId13"/>
    <p:sldId id="303" r:id="rId14"/>
    <p:sldId id="304" r:id="rId15"/>
    <p:sldId id="294" r:id="rId16"/>
    <p:sldId id="285" r:id="rId17"/>
    <p:sldId id="286" r:id="rId18"/>
    <p:sldId id="288" r:id="rId19"/>
    <p:sldId id="295" r:id="rId20"/>
    <p:sldId id="30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84832" autoAdjust="0"/>
  </p:normalViewPr>
  <p:slideViewPr>
    <p:cSldViewPr snapToGrid="0">
      <p:cViewPr varScale="1">
        <p:scale>
          <a:sx n="78" d="100"/>
          <a:sy n="78" d="100"/>
        </p:scale>
        <p:origin x="13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9D762-D3E5-46A3-AF85-004588E198E0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D565E-7951-4C46-B6D2-5A46A05AF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5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F7625-15D2-45D9-97EB-4FAF034724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15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 of fully ‘assembled’ prototype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565E-7951-4C46-B6D2-5A46A05AFC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41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565E-7951-4C46-B6D2-5A46A05AFC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87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distortion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565E-7951-4C46-B6D2-5A46A05AFC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Project/task based </a:t>
            </a:r>
            <a:r>
              <a:rPr lang="en-US" dirty="0" err="1" smtClean="0"/>
              <a:t>gantt</a:t>
            </a:r>
            <a:r>
              <a:rPr lang="en-US" dirty="0" smtClean="0"/>
              <a:t> chart for 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565E-7951-4C46-B6D2-5A46A05AFC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30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565E-7951-4C46-B6D2-5A46A05AFC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11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565E-7951-4C46-B6D2-5A46A05AFC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72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Plexiglass</a:t>
            </a:r>
            <a:r>
              <a:rPr lang="en-US" dirty="0" smtClean="0"/>
              <a:t> slide</a:t>
            </a:r>
          </a:p>
          <a:p>
            <a:r>
              <a:rPr lang="en-US" dirty="0" smtClean="0"/>
              <a:t>Picture of tortoise: http://blog.safariltd.com/keystone-species-gopher-tortoise/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565E-7951-4C46-B6D2-5A46A05AFC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8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Scale or description of current scope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565E-7951-4C46-B6D2-5A46A05AFC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13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Tether weight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565E-7951-4C46-B6D2-5A46A05AFC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30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565E-7951-4C46-B6D2-5A46A05AFC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40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Label parts</a:t>
            </a:r>
            <a:r>
              <a:rPr lang="en-US" baseline="0" dirty="0" smtClean="0"/>
              <a:t> to bullet points?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565E-7951-4C46-B6D2-5A46A05AFC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43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 of</a:t>
            </a:r>
            <a:r>
              <a:rPr lang="en-US" baseline="0" dirty="0" smtClean="0"/>
              <a:t> cardboard chassis</a:t>
            </a:r>
          </a:p>
          <a:p>
            <a:r>
              <a:rPr lang="en-US" baseline="0" dirty="0" smtClean="0"/>
              <a:t>Better word than jam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565E-7951-4C46-B6D2-5A46A05AFC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49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Overcome friction resistance</a:t>
            </a:r>
            <a:r>
              <a:rPr lang="en-US" baseline="0" dirty="0" smtClean="0"/>
              <a:t> from tether</a:t>
            </a:r>
          </a:p>
          <a:p>
            <a:r>
              <a:rPr lang="en-US" baseline="0" dirty="0" smtClean="0"/>
              <a:t>Video from </a:t>
            </a:r>
            <a:r>
              <a:rPr lang="en-US" baseline="0" dirty="0" err="1" smtClean="0"/>
              <a:t>plexiglass</a:t>
            </a:r>
            <a:endParaRPr lang="en-US" baseline="0" dirty="0" smtClean="0"/>
          </a:p>
          <a:p>
            <a:r>
              <a:rPr lang="en-US" baseline="0" dirty="0" smtClean="0"/>
              <a:t>Casing dimensions</a:t>
            </a:r>
          </a:p>
          <a:p>
            <a:r>
              <a:rPr lang="en-US" baseline="0" dirty="0" smtClean="0"/>
              <a:t>Camera field of vision</a:t>
            </a:r>
          </a:p>
          <a:p>
            <a:r>
              <a:rPr lang="en-US" baseline="0" dirty="0" smtClean="0"/>
              <a:t>Curved front glass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565E-7951-4C46-B6D2-5A46A05AFC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48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 angle limits</a:t>
            </a:r>
          </a:p>
          <a:p>
            <a:r>
              <a:rPr lang="en-US" dirty="0" smtClean="0"/>
              <a:t>Average rover speed</a:t>
            </a:r>
          </a:p>
          <a:p>
            <a:r>
              <a:rPr lang="en-US" dirty="0" smtClean="0"/>
              <a:t>Tread durability – at 35 </a:t>
            </a:r>
            <a:r>
              <a:rPr lang="en-US" dirty="0" err="1" smtClean="0"/>
              <a:t>deg</a:t>
            </a:r>
            <a:r>
              <a:rPr lang="en-US" dirty="0" smtClean="0"/>
              <a:t>, rover</a:t>
            </a:r>
            <a:r>
              <a:rPr lang="en-US" baseline="0" dirty="0" smtClean="0"/>
              <a:t> starts to slip at top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D565E-7951-4C46-B6D2-5A46A05AFC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8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72035-8023-4574-A9D4-858A1480CB78}" type="datetime1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D2DE-3857-4CE3-83B4-AD538B12F413}" type="datetime1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9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4713-C42E-436E-B8F1-44A8E6F3AA47}" type="datetime1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2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278"/>
                    </a14:imgEffect>
                  </a14:imgLayer>
                </a14:imgProps>
              </a:ext>
            </a:extLst>
          </a:blip>
          <a:srcRect l="34101" t="2788"/>
          <a:stretch/>
        </p:blipFill>
        <p:spPr bwMode="auto">
          <a:xfrm>
            <a:off x="-127000" y="-25401"/>
            <a:ext cx="2315638" cy="700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  <a:softEdge rad="127000"/>
          </a:effectLst>
        </p:spPr>
      </p:pic>
      <p:pic>
        <p:nvPicPr>
          <p:cNvPr id="8" name="Picture 7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286052"/>
            <a:ext cx="2082800" cy="6918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609600" y="1028494"/>
            <a:ext cx="10134600" cy="2286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56000">
                  <a:schemeClr val="accent6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800">
                <a:latin typeface="SansSerif"/>
              </a:defRPr>
            </a:lvl1pPr>
          </a:lstStyle>
          <a:p>
            <a:fld id="{D24C3DE9-5A86-461B-83A9-51B075BB7A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lide Number Placeholder 13"/>
          <p:cNvSpPr txBox="1">
            <a:spLocks/>
          </p:cNvSpPr>
          <p:nvPr userDrawn="1"/>
        </p:nvSpPr>
        <p:spPr>
          <a:xfrm>
            <a:off x="901699" y="6356350"/>
            <a:ext cx="3128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latin typeface="SansSerif"/>
              </a:rPr>
              <a:t>Team </a:t>
            </a:r>
            <a:r>
              <a:rPr lang="en-US" sz="1800" baseline="0" dirty="0" smtClean="0">
                <a:latin typeface="SansSerif"/>
              </a:rPr>
              <a:t>21</a:t>
            </a:r>
            <a:endParaRPr lang="en-US" sz="1800" dirty="0">
              <a:latin typeface="SansSerif"/>
            </a:endParaRP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901700" y="1365250"/>
            <a:ext cx="10680700" cy="4810125"/>
          </a:xfr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SzPct val="115000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defRPr>
            </a:lvl1pPr>
            <a:lvl2pPr marL="685800" indent="-228600">
              <a:buClr>
                <a:schemeClr val="accent6">
                  <a:lumMod val="75000"/>
                </a:schemeClr>
              </a:buClr>
              <a:buSzPct val="115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defRPr>
            </a:lvl2pPr>
            <a:lvl3pPr marL="1143000" indent="-228600">
              <a:buClr>
                <a:schemeClr val="accent6">
                  <a:lumMod val="75000"/>
                </a:schemeClr>
              </a:buClr>
              <a:buSzPct val="11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defRPr>
            </a:lvl3pPr>
            <a:lvl4pPr marL="1600200" indent="-228600"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defRPr>
            </a:lvl4pPr>
            <a:lvl5pPr>
              <a:buClr>
                <a:schemeClr val="accent6">
                  <a:lumMod val="75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 userDrawn="1">
            <p:ph sz="quarter" idx="14" hasCustomPrompt="1"/>
          </p:nvPr>
        </p:nvSpPr>
        <p:spPr>
          <a:xfrm>
            <a:off x="4030663" y="6356350"/>
            <a:ext cx="4130675" cy="365125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SansSerif"/>
              </a:defRPr>
            </a:lvl1pPr>
          </a:lstStyle>
          <a:p>
            <a:pPr lvl="0"/>
            <a:r>
              <a:rPr lang="en-US" dirty="0" smtClean="0"/>
              <a:t>Presented by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19113" y="308332"/>
            <a:ext cx="10021887" cy="1204913"/>
          </a:xfrm>
        </p:spPr>
        <p:txBody>
          <a:bodyPr>
            <a:normAutofit/>
          </a:bodyPr>
          <a:lstStyle>
            <a:lvl1pPr marL="0" indent="0">
              <a:buNone/>
              <a:defRPr sz="6000" baseline="0">
                <a:solidFill>
                  <a:schemeClr val="accent6">
                    <a:lumMod val="75000"/>
                  </a:schemeClr>
                </a:solidFill>
                <a:latin typeface="SansSerif"/>
              </a:defRPr>
            </a:lvl1pPr>
          </a:lstStyle>
          <a:p>
            <a:pPr lvl="0"/>
            <a:r>
              <a:rPr lang="en-US" dirty="0" smtClean="0"/>
              <a:t>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9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56FC2-A9F6-433A-A46E-FDFAD96B9B7D}" type="datetime1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9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A150-21C2-454B-AA4C-9C2FC72D4FCD}" type="datetime1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4BC8-FB2D-4E49-A512-CE89D547BE01}" type="datetime1">
              <a:rPr lang="en-US" smtClean="0"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5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33B-55B9-4E55-96C0-5BF9B52EA948}" type="datetime1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1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2296-0A3F-4AB0-A971-A3F681CE1429}" type="datetime1">
              <a:rPr lang="en-US" smtClean="0"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3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B66B-717E-4AA4-B363-F613CE3930AD}" type="datetime1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4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6D6C-155E-479C-A5EA-FCF674DC41FB}" type="datetime1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03C94-8176-4E7B-85B7-A8414F2DBCA2}" type="datetime1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Presented by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C3DE9-5A86-461B-83A9-51B075BB7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2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>
            <a:lum bright="40000" contrast="-40000"/>
          </a:blip>
          <a:srcRect l="34101" t="2788"/>
          <a:stretch/>
        </p:blipFill>
        <p:spPr bwMode="auto">
          <a:xfrm>
            <a:off x="-127000" y="-25401"/>
            <a:ext cx="2315638" cy="611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16322" y="5617136"/>
            <a:ext cx="1232646" cy="121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" y="5638652"/>
            <a:ext cx="2557780" cy="1127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873711" y="1559202"/>
            <a:ext cx="997281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SansSerif"/>
              </a:rPr>
              <a:t>Sponsored by </a:t>
            </a:r>
          </a:p>
          <a:p>
            <a:r>
              <a:rPr lang="en-US" sz="1200" dirty="0" smtClean="0">
                <a:solidFill>
                  <a:srgbClr val="669900"/>
                </a:solidFill>
                <a:latin typeface="SansSerif"/>
              </a:rPr>
              <a:t>	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Kim Sash &amp;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	The Tall Timbers Research and Land Conservancy</a:t>
            </a:r>
          </a:p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SansSerif"/>
              </a:rPr>
              <a:t>I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SansSerif"/>
              </a:rPr>
              <a:t>n partnership with</a:t>
            </a:r>
          </a:p>
          <a:p>
            <a:r>
              <a:rPr lang="en-US" sz="1200" dirty="0">
                <a:solidFill>
                  <a:srgbClr val="669900"/>
                </a:solidFill>
                <a:latin typeface="SansSerif"/>
              </a:rPr>
              <a:t>	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Dr. Gupta, Dr. Shih, Dr. Helzer, Dr. Clark, Dr. Harvey, Dr. Frank &amp;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	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rPr>
              <a:t>The FAMU-FSU College of Engineering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SansSerif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11946" y="4247287"/>
            <a:ext cx="8270913" cy="1668746"/>
            <a:chOff x="1932267" y="4298087"/>
            <a:chExt cx="7123553" cy="1668746"/>
          </a:xfrm>
        </p:grpSpPr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1932267" y="4298087"/>
              <a:ext cx="3853448" cy="165576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i="1" dirty="0" smtClean="0">
                  <a:solidFill>
                    <a:schemeClr val="accent6">
                      <a:lumMod val="50000"/>
                    </a:schemeClr>
                  </a:solidFill>
                  <a:latin typeface="SansSerif"/>
                </a:rPr>
                <a:t>Presented by</a:t>
              </a:r>
            </a:p>
            <a:p>
              <a:pPr marL="0" indent="0">
                <a:buNone/>
              </a:pPr>
              <a:r>
                <a:rPr lang="en-US" sz="2000" b="1" dirty="0" smtClean="0">
                  <a:latin typeface="SansSerif"/>
                </a:rPr>
                <a:t>    </a:t>
              </a:r>
              <a:r>
                <a:rPr 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ansSerif"/>
                </a:rPr>
                <a:t>Jane Bartley, ME (Team Leader)</a:t>
              </a:r>
            </a:p>
            <a:p>
              <a:pPr marL="0" indent="0">
                <a:buNone/>
              </a:pPr>
              <a:r>
                <a:rPr 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ansSerif"/>
                </a:rPr>
                <a:t>    Lester Nandati, Lead ME</a:t>
              </a:r>
            </a:p>
            <a:p>
              <a:pPr marL="0" indent="0">
                <a:buNone/>
              </a:pPr>
              <a:r>
                <a:rPr 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ansSerif"/>
                </a:rPr>
                <a:t>    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ansSerif"/>
                </a:rPr>
                <a:t>Sina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SansSerif"/>
                </a:rPr>
                <a:t>Sharifi-Raini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ansSerif"/>
                </a:rPr>
                <a:t>, EE</a:t>
              </a:r>
              <a:endPara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endParaRPr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6027807" y="4311071"/>
              <a:ext cx="3028013" cy="16557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i="1" dirty="0" smtClean="0">
                  <a:solidFill>
                    <a:schemeClr val="accent6">
                      <a:lumMod val="50000"/>
                    </a:schemeClr>
                  </a:solidFill>
                  <a:latin typeface="SansSerif"/>
                </a:rPr>
                <a:t>Also </a:t>
              </a:r>
              <a:r>
                <a:rPr lang="en-US" sz="2000" i="1" dirty="0">
                  <a:solidFill>
                    <a:schemeClr val="accent6">
                      <a:lumMod val="50000"/>
                    </a:schemeClr>
                  </a:solidFill>
                  <a:latin typeface="SansSerif"/>
                </a:rPr>
                <a:t>f</a:t>
              </a:r>
              <a:r>
                <a:rPr lang="en-US" sz="2000" i="1" dirty="0" smtClean="0">
                  <a:solidFill>
                    <a:schemeClr val="accent6">
                      <a:lumMod val="50000"/>
                    </a:schemeClr>
                  </a:solidFill>
                  <a:latin typeface="SansSerif"/>
                </a:rPr>
                <a:t>eaturing </a:t>
              </a:r>
            </a:p>
            <a:p>
              <a:pPr algn="l"/>
              <a:r>
                <a:rPr lang="en-US" sz="2000" b="1" dirty="0" smtClean="0">
                  <a:latin typeface="SansSerif"/>
                </a:rPr>
                <a:t>    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ansSerif"/>
                </a:rPr>
                <a:t>Bridget </a:t>
              </a:r>
              <a:r>
                <a:rPr lang="en-US" sz="20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ansSerif"/>
                </a:rPr>
                <a:t>Leen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ansSerif"/>
                </a:rPr>
                <a:t>, ME</a:t>
              </a:r>
            </a:p>
            <a:p>
              <a:pPr algn="l"/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ansSerif"/>
                </a:rPr>
                <a:t>    Jordan </a:t>
              </a:r>
              <a:r>
                <a:rPr lang="en-US" sz="20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ansSerif"/>
                </a:rPr>
                <a:t>Muntain</a:t>
              </a:r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ansSerif"/>
                </a:rPr>
                <a:t>, ME</a:t>
              </a:r>
            </a:p>
            <a:p>
              <a:pPr algn="l"/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ansSerif"/>
                </a:rPr>
                <a:t>    Colin Riley, Lead EE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ansSerif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80942" y="303381"/>
            <a:ext cx="9977938" cy="753199"/>
            <a:chOff x="1604462" y="303381"/>
            <a:chExt cx="9977938" cy="75319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188638" y="1049311"/>
              <a:ext cx="9393762" cy="7269"/>
            </a:xfrm>
            <a:prstGeom prst="line">
              <a:avLst/>
            </a:prstGeom>
            <a:ln w="38100">
              <a:gradFill flip="none" rotWithShape="1">
                <a:gsLst>
                  <a:gs pos="6000">
                    <a:schemeClr val="bg1"/>
                  </a:gs>
                  <a:gs pos="64000">
                    <a:schemeClr val="accent6">
                      <a:lumMod val="7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itle 1"/>
            <p:cNvSpPr txBox="1">
              <a:spLocks/>
            </p:cNvSpPr>
            <p:nvPr/>
          </p:nvSpPr>
          <p:spPr>
            <a:xfrm>
              <a:off x="1604462" y="303381"/>
              <a:ext cx="9967778" cy="73996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6000" i="1" dirty="0" smtClean="0">
                  <a:solidFill>
                    <a:schemeClr val="accent6">
                      <a:lumMod val="75000"/>
                    </a:schemeClr>
                  </a:solidFill>
                  <a:latin typeface="SansSerif"/>
                </a:rPr>
                <a:t>The Gopher Tortoise Scope</a:t>
              </a:r>
              <a:endParaRPr lang="en-US" sz="6000" i="1" dirty="0">
                <a:solidFill>
                  <a:schemeClr val="accent6">
                    <a:lumMod val="75000"/>
                  </a:schemeClr>
                </a:solidFill>
                <a:latin typeface="SansSerif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06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z="2000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sz="2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9112" y="1381292"/>
            <a:ext cx="5881688" cy="4810125"/>
          </a:xfrm>
        </p:spPr>
        <p:txBody>
          <a:bodyPr>
            <a:normAutofit/>
          </a:bodyPr>
          <a:lstStyle/>
          <a:p>
            <a:r>
              <a:rPr lang="en-US" dirty="0" smtClean="0"/>
              <a:t>Material structural </a:t>
            </a:r>
            <a:r>
              <a:rPr lang="en-US" dirty="0"/>
              <a:t>i</a:t>
            </a:r>
            <a:r>
              <a:rPr lang="en-US" dirty="0" smtClean="0"/>
              <a:t>ntegrity</a:t>
            </a:r>
          </a:p>
          <a:p>
            <a:pPr lvl="1"/>
            <a:r>
              <a:rPr lang="en-US" dirty="0" smtClean="0"/>
              <a:t>Maximum stress on body: 177.6 </a:t>
            </a:r>
            <a:r>
              <a:rPr lang="en-US" dirty="0" err="1" smtClean="0"/>
              <a:t>kPa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Yield strength: 110 MPa</a:t>
            </a:r>
            <a:endParaRPr lang="en-US" dirty="0"/>
          </a:p>
          <a:p>
            <a:pPr lvl="1"/>
            <a:r>
              <a:rPr lang="en-US" dirty="0" smtClean="0"/>
              <a:t>Flexural strength: 115 MPa [6]</a:t>
            </a:r>
          </a:p>
          <a:p>
            <a:r>
              <a:rPr lang="en-US" dirty="0" smtClean="0"/>
              <a:t>Mobility</a:t>
            </a:r>
          </a:p>
          <a:p>
            <a:pPr lvl="1"/>
            <a:r>
              <a:rPr lang="en-US" dirty="0" smtClean="0"/>
              <a:t>Estimated friction: 5.4 N</a:t>
            </a:r>
          </a:p>
          <a:p>
            <a:pPr lvl="1"/>
            <a:r>
              <a:rPr lang="en-US" dirty="0" smtClean="0"/>
              <a:t>Forward force: 35 N</a:t>
            </a:r>
          </a:p>
          <a:p>
            <a:r>
              <a:rPr lang="en-US" dirty="0" smtClean="0"/>
              <a:t>Casing</a:t>
            </a:r>
          </a:p>
          <a:p>
            <a:pPr lvl="1"/>
            <a:r>
              <a:rPr lang="en-US" dirty="0" smtClean="0"/>
              <a:t>Weight</a:t>
            </a:r>
          </a:p>
          <a:p>
            <a:pPr lvl="1"/>
            <a:r>
              <a:rPr lang="en-US" dirty="0" smtClean="0"/>
              <a:t>IR capable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Presented </a:t>
            </a:r>
            <a:r>
              <a:rPr lang="en-US" dirty="0" smtClean="0"/>
              <a:t>by Lester </a:t>
            </a:r>
            <a:r>
              <a:rPr lang="en-US" dirty="0" err="1" smtClean="0"/>
              <a:t>Nandati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Rover Functionality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76086" y="5987018"/>
            <a:ext cx="5604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ansSerif" panose="00000400000000000000" pitchFamily="2" charset="2"/>
              </a:rPr>
              <a:t>Figure 6. </a:t>
            </a:r>
            <a:r>
              <a:rPr lang="en-US" sz="1600" dirty="0" err="1" smtClean="0">
                <a:latin typeface="SansSerif" panose="00000400000000000000" pitchFamily="2" charset="2"/>
              </a:rPr>
              <a:t>Plexiglass</a:t>
            </a:r>
            <a:r>
              <a:rPr lang="en-US" sz="1600" dirty="0" smtClean="0">
                <a:latin typeface="SansSerif" panose="00000400000000000000" pitchFamily="2" charset="2"/>
              </a:rPr>
              <a:t> initial </a:t>
            </a:r>
            <a:r>
              <a:rPr lang="en-US" sz="1600" dirty="0">
                <a:latin typeface="SansSerif" panose="00000400000000000000" pitchFamily="2" charset="2"/>
              </a:rPr>
              <a:t>t</a:t>
            </a:r>
            <a:r>
              <a:rPr lang="en-US" sz="1600" dirty="0" smtClean="0">
                <a:latin typeface="SansSerif" panose="00000400000000000000" pitchFamily="2" charset="2"/>
              </a:rPr>
              <a:t>esting</a:t>
            </a:r>
            <a:endParaRPr lang="en-US" sz="1600" dirty="0">
              <a:latin typeface="SansSerif" panose="00000400000000000000" pitchFamily="2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053" y="1162875"/>
            <a:ext cx="4017128" cy="1842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5459" y="1121877"/>
            <a:ext cx="921360" cy="18427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13156" y="2927423"/>
            <a:ext cx="5056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ansSerif" panose="00000400000000000000" pitchFamily="2" charset="2"/>
              </a:rPr>
              <a:t>Figure 5. FEM Von Mises stress </a:t>
            </a:r>
            <a:r>
              <a:rPr lang="en-US" sz="1600" dirty="0">
                <a:latin typeface="SansSerif" panose="00000400000000000000" pitchFamily="2" charset="2"/>
              </a:rPr>
              <a:t>d</a:t>
            </a:r>
            <a:r>
              <a:rPr lang="en-US" sz="1600" dirty="0" smtClean="0">
                <a:latin typeface="SansSerif" panose="00000400000000000000" pitchFamily="2" charset="2"/>
              </a:rPr>
              <a:t>istribution on body</a:t>
            </a:r>
            <a:endParaRPr lang="en-US" sz="1600" dirty="0">
              <a:latin typeface="SansSerif" panose="00000400000000000000" pitchFamily="2" charset="2"/>
            </a:endParaRPr>
          </a:p>
        </p:txBody>
      </p:sp>
      <p:pic>
        <p:nvPicPr>
          <p:cNvPr id="10" name="IR_plexiglas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84053" y="3288807"/>
            <a:ext cx="4721221" cy="26536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54433" y="105794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177.6 </a:t>
            </a:r>
            <a:r>
              <a:rPr lang="en-US" dirty="0" err="1" smtClean="0">
                <a:latin typeface="SansSerif" panose="00000400000000000000" pitchFamily="2" charset="2"/>
              </a:rPr>
              <a:t>kPa</a:t>
            </a:r>
            <a:endParaRPr lang="en-US" dirty="0">
              <a:latin typeface="SansSerif" panose="00000400000000000000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18553" y="268086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25.4 </a:t>
            </a:r>
            <a:r>
              <a:rPr lang="en-US" dirty="0" err="1" smtClean="0">
                <a:latin typeface="SansSerif" panose="00000400000000000000" pitchFamily="2" charset="2"/>
              </a:rPr>
              <a:t>kPa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1872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z="2000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sz="2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Presented by </a:t>
            </a:r>
            <a:r>
              <a:rPr lang="en-US" dirty="0" smtClean="0"/>
              <a:t>Jane Bartley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Prototype Analysis</a:t>
            </a:r>
            <a:endParaRPr lang="en-US" sz="5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01701" y="1365250"/>
            <a:ext cx="4448776" cy="46183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Chassis prototype is </a:t>
            </a:r>
          </a:p>
          <a:p>
            <a:pPr lvl="1"/>
            <a:r>
              <a:rPr lang="en-US" dirty="0" smtClean="0"/>
              <a:t>11.4 cm wide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5.7 cm tall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0.157 kg</a:t>
            </a:r>
          </a:p>
          <a:p>
            <a:r>
              <a:rPr lang="en-US" dirty="0" smtClean="0"/>
              <a:t>Performed </a:t>
            </a:r>
            <a:r>
              <a:rPr lang="en-US" dirty="0"/>
              <a:t>initial tests </a:t>
            </a:r>
          </a:p>
          <a:p>
            <a:pPr lvl="1"/>
            <a:r>
              <a:rPr lang="en-US" dirty="0"/>
              <a:t>Incline </a:t>
            </a:r>
            <a:r>
              <a:rPr lang="en-US" dirty="0" smtClean="0"/>
              <a:t>test of 45 degrees</a:t>
            </a:r>
            <a:endParaRPr lang="en-US" sz="2800" dirty="0"/>
          </a:p>
          <a:p>
            <a:pPr lvl="1"/>
            <a:r>
              <a:rPr lang="en-US" dirty="0"/>
              <a:t> Confirmed components fit in chassis</a:t>
            </a:r>
          </a:p>
          <a:p>
            <a:r>
              <a:rPr lang="en-US" dirty="0" smtClean="0"/>
              <a:t>Observed obstacles</a:t>
            </a:r>
            <a:endParaRPr lang="en-US" dirty="0"/>
          </a:p>
          <a:p>
            <a:pPr lvl="1"/>
            <a:r>
              <a:rPr lang="en-US" dirty="0"/>
              <a:t>Tread durability </a:t>
            </a:r>
          </a:p>
          <a:p>
            <a:pPr lvl="1"/>
            <a:r>
              <a:rPr lang="en-US" dirty="0"/>
              <a:t>Housing the chassis in </a:t>
            </a:r>
            <a:r>
              <a:rPr lang="en-US" dirty="0" err="1"/>
              <a:t>p</a:t>
            </a:r>
            <a:r>
              <a:rPr lang="en-US" dirty="0" err="1" smtClean="0"/>
              <a:t>lexiglass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30056" y="485337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Figure 7. Chassis incline test</a:t>
            </a:r>
            <a:endParaRPr lang="en-US" dirty="0">
              <a:solidFill>
                <a:srgbClr val="FF0000"/>
              </a:solidFill>
              <a:latin typeface="SansSerif" panose="00000400000000000000" pitchFamily="2" charset="2"/>
            </a:endParaRPr>
          </a:p>
        </p:txBody>
      </p:sp>
      <p:pic>
        <p:nvPicPr>
          <p:cNvPr id="7" name="midtermII_rov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4680" y="1512819"/>
            <a:ext cx="5937325" cy="33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7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z="2000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sz="2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Presented by </a:t>
            </a:r>
            <a:r>
              <a:rPr lang="en-US" dirty="0" smtClean="0"/>
              <a:t>Jane Bartley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Prototype Analysis</a:t>
            </a:r>
            <a:endParaRPr lang="en-US" sz="5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01700" y="1365250"/>
            <a:ext cx="4599939" cy="4295491"/>
          </a:xfrm>
        </p:spPr>
        <p:txBody>
          <a:bodyPr>
            <a:normAutofit/>
          </a:bodyPr>
          <a:lstStyle/>
          <a:p>
            <a:r>
              <a:rPr lang="en-US" dirty="0"/>
              <a:t>Further improvements</a:t>
            </a:r>
          </a:p>
          <a:p>
            <a:pPr lvl="1"/>
            <a:r>
              <a:rPr lang="en-US" dirty="0" smtClean="0"/>
              <a:t>Complete </a:t>
            </a:r>
            <a:r>
              <a:rPr lang="en-US" dirty="0"/>
              <a:t>chassis body</a:t>
            </a:r>
          </a:p>
          <a:p>
            <a:pPr lvl="1"/>
            <a:r>
              <a:rPr lang="en-US" dirty="0" err="1" smtClean="0"/>
              <a:t>Plexiglass</a:t>
            </a:r>
            <a:r>
              <a:rPr lang="en-US" dirty="0" smtClean="0"/>
              <a:t> </a:t>
            </a:r>
            <a:r>
              <a:rPr lang="en-US" dirty="0"/>
              <a:t>housing </a:t>
            </a:r>
          </a:p>
          <a:p>
            <a:pPr lvl="1"/>
            <a:r>
              <a:rPr lang="en-US" dirty="0"/>
              <a:t>Human-computer interaction</a:t>
            </a:r>
          </a:p>
          <a:p>
            <a:r>
              <a:rPr lang="en-US" dirty="0"/>
              <a:t>Future testing</a:t>
            </a:r>
          </a:p>
          <a:p>
            <a:pPr lvl="1"/>
            <a:r>
              <a:rPr lang="en-US" dirty="0" smtClean="0"/>
              <a:t>Placing camera and pan and tilt system</a:t>
            </a:r>
          </a:p>
          <a:p>
            <a:pPr lvl="1"/>
            <a:r>
              <a:rPr lang="en-US" dirty="0" smtClean="0"/>
              <a:t>Building </a:t>
            </a:r>
            <a:r>
              <a:rPr lang="en-US" dirty="0"/>
              <a:t>a mock burrow</a:t>
            </a:r>
          </a:p>
          <a:p>
            <a:pPr lvl="1"/>
            <a:r>
              <a:rPr lang="en-US" dirty="0" smtClean="0"/>
              <a:t>Subterranean mobility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65065" y="5102767"/>
            <a:ext cx="6293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Figure 8. Chassis prototype with components inside the body</a:t>
            </a:r>
            <a:endParaRPr lang="en-US" dirty="0">
              <a:latin typeface="SansSerif" panose="00000400000000000000" pitchFamily="2" charset="2"/>
            </a:endParaRPr>
          </a:p>
        </p:txBody>
      </p:sp>
      <p:pic>
        <p:nvPicPr>
          <p:cNvPr id="7" name="Picture 6" descr="10387396_329267850592484_6757906557635166472_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5477" r="12406" b="29573"/>
          <a:stretch/>
        </p:blipFill>
        <p:spPr>
          <a:xfrm>
            <a:off x="5416646" y="1513245"/>
            <a:ext cx="6099190" cy="356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6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Spent about </a:t>
            </a:r>
            <a:r>
              <a:rPr lang="en-US" dirty="0" smtClean="0"/>
              <a:t>13% </a:t>
            </a:r>
            <a:r>
              <a:rPr lang="en-US" dirty="0"/>
              <a:t>of total budget</a:t>
            </a:r>
          </a:p>
          <a:p>
            <a:pPr lvl="1"/>
            <a:r>
              <a:rPr lang="en-US" dirty="0" smtClean="0"/>
              <a:t>First prototype</a:t>
            </a:r>
          </a:p>
          <a:p>
            <a:pPr lvl="1"/>
            <a:r>
              <a:rPr lang="en-US" dirty="0" smtClean="0"/>
              <a:t>Testing </a:t>
            </a:r>
          </a:p>
          <a:p>
            <a:pPr lvl="1"/>
            <a:r>
              <a:rPr lang="en-US" dirty="0" smtClean="0"/>
              <a:t>Permanent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components</a:t>
            </a:r>
          </a:p>
          <a:p>
            <a:pPr lvl="1"/>
            <a:r>
              <a:rPr lang="en-US" dirty="0" smtClean="0"/>
              <a:t>Spares</a:t>
            </a:r>
          </a:p>
          <a:p>
            <a:r>
              <a:rPr lang="en-US" dirty="0" smtClean="0"/>
              <a:t>Still needed</a:t>
            </a:r>
          </a:p>
          <a:p>
            <a:pPr lvl="1"/>
            <a:r>
              <a:rPr lang="en-US" dirty="0" smtClean="0"/>
              <a:t>Casing </a:t>
            </a:r>
          </a:p>
          <a:p>
            <a:pPr lvl="1"/>
            <a:r>
              <a:rPr lang="en-US" dirty="0" smtClean="0"/>
              <a:t>Treads</a:t>
            </a:r>
          </a:p>
          <a:p>
            <a:pPr lvl="1"/>
            <a:r>
              <a:rPr lang="en-US" dirty="0" smtClean="0"/>
              <a:t>Tether</a:t>
            </a:r>
          </a:p>
          <a:p>
            <a:pPr lvl="1"/>
            <a:r>
              <a:rPr lang="en-US" dirty="0" smtClean="0"/>
              <a:t>Battery </a:t>
            </a: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Presented by </a:t>
            </a:r>
            <a:r>
              <a:rPr lang="en-US" dirty="0" smtClean="0"/>
              <a:t>Jane Bartley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Budget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63" y="1798020"/>
            <a:ext cx="8161337" cy="40497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7162" y="5809104"/>
            <a:ext cx="629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Figure </a:t>
            </a:r>
            <a:r>
              <a:rPr lang="en-US" dirty="0">
                <a:latin typeface="SansSerif" panose="00000400000000000000" pitchFamily="2" charset="2"/>
              </a:rPr>
              <a:t>9</a:t>
            </a:r>
            <a:r>
              <a:rPr lang="en-US" dirty="0" smtClean="0">
                <a:latin typeface="SansSerif" panose="00000400000000000000" pitchFamily="2" charset="2"/>
              </a:rPr>
              <a:t>. Total budget </a:t>
            </a:r>
            <a:r>
              <a:rPr lang="en-US" dirty="0">
                <a:latin typeface="SansSerif" panose="00000400000000000000" pitchFamily="2" charset="2"/>
              </a:rPr>
              <a:t>b</a:t>
            </a:r>
            <a:r>
              <a:rPr lang="en-US" dirty="0" smtClean="0">
                <a:latin typeface="SansSerif" panose="00000400000000000000" pitchFamily="2" charset="2"/>
              </a:rPr>
              <a:t>urn </a:t>
            </a:r>
            <a:r>
              <a:rPr lang="en-US" dirty="0">
                <a:latin typeface="SansSerif" panose="00000400000000000000" pitchFamily="2" charset="2"/>
              </a:rPr>
              <a:t>c</a:t>
            </a:r>
            <a:r>
              <a:rPr lang="en-US" dirty="0" smtClean="0">
                <a:latin typeface="SansSerif" panose="00000400000000000000" pitchFamily="2" charset="2"/>
              </a:rPr>
              <a:t>hart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5402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Controller implementation</a:t>
            </a:r>
          </a:p>
          <a:p>
            <a:r>
              <a:rPr lang="en-US" dirty="0"/>
              <a:t>Video to Raspberry </a:t>
            </a:r>
            <a:r>
              <a:rPr lang="en-US" dirty="0" smtClean="0"/>
              <a:t>Pi </a:t>
            </a:r>
          </a:p>
          <a:p>
            <a:r>
              <a:rPr lang="en-US" dirty="0" smtClean="0"/>
              <a:t>Casing</a:t>
            </a:r>
          </a:p>
          <a:p>
            <a:r>
              <a:rPr lang="en-US" dirty="0" smtClean="0"/>
              <a:t>Tether</a:t>
            </a:r>
          </a:p>
          <a:p>
            <a:r>
              <a:rPr lang="en-US" dirty="0" smtClean="0"/>
              <a:t>Weatherproofing</a:t>
            </a:r>
          </a:p>
          <a:p>
            <a:r>
              <a:rPr lang="en-US" dirty="0" smtClean="0"/>
              <a:t>Glare mitigation</a:t>
            </a:r>
          </a:p>
          <a:p>
            <a:r>
              <a:rPr lang="en-US" dirty="0" smtClean="0"/>
              <a:t>Reproducibility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Presented by Lester </a:t>
            </a:r>
            <a:r>
              <a:rPr lang="en-US" dirty="0" err="1"/>
              <a:t>Nandati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Future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z="2000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sz="2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Presented </a:t>
            </a:r>
            <a:r>
              <a:rPr lang="en-US" dirty="0" smtClean="0"/>
              <a:t>by Lester Nandati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Gantt Chart and Scheduling</a:t>
            </a:r>
            <a:endParaRPr lang="en-US" sz="5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505"/>
          <a:stretch/>
        </p:blipFill>
        <p:spPr>
          <a:xfrm>
            <a:off x="617838" y="1170782"/>
            <a:ext cx="10935730" cy="51855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38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z="2000" smtClean="0"/>
              <a:pPr/>
              <a:t>16</a:t>
            </a:fld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Identified problems with current scope design</a:t>
            </a:r>
          </a:p>
          <a:p>
            <a:r>
              <a:rPr lang="en-US" dirty="0"/>
              <a:t>Analyzed component needs</a:t>
            </a:r>
          </a:p>
          <a:p>
            <a:r>
              <a:rPr lang="en-US" dirty="0"/>
              <a:t>Determined final design concept</a:t>
            </a:r>
          </a:p>
          <a:p>
            <a:r>
              <a:rPr lang="en-US" dirty="0"/>
              <a:t>Constructed prototype</a:t>
            </a:r>
          </a:p>
          <a:p>
            <a:r>
              <a:rPr lang="en-US" dirty="0"/>
              <a:t>Began testing</a:t>
            </a:r>
          </a:p>
          <a:p>
            <a:r>
              <a:rPr lang="en-US" dirty="0"/>
              <a:t>Established a schedule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Presented by </a:t>
            </a:r>
            <a:r>
              <a:rPr lang="en-US" dirty="0" err="1" smtClean="0"/>
              <a:t>Sina</a:t>
            </a:r>
            <a:r>
              <a:rPr lang="en-US" dirty="0" smtClean="0"/>
              <a:t> </a:t>
            </a:r>
            <a:r>
              <a:rPr lang="en-US" dirty="0" err="1" smtClean="0"/>
              <a:t>Sharifi-Riani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z="2000" smtClean="0"/>
              <a:pPr/>
              <a:t>17</a:t>
            </a:fld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1700" y="1175467"/>
            <a:ext cx="10680700" cy="481012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arenR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000" dirty="0" err="1">
                <a:solidFill>
                  <a:schemeClr val="tx1"/>
                </a:solidFill>
              </a:rPr>
              <a:t>Schurr</a:t>
            </a:r>
            <a:r>
              <a:rPr lang="en-US" sz="2000" dirty="0">
                <a:solidFill>
                  <a:schemeClr val="tx1"/>
                </a:solidFill>
              </a:rPr>
              <a:t>, Jennifer. "Keystone Species: Gopher Tortoise." Safari Ltd. </a:t>
            </a:r>
            <a:r>
              <a:rPr lang="en-US" sz="2000" dirty="0" err="1">
                <a:solidFill>
                  <a:schemeClr val="tx1"/>
                </a:solidFill>
              </a:rPr>
              <a:t>N.p</a:t>
            </a:r>
            <a:r>
              <a:rPr lang="en-US" sz="2000" dirty="0">
                <a:solidFill>
                  <a:schemeClr val="tx1"/>
                </a:solidFill>
              </a:rPr>
              <a:t>., 25 Aug. 2014. Web. 19 Nov. 2014. &lt;http://blog.safariltd.com/keystone-species-gopher-tortoise</a:t>
            </a:r>
            <a:r>
              <a:rPr lang="en-US" sz="2000" dirty="0" smtClean="0">
                <a:solidFill>
                  <a:schemeClr val="tx1"/>
                </a:solidFill>
              </a:rPr>
              <a:t>/&gt;.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solidFill>
                  <a:schemeClr val="tx1"/>
                </a:solidFill>
              </a:rPr>
              <a:t>"</a:t>
            </a:r>
            <a:r>
              <a:rPr lang="en-US" sz="2000" dirty="0">
                <a:solidFill>
                  <a:schemeClr val="tx1"/>
                </a:solidFill>
              </a:rPr>
              <a:t>Florida Scrub Nature Trail." Florida Scrub Nature Trail. </a:t>
            </a:r>
            <a:r>
              <a:rPr lang="en-US" sz="2000" dirty="0" err="1">
                <a:solidFill>
                  <a:schemeClr val="tx1"/>
                </a:solidFill>
              </a:rPr>
              <a:t>N.p</a:t>
            </a:r>
            <a:r>
              <a:rPr lang="en-US" sz="2000" dirty="0">
                <a:solidFill>
                  <a:schemeClr val="tx1"/>
                </a:solidFill>
              </a:rPr>
              <a:t>., </a:t>
            </a:r>
            <a:r>
              <a:rPr lang="en-US" sz="2000" dirty="0" err="1">
                <a:solidFill>
                  <a:schemeClr val="tx1"/>
                </a:solidFill>
              </a:rPr>
              <a:t>n.d.</a:t>
            </a:r>
            <a:r>
              <a:rPr lang="en-US" sz="2000" dirty="0">
                <a:solidFill>
                  <a:schemeClr val="tx1"/>
                </a:solidFill>
              </a:rPr>
              <a:t> Web. 10 Nov. 2014.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"Mini </a:t>
            </a:r>
            <a:r>
              <a:rPr lang="en-US" sz="2000" dirty="0" err="1">
                <a:solidFill>
                  <a:schemeClr val="tx1"/>
                </a:solidFill>
              </a:rPr>
              <a:t>RobotShop</a:t>
            </a:r>
            <a:r>
              <a:rPr lang="en-US" sz="2000" dirty="0">
                <a:solidFill>
                  <a:schemeClr val="tx1"/>
                </a:solidFill>
              </a:rPr>
              <a:t> Rover Chassis Kit." Mini </a:t>
            </a:r>
            <a:r>
              <a:rPr lang="en-US" sz="2000" dirty="0" err="1">
                <a:solidFill>
                  <a:schemeClr val="tx1"/>
                </a:solidFill>
              </a:rPr>
              <a:t>RobotShop</a:t>
            </a:r>
            <a:r>
              <a:rPr lang="en-US" sz="2000" dirty="0">
                <a:solidFill>
                  <a:schemeClr val="tx1"/>
                </a:solidFill>
              </a:rPr>
              <a:t> Rover Chassis Kit. </a:t>
            </a:r>
            <a:r>
              <a:rPr lang="en-US" sz="2000" dirty="0" err="1">
                <a:solidFill>
                  <a:schemeClr val="tx1"/>
                </a:solidFill>
              </a:rPr>
              <a:t>RobotShop</a:t>
            </a:r>
            <a:r>
              <a:rPr lang="en-US" sz="2000" dirty="0">
                <a:solidFill>
                  <a:schemeClr val="tx1"/>
                </a:solidFill>
              </a:rPr>
              <a:t>, 2014. Web. 14 Oct. 2014. &lt;http://</a:t>
            </a:r>
            <a:r>
              <a:rPr lang="en-US" sz="2000" dirty="0" err="1">
                <a:solidFill>
                  <a:schemeClr val="tx1"/>
                </a:solidFill>
              </a:rPr>
              <a:t>www.robotshop.com</a:t>
            </a:r>
            <a:r>
              <a:rPr lang="en-US" sz="2000" dirty="0">
                <a:solidFill>
                  <a:schemeClr val="tx1"/>
                </a:solidFill>
              </a:rPr>
              <a:t>/en/mini-</a:t>
            </a:r>
            <a:r>
              <a:rPr lang="en-US" sz="2000" dirty="0" err="1">
                <a:solidFill>
                  <a:schemeClr val="tx1"/>
                </a:solidFill>
              </a:rPr>
              <a:t>robotshop</a:t>
            </a:r>
            <a:r>
              <a:rPr lang="en-US" sz="2000" dirty="0">
                <a:solidFill>
                  <a:schemeClr val="tx1"/>
                </a:solidFill>
              </a:rPr>
              <a:t>-rover-chassis-</a:t>
            </a:r>
            <a:r>
              <a:rPr lang="en-US" sz="2000" dirty="0" err="1">
                <a:solidFill>
                  <a:schemeClr val="tx1"/>
                </a:solidFill>
              </a:rPr>
              <a:t>kit.html</a:t>
            </a:r>
            <a:r>
              <a:rPr lang="en-US" sz="2000" dirty="0">
                <a:solidFill>
                  <a:schemeClr val="tx1"/>
                </a:solidFill>
              </a:rPr>
              <a:t>&gt;.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"6V DC Motor 340mA 14400RPM." </a:t>
            </a:r>
            <a:r>
              <a:rPr lang="en-US" sz="2000" dirty="0" err="1">
                <a:solidFill>
                  <a:schemeClr val="tx1"/>
                </a:solidFill>
              </a:rPr>
              <a:t>Xump</a:t>
            </a:r>
            <a:r>
              <a:rPr lang="en-US" sz="2000" dirty="0">
                <a:solidFill>
                  <a:schemeClr val="tx1"/>
                </a:solidFill>
              </a:rPr>
              <a:t> Science Supplies, Toys &amp; Gifts. </a:t>
            </a:r>
            <a:r>
              <a:rPr lang="en-US" sz="2000" dirty="0" err="1">
                <a:solidFill>
                  <a:schemeClr val="tx1"/>
                </a:solidFill>
              </a:rPr>
              <a:t>Xump</a:t>
            </a:r>
            <a:r>
              <a:rPr lang="en-US" sz="2000" dirty="0">
                <a:solidFill>
                  <a:schemeClr val="tx1"/>
                </a:solidFill>
              </a:rPr>
              <a:t>, 2014. Web. 11 Nov. </a:t>
            </a:r>
            <a:r>
              <a:rPr lang="en-US" sz="2000" dirty="0" smtClean="0">
                <a:solidFill>
                  <a:schemeClr val="tx1"/>
                </a:solidFill>
              </a:rPr>
              <a:t>2014</a:t>
            </a:r>
            <a:r>
              <a:rPr lang="en-US" sz="2000" dirty="0" smtClean="0">
                <a:solidFill>
                  <a:srgbClr val="181717"/>
                </a:solidFill>
              </a:rPr>
              <a:t>.</a:t>
            </a:r>
            <a:r>
              <a:rPr lang="en-US" sz="2000" dirty="0">
                <a:solidFill>
                  <a:srgbClr val="181717"/>
                </a:solidFill>
              </a:rPr>
              <a:t> </a:t>
            </a:r>
            <a:r>
              <a:rPr lang="en-US" sz="2000" dirty="0" smtClean="0">
                <a:solidFill>
                  <a:srgbClr val="181717"/>
                </a:solidFill>
              </a:rPr>
              <a:t>http</a:t>
            </a:r>
            <a:r>
              <a:rPr lang="en-US" sz="2000" dirty="0">
                <a:solidFill>
                  <a:srgbClr val="181717"/>
                </a:solidFill>
              </a:rPr>
              <a:t>://www.xump.com/science/6V-DC-Motor-340mA-14400RPM.cfm</a:t>
            </a:r>
            <a:r>
              <a:rPr lang="en-US" sz="2000" dirty="0" smtClean="0">
                <a:solidFill>
                  <a:srgbClr val="181717"/>
                </a:solidFill>
              </a:rPr>
              <a:t>.</a:t>
            </a:r>
            <a:endParaRPr lang="en-US" sz="2000" dirty="0">
              <a:solidFill>
                <a:srgbClr val="181717"/>
              </a:solidFill>
            </a:endParaRP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"Arduino Micro without Headers - 5V 16MHz ATmega32u4." </a:t>
            </a:r>
            <a:r>
              <a:rPr lang="en-US" sz="2000" dirty="0" err="1">
                <a:solidFill>
                  <a:schemeClr val="tx1"/>
                </a:solidFill>
              </a:rPr>
              <a:t>Adafruit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Adafruit</a:t>
            </a:r>
            <a:r>
              <a:rPr lang="en-US" sz="2000" dirty="0">
                <a:solidFill>
                  <a:schemeClr val="tx1"/>
                </a:solidFill>
              </a:rPr>
              <a:t>, 2014. Web. 11 Nov. 2014. &lt;http://www.adafruit.com/products/1315&gt;.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sz="2000" dirty="0" smtClean="0">
                <a:solidFill>
                  <a:schemeClr val="tx1"/>
                </a:solidFill>
              </a:rPr>
              <a:t>"Raspberry Pi B+ Broadcom BCM2835 </a:t>
            </a:r>
            <a:r>
              <a:rPr lang="en-US" sz="2000" dirty="0" err="1" smtClean="0">
                <a:solidFill>
                  <a:schemeClr val="tx1"/>
                </a:solidFill>
              </a:rPr>
              <a:t>SoC</a:t>
            </a:r>
            <a:r>
              <a:rPr lang="en-US" sz="2000" dirty="0" smtClean="0">
                <a:solidFill>
                  <a:schemeClr val="tx1"/>
                </a:solidFill>
              </a:rPr>
              <a:t> ARM11 700 MHz Low Power ARM1176JZFS Applications Processor Motherboard/CPU/VGA Combo." Newegg. Newegg, 2014. Web. 10 Nov. 2014. &lt;http://www.newegg.com/Product/Product.aspxItem=N82E16813142003&gt;.</a:t>
            </a:r>
          </a:p>
          <a:p>
            <a:pPr marL="514350" indent="-514350">
              <a:buSzPct val="100000"/>
              <a:buFont typeface="+mj-lt"/>
              <a:buAutoNum type="arabicParenR"/>
            </a:pPr>
            <a:r>
              <a:rPr lang="en-US" sz="2000" dirty="0" smtClean="0">
                <a:solidFill>
                  <a:schemeClr val="tx1"/>
                </a:solidFill>
              </a:rPr>
              <a:t>"Properties of PLEXIGLAS," Plexiglas. </a:t>
            </a:r>
            <a:r>
              <a:rPr lang="en-US" sz="2000" dirty="0" err="1" smtClean="0">
                <a:solidFill>
                  <a:schemeClr val="tx1"/>
                </a:solidFill>
              </a:rPr>
              <a:t>Evonik</a:t>
            </a:r>
            <a:r>
              <a:rPr lang="en-US" sz="2000" dirty="0" smtClean="0">
                <a:solidFill>
                  <a:schemeClr val="tx1"/>
                </a:solidFill>
              </a:rPr>
              <a:t> Industries. 2010. Web 17 Nov. 2014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smtClean="0">
                <a:solidFill>
                  <a:schemeClr val="tx1"/>
                </a:solidFill>
              </a:rPr>
              <a:t>&lt;http</a:t>
            </a:r>
            <a:r>
              <a:rPr lang="en-US" sz="2000" dirty="0">
                <a:solidFill>
                  <a:schemeClr val="tx1"/>
                </a:solidFill>
              </a:rPr>
              <a:t>://</a:t>
            </a:r>
            <a:r>
              <a:rPr lang="en-US" sz="2000" dirty="0" smtClean="0">
                <a:solidFill>
                  <a:schemeClr val="tx1"/>
                </a:solidFill>
              </a:rPr>
              <a:t>www.plexiglas.de/product/plexiglas/en/pages/privacy-policy.aspx&gt;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4"/>
          </p:nvPr>
        </p:nvSpPr>
        <p:spPr>
          <a:xfrm>
            <a:off x="4030663" y="6356350"/>
            <a:ext cx="4130675" cy="365125"/>
          </a:xfrm>
        </p:spPr>
        <p:txBody>
          <a:bodyPr/>
          <a:lstStyle/>
          <a:p>
            <a:r>
              <a:rPr lang="en-US" dirty="0"/>
              <a:t>Presented by </a:t>
            </a:r>
            <a:r>
              <a:rPr lang="en-US" dirty="0" err="1"/>
              <a:t>Sina</a:t>
            </a:r>
            <a:r>
              <a:rPr lang="en-US" dirty="0"/>
              <a:t> </a:t>
            </a:r>
            <a:r>
              <a:rPr lang="en-US" dirty="0" err="1"/>
              <a:t>Sharifi-Riani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9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Presented by </a:t>
            </a:r>
            <a:r>
              <a:rPr lang="en-US" dirty="0" err="1"/>
              <a:t>Sina</a:t>
            </a:r>
            <a:r>
              <a:rPr lang="en-US" dirty="0"/>
              <a:t> </a:t>
            </a:r>
            <a:r>
              <a:rPr lang="en-US" dirty="0" err="1"/>
              <a:t>Sharifi-Riani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15423" y="2548612"/>
            <a:ext cx="4174807" cy="1204913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34929" y="3550920"/>
            <a:ext cx="9317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 more information go to: </a:t>
            </a:r>
          </a:p>
          <a:p>
            <a:pPr algn="ctr"/>
            <a:r>
              <a:rPr lang="en-US" sz="2000" dirty="0" smtClean="0"/>
              <a:t>www.eng.fsu.edu/me/senior_design/2015/team21</a:t>
            </a:r>
            <a:r>
              <a:rPr lang="en-US" sz="2000" dirty="0"/>
              <a:t>/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z="2000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sz="2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Power analysis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034302"/>
              </p:ext>
            </p:extLst>
          </p:nvPr>
        </p:nvGraphicFramePr>
        <p:xfrm>
          <a:off x="2132888" y="1881893"/>
          <a:ext cx="8279925" cy="3585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985"/>
                <a:gridCol w="1655985"/>
                <a:gridCol w="1655985"/>
                <a:gridCol w="1655985"/>
                <a:gridCol w="1655985"/>
              </a:tblGrid>
              <a:tr h="370840">
                <a:tc>
                  <a:txBody>
                    <a:bodyPr/>
                    <a:lstStyle/>
                    <a:p>
                      <a:pPr algn="just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voltage (V)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(A)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 (W)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(KJ) per hour 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rover motors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camera motors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57.888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Raspberry pi b+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Arduino Micro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 camera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Gamepad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Video display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120.024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36696" y="5500489"/>
            <a:ext cx="9317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Battery: 168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= 605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kJh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z="2000" smtClean="0"/>
              <a:pPr/>
              <a:t>2</a:t>
            </a:fld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Background </a:t>
            </a:r>
          </a:p>
          <a:p>
            <a:r>
              <a:rPr lang="en-US" sz="2400" dirty="0"/>
              <a:t>Needs Analysis </a:t>
            </a:r>
            <a:r>
              <a:rPr lang="en-US" sz="2400" dirty="0" smtClean="0"/>
              <a:t>and Objective</a:t>
            </a:r>
          </a:p>
          <a:p>
            <a:r>
              <a:rPr lang="en-US" sz="2400" b="1" dirty="0" smtClean="0"/>
              <a:t>Component Breakdown</a:t>
            </a:r>
            <a:endParaRPr lang="en-US" sz="2400" b="1" dirty="0"/>
          </a:p>
          <a:p>
            <a:r>
              <a:rPr lang="en-US" sz="2400" b="1" dirty="0" smtClean="0"/>
              <a:t>Chassis Determination </a:t>
            </a:r>
          </a:p>
          <a:p>
            <a:pPr marL="0" indent="0">
              <a:buNone/>
            </a:pPr>
            <a:r>
              <a:rPr lang="en-US" sz="2400" b="1" dirty="0" smtClean="0"/>
              <a:t>   and Mobility</a:t>
            </a:r>
            <a:endParaRPr lang="en-US" sz="2400" b="1" dirty="0"/>
          </a:p>
          <a:p>
            <a:r>
              <a:rPr lang="en-US" sz="2400" b="1" dirty="0" smtClean="0"/>
              <a:t>Prototype </a:t>
            </a:r>
            <a:r>
              <a:rPr lang="en-US" sz="2400" b="1" dirty="0"/>
              <a:t>Progress</a:t>
            </a:r>
          </a:p>
          <a:p>
            <a:r>
              <a:rPr lang="en-US" sz="2400" dirty="0"/>
              <a:t>Budget </a:t>
            </a:r>
            <a:r>
              <a:rPr lang="en-US" sz="2400" dirty="0" smtClean="0"/>
              <a:t>Analysis</a:t>
            </a:r>
          </a:p>
          <a:p>
            <a:r>
              <a:rPr lang="en-US" sz="2400" b="1" dirty="0" smtClean="0"/>
              <a:t>Future Challenges</a:t>
            </a:r>
            <a:endParaRPr lang="en-US" sz="2400" b="1" dirty="0"/>
          </a:p>
          <a:p>
            <a:r>
              <a:rPr lang="en-US" sz="2400" dirty="0"/>
              <a:t>Scheduling </a:t>
            </a:r>
          </a:p>
          <a:p>
            <a:r>
              <a:rPr lang="en-US" sz="2400" dirty="0"/>
              <a:t>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Presented by </a:t>
            </a:r>
            <a:r>
              <a:rPr lang="en-US" dirty="0" smtClean="0"/>
              <a:t>Lester Nandati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2050" name="Picture 2" descr="Gopher Tortoise, Unknown Photograp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1513245"/>
            <a:ext cx="5323748" cy="352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45428" y="5060231"/>
            <a:ext cx="424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Figure 1. Gopher tortoise [1]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32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913" y="2192714"/>
            <a:ext cx="9854224" cy="322643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z="2000" smtClean="0"/>
              <a:pPr/>
              <a:t>3</a:t>
            </a:fld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1701" y="1365250"/>
            <a:ext cx="5550858" cy="4810125"/>
          </a:xfrm>
        </p:spPr>
        <p:txBody>
          <a:bodyPr>
            <a:normAutofit/>
          </a:bodyPr>
          <a:lstStyle/>
          <a:p>
            <a:r>
              <a:rPr lang="en-US" dirty="0"/>
              <a:t>Tall </a:t>
            </a:r>
            <a:r>
              <a:rPr lang="en-US" dirty="0" smtClean="0"/>
              <a:t>Timbers</a:t>
            </a:r>
            <a:r>
              <a:rPr lang="en-US" dirty="0" smtClean="0">
                <a:sym typeface="SansSerif" panose="00000400000000000000" pitchFamily="2" charset="2"/>
              </a:rPr>
              <a:t></a:t>
            </a:r>
            <a:r>
              <a:rPr lang="en-US" dirty="0" smtClean="0"/>
              <a:t> </a:t>
            </a:r>
            <a:r>
              <a:rPr lang="en-US" dirty="0"/>
              <a:t>research focuses on fire-dependent </a:t>
            </a:r>
            <a:r>
              <a:rPr lang="en-US" dirty="0" smtClean="0"/>
              <a:t>ecosystems</a:t>
            </a:r>
          </a:p>
          <a:p>
            <a:r>
              <a:rPr lang="en-US" dirty="0" smtClean="0"/>
              <a:t>One species they study is the gopher tortoise</a:t>
            </a:r>
          </a:p>
          <a:p>
            <a:pPr lvl="1"/>
            <a:r>
              <a:rPr lang="en-US" dirty="0" smtClean="0"/>
              <a:t>Keystone species</a:t>
            </a:r>
          </a:p>
          <a:p>
            <a:pPr lvl="1"/>
            <a:r>
              <a:rPr lang="en-US" dirty="0" smtClean="0"/>
              <a:t>Burrows are a maximum of 15m long</a:t>
            </a:r>
          </a:p>
          <a:p>
            <a:pPr lvl="1"/>
            <a:r>
              <a:rPr lang="en-US" dirty="0" smtClean="0"/>
              <a:t>Function of the scope is to take population surveys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Presented </a:t>
            </a:r>
            <a:r>
              <a:rPr lang="en-US" dirty="0" smtClean="0"/>
              <a:t>by Jane Bartley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9" name="Picture 8" descr="http://www.archbold-station.org/html/education/trail/tortoi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375" y="1396245"/>
            <a:ext cx="5298926" cy="3519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50386" y="4860897"/>
            <a:ext cx="4197827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Figure 2. Gopher tortoise burrow [2]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3087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z="2000" smtClean="0"/>
              <a:pPr/>
              <a:t>4</a:t>
            </a:fld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1700" y="1365250"/>
            <a:ext cx="6479241" cy="4790538"/>
          </a:xfrm>
        </p:spPr>
        <p:txBody>
          <a:bodyPr>
            <a:noAutofit/>
          </a:bodyPr>
          <a:lstStyle/>
          <a:p>
            <a:r>
              <a:rPr lang="en-US" dirty="0" smtClean="0"/>
              <a:t>Current </a:t>
            </a:r>
            <a:r>
              <a:rPr lang="en-US" dirty="0"/>
              <a:t>scope </a:t>
            </a:r>
            <a:r>
              <a:rPr lang="en-US" dirty="0" smtClean="0"/>
              <a:t>design flaws</a:t>
            </a:r>
            <a:endParaRPr lang="en-US" dirty="0"/>
          </a:p>
          <a:p>
            <a:pPr lvl="1"/>
            <a:r>
              <a:rPr lang="en-US" dirty="0"/>
              <a:t>Cumbersome and heavy</a:t>
            </a:r>
          </a:p>
          <a:p>
            <a:pPr lvl="1"/>
            <a:r>
              <a:rPr lang="en-US" dirty="0"/>
              <a:t>Not waterproof or shockproof</a:t>
            </a:r>
          </a:p>
          <a:p>
            <a:pPr lvl="1"/>
            <a:r>
              <a:rPr lang="en-US" dirty="0"/>
              <a:t>Lack of data acquisition capability</a:t>
            </a:r>
          </a:p>
          <a:p>
            <a:pPr lvl="1"/>
            <a:r>
              <a:rPr lang="en-US" dirty="0"/>
              <a:t>Poor visibility from mud and dirt</a:t>
            </a:r>
          </a:p>
          <a:p>
            <a:r>
              <a:rPr lang="en-US" dirty="0" smtClean="0"/>
              <a:t>Our device must be:</a:t>
            </a:r>
          </a:p>
          <a:p>
            <a:pPr lvl="1"/>
            <a:r>
              <a:rPr lang="en-US" dirty="0" smtClean="0"/>
              <a:t>Durable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apable</a:t>
            </a:r>
          </a:p>
          <a:p>
            <a:pPr lvl="1"/>
            <a:r>
              <a:rPr lang="en-US" dirty="0" smtClean="0"/>
              <a:t>Portable</a:t>
            </a:r>
          </a:p>
          <a:p>
            <a:pPr lvl="1"/>
            <a:r>
              <a:rPr lang="en-US" dirty="0" smtClean="0"/>
              <a:t>Affordable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Presented by </a:t>
            </a:r>
            <a:r>
              <a:rPr lang="en-US" dirty="0" smtClean="0"/>
              <a:t>Jane Bartley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Needs and Objective</a:t>
            </a:r>
            <a:endParaRPr lang="en-US" dirty="0"/>
          </a:p>
        </p:txBody>
      </p:sp>
      <p:pic>
        <p:nvPicPr>
          <p:cNvPr id="10" name="Picture 9" descr="10731130_468628639946242_4853354880292497767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528" y="1259366"/>
            <a:ext cx="3790576" cy="44524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64794" y="5710928"/>
            <a:ext cx="3839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Figure 3. Tall Timbers</a:t>
            </a:r>
            <a:r>
              <a:rPr lang="en-US" dirty="0" smtClean="0">
                <a:sym typeface="SansSerif" panose="00000400000000000000" pitchFamily="2" charset="2"/>
              </a:rPr>
              <a:t></a:t>
            </a:r>
            <a:r>
              <a:rPr lang="en-US" dirty="0" smtClean="0">
                <a:latin typeface="SansSerif" panose="00000400000000000000" pitchFamily="2" charset="2"/>
              </a:rPr>
              <a:t> current gopher tortoise scope</a:t>
            </a:r>
            <a:endParaRPr lang="en-US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6265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1700" y="1365250"/>
            <a:ext cx="4845369" cy="4810125"/>
          </a:xfrm>
        </p:spPr>
        <p:txBody>
          <a:bodyPr/>
          <a:lstStyle/>
          <a:p>
            <a:r>
              <a:rPr lang="en-US" dirty="0" smtClean="0"/>
              <a:t>User Interface</a:t>
            </a:r>
          </a:p>
          <a:p>
            <a:r>
              <a:rPr lang="en-US" dirty="0" smtClean="0"/>
              <a:t>Rover</a:t>
            </a:r>
          </a:p>
          <a:p>
            <a:r>
              <a:rPr lang="en-US" dirty="0" smtClean="0"/>
              <a:t>Battery</a:t>
            </a:r>
          </a:p>
          <a:p>
            <a:pPr lvl="1"/>
            <a:r>
              <a:rPr lang="en-US" dirty="0" smtClean="0"/>
              <a:t>12V 14AH</a:t>
            </a:r>
          </a:p>
          <a:p>
            <a:pPr lvl="1"/>
            <a:r>
              <a:rPr lang="en-US" dirty="0" smtClean="0"/>
              <a:t>5 hour operation</a:t>
            </a:r>
          </a:p>
          <a:p>
            <a:pPr lvl="1"/>
            <a:r>
              <a:rPr lang="en-US" dirty="0" smtClean="0"/>
              <a:t>0.73 kg</a:t>
            </a:r>
          </a:p>
          <a:p>
            <a:r>
              <a:rPr lang="en-US" dirty="0" smtClean="0"/>
              <a:t>Tether</a:t>
            </a:r>
          </a:p>
          <a:p>
            <a:pPr lvl="1"/>
            <a:r>
              <a:rPr lang="en-US" dirty="0" smtClean="0"/>
              <a:t>RCA</a:t>
            </a:r>
          </a:p>
          <a:p>
            <a:pPr lvl="1"/>
            <a:r>
              <a:rPr lang="en-US" dirty="0" smtClean="0"/>
              <a:t>12V power</a:t>
            </a:r>
          </a:p>
          <a:p>
            <a:pPr lvl="1"/>
            <a:r>
              <a:rPr lang="en-US" dirty="0" smtClean="0"/>
              <a:t>Active USB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Presented by </a:t>
            </a:r>
            <a:r>
              <a:rPr lang="en-US" dirty="0" err="1" smtClean="0"/>
              <a:t>Sina</a:t>
            </a:r>
            <a:r>
              <a:rPr lang="en-US" dirty="0" smtClean="0"/>
              <a:t> </a:t>
            </a:r>
            <a:r>
              <a:rPr lang="en-US" dirty="0" err="1" smtClean="0"/>
              <a:t>Sharifi-Raini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Top Level Design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6026188" y="1289214"/>
            <a:ext cx="5678805" cy="4926048"/>
            <a:chOff x="6129656" y="1136625"/>
            <a:chExt cx="5678805" cy="4926048"/>
          </a:xfrm>
        </p:grpSpPr>
        <p:grpSp>
          <p:nvGrpSpPr>
            <p:cNvPr id="35" name="Group 34"/>
            <p:cNvGrpSpPr/>
            <p:nvPr/>
          </p:nvGrpSpPr>
          <p:grpSpPr>
            <a:xfrm>
              <a:off x="6152991" y="1136625"/>
              <a:ext cx="5655470" cy="4926048"/>
              <a:chOff x="6152991" y="1136625"/>
              <a:chExt cx="5655470" cy="4926048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6152991" y="4357370"/>
                <a:ext cx="2268301" cy="1290515"/>
                <a:chOff x="9189720" y="1610359"/>
                <a:chExt cx="2268301" cy="1290515"/>
              </a:xfrm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9189720" y="1610359"/>
                  <a:ext cx="2235200" cy="1290515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9192341" y="2423256"/>
                  <a:ext cx="22656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Rover</a:t>
                  </a:r>
                  <a:endParaRPr lang="en-US" sz="24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6152991" y="1136625"/>
                <a:ext cx="2265680" cy="1391618"/>
                <a:chOff x="726440" y="848662"/>
                <a:chExt cx="2265680" cy="1391618"/>
              </a:xfrm>
            </p:grpSpPr>
            <p:sp>
              <p:nvSpPr>
                <p:cNvPr id="10" name="Rounded Rectangle 9"/>
                <p:cNvSpPr/>
                <p:nvPr/>
              </p:nvSpPr>
              <p:spPr>
                <a:xfrm>
                  <a:off x="726440" y="848662"/>
                  <a:ext cx="2235200" cy="1391618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26440" y="1694099"/>
                  <a:ext cx="22656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User Interface</a:t>
                  </a:r>
                  <a:endParaRPr lang="en-US" sz="24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9382205" y="1431114"/>
                <a:ext cx="2291635" cy="802640"/>
                <a:chOff x="5074365" y="5475838"/>
                <a:chExt cx="2291635" cy="802640"/>
              </a:xfrm>
            </p:grpSpPr>
            <p:sp>
              <p:nvSpPr>
                <p:cNvPr id="13" name="Rounded Rectangle 12"/>
                <p:cNvSpPr/>
                <p:nvPr/>
              </p:nvSpPr>
              <p:spPr>
                <a:xfrm>
                  <a:off x="5074365" y="5475838"/>
                  <a:ext cx="2235200" cy="802640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100320" y="5647009"/>
                  <a:ext cx="22656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/>
                    <a:t>Battery</a:t>
                  </a:r>
                  <a:endParaRPr lang="en-US" sz="2400" dirty="0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 rot="16200000">
                <a:off x="5749812" y="3266990"/>
                <a:ext cx="15323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Active  USB</a:t>
                </a:r>
                <a:endParaRPr lang="en-US" sz="20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6847492" y="3080801"/>
                <a:ext cx="14603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RCA 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Video</a:t>
                </a:r>
                <a:endParaRPr lang="en-US" sz="2000" dirty="0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6664960" y="2528243"/>
                <a:ext cx="0" cy="1829128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7762240" y="2528243"/>
                <a:ext cx="0" cy="1829128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3" idx="1"/>
                <a:endCxn id="10" idx="3"/>
              </p:cNvCxnSpPr>
              <p:nvPr/>
            </p:nvCxnSpPr>
            <p:spPr>
              <a:xfrm flipH="1">
                <a:off x="8388191" y="1832434"/>
                <a:ext cx="994014" cy="0"/>
              </a:xfrm>
              <a:prstGeom prst="straightConnector1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lbow Connector 26"/>
              <p:cNvCxnSpPr>
                <a:stCxn id="13" idx="2"/>
                <a:endCxn id="7" idx="3"/>
              </p:cNvCxnSpPr>
              <p:nvPr/>
            </p:nvCxnSpPr>
            <p:spPr>
              <a:xfrm rot="5400000">
                <a:off x="8059561" y="2562384"/>
                <a:ext cx="2768874" cy="2111614"/>
              </a:xfrm>
              <a:prstGeom prst="bentConnector2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/>
              <p:cNvGrpSpPr/>
              <p:nvPr/>
            </p:nvGrpSpPr>
            <p:grpSpPr>
              <a:xfrm>
                <a:off x="10104120" y="5171161"/>
                <a:ext cx="1704341" cy="891512"/>
                <a:chOff x="10104120" y="5171161"/>
                <a:chExt cx="1704341" cy="891512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10104120" y="5401993"/>
                  <a:ext cx="299720" cy="0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0104120" y="5831840"/>
                  <a:ext cx="299720" cy="0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10660381" y="5171161"/>
                  <a:ext cx="11480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990000"/>
                      </a:solidFill>
                    </a:rPr>
                    <a:t>Data</a:t>
                  </a:r>
                  <a:endParaRPr lang="en-US" sz="2400" dirty="0">
                    <a:solidFill>
                      <a:srgbClr val="990000"/>
                    </a:solidFill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10660381" y="5601008"/>
                  <a:ext cx="11480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Power</a:t>
                  </a:r>
                  <a:endParaRPr lang="en-US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36" name="Straight Connector 35"/>
            <p:cNvCxnSpPr/>
            <p:nvPr/>
          </p:nvCxnSpPr>
          <p:spPr>
            <a:xfrm flipH="1" flipV="1">
              <a:off x="6129656" y="3437219"/>
              <a:ext cx="5456236" cy="589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865974" y="3073482"/>
              <a:ext cx="20215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Above Ground</a:t>
              </a:r>
              <a:endParaRPr lang="en-US" sz="2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83186" y="3430539"/>
              <a:ext cx="1987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Below Ground</a:t>
              </a:r>
              <a:endParaRPr lang="en-US" sz="2000" dirty="0"/>
            </a:p>
          </p:txBody>
        </p:sp>
      </p:grpSp>
      <p:pic>
        <p:nvPicPr>
          <p:cNvPr id="39" name="Picture 2" descr="http://gaming.logitech.com/assets/47832/2/f310-gaming-gamepad-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11" y="1341692"/>
            <a:ext cx="1393825" cy="892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fbcdn-sphotos-h-a.akamaihd.net/hphotos-ak-xpa1/v/t1.0-9/994492_457375917738181_9125309567383753230_n.jpg?oh=4939d10b68730c57c2721c96cfe56f59&amp;oe=55160603&amp;__gda__=1424434305_7e89454f796b1d7422aa083976a3238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81" y="4507412"/>
            <a:ext cx="2003941" cy="977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22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1700" y="1365250"/>
            <a:ext cx="4845369" cy="4810125"/>
          </a:xfrm>
        </p:spPr>
        <p:txBody>
          <a:bodyPr>
            <a:normAutofit/>
          </a:bodyPr>
          <a:lstStyle/>
          <a:p>
            <a:r>
              <a:rPr lang="en-US" dirty="0" smtClean="0"/>
              <a:t>Screen</a:t>
            </a:r>
          </a:p>
          <a:p>
            <a:pPr lvl="1"/>
            <a:r>
              <a:rPr lang="en-US" dirty="0" smtClean="0"/>
              <a:t>7 inch diagonal </a:t>
            </a:r>
          </a:p>
          <a:p>
            <a:pPr lvl="1"/>
            <a:r>
              <a:rPr lang="en-US" dirty="0" smtClean="0"/>
              <a:t>800x480 pixels</a:t>
            </a:r>
          </a:p>
          <a:p>
            <a:pPr lvl="1"/>
            <a:r>
              <a:rPr lang="en-US" dirty="0" smtClean="0"/>
              <a:t>Powered by USB</a:t>
            </a:r>
          </a:p>
          <a:p>
            <a:r>
              <a:rPr lang="en-US" dirty="0" smtClean="0"/>
              <a:t>Microprocessor</a:t>
            </a:r>
          </a:p>
          <a:p>
            <a:pPr lvl="1"/>
            <a:r>
              <a:rPr lang="en-US" dirty="0" smtClean="0"/>
              <a:t>Raspberry Pi B+</a:t>
            </a:r>
          </a:p>
          <a:p>
            <a:pPr lvl="1"/>
            <a:r>
              <a:rPr lang="en-US" dirty="0" smtClean="0"/>
              <a:t>Four USB ports</a:t>
            </a:r>
          </a:p>
          <a:p>
            <a:pPr lvl="2"/>
            <a:r>
              <a:rPr lang="en-US" dirty="0" smtClean="0"/>
              <a:t>Screen</a:t>
            </a:r>
          </a:p>
          <a:p>
            <a:pPr lvl="2"/>
            <a:r>
              <a:rPr lang="en-US" dirty="0" smtClean="0"/>
              <a:t>Arduino</a:t>
            </a:r>
          </a:p>
          <a:p>
            <a:pPr lvl="2"/>
            <a:r>
              <a:rPr lang="en-US" dirty="0" smtClean="0"/>
              <a:t>RCA adaptor</a:t>
            </a:r>
          </a:p>
          <a:p>
            <a:pPr lvl="2"/>
            <a:r>
              <a:rPr lang="en-US" dirty="0" smtClean="0"/>
              <a:t>Gamepad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Presented by </a:t>
            </a:r>
            <a:r>
              <a:rPr lang="en-US" dirty="0" err="1" smtClean="0"/>
              <a:t>Sina</a:t>
            </a:r>
            <a:r>
              <a:rPr lang="en-US" dirty="0" smtClean="0"/>
              <a:t> </a:t>
            </a:r>
            <a:r>
              <a:rPr lang="en-US" dirty="0" err="1" smtClean="0"/>
              <a:t>Sharifi-Raini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grpSp>
        <p:nvGrpSpPr>
          <p:cNvPr id="1032" name="Group 1031"/>
          <p:cNvGrpSpPr/>
          <p:nvPr/>
        </p:nvGrpSpPr>
        <p:grpSpPr>
          <a:xfrm>
            <a:off x="4843730" y="1503085"/>
            <a:ext cx="6743011" cy="4549428"/>
            <a:chOff x="5152655" y="1503085"/>
            <a:chExt cx="6743011" cy="4549428"/>
          </a:xfrm>
        </p:grpSpPr>
        <p:pic>
          <p:nvPicPr>
            <p:cNvPr id="1028" name="Picture 4" descr="HDMI 4 Pi: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5" t="28104" r="62814" b="10249"/>
            <a:stretch/>
          </p:blipFill>
          <p:spPr bwMode="auto">
            <a:xfrm rot="5400000">
              <a:off x="8258386" y="1045304"/>
              <a:ext cx="1239519" cy="215508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" name="Group 31"/>
            <p:cNvGrpSpPr/>
            <p:nvPr/>
          </p:nvGrpSpPr>
          <p:grpSpPr>
            <a:xfrm>
              <a:off x="7760546" y="3456865"/>
              <a:ext cx="2265680" cy="802640"/>
              <a:chOff x="726440" y="1454563"/>
              <a:chExt cx="2265680" cy="802640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726440" y="1454563"/>
                <a:ext cx="2235200" cy="80264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26440" y="1608128"/>
                <a:ext cx="2265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Microprocessor</a:t>
                </a:r>
                <a:endParaRPr lang="en-US" sz="2400" dirty="0"/>
              </a:p>
            </p:txBody>
          </p:sp>
        </p:grpSp>
        <p:pic>
          <p:nvPicPr>
            <p:cNvPr id="40" name="Picture 2" descr="http://gaming.logitech.com/assets/47832/2/f310-gaming-gamepad-image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655" y="4901050"/>
              <a:ext cx="1393825" cy="8928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Straight Arrow Connector 23"/>
            <p:cNvCxnSpPr>
              <a:endCxn id="33" idx="2"/>
            </p:cNvCxnSpPr>
            <p:nvPr/>
          </p:nvCxnSpPr>
          <p:spPr>
            <a:xfrm flipV="1">
              <a:off x="8878145" y="4259505"/>
              <a:ext cx="1" cy="171117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 rot="16200000">
              <a:off x="7911011" y="4898116"/>
              <a:ext cx="1564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From Battery</a:t>
              </a:r>
              <a:endParaRPr lang="en-US" sz="2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00412" y="3506352"/>
              <a:ext cx="619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USB</a:t>
              </a:r>
              <a:endParaRPr lang="en-US" sz="2000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>
              <a:off x="10026226" y="3610430"/>
              <a:ext cx="1718734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0026226" y="3266952"/>
              <a:ext cx="1869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RCA from Rover</a:t>
              </a:r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026226" y="3775382"/>
              <a:ext cx="1869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USB from Rover</a:t>
              </a:r>
              <a:endParaRPr lang="en-US" sz="2000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H="1">
              <a:off x="10026226" y="4108270"/>
              <a:ext cx="1718734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1" name="Group 1030"/>
            <p:cNvGrpSpPr/>
            <p:nvPr/>
          </p:nvGrpSpPr>
          <p:grpSpPr>
            <a:xfrm>
              <a:off x="10134600" y="5161001"/>
              <a:ext cx="1704341" cy="891512"/>
              <a:chOff x="9931400" y="5161001"/>
              <a:chExt cx="1704341" cy="891512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9931400" y="5391833"/>
                <a:ext cx="29972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9931400" y="5821680"/>
                <a:ext cx="299720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10487661" y="5161001"/>
                <a:ext cx="1148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990000"/>
                    </a:solidFill>
                  </a:rPr>
                  <a:t>Data</a:t>
                </a:r>
                <a:endParaRPr lang="en-US" sz="2400" dirty="0">
                  <a:solidFill>
                    <a:srgbClr val="990000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0487661" y="5590848"/>
                <a:ext cx="1148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Power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50" name="Straight Arrow Connector 49"/>
            <p:cNvCxnSpPr/>
            <p:nvPr/>
          </p:nvCxnSpPr>
          <p:spPr>
            <a:xfrm flipV="1">
              <a:off x="9347200" y="2742604"/>
              <a:ext cx="0" cy="69733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8361680" y="2742604"/>
              <a:ext cx="0" cy="697338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 rot="16200000">
              <a:off x="8782108" y="2882427"/>
              <a:ext cx="8115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HDMI</a:t>
              </a:r>
              <a:endParaRPr lang="en-US" sz="2000" dirty="0"/>
            </a:p>
          </p:txBody>
        </p:sp>
        <p:sp>
          <p:nvSpPr>
            <p:cNvPr id="61" name="TextBox 60"/>
            <p:cNvSpPr txBox="1"/>
            <p:nvPr/>
          </p:nvSpPr>
          <p:spPr>
            <a:xfrm rot="16200000">
              <a:off x="7931414" y="2924537"/>
              <a:ext cx="619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USB</a:t>
              </a:r>
              <a:endParaRPr lang="en-US" sz="2000" dirty="0"/>
            </a:p>
          </p:txBody>
        </p:sp>
        <p:cxnSp>
          <p:nvCxnSpPr>
            <p:cNvPr id="1024" name="Straight Arrow Connector 1023"/>
            <p:cNvCxnSpPr>
              <a:endCxn id="39" idx="1"/>
            </p:cNvCxnSpPr>
            <p:nvPr/>
          </p:nvCxnSpPr>
          <p:spPr>
            <a:xfrm>
              <a:off x="5845044" y="3841262"/>
              <a:ext cx="1915502" cy="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Straight Connector 1029"/>
            <p:cNvCxnSpPr/>
            <p:nvPr/>
          </p:nvCxnSpPr>
          <p:spPr>
            <a:xfrm>
              <a:off x="5855204" y="3841262"/>
              <a:ext cx="0" cy="114832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41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Presented by </a:t>
            </a:r>
            <a:r>
              <a:rPr lang="en-US" dirty="0" err="1" smtClean="0"/>
              <a:t>Sina</a:t>
            </a:r>
            <a:r>
              <a:rPr lang="en-US" dirty="0" smtClean="0"/>
              <a:t> </a:t>
            </a:r>
            <a:r>
              <a:rPr lang="en-US" dirty="0" err="1" smtClean="0"/>
              <a:t>Sharifi-Raini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Proposed User Interface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037745" y="1513245"/>
            <a:ext cx="9788361" cy="4135219"/>
            <a:chOff x="1464311" y="1513245"/>
            <a:chExt cx="9788361" cy="4135219"/>
          </a:xfrm>
        </p:grpSpPr>
        <p:pic>
          <p:nvPicPr>
            <p:cNvPr id="31" name="Picture 2" descr="http://gaming.logitech.com/assets/47832/2/f310-gaming-gamepad-image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559" y="1513245"/>
              <a:ext cx="5338994" cy="34199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5781922" y="4940578"/>
              <a:ext cx="1152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SansSerif" panose="00000400000000000000" pitchFamily="2" charset="2"/>
                </a:rPr>
                <a:t>Pan/Tilt Motors</a:t>
              </a:r>
              <a:endParaRPr lang="en-US" sz="2000" dirty="0">
                <a:latin typeface="SansSerif" panose="00000400000000000000" pitchFamily="2" charset="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65596" y="4933204"/>
              <a:ext cx="10637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SansSerif" panose="00000400000000000000" pitchFamily="2" charset="2"/>
                </a:rPr>
                <a:t>Rover Motors</a:t>
              </a:r>
              <a:endParaRPr lang="en-US" sz="2000" dirty="0">
                <a:latin typeface="SansSerif" panose="00000400000000000000" pitchFamily="2" charset="2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64311" y="2228812"/>
              <a:ext cx="13348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SansSerif" panose="00000400000000000000" pitchFamily="2" charset="2"/>
                </a:rPr>
                <a:t>Power Off</a:t>
              </a:r>
              <a:endParaRPr lang="en-US" sz="2000" dirty="0">
                <a:latin typeface="SansSerif" panose="00000400000000000000" pitchFamily="2" charset="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97687" y="1824708"/>
              <a:ext cx="18871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SansSerif" panose="00000400000000000000" pitchFamily="2" charset="2"/>
                </a:rPr>
                <a:t>Capture Image</a:t>
              </a:r>
              <a:endParaRPr lang="en-US" sz="2000" dirty="0">
                <a:latin typeface="SansSerif" panose="00000400000000000000" pitchFamily="2" charset="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07567" y="2222949"/>
              <a:ext cx="22334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SansSerif" panose="00000400000000000000" pitchFamily="2" charset="2"/>
                </a:rPr>
                <a:t>Pause Recording</a:t>
              </a:r>
              <a:endParaRPr lang="en-US" sz="2000" dirty="0">
                <a:latin typeface="SansSerif" panose="00000400000000000000" pitchFamily="2" charset="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25462" y="2621190"/>
              <a:ext cx="21093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SansSerif" panose="00000400000000000000" pitchFamily="2" charset="2"/>
                </a:rPr>
                <a:t>Stop Recording</a:t>
              </a:r>
              <a:endParaRPr lang="en-US" sz="2000" dirty="0">
                <a:latin typeface="SansSerif" panose="00000400000000000000" pitchFamily="2" charset="2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143358" y="3023169"/>
              <a:ext cx="2109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SansSerif" panose="00000400000000000000" pitchFamily="2" charset="2"/>
                </a:rPr>
                <a:t>Start Recording</a:t>
              </a:r>
              <a:endParaRPr lang="en-US" sz="2000" dirty="0">
                <a:latin typeface="SansSerif" panose="00000400000000000000" pitchFamily="2" charset="2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6640082" y="2022231"/>
              <a:ext cx="1357606" cy="312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640082" y="2025353"/>
              <a:ext cx="8546" cy="59583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7318884" y="2423004"/>
              <a:ext cx="986626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>
              <a:off x="7738836" y="2821245"/>
              <a:ext cx="986626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 flipV="1">
              <a:off x="7246834" y="3223224"/>
              <a:ext cx="1891179" cy="2021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 flipV="1">
              <a:off x="6270516" y="4144709"/>
              <a:ext cx="13396" cy="78849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 flipV="1">
              <a:off x="4752940" y="4144709"/>
              <a:ext cx="13396" cy="78849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2737730" y="2423004"/>
              <a:ext cx="2015210" cy="113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5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1701" y="1365250"/>
            <a:ext cx="3561926" cy="4810125"/>
          </a:xfrm>
        </p:spPr>
        <p:txBody>
          <a:bodyPr>
            <a:noAutofit/>
          </a:bodyPr>
          <a:lstStyle/>
          <a:p>
            <a:r>
              <a:rPr lang="en-US" sz="2400" dirty="0" smtClean="0"/>
              <a:t>IR camera with LEDs</a:t>
            </a:r>
          </a:p>
          <a:p>
            <a:pPr lvl="1"/>
            <a:r>
              <a:rPr lang="en-US" sz="2000" dirty="0" smtClean="0"/>
              <a:t>720x480 pixels</a:t>
            </a:r>
          </a:p>
          <a:p>
            <a:pPr lvl="1"/>
            <a:r>
              <a:rPr lang="en-US" sz="2000" dirty="0" smtClean="0"/>
              <a:t>12V power</a:t>
            </a:r>
          </a:p>
          <a:p>
            <a:r>
              <a:rPr lang="en-US" sz="2400" dirty="0" smtClean="0"/>
              <a:t>Two motor drivers</a:t>
            </a:r>
          </a:p>
          <a:p>
            <a:pPr lvl="1"/>
            <a:r>
              <a:rPr lang="en-US" sz="2000" dirty="0" smtClean="0"/>
              <a:t>Four motors</a:t>
            </a:r>
          </a:p>
          <a:p>
            <a:pPr lvl="1"/>
            <a:r>
              <a:rPr lang="en-US" sz="2000" dirty="0" smtClean="0"/>
              <a:t>12V power input</a:t>
            </a:r>
          </a:p>
          <a:p>
            <a:r>
              <a:rPr lang="en-US" sz="2400" dirty="0" smtClean="0"/>
              <a:t>Data acquisition </a:t>
            </a:r>
            <a:r>
              <a:rPr lang="en-US" sz="2400" dirty="0"/>
              <a:t>u</a:t>
            </a:r>
            <a:r>
              <a:rPr lang="en-US" sz="2400" dirty="0" smtClean="0"/>
              <a:t>nit</a:t>
            </a:r>
          </a:p>
          <a:p>
            <a:pPr lvl="1"/>
            <a:r>
              <a:rPr lang="en-US" sz="2000" dirty="0" smtClean="0"/>
              <a:t>Temperature by RTD</a:t>
            </a:r>
          </a:p>
          <a:p>
            <a:pPr lvl="1"/>
            <a:r>
              <a:rPr lang="en-US" sz="2000" dirty="0" smtClean="0"/>
              <a:t>Relative humidity </a:t>
            </a:r>
          </a:p>
          <a:p>
            <a:r>
              <a:rPr lang="en-US" sz="2400" dirty="0" smtClean="0"/>
              <a:t>Microcontroller</a:t>
            </a:r>
          </a:p>
          <a:p>
            <a:pPr lvl="1"/>
            <a:r>
              <a:rPr lang="en-US" sz="2000" dirty="0" smtClean="0"/>
              <a:t>Arduino Micro</a:t>
            </a:r>
          </a:p>
          <a:p>
            <a:pPr lvl="1"/>
            <a:r>
              <a:rPr lang="en-US" sz="2000" dirty="0" smtClean="0"/>
              <a:t>Micro USB 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Presented by </a:t>
            </a:r>
            <a:r>
              <a:rPr lang="en-US" dirty="0" err="1" smtClean="0"/>
              <a:t>Sina</a:t>
            </a:r>
            <a:r>
              <a:rPr lang="en-US" dirty="0" smtClean="0"/>
              <a:t> </a:t>
            </a:r>
            <a:r>
              <a:rPr lang="en-US" dirty="0" err="1" smtClean="0"/>
              <a:t>Sharifi-Raini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Rover</a:t>
            </a:r>
            <a:endParaRPr lang="en-US" dirty="0"/>
          </a:p>
        </p:txBody>
      </p:sp>
      <p:grpSp>
        <p:nvGrpSpPr>
          <p:cNvPr id="1055" name="Group 1054"/>
          <p:cNvGrpSpPr/>
          <p:nvPr/>
        </p:nvGrpSpPr>
        <p:grpSpPr>
          <a:xfrm>
            <a:off x="4940752" y="1613291"/>
            <a:ext cx="6890107" cy="4449382"/>
            <a:chOff x="5076679" y="1613291"/>
            <a:chExt cx="6890107" cy="4449382"/>
          </a:xfrm>
        </p:grpSpPr>
        <p:grpSp>
          <p:nvGrpSpPr>
            <p:cNvPr id="28" name="Group 27"/>
            <p:cNvGrpSpPr/>
            <p:nvPr/>
          </p:nvGrpSpPr>
          <p:grpSpPr>
            <a:xfrm>
              <a:off x="7912946" y="3023710"/>
              <a:ext cx="2265680" cy="802640"/>
              <a:chOff x="9189720" y="1610360"/>
              <a:chExt cx="2265680" cy="802640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9189720" y="1610360"/>
                <a:ext cx="2235200" cy="80264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189720" y="1780848"/>
                <a:ext cx="22656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Microcontroller</a:t>
                </a:r>
                <a:endParaRPr lang="en-US" sz="2400" dirty="0"/>
              </a:p>
            </p:txBody>
          </p:sp>
        </p:grpSp>
        <p:pic>
          <p:nvPicPr>
            <p:cNvPr id="2050" name="Picture 2" descr="http://i.ebayimg.com/00/s/NTAwWDUwMA==/z/ppAAAOxyi3FRyWG5/$T2eC16hHJGYE9nookQb0BRyWG5Zpqw~~60_1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51" t="10276" r="11011" b="28215"/>
            <a:stretch/>
          </p:blipFill>
          <p:spPr bwMode="auto">
            <a:xfrm flipH="1">
              <a:off x="8702158" y="4007777"/>
              <a:ext cx="1579776" cy="125976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1" name="Group 80"/>
            <p:cNvGrpSpPr/>
            <p:nvPr/>
          </p:nvGrpSpPr>
          <p:grpSpPr>
            <a:xfrm>
              <a:off x="6421184" y="4228663"/>
              <a:ext cx="2033695" cy="499744"/>
              <a:chOff x="7902785" y="5364798"/>
              <a:chExt cx="2033695" cy="499744"/>
            </a:xfrm>
          </p:grpSpPr>
          <p:sp>
            <p:nvSpPr>
              <p:cNvPr id="82" name="Rounded Rectangle 81"/>
              <p:cNvSpPr/>
              <p:nvPr/>
            </p:nvSpPr>
            <p:spPr>
              <a:xfrm>
                <a:off x="7902786" y="5364798"/>
                <a:ext cx="2033694" cy="49974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7902785" y="5391532"/>
                <a:ext cx="2033695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/>
                  <a:t>Pan/Tilt Motors</a:t>
                </a:r>
                <a:endParaRPr lang="en-US" sz="2200" dirty="0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5076679" y="3187395"/>
              <a:ext cx="2265680" cy="499744"/>
              <a:chOff x="7786793" y="5364798"/>
              <a:chExt cx="2265680" cy="499744"/>
            </a:xfrm>
          </p:grpSpPr>
          <p:sp>
            <p:nvSpPr>
              <p:cNvPr id="85" name="Rounded Rectangle 84"/>
              <p:cNvSpPr/>
              <p:nvPr/>
            </p:nvSpPr>
            <p:spPr>
              <a:xfrm>
                <a:off x="7902786" y="5364798"/>
                <a:ext cx="2033694" cy="49974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786793" y="5391532"/>
                <a:ext cx="2265680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/>
                  <a:t>Motor Driver</a:t>
                </a:r>
                <a:endParaRPr lang="en-US" sz="22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521330" y="1640640"/>
              <a:ext cx="2073739" cy="499744"/>
              <a:chOff x="6094610" y="1640640"/>
              <a:chExt cx="2073739" cy="499744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6114632" y="1640640"/>
                <a:ext cx="2033694" cy="49974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094610" y="1667374"/>
                <a:ext cx="2073739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/>
                  <a:t>Humidity Sensor</a:t>
                </a:r>
                <a:endParaRPr lang="en-US" sz="22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9387840" y="1640640"/>
              <a:ext cx="2265680" cy="499744"/>
              <a:chOff x="5145193" y="3435053"/>
              <a:chExt cx="2265680" cy="499744"/>
            </a:xfrm>
          </p:grpSpPr>
          <p:sp>
            <p:nvSpPr>
              <p:cNvPr id="91" name="Rounded Rectangle 90"/>
              <p:cNvSpPr/>
              <p:nvPr/>
            </p:nvSpPr>
            <p:spPr>
              <a:xfrm>
                <a:off x="5261186" y="3435053"/>
                <a:ext cx="2033694" cy="49974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5145193" y="3492565"/>
                <a:ext cx="226568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 smtClean="0"/>
                  <a:t>Temperature Sensor</a:t>
                </a:r>
                <a:endParaRPr lang="en-US" sz="1900" dirty="0"/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>
              <a:off x="10104120" y="5401993"/>
              <a:ext cx="29972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0104120" y="5831840"/>
              <a:ext cx="29972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10660381" y="5171161"/>
              <a:ext cx="1148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990000"/>
                  </a:solidFill>
                </a:rPr>
                <a:t>Data</a:t>
              </a:r>
              <a:endParaRPr lang="en-US" sz="2400" dirty="0">
                <a:solidFill>
                  <a:srgbClr val="990000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0660381" y="5601008"/>
              <a:ext cx="1148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</a:rPr>
                <a:t>Power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2" name="Elbow Connector 11"/>
            <p:cNvCxnSpPr>
              <a:stCxn id="29" idx="0"/>
              <a:endCxn id="88" idx="3"/>
            </p:cNvCxnSpPr>
            <p:nvPr/>
          </p:nvCxnSpPr>
          <p:spPr>
            <a:xfrm rot="16200000" flipV="1">
              <a:off x="8236197" y="2229361"/>
              <a:ext cx="1133198" cy="455500"/>
            </a:xfrm>
            <a:prstGeom prst="bentConnector2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9030546" y="1890512"/>
              <a:ext cx="473287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88" idx="2"/>
            </p:cNvCxnSpPr>
            <p:nvPr/>
          </p:nvCxnSpPr>
          <p:spPr>
            <a:xfrm rot="16200000" flipH="1">
              <a:off x="7750851" y="1947732"/>
              <a:ext cx="389456" cy="774760"/>
            </a:xfrm>
            <a:prstGeom prst="bentConnector2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91" idx="2"/>
            </p:cNvCxnSpPr>
            <p:nvPr/>
          </p:nvCxnSpPr>
          <p:spPr>
            <a:xfrm rot="5400000">
              <a:off x="9878489" y="1887649"/>
              <a:ext cx="389456" cy="894927"/>
            </a:xfrm>
            <a:prstGeom prst="bentConnector2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332959" y="2529840"/>
              <a:ext cx="0" cy="49387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9643599" y="2540000"/>
              <a:ext cx="0" cy="49387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9" idx="1"/>
            </p:cNvCxnSpPr>
            <p:nvPr/>
          </p:nvCxnSpPr>
          <p:spPr>
            <a:xfrm flipH="1">
              <a:off x="7226366" y="3425030"/>
              <a:ext cx="686580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100"/>
            <p:cNvCxnSpPr/>
            <p:nvPr/>
          </p:nvCxnSpPr>
          <p:spPr>
            <a:xfrm rot="16200000" flipH="1">
              <a:off x="5193583" y="4051075"/>
              <a:ext cx="1479779" cy="975425"/>
            </a:xfrm>
            <a:prstGeom prst="bentConnector2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5445760" y="4590295"/>
              <a:ext cx="975424" cy="2025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Group 109"/>
            <p:cNvGrpSpPr/>
            <p:nvPr/>
          </p:nvGrpSpPr>
          <p:grpSpPr>
            <a:xfrm>
              <a:off x="6421184" y="4917046"/>
              <a:ext cx="2033695" cy="499744"/>
              <a:chOff x="7902785" y="5364798"/>
              <a:chExt cx="2033695" cy="499744"/>
            </a:xfrm>
          </p:grpSpPr>
          <p:sp>
            <p:nvSpPr>
              <p:cNvPr id="111" name="Rounded Rectangle 110"/>
              <p:cNvSpPr/>
              <p:nvPr/>
            </p:nvSpPr>
            <p:spPr>
              <a:xfrm>
                <a:off x="7902786" y="5364798"/>
                <a:ext cx="2033694" cy="49974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7902785" y="5391532"/>
                <a:ext cx="2033695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/>
                  <a:t>Chassis Motors</a:t>
                </a:r>
                <a:endParaRPr lang="en-US" sz="2200" dirty="0"/>
              </a:p>
            </p:txBody>
          </p:sp>
        </p:grpSp>
        <p:cxnSp>
          <p:nvCxnSpPr>
            <p:cNvPr id="115" name="Straight Connector 114"/>
            <p:cNvCxnSpPr/>
            <p:nvPr/>
          </p:nvCxnSpPr>
          <p:spPr>
            <a:xfrm flipV="1">
              <a:off x="5445760" y="3687139"/>
              <a:ext cx="0" cy="139211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5747069" y="3687139"/>
              <a:ext cx="0" cy="137254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5747069" y="5049520"/>
              <a:ext cx="674115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>
              <a:off x="5747069" y="4348480"/>
              <a:ext cx="674115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>
              <a:off x="10190401" y="4348480"/>
              <a:ext cx="1544399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Arrow Connector 1024"/>
            <p:cNvCxnSpPr/>
            <p:nvPr/>
          </p:nvCxnSpPr>
          <p:spPr>
            <a:xfrm flipV="1">
              <a:off x="10158306" y="3384390"/>
              <a:ext cx="1576494" cy="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Straight Arrow Connector 1035"/>
            <p:cNvCxnSpPr/>
            <p:nvPr/>
          </p:nvCxnSpPr>
          <p:spPr>
            <a:xfrm>
              <a:off x="6197600" y="1640640"/>
              <a:ext cx="10160" cy="1546755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 rot="16200000">
              <a:off x="5299891" y="2195556"/>
              <a:ext cx="1564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From Battery</a:t>
              </a:r>
              <a:endParaRPr lang="en-US" sz="2000" dirty="0"/>
            </a:p>
          </p:txBody>
        </p:sp>
        <p:cxnSp>
          <p:nvCxnSpPr>
            <p:cNvPr id="145" name="Straight Arrow Connector 144"/>
            <p:cNvCxnSpPr/>
            <p:nvPr/>
          </p:nvCxnSpPr>
          <p:spPr>
            <a:xfrm flipV="1">
              <a:off x="10158306" y="3485990"/>
              <a:ext cx="1576494" cy="2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9" name="TextBox 1038"/>
            <p:cNvSpPr txBox="1"/>
            <p:nvPr/>
          </p:nvSpPr>
          <p:spPr>
            <a:xfrm>
              <a:off x="10148146" y="3039791"/>
              <a:ext cx="1818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USB from UI</a:t>
              </a:r>
              <a:endParaRPr lang="en-US" sz="2000" dirty="0"/>
            </a:p>
          </p:txBody>
        </p:sp>
        <p:sp>
          <p:nvSpPr>
            <p:cNvPr id="1040" name="TextBox 1039"/>
            <p:cNvSpPr txBox="1"/>
            <p:nvPr/>
          </p:nvSpPr>
          <p:spPr>
            <a:xfrm>
              <a:off x="10210760" y="4017840"/>
              <a:ext cx="1178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RCA to UI</a:t>
              </a:r>
              <a:endParaRPr lang="en-US" sz="2000" dirty="0"/>
            </a:p>
          </p:txBody>
        </p:sp>
        <p:cxnSp>
          <p:nvCxnSpPr>
            <p:cNvPr id="1043" name="Elbow Connector 1042"/>
            <p:cNvCxnSpPr/>
            <p:nvPr/>
          </p:nvCxnSpPr>
          <p:spPr>
            <a:xfrm rot="10800000">
              <a:off x="10220884" y="4348480"/>
              <a:ext cx="1451327" cy="524510"/>
            </a:xfrm>
            <a:prstGeom prst="bentConnector3">
              <a:avLst>
                <a:gd name="adj1" fmla="val 99704"/>
              </a:avLst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10199010" y="4541247"/>
              <a:ext cx="1564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From Battery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357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3DE9-5A86-461B-83A9-51B075BB7A65}" type="slidenum">
              <a:rPr lang="en-US" sz="2000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sz="2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38837" y="1279093"/>
            <a:ext cx="4838950" cy="4810125"/>
          </a:xfrm>
        </p:spPr>
        <p:txBody>
          <a:bodyPr>
            <a:noAutofit/>
          </a:bodyPr>
          <a:lstStyle/>
          <a:p>
            <a:r>
              <a:rPr lang="en-US" dirty="0" smtClean="0"/>
              <a:t>Advantage over triangular</a:t>
            </a:r>
          </a:p>
          <a:p>
            <a:pPr lvl="1"/>
            <a:r>
              <a:rPr lang="en-US" dirty="0" smtClean="0"/>
              <a:t>Stability</a:t>
            </a:r>
          </a:p>
          <a:p>
            <a:pPr lvl="1"/>
            <a:r>
              <a:rPr lang="en-US" dirty="0" smtClean="0"/>
              <a:t>Fits in small spaces</a:t>
            </a:r>
          </a:p>
          <a:p>
            <a:pPr lvl="1"/>
            <a:r>
              <a:rPr lang="en-US" dirty="0"/>
              <a:t>Adjustable </a:t>
            </a:r>
            <a:r>
              <a:rPr lang="en-US" dirty="0" smtClean="0"/>
              <a:t>height</a:t>
            </a:r>
            <a:endParaRPr lang="en-US" sz="2000" dirty="0" smtClean="0"/>
          </a:p>
          <a:p>
            <a:r>
              <a:rPr lang="en-US" dirty="0" smtClean="0"/>
              <a:t>Advantage over wheeled </a:t>
            </a:r>
          </a:p>
          <a:p>
            <a:pPr lvl="1"/>
            <a:r>
              <a:rPr lang="en-US" dirty="0" smtClean="0"/>
              <a:t>Increased traction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(51.6 cm</a:t>
            </a:r>
            <a:r>
              <a:rPr lang="en-US" baseline="30000" dirty="0" smtClean="0"/>
              <a:t>2</a:t>
            </a:r>
            <a:r>
              <a:rPr lang="en-US" dirty="0" smtClean="0"/>
              <a:t> versus 8.4 cm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Less </a:t>
            </a:r>
            <a:r>
              <a:rPr lang="en-US" dirty="0"/>
              <a:t>p</a:t>
            </a:r>
            <a:r>
              <a:rPr lang="en-US" dirty="0" smtClean="0"/>
              <a:t>ower needed</a:t>
            </a:r>
          </a:p>
          <a:p>
            <a:pPr marL="914400" lvl="2" indent="0">
              <a:buNone/>
            </a:pPr>
            <a:r>
              <a:rPr lang="en-US" sz="2400" dirty="0" smtClean="0"/>
              <a:t>(3W versus 6W)</a:t>
            </a:r>
          </a:p>
          <a:p>
            <a:pPr lvl="1"/>
            <a:r>
              <a:rPr lang="en-US" dirty="0" smtClean="0"/>
              <a:t>Less likely to be rendered immobile</a:t>
            </a:r>
            <a:endParaRPr lang="en-US" sz="2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Presented </a:t>
            </a:r>
            <a:r>
              <a:rPr lang="en-US" dirty="0" smtClean="0"/>
              <a:t>by Lester </a:t>
            </a:r>
            <a:r>
              <a:rPr lang="en-US" dirty="0" err="1" smtClean="0"/>
              <a:t>Nandati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Chassis Determination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82549" y="5715551"/>
            <a:ext cx="386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ansSerif" panose="00000400000000000000" pitchFamily="2" charset="2"/>
              </a:rPr>
              <a:t>Figure 4. CAD assembly and physical prototype [3]</a:t>
            </a:r>
            <a:endParaRPr lang="en-US" dirty="0">
              <a:latin typeface="SansSerif" panose="00000400000000000000" pitchFamily="2" charset="2"/>
            </a:endParaRPr>
          </a:p>
        </p:txBody>
      </p:sp>
      <p:pic>
        <p:nvPicPr>
          <p:cNvPr id="1026" name="Picture 2" descr="https://fbcdn-sphotos-h-a.akamaihd.net/hphotos-ak-xpa1/v/t1.0-9/994492_457375917738181_9125309567383753230_n.jpg?oh=4939d10b68730c57c2721c96cfe56f59&amp;oe=55160603&amp;__gda__=1424434305_7e89454f796b1d7422aa083976a323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36" y="1244297"/>
            <a:ext cx="3707064" cy="1808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4" descr="1527085_324782541041015_8813416598865664087_n.jpg"/>
          <p:cNvPicPr>
            <a:picLocks noGrp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t="12517" r="7789"/>
          <a:stretch/>
        </p:blipFill>
        <p:spPr>
          <a:xfrm>
            <a:off x="6981405" y="3291555"/>
            <a:ext cx="3559595" cy="242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2918</TotalTime>
  <Words>1016</Words>
  <Application>Microsoft Office PowerPoint</Application>
  <PresentationFormat>Widescreen</PresentationFormat>
  <Paragraphs>330</Paragraphs>
  <Slides>20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SansSerif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Riley, Colin</dc:creator>
  <cp:lastModifiedBy>studentpro</cp:lastModifiedBy>
  <cp:revision>128</cp:revision>
  <dcterms:created xsi:type="dcterms:W3CDTF">2014-10-13T21:06:01Z</dcterms:created>
  <dcterms:modified xsi:type="dcterms:W3CDTF">2014-12-02T17:44:20Z</dcterms:modified>
</cp:coreProperties>
</file>