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058" autoAdjust="0"/>
  </p:normalViewPr>
  <p:slideViewPr>
    <p:cSldViewPr snapToGrid="0">
      <p:cViewPr varScale="1">
        <p:scale>
          <a:sx n="76" d="100"/>
          <a:sy n="76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E35F1-0B07-4C17-8121-AEFEEE33C0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E0FDEA-C6BB-4F1F-A1F3-F030B4869A95}">
      <dgm:prSet custT="1"/>
      <dgm:spPr/>
      <dgm:t>
        <a:bodyPr/>
        <a:lstStyle/>
        <a:p>
          <a:pPr rtl="0"/>
          <a:r>
            <a:rPr lang="en-US" sz="2400" b="1" i="1" dirty="0" smtClean="0"/>
            <a:t>“</a:t>
          </a:r>
          <a:r>
            <a:rPr lang="en-US" sz="2400" b="1" i="1" dirty="0" smtClean="0">
              <a:latin typeface="SansSerif" panose="00000400000000000000" pitchFamily="2" charset="2"/>
            </a:rPr>
            <a:t>Much of the under developed world still lacks access to clean drinking water.</a:t>
          </a:r>
          <a:r>
            <a:rPr lang="en-US" sz="2400" b="1" i="1" dirty="0" smtClean="0"/>
            <a:t>”</a:t>
          </a:r>
          <a:endParaRPr lang="en-US" sz="2400" dirty="0"/>
        </a:p>
      </dgm:t>
    </dgm:pt>
    <dgm:pt modelId="{9F8EE1D8-E8B2-46BE-924B-71D0BE093919}" type="parTrans" cxnId="{11CDCC77-EB84-4CA5-91F7-83E7AAC80BFD}">
      <dgm:prSet/>
      <dgm:spPr/>
      <dgm:t>
        <a:bodyPr/>
        <a:lstStyle/>
        <a:p>
          <a:endParaRPr lang="en-US"/>
        </a:p>
      </dgm:t>
    </dgm:pt>
    <dgm:pt modelId="{4E60A948-D711-4857-ADA3-CD4E5000D60C}" type="sibTrans" cxnId="{11CDCC77-EB84-4CA5-91F7-83E7AAC80BFD}">
      <dgm:prSet/>
      <dgm:spPr/>
      <dgm:t>
        <a:bodyPr/>
        <a:lstStyle/>
        <a:p>
          <a:endParaRPr lang="en-US"/>
        </a:p>
      </dgm:t>
    </dgm:pt>
    <dgm:pt modelId="{0D23C801-1A69-445B-9FB2-CE3F1BFA1198}" type="pres">
      <dgm:prSet presAssocID="{CE8E35F1-0B07-4C17-8121-AEFEEE33C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2CAC3-1DFF-4976-A11E-CD279161C78A}" type="pres">
      <dgm:prSet presAssocID="{19E0FDEA-C6BB-4F1F-A1F3-F030B4869A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6BF34-3F1B-4853-9B50-6A9693BE05FD}" type="presOf" srcId="{19E0FDEA-C6BB-4F1F-A1F3-F030B4869A95}" destId="{22E2CAC3-1DFF-4976-A11E-CD279161C78A}" srcOrd="0" destOrd="0" presId="urn:microsoft.com/office/officeart/2005/8/layout/vList2"/>
    <dgm:cxn modelId="{7707426E-09CB-4524-B9E5-E8D2D37BBB4B}" type="presOf" srcId="{CE8E35F1-0B07-4C17-8121-AEFEEE33C000}" destId="{0D23C801-1A69-445B-9FB2-CE3F1BFA1198}" srcOrd="0" destOrd="0" presId="urn:microsoft.com/office/officeart/2005/8/layout/vList2"/>
    <dgm:cxn modelId="{11CDCC77-EB84-4CA5-91F7-83E7AAC80BFD}" srcId="{CE8E35F1-0B07-4C17-8121-AEFEEE33C000}" destId="{19E0FDEA-C6BB-4F1F-A1F3-F030B4869A95}" srcOrd="0" destOrd="0" parTransId="{9F8EE1D8-E8B2-46BE-924B-71D0BE093919}" sibTransId="{4E60A948-D711-4857-ADA3-CD4E5000D60C}"/>
    <dgm:cxn modelId="{45835FAB-999B-411E-9CD9-CA3913B9A76D}" type="presParOf" srcId="{0D23C801-1A69-445B-9FB2-CE3F1BFA1198}" destId="{22E2CAC3-1DFF-4976-A11E-CD279161C7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9EDD03-7394-4410-BB7B-B6EBCB2C56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33500E-174A-471B-86A5-112DE4499225}">
      <dgm:prSet custT="1"/>
      <dgm:spPr/>
      <dgm:t>
        <a:bodyPr/>
        <a:lstStyle/>
        <a:p>
          <a:pPr rtl="0"/>
          <a:r>
            <a:rPr lang="en-US" sz="2600" b="1" i="1" dirty="0" smtClean="0"/>
            <a:t>“</a:t>
          </a:r>
          <a:r>
            <a:rPr lang="en-US" sz="2400" b="1" i="1" dirty="0" smtClean="0">
              <a:latin typeface="SansSerif" panose="00000400000000000000" pitchFamily="2" charset="2"/>
            </a:rPr>
            <a:t>The goal of this project is to create a solar desalination system using the Solar Sausage.</a:t>
          </a:r>
          <a:r>
            <a:rPr lang="en-US" sz="2600" b="1" i="1" dirty="0" smtClean="0"/>
            <a:t>”</a:t>
          </a:r>
          <a:endParaRPr lang="en-US" sz="2600" dirty="0"/>
        </a:p>
      </dgm:t>
    </dgm:pt>
    <dgm:pt modelId="{10F364CB-58E0-4C65-BB7E-8902DBDBC853}" type="parTrans" cxnId="{43F5FF31-4086-4B36-B8CA-95B1E92416FB}">
      <dgm:prSet/>
      <dgm:spPr/>
      <dgm:t>
        <a:bodyPr/>
        <a:lstStyle/>
        <a:p>
          <a:endParaRPr lang="en-US"/>
        </a:p>
      </dgm:t>
    </dgm:pt>
    <dgm:pt modelId="{BC1758E3-F31A-41B7-83A3-EC7602588C8E}" type="sibTrans" cxnId="{43F5FF31-4086-4B36-B8CA-95B1E92416FB}">
      <dgm:prSet/>
      <dgm:spPr/>
      <dgm:t>
        <a:bodyPr/>
        <a:lstStyle/>
        <a:p>
          <a:endParaRPr lang="en-US"/>
        </a:p>
      </dgm:t>
    </dgm:pt>
    <dgm:pt modelId="{E25FAED8-CD76-49B0-AD0F-881622DA754F}">
      <dgm:prSet/>
      <dgm:spPr/>
      <dgm:t>
        <a:bodyPr/>
        <a:lstStyle/>
        <a:p>
          <a:pPr rtl="0"/>
          <a:endParaRPr lang="en-US" b="0" u="sng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0609859-8E49-47EE-A13D-7D522FE17B9C}" type="parTrans" cxnId="{F9B2E0B0-5CEC-4012-99DB-F030919066A9}">
      <dgm:prSet/>
      <dgm:spPr/>
      <dgm:t>
        <a:bodyPr/>
        <a:lstStyle/>
        <a:p>
          <a:endParaRPr lang="en-US"/>
        </a:p>
      </dgm:t>
    </dgm:pt>
    <dgm:pt modelId="{FB0AD833-6EAB-467F-BA1E-13C7BAC8B3B6}" type="sibTrans" cxnId="{F9B2E0B0-5CEC-4012-99DB-F030919066A9}">
      <dgm:prSet/>
      <dgm:spPr/>
      <dgm:t>
        <a:bodyPr/>
        <a:lstStyle/>
        <a:p>
          <a:endParaRPr lang="en-US"/>
        </a:p>
      </dgm:t>
    </dgm:pt>
    <dgm:pt modelId="{5F320726-02C4-43F5-9629-C2B09DF87EFB}" type="pres">
      <dgm:prSet presAssocID="{959EDD03-7394-4410-BB7B-B6EBCB2C56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58394-13FD-419B-9EE1-585F8A21E523}" type="pres">
      <dgm:prSet presAssocID="{F233500E-174A-471B-86A5-112DE4499225}" presName="parentText" presStyleLbl="node1" presStyleIdx="0" presStyleCnt="1" custLinFactNeighborX="-150" custLinFactNeighborY="49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B66CD-2B4B-4736-BEFD-D67E57385194}" type="pres">
      <dgm:prSet presAssocID="{F233500E-174A-471B-86A5-112DE449922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85F4A0-59F6-4D0C-8E7A-9234A5F247BF}" type="presOf" srcId="{F233500E-174A-471B-86A5-112DE4499225}" destId="{30958394-13FD-419B-9EE1-585F8A21E523}" srcOrd="0" destOrd="0" presId="urn:microsoft.com/office/officeart/2005/8/layout/vList2"/>
    <dgm:cxn modelId="{BCFE8A00-E91E-404C-8B5D-8380A3780D67}" type="presOf" srcId="{959EDD03-7394-4410-BB7B-B6EBCB2C5600}" destId="{5F320726-02C4-43F5-9629-C2B09DF87EFB}" srcOrd="0" destOrd="0" presId="urn:microsoft.com/office/officeart/2005/8/layout/vList2"/>
    <dgm:cxn modelId="{43F5FF31-4086-4B36-B8CA-95B1E92416FB}" srcId="{959EDD03-7394-4410-BB7B-B6EBCB2C5600}" destId="{F233500E-174A-471B-86A5-112DE4499225}" srcOrd="0" destOrd="0" parTransId="{10F364CB-58E0-4C65-BB7E-8902DBDBC853}" sibTransId="{BC1758E3-F31A-41B7-83A3-EC7602588C8E}"/>
    <dgm:cxn modelId="{2F76DACE-51E0-48D3-9AAF-3FD3752C3B68}" type="presOf" srcId="{E25FAED8-CD76-49B0-AD0F-881622DA754F}" destId="{08CB66CD-2B4B-4736-BEFD-D67E57385194}" srcOrd="0" destOrd="0" presId="urn:microsoft.com/office/officeart/2005/8/layout/vList2"/>
    <dgm:cxn modelId="{F9B2E0B0-5CEC-4012-99DB-F030919066A9}" srcId="{F233500E-174A-471B-86A5-112DE4499225}" destId="{E25FAED8-CD76-49B0-AD0F-881622DA754F}" srcOrd="0" destOrd="0" parTransId="{E0609859-8E49-47EE-A13D-7D522FE17B9C}" sibTransId="{FB0AD833-6EAB-467F-BA1E-13C7BAC8B3B6}"/>
    <dgm:cxn modelId="{C78CF481-9F8C-4D1F-AD24-4810E0CF2C82}" type="presParOf" srcId="{5F320726-02C4-43F5-9629-C2B09DF87EFB}" destId="{30958394-13FD-419B-9EE1-585F8A21E523}" srcOrd="0" destOrd="0" presId="urn:microsoft.com/office/officeart/2005/8/layout/vList2"/>
    <dgm:cxn modelId="{E9BB09E2-A7F2-47C9-8D79-961D12223AD6}" type="presParOf" srcId="{5F320726-02C4-43F5-9629-C2B09DF87EFB}" destId="{08CB66CD-2B4B-4736-BEFD-D67E573851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A3F33-675C-4E75-B114-EA1D3B4B9B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11E91-971B-4919-A2C1-C04DFAE5BA36}">
      <dgm:prSet/>
      <dgm:spPr/>
      <dgm:t>
        <a:bodyPr/>
        <a:lstStyle/>
        <a:p>
          <a:pPr rtl="0"/>
          <a:r>
            <a:rPr lang="en-US" b="0" i="0" dirty="0" smtClean="0"/>
            <a:t>Lower Salinity in Madagascar </a:t>
          </a:r>
          <a:endParaRPr lang="en-US" dirty="0"/>
        </a:p>
      </dgm:t>
    </dgm:pt>
    <dgm:pt modelId="{59CCFA5C-F668-4560-BF28-042CA81220C9}" type="parTrans" cxnId="{1DB693EA-C9AF-4821-BF9A-961B3CB9F1F0}">
      <dgm:prSet/>
      <dgm:spPr/>
      <dgm:t>
        <a:bodyPr/>
        <a:lstStyle/>
        <a:p>
          <a:endParaRPr lang="en-US"/>
        </a:p>
      </dgm:t>
    </dgm:pt>
    <dgm:pt modelId="{E0F06C6B-E60B-427B-8946-2155C28539C0}" type="sibTrans" cxnId="{1DB693EA-C9AF-4821-BF9A-961B3CB9F1F0}">
      <dgm:prSet/>
      <dgm:spPr/>
      <dgm:t>
        <a:bodyPr/>
        <a:lstStyle/>
        <a:p>
          <a:endParaRPr lang="en-US"/>
        </a:p>
      </dgm:t>
    </dgm:pt>
    <dgm:pt modelId="{035992DF-1229-44D0-9008-5C3E6DCF6692}">
      <dgm:prSet/>
      <dgm:spPr/>
      <dgm:t>
        <a:bodyPr/>
        <a:lstStyle/>
        <a:p>
          <a:pPr rtl="0"/>
          <a:r>
            <a:rPr lang="en-US" b="0" i="0" dirty="0" smtClean="0"/>
            <a:t>Research of Ian Winger </a:t>
          </a:r>
          <a:endParaRPr lang="en-US" dirty="0"/>
        </a:p>
      </dgm:t>
    </dgm:pt>
    <dgm:pt modelId="{F05CFB96-3FEC-4BF1-99F6-14562D7FFF64}" type="parTrans" cxnId="{3453E74C-F44F-4D30-80DE-375D14F3157B}">
      <dgm:prSet/>
      <dgm:spPr/>
      <dgm:t>
        <a:bodyPr/>
        <a:lstStyle/>
        <a:p>
          <a:endParaRPr lang="en-US"/>
        </a:p>
      </dgm:t>
    </dgm:pt>
    <dgm:pt modelId="{FCA24C73-68A6-4757-8C95-75A346E6FE78}" type="sibTrans" cxnId="{3453E74C-F44F-4D30-80DE-375D14F3157B}">
      <dgm:prSet/>
      <dgm:spPr/>
      <dgm:t>
        <a:bodyPr/>
        <a:lstStyle/>
        <a:p>
          <a:endParaRPr lang="en-US"/>
        </a:p>
      </dgm:t>
    </dgm:pt>
    <dgm:pt modelId="{390D44AC-57B8-4CA9-BC3F-9C2F7B9F5E6C}">
      <dgm:prSet custT="1"/>
      <dgm:spPr/>
      <dgm:t>
        <a:bodyPr/>
        <a:lstStyle/>
        <a:p>
          <a:pPr rtl="0"/>
          <a:r>
            <a:rPr lang="en-US" sz="2000" b="0" i="0" dirty="0" smtClean="0"/>
            <a:t>Max Temperature: 400 C</a:t>
          </a:r>
          <a:endParaRPr lang="en-US" sz="2000" dirty="0"/>
        </a:p>
      </dgm:t>
    </dgm:pt>
    <dgm:pt modelId="{6B8FE3EC-CFA4-4D9D-AB3D-9E5305E9E0B3}" type="parTrans" cxnId="{A86616FE-7E28-46EB-AA61-40D4C7002029}">
      <dgm:prSet/>
      <dgm:spPr/>
      <dgm:t>
        <a:bodyPr/>
        <a:lstStyle/>
        <a:p>
          <a:endParaRPr lang="en-US"/>
        </a:p>
      </dgm:t>
    </dgm:pt>
    <dgm:pt modelId="{CA840F21-5B42-4C68-A945-FE6472565981}" type="sibTrans" cxnId="{A86616FE-7E28-46EB-AA61-40D4C7002029}">
      <dgm:prSet/>
      <dgm:spPr/>
      <dgm:t>
        <a:bodyPr/>
        <a:lstStyle/>
        <a:p>
          <a:endParaRPr lang="en-US"/>
        </a:p>
      </dgm:t>
    </dgm:pt>
    <dgm:pt modelId="{33781607-A6F7-45C1-9FC0-679C6D0EEA41}">
      <dgm:prSet custT="1"/>
      <dgm:spPr/>
      <dgm:t>
        <a:bodyPr/>
        <a:lstStyle/>
        <a:p>
          <a:pPr rtl="0"/>
          <a:r>
            <a:rPr lang="en-US" sz="2000" b="0" i="0" dirty="0" smtClean="0"/>
            <a:t>0.01 PSI differential pressure for optimal focusing</a:t>
          </a:r>
          <a:endParaRPr lang="en-US" sz="2000" dirty="0"/>
        </a:p>
      </dgm:t>
    </dgm:pt>
    <dgm:pt modelId="{064443DC-824B-437D-8AE6-176DE5A07EC3}" type="parTrans" cxnId="{96FAF834-8CD1-48CF-870F-106019D5B89E}">
      <dgm:prSet/>
      <dgm:spPr/>
      <dgm:t>
        <a:bodyPr/>
        <a:lstStyle/>
        <a:p>
          <a:endParaRPr lang="en-US"/>
        </a:p>
      </dgm:t>
    </dgm:pt>
    <dgm:pt modelId="{095CD63B-0380-4A99-ACBA-45D33BB6C1F3}" type="sibTrans" cxnId="{96FAF834-8CD1-48CF-870F-106019D5B89E}">
      <dgm:prSet/>
      <dgm:spPr/>
      <dgm:t>
        <a:bodyPr/>
        <a:lstStyle/>
        <a:p>
          <a:endParaRPr lang="en-US"/>
        </a:p>
      </dgm:t>
    </dgm:pt>
    <dgm:pt modelId="{2F06CE37-68AB-4AB4-8685-8A316FEB5AB0}">
      <dgm:prSet custT="1"/>
      <dgm:spPr/>
      <dgm:t>
        <a:bodyPr/>
        <a:lstStyle/>
        <a:p>
          <a:pPr rtl="0"/>
          <a:r>
            <a:rPr lang="en-US" sz="2000" b="0" i="0" dirty="0" smtClean="0"/>
            <a:t>Solar concentration up to 8 suns (8x normal Solar Intensity)</a:t>
          </a:r>
          <a:endParaRPr lang="en-US" sz="2000" dirty="0"/>
        </a:p>
      </dgm:t>
    </dgm:pt>
    <dgm:pt modelId="{31C3EF67-279D-4387-90A7-C13D0C50DE0B}" type="parTrans" cxnId="{C5EFD99B-C042-4B4B-B830-A23B38FD023F}">
      <dgm:prSet/>
      <dgm:spPr/>
      <dgm:t>
        <a:bodyPr/>
        <a:lstStyle/>
        <a:p>
          <a:endParaRPr lang="en-US"/>
        </a:p>
      </dgm:t>
    </dgm:pt>
    <dgm:pt modelId="{7F8BBE8A-9440-4BCA-9115-5A1B6329EA18}" type="sibTrans" cxnId="{C5EFD99B-C042-4B4B-B830-A23B38FD023F}">
      <dgm:prSet/>
      <dgm:spPr/>
      <dgm:t>
        <a:bodyPr/>
        <a:lstStyle/>
        <a:p>
          <a:endParaRPr lang="en-US"/>
        </a:p>
      </dgm:t>
    </dgm:pt>
    <dgm:pt modelId="{D9BA929B-8509-4802-BD78-F280C8AC1881}">
      <dgm:prSet custT="1"/>
      <dgm:spPr/>
      <dgm:t>
        <a:bodyPr/>
        <a:lstStyle/>
        <a:p>
          <a:pPr rtl="0"/>
          <a:r>
            <a:rPr lang="en-US" sz="2000" baseline="0" dirty="0" smtClean="0"/>
            <a:t>35 g/kg </a:t>
          </a:r>
          <a:endParaRPr lang="en-US" sz="2000" dirty="0"/>
        </a:p>
      </dgm:t>
    </dgm:pt>
    <dgm:pt modelId="{35170463-F430-41EA-B2EC-CCE60DA9C1C6}" type="parTrans" cxnId="{9755FC8D-3E61-4620-804B-64B801298A6B}">
      <dgm:prSet/>
      <dgm:spPr/>
      <dgm:t>
        <a:bodyPr/>
        <a:lstStyle/>
        <a:p>
          <a:endParaRPr lang="en-US"/>
        </a:p>
      </dgm:t>
    </dgm:pt>
    <dgm:pt modelId="{2C262458-A351-490A-8B22-FA3A41CC7338}" type="sibTrans" cxnId="{9755FC8D-3E61-4620-804B-64B801298A6B}">
      <dgm:prSet/>
      <dgm:spPr/>
      <dgm:t>
        <a:bodyPr/>
        <a:lstStyle/>
        <a:p>
          <a:endParaRPr lang="en-US"/>
        </a:p>
      </dgm:t>
    </dgm:pt>
    <dgm:pt modelId="{BF2248B2-582A-4AB4-A77A-AD710B3EBFD5}">
      <dgm:prSet custT="1"/>
      <dgm:spPr/>
      <dgm:t>
        <a:bodyPr/>
        <a:lstStyle/>
        <a:p>
          <a:pPr rtl="0"/>
          <a:r>
            <a:rPr lang="en-US" sz="2000" baseline="0" dirty="0" smtClean="0"/>
            <a:t>Somalia ~35.5</a:t>
          </a:r>
          <a:endParaRPr lang="en-US" sz="2000" dirty="0"/>
        </a:p>
      </dgm:t>
    </dgm:pt>
    <dgm:pt modelId="{253414BF-008F-4B3C-947A-5B89AEF19C3C}" type="parTrans" cxnId="{B95E4B01-FEB5-4B6A-9AF2-B9FCF1256575}">
      <dgm:prSet/>
      <dgm:spPr/>
      <dgm:t>
        <a:bodyPr/>
        <a:lstStyle/>
        <a:p>
          <a:endParaRPr lang="en-US"/>
        </a:p>
      </dgm:t>
    </dgm:pt>
    <dgm:pt modelId="{2252FA57-A6A4-4304-90F1-BEF34DD3BCB3}" type="sibTrans" cxnId="{B95E4B01-FEB5-4B6A-9AF2-B9FCF1256575}">
      <dgm:prSet/>
      <dgm:spPr/>
      <dgm:t>
        <a:bodyPr/>
        <a:lstStyle/>
        <a:p>
          <a:endParaRPr lang="en-US"/>
        </a:p>
      </dgm:t>
    </dgm:pt>
    <dgm:pt modelId="{3C0D5895-3DE7-4EF5-8895-95BAF62FA89F}">
      <dgm:prSet custT="1"/>
      <dgm:spPr/>
      <dgm:t>
        <a:bodyPr/>
        <a:lstStyle/>
        <a:p>
          <a:pPr rtl="0"/>
          <a:r>
            <a:rPr lang="en-US" sz="2000" dirty="0" smtClean="0"/>
            <a:t>Highest salinity is 40 g/kg</a:t>
          </a:r>
          <a:endParaRPr lang="en-US" sz="2000" dirty="0"/>
        </a:p>
      </dgm:t>
    </dgm:pt>
    <dgm:pt modelId="{5D80C6F6-2566-4EEB-8E20-B147C2919DC2}" type="parTrans" cxnId="{BDC10E8D-6069-47D5-AA56-339F552E84AD}">
      <dgm:prSet/>
      <dgm:spPr/>
      <dgm:t>
        <a:bodyPr/>
        <a:lstStyle/>
        <a:p>
          <a:endParaRPr lang="en-US"/>
        </a:p>
      </dgm:t>
    </dgm:pt>
    <dgm:pt modelId="{0E3763AF-4C44-40F8-A913-3BF917FB0C5E}" type="sibTrans" cxnId="{BDC10E8D-6069-47D5-AA56-339F552E84AD}">
      <dgm:prSet/>
      <dgm:spPr/>
      <dgm:t>
        <a:bodyPr/>
        <a:lstStyle/>
        <a:p>
          <a:endParaRPr lang="en-US"/>
        </a:p>
      </dgm:t>
    </dgm:pt>
    <dgm:pt modelId="{71295B1F-8C81-4A00-87D5-FCB6B65EF953}" type="pres">
      <dgm:prSet presAssocID="{B52A3F33-675C-4E75-B114-EA1D3B4B9B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529E9-D5D5-44B7-BFB3-235AB2F4C30D}" type="pres">
      <dgm:prSet presAssocID="{D2E11E91-971B-4919-A2C1-C04DFAE5BA36}" presName="linNode" presStyleCnt="0"/>
      <dgm:spPr/>
    </dgm:pt>
    <dgm:pt modelId="{0D1BCAFC-81FF-4172-8EFA-A5DE8ADCF7DB}" type="pres">
      <dgm:prSet presAssocID="{D2E11E91-971B-4919-A2C1-C04DFAE5BA3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4AD2C-0DF8-4841-996E-4ADB83C1B027}" type="pres">
      <dgm:prSet presAssocID="{D2E11E91-971B-4919-A2C1-C04DFAE5BA3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2FAF0-6A71-4BE0-B3E2-002DC6A7C927}" type="pres">
      <dgm:prSet presAssocID="{E0F06C6B-E60B-427B-8946-2155C28539C0}" presName="sp" presStyleCnt="0"/>
      <dgm:spPr/>
    </dgm:pt>
    <dgm:pt modelId="{ACB3BF13-B281-4B5A-8BD9-0B7A4E8E74BB}" type="pres">
      <dgm:prSet presAssocID="{035992DF-1229-44D0-9008-5C3E6DCF6692}" presName="linNode" presStyleCnt="0"/>
      <dgm:spPr/>
    </dgm:pt>
    <dgm:pt modelId="{876EDE4E-4FB6-4704-A625-2930B86C34E8}" type="pres">
      <dgm:prSet presAssocID="{035992DF-1229-44D0-9008-5C3E6DCF66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D4D26-4384-4D03-8BF3-624102A52981}" type="pres">
      <dgm:prSet presAssocID="{035992DF-1229-44D0-9008-5C3E6DCF669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AF834-8CD1-48CF-870F-106019D5B89E}" srcId="{035992DF-1229-44D0-9008-5C3E6DCF6692}" destId="{33781607-A6F7-45C1-9FC0-679C6D0EEA41}" srcOrd="1" destOrd="0" parTransId="{064443DC-824B-437D-8AE6-176DE5A07EC3}" sibTransId="{095CD63B-0380-4A99-ACBA-45D33BB6C1F3}"/>
    <dgm:cxn modelId="{3453E74C-F44F-4D30-80DE-375D14F3157B}" srcId="{B52A3F33-675C-4E75-B114-EA1D3B4B9BB3}" destId="{035992DF-1229-44D0-9008-5C3E6DCF6692}" srcOrd="1" destOrd="0" parTransId="{F05CFB96-3FEC-4BF1-99F6-14562D7FFF64}" sibTransId="{FCA24C73-68A6-4757-8C95-75A346E6FE78}"/>
    <dgm:cxn modelId="{C5EFD99B-C042-4B4B-B830-A23B38FD023F}" srcId="{035992DF-1229-44D0-9008-5C3E6DCF6692}" destId="{2F06CE37-68AB-4AB4-8685-8A316FEB5AB0}" srcOrd="2" destOrd="0" parTransId="{31C3EF67-279D-4387-90A7-C13D0C50DE0B}" sibTransId="{7F8BBE8A-9440-4BCA-9115-5A1B6329EA18}"/>
    <dgm:cxn modelId="{A86616FE-7E28-46EB-AA61-40D4C7002029}" srcId="{035992DF-1229-44D0-9008-5C3E6DCF6692}" destId="{390D44AC-57B8-4CA9-BC3F-9C2F7B9F5E6C}" srcOrd="0" destOrd="0" parTransId="{6B8FE3EC-CFA4-4D9D-AB3D-9E5305E9E0B3}" sibTransId="{CA840F21-5B42-4C68-A945-FE6472565981}"/>
    <dgm:cxn modelId="{1DB693EA-C9AF-4821-BF9A-961B3CB9F1F0}" srcId="{B52A3F33-675C-4E75-B114-EA1D3B4B9BB3}" destId="{D2E11E91-971B-4919-A2C1-C04DFAE5BA36}" srcOrd="0" destOrd="0" parTransId="{59CCFA5C-F668-4560-BF28-042CA81220C9}" sibTransId="{E0F06C6B-E60B-427B-8946-2155C28539C0}"/>
    <dgm:cxn modelId="{19980E64-9D34-4972-BCA8-6F1FEE5B8B96}" type="presOf" srcId="{D9BA929B-8509-4802-BD78-F280C8AC1881}" destId="{11D4AD2C-0DF8-4841-996E-4ADB83C1B027}" srcOrd="0" destOrd="0" presId="urn:microsoft.com/office/officeart/2005/8/layout/vList5"/>
    <dgm:cxn modelId="{29F5117A-2DC4-4CAC-A400-086BDCD45257}" type="presOf" srcId="{BF2248B2-582A-4AB4-A77A-AD710B3EBFD5}" destId="{11D4AD2C-0DF8-4841-996E-4ADB83C1B027}" srcOrd="0" destOrd="1" presId="urn:microsoft.com/office/officeart/2005/8/layout/vList5"/>
    <dgm:cxn modelId="{1071A28F-BC15-400A-B26E-AC8C247B0973}" type="presOf" srcId="{B52A3F33-675C-4E75-B114-EA1D3B4B9BB3}" destId="{71295B1F-8C81-4A00-87D5-FCB6B65EF953}" srcOrd="0" destOrd="0" presId="urn:microsoft.com/office/officeart/2005/8/layout/vList5"/>
    <dgm:cxn modelId="{9755FC8D-3E61-4620-804B-64B801298A6B}" srcId="{D2E11E91-971B-4919-A2C1-C04DFAE5BA36}" destId="{D9BA929B-8509-4802-BD78-F280C8AC1881}" srcOrd="0" destOrd="0" parTransId="{35170463-F430-41EA-B2EC-CCE60DA9C1C6}" sibTransId="{2C262458-A351-490A-8B22-FA3A41CC7338}"/>
    <dgm:cxn modelId="{BDC10E8D-6069-47D5-AA56-339F552E84AD}" srcId="{D2E11E91-971B-4919-A2C1-C04DFAE5BA36}" destId="{3C0D5895-3DE7-4EF5-8895-95BAF62FA89F}" srcOrd="2" destOrd="0" parTransId="{5D80C6F6-2566-4EEB-8E20-B147C2919DC2}" sibTransId="{0E3763AF-4C44-40F8-A913-3BF917FB0C5E}"/>
    <dgm:cxn modelId="{4793F7CF-F79F-49E2-8F41-22B094A0B8B7}" type="presOf" srcId="{33781607-A6F7-45C1-9FC0-679C6D0EEA41}" destId="{A74D4D26-4384-4D03-8BF3-624102A52981}" srcOrd="0" destOrd="1" presId="urn:microsoft.com/office/officeart/2005/8/layout/vList5"/>
    <dgm:cxn modelId="{DC34EF2B-9979-4288-89BD-5C76E9D4E1F2}" type="presOf" srcId="{035992DF-1229-44D0-9008-5C3E6DCF6692}" destId="{876EDE4E-4FB6-4704-A625-2930B86C34E8}" srcOrd="0" destOrd="0" presId="urn:microsoft.com/office/officeart/2005/8/layout/vList5"/>
    <dgm:cxn modelId="{B95E4B01-FEB5-4B6A-9AF2-B9FCF1256575}" srcId="{D2E11E91-971B-4919-A2C1-C04DFAE5BA36}" destId="{BF2248B2-582A-4AB4-A77A-AD710B3EBFD5}" srcOrd="1" destOrd="0" parTransId="{253414BF-008F-4B3C-947A-5B89AEF19C3C}" sibTransId="{2252FA57-A6A4-4304-90F1-BEF34DD3BCB3}"/>
    <dgm:cxn modelId="{76C0305E-6D32-4FD8-A8B2-B18D8DBA9A3E}" type="presOf" srcId="{2F06CE37-68AB-4AB4-8685-8A316FEB5AB0}" destId="{A74D4D26-4384-4D03-8BF3-624102A52981}" srcOrd="0" destOrd="2" presId="urn:microsoft.com/office/officeart/2005/8/layout/vList5"/>
    <dgm:cxn modelId="{294D973B-72A3-4C8A-BADB-EBD13A73837A}" type="presOf" srcId="{390D44AC-57B8-4CA9-BC3F-9C2F7B9F5E6C}" destId="{A74D4D26-4384-4D03-8BF3-624102A52981}" srcOrd="0" destOrd="0" presId="urn:microsoft.com/office/officeart/2005/8/layout/vList5"/>
    <dgm:cxn modelId="{1E629C1B-0E5A-46BA-9D5A-ECB1C33F57E5}" type="presOf" srcId="{3C0D5895-3DE7-4EF5-8895-95BAF62FA89F}" destId="{11D4AD2C-0DF8-4841-996E-4ADB83C1B027}" srcOrd="0" destOrd="2" presId="urn:microsoft.com/office/officeart/2005/8/layout/vList5"/>
    <dgm:cxn modelId="{16B0A997-E64F-403A-9E0F-8C5243D759C2}" type="presOf" srcId="{D2E11E91-971B-4919-A2C1-C04DFAE5BA36}" destId="{0D1BCAFC-81FF-4172-8EFA-A5DE8ADCF7DB}" srcOrd="0" destOrd="0" presId="urn:microsoft.com/office/officeart/2005/8/layout/vList5"/>
    <dgm:cxn modelId="{2BB93B8D-4E11-4778-96A7-069E633A055E}" type="presParOf" srcId="{71295B1F-8C81-4A00-87D5-FCB6B65EF953}" destId="{58D529E9-D5D5-44B7-BFB3-235AB2F4C30D}" srcOrd="0" destOrd="0" presId="urn:microsoft.com/office/officeart/2005/8/layout/vList5"/>
    <dgm:cxn modelId="{AEF2F1BA-6B43-45C4-8153-02A9A3627412}" type="presParOf" srcId="{58D529E9-D5D5-44B7-BFB3-235AB2F4C30D}" destId="{0D1BCAFC-81FF-4172-8EFA-A5DE8ADCF7DB}" srcOrd="0" destOrd="0" presId="urn:microsoft.com/office/officeart/2005/8/layout/vList5"/>
    <dgm:cxn modelId="{650B4CFA-34E1-4C93-B774-39063B062490}" type="presParOf" srcId="{58D529E9-D5D5-44B7-BFB3-235AB2F4C30D}" destId="{11D4AD2C-0DF8-4841-996E-4ADB83C1B027}" srcOrd="1" destOrd="0" presId="urn:microsoft.com/office/officeart/2005/8/layout/vList5"/>
    <dgm:cxn modelId="{EABC2E26-F76A-4358-8885-6547D0835AD6}" type="presParOf" srcId="{71295B1F-8C81-4A00-87D5-FCB6B65EF953}" destId="{84F2FAF0-6A71-4BE0-B3E2-002DC6A7C927}" srcOrd="1" destOrd="0" presId="urn:microsoft.com/office/officeart/2005/8/layout/vList5"/>
    <dgm:cxn modelId="{00824389-D65A-44A3-BAF4-1A4D5A63AB02}" type="presParOf" srcId="{71295B1F-8C81-4A00-87D5-FCB6B65EF953}" destId="{ACB3BF13-B281-4B5A-8BD9-0B7A4E8E74BB}" srcOrd="2" destOrd="0" presId="urn:microsoft.com/office/officeart/2005/8/layout/vList5"/>
    <dgm:cxn modelId="{39EFE897-67A7-4256-B563-FEF59FDE9305}" type="presParOf" srcId="{ACB3BF13-B281-4B5A-8BD9-0B7A4E8E74BB}" destId="{876EDE4E-4FB6-4704-A625-2930B86C34E8}" srcOrd="0" destOrd="0" presId="urn:microsoft.com/office/officeart/2005/8/layout/vList5"/>
    <dgm:cxn modelId="{C1F2BEA0-3B56-44A1-A419-6A3C5D40E34B}" type="presParOf" srcId="{ACB3BF13-B281-4B5A-8BD9-0B7A4E8E74BB}" destId="{A74D4D26-4384-4D03-8BF3-624102A529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0E2A67-CB5D-41D3-9B5A-30FD4D2A7ED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47D2E7-9A02-4981-B649-36C23A3A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buFontTx/>
              <a:buChar char="-"/>
              <a:defRPr/>
            </a:pPr>
            <a:r>
              <a:rPr lang="en-US" sz="1900" dirty="0"/>
              <a:t>Reduced Education</a:t>
            </a:r>
          </a:p>
          <a:p>
            <a:pPr lvl="1">
              <a:buFontTx/>
              <a:buChar char="-"/>
            </a:pPr>
            <a:r>
              <a:rPr lang="en-US" sz="1900" dirty="0"/>
              <a:t>Poor Hygiene </a:t>
            </a:r>
          </a:p>
          <a:p>
            <a:pPr lvl="1">
              <a:buFontTx/>
              <a:buChar char="-"/>
            </a:pPr>
            <a:r>
              <a:rPr lang="en-US" sz="1900" dirty="0"/>
              <a:t>Pollutants</a:t>
            </a:r>
          </a:p>
          <a:p>
            <a:endParaRPr lang="en-US" dirty="0" smtClean="0"/>
          </a:p>
          <a:p>
            <a:r>
              <a:rPr lang="en-US" dirty="0" smtClean="0"/>
              <a:t>3.4 million people die from water-related illness every year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blueplanetnetwork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&gt;186000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/Tallahassee -</a:t>
            </a:r>
            <a:r>
              <a:rPr lang="en-US" baseline="0" dirty="0" smtClean="0">
                <a:sym typeface="Wingdings" panose="05000000000000000000" pitchFamily="2" charset="2"/>
              </a:rPr>
              <a:t> that’s 18x the amount of people in Tallahassee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saline</a:t>
            </a:r>
            <a:r>
              <a:rPr lang="en-US" baseline="0" dirty="0" smtClean="0"/>
              <a:t> water access, weather conditions, temperature, etc.</a:t>
            </a:r>
          </a:p>
          <a:p>
            <a:r>
              <a:rPr lang="en-US" dirty="0" smtClean="0"/>
              <a:t>Can the design be implemented at different geographic locations? </a:t>
            </a:r>
          </a:p>
          <a:p>
            <a:endParaRPr lang="en-US" dirty="0" smtClean="0"/>
          </a:p>
          <a:p>
            <a:r>
              <a:rPr lang="en-US" dirty="0" smtClean="0"/>
              <a:t>Must know the amount of water required per person per</a:t>
            </a:r>
            <a:r>
              <a:rPr lang="en-US" baseline="0" dirty="0" smtClean="0"/>
              <a:t> day and amount of people in the village to be sufficient</a:t>
            </a:r>
          </a:p>
          <a:p>
            <a:endParaRPr lang="en-US" baseline="0" dirty="0" smtClean="0"/>
          </a:p>
          <a:p>
            <a:r>
              <a:rPr lang="en-US" dirty="0" smtClean="0"/>
              <a:t>What temperature is optimal to boil the water but also not too hot so</a:t>
            </a:r>
            <a:r>
              <a:rPr lang="en-US" baseline="0" dirty="0" smtClean="0"/>
              <a:t> rate of condensation is still sufficient</a:t>
            </a:r>
          </a:p>
          <a:p>
            <a:endParaRPr lang="en-US" dirty="0" smtClean="0"/>
          </a:p>
          <a:p>
            <a:r>
              <a:rPr lang="en-US" dirty="0" smtClean="0"/>
              <a:t>Cheap enough to be mass produced? </a:t>
            </a:r>
          </a:p>
          <a:p>
            <a:r>
              <a:rPr lang="en-US" dirty="0" smtClean="0"/>
              <a:t>Portable in case of unforeseen circumstances?</a:t>
            </a:r>
          </a:p>
          <a:p>
            <a:r>
              <a:rPr lang="en-US" dirty="0" smtClean="0"/>
              <a:t>Can</a:t>
            </a:r>
            <a:r>
              <a:rPr lang="en-US" baseline="0" dirty="0" smtClean="0"/>
              <a:t> Prototype translate to life-size scale?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Sausage</a:t>
            </a:r>
            <a:r>
              <a:rPr lang="en-US" baseline="0" dirty="0" smtClean="0"/>
              <a:t> has been developed as a cheap, easy way to focus solar energy. Applying this to a desalination technique could solve the need for more potable water in under developed countries that have much saline water with a lack of clean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Congo: Small mileage</a:t>
            </a:r>
            <a:r>
              <a:rPr lang="en-US" baseline="0" dirty="0" smtClean="0"/>
              <a:t> of shoreline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Mozambique – relatable to Madagascar ; Madagascar fully surrounded by water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Sierra Leone &amp; Mauritania</a:t>
            </a:r>
            <a:r>
              <a:rPr lang="en-US" baseline="0" dirty="0" smtClean="0"/>
              <a:t> have shoreline also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On shore &amp; in</a:t>
            </a:r>
            <a:r>
              <a:rPr lang="en-US" baseline="0" dirty="0" smtClean="0"/>
              <a:t> land </a:t>
            </a:r>
          </a:p>
          <a:p>
            <a:r>
              <a:rPr lang="en-US" baseline="0" dirty="0" smtClean="0"/>
              <a:t>Wells seen as unusable due to saltwater contamination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Daily Average of ~63F to  ~82F </a:t>
            </a:r>
          </a:p>
          <a:p>
            <a:r>
              <a:rPr lang="en-US" baseline="0" dirty="0" smtClean="0"/>
              <a:t>Coolest in July : ~48F – 70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Simplistic </a:t>
            </a:r>
          </a:p>
          <a:p>
            <a:r>
              <a:rPr lang="en-US" dirty="0" smtClean="0"/>
              <a:t>Family-sized application </a:t>
            </a:r>
          </a:p>
          <a:p>
            <a:pPr lvl="1"/>
            <a:r>
              <a:rPr lang="en-US" dirty="0" smtClean="0"/>
              <a:t>More versatile </a:t>
            </a:r>
          </a:p>
          <a:p>
            <a:pPr lvl="1"/>
            <a:r>
              <a:rPr lang="en-US" dirty="0" smtClean="0"/>
              <a:t>More easily transported </a:t>
            </a:r>
          </a:p>
          <a:p>
            <a:r>
              <a:rPr lang="en-US" dirty="0" smtClean="0"/>
              <a:t>Potential for solar sausage farm to sustain entire community in future </a:t>
            </a:r>
          </a:p>
          <a:p>
            <a:pPr lvl="1"/>
            <a:r>
              <a:rPr lang="en-US" dirty="0" smtClean="0"/>
              <a:t>Increases marketability of project </a:t>
            </a:r>
          </a:p>
          <a:p>
            <a:r>
              <a:rPr lang="en-US" dirty="0" smtClean="0"/>
              <a:t>Prototype Plans </a:t>
            </a:r>
          </a:p>
          <a:p>
            <a:r>
              <a:rPr lang="en-US" dirty="0" smtClean="0"/>
              <a:t>Length – 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ft</a:t>
            </a:r>
            <a:endParaRPr lang="en-US" baseline="0" dirty="0" smtClean="0"/>
          </a:p>
          <a:p>
            <a:r>
              <a:rPr lang="en-US" baseline="0" dirty="0" smtClean="0"/>
              <a:t>Diameter – 2 </a:t>
            </a:r>
            <a:r>
              <a:rPr lang="en-US" baseline="0" dirty="0" err="1" smtClean="0"/>
              <a:t>ft</a:t>
            </a:r>
            <a:endParaRPr lang="en-US" baseline="0" dirty="0" smtClean="0"/>
          </a:p>
          <a:p>
            <a:r>
              <a:rPr lang="en-US" baseline="0" dirty="0" smtClean="0"/>
              <a:t>Use existing materials (</a:t>
            </a:r>
            <a:r>
              <a:rPr lang="en-US" baseline="0" dirty="0" err="1" smtClean="0"/>
              <a:t>ian</a:t>
            </a:r>
            <a:r>
              <a:rPr lang="en-US" baseline="0" dirty="0" smtClean="0"/>
              <a:t> winger)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SansSerif" panose="00000400000000000000" pitchFamily="2" charset="2"/>
              </a:rPr>
              <a:t>Natural disasters </a:t>
            </a:r>
          </a:p>
          <a:p>
            <a:pPr lvl="1"/>
            <a:r>
              <a:rPr lang="en-US" sz="2000" dirty="0">
                <a:latin typeface="SansSerif" panose="00000400000000000000" pitchFamily="2" charset="2"/>
              </a:rPr>
              <a:t>Saline build up 	</a:t>
            </a:r>
          </a:p>
          <a:p>
            <a:endParaRPr lang="en-US" dirty="0" smtClean="0"/>
          </a:p>
          <a:p>
            <a:r>
              <a:rPr lang="en-US" dirty="0" smtClean="0"/>
              <a:t>Prone to cyclones (East Coast)</a:t>
            </a:r>
          </a:p>
          <a:p>
            <a:r>
              <a:rPr lang="en-US" dirty="0" smtClean="0"/>
              <a:t>Monsoons (Dec-Mar)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Common Weather: Wind currents;</a:t>
            </a:r>
            <a:r>
              <a:rPr lang="en-US" baseline="0" dirty="0" smtClean="0"/>
              <a:t> rain storms</a:t>
            </a:r>
          </a:p>
          <a:p>
            <a:pPr lvl="1"/>
            <a:r>
              <a:rPr lang="en-US" sz="2000" dirty="0">
                <a:latin typeface="SansSerif" panose="00000400000000000000" pitchFamily="2" charset="2"/>
              </a:rPr>
              <a:t>10AM - 3PM</a:t>
            </a:r>
          </a:p>
          <a:p>
            <a:pPr lvl="1"/>
            <a:r>
              <a:rPr lang="en-US" sz="2000" dirty="0">
                <a:latin typeface="SansSerif" panose="00000400000000000000" pitchFamily="2" charset="2"/>
              </a:rPr>
              <a:t>Seasonal change </a:t>
            </a:r>
          </a:p>
          <a:p>
            <a:endParaRPr lang="en-US" dirty="0" smtClean="0"/>
          </a:p>
          <a:p>
            <a:r>
              <a:rPr lang="en-US" dirty="0" smtClean="0"/>
              <a:t>Declination of sun </a:t>
            </a:r>
          </a:p>
          <a:p>
            <a:endParaRPr lang="en-US" dirty="0" smtClean="0"/>
          </a:p>
          <a:p>
            <a:r>
              <a:rPr lang="en-US" dirty="0" smtClean="0"/>
              <a:t>Must be constructed with tri-fold technique</a:t>
            </a:r>
          </a:p>
          <a:p>
            <a:r>
              <a:rPr lang="en-US" dirty="0" smtClean="0"/>
              <a:t>Glue</a:t>
            </a:r>
            <a:r>
              <a:rPr lang="en-US" baseline="0" dirty="0" smtClean="0"/>
              <a:t> must be superheated and avoid contact with air in order to be used (initial construction)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Madgascar</a:t>
            </a:r>
            <a:r>
              <a:rPr lang="en-US" dirty="0" smtClean="0"/>
              <a:t>:</a:t>
            </a:r>
            <a:r>
              <a:rPr lang="en-US" baseline="0" dirty="0" smtClean="0"/>
              <a:t> 35 g/kg </a:t>
            </a:r>
          </a:p>
          <a:p>
            <a:pPr defTabSz="931774">
              <a:defRPr/>
            </a:pPr>
            <a:r>
              <a:rPr lang="en-US" baseline="0" dirty="0" smtClean="0"/>
              <a:t>(Somalia ~35.5)</a:t>
            </a:r>
            <a:endParaRPr lang="en-US" dirty="0" smtClean="0"/>
          </a:p>
          <a:p>
            <a:r>
              <a:rPr lang="en-US" baseline="0" dirty="0" smtClean="0"/>
              <a:t>Highest salinity is 40 g/kg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water not easily</a:t>
            </a:r>
            <a:r>
              <a:rPr lang="en-US" baseline="0" dirty="0" smtClean="0"/>
              <a:t> available like we are used to. </a:t>
            </a:r>
          </a:p>
          <a:p>
            <a:r>
              <a:rPr lang="en-US" baseline="0" dirty="0" smtClean="0"/>
              <a:t>Luxury as the lack of causes disease and leads to a cycle of poverty.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Solar Sausage provides a solution to developing countries in need of clean water. </a:t>
            </a:r>
          </a:p>
          <a:p>
            <a:r>
              <a:rPr lang="en-US" baseline="0" dirty="0" smtClean="0"/>
              <a:t>Green Energy – Solar </a:t>
            </a:r>
          </a:p>
          <a:p>
            <a:r>
              <a:rPr lang="en-US" baseline="0" dirty="0" smtClean="0"/>
              <a:t>Direct Heat Transfer method chosen opposed to H.E. because simpler, easily fixed, less components, easier to train people. </a:t>
            </a:r>
          </a:p>
          <a:p>
            <a:r>
              <a:rPr lang="en-US" baseline="0" dirty="0" smtClean="0"/>
              <a:t>	increases deployment area opportunities </a:t>
            </a:r>
          </a:p>
          <a:p>
            <a:r>
              <a:rPr lang="en-US" baseline="0" dirty="0" smtClean="0"/>
              <a:t>		-&gt; broadens marketing opportunities &amp; potential consumer base</a:t>
            </a:r>
          </a:p>
          <a:p>
            <a:r>
              <a:rPr lang="en-US" baseline="0" dirty="0" smtClean="0"/>
              <a:t>Many challenges to account for : climate and materials</a:t>
            </a:r>
          </a:p>
          <a:p>
            <a:r>
              <a:rPr lang="en-US" baseline="0" dirty="0" smtClean="0"/>
              <a:t>	easily </a:t>
            </a:r>
            <a:r>
              <a:rPr lang="en-US" baseline="0" dirty="0" err="1" smtClean="0"/>
              <a:t>replacable</a:t>
            </a:r>
            <a:r>
              <a:rPr lang="en-US" baseline="0" dirty="0" smtClean="0"/>
              <a:t> parts</a:t>
            </a:r>
          </a:p>
          <a:p>
            <a:r>
              <a:rPr lang="en-US" baseline="0" dirty="0" smtClean="0"/>
              <a:t>	weather conditions (seasonal variation) </a:t>
            </a:r>
          </a:p>
          <a:p>
            <a:r>
              <a:rPr lang="en-US" baseline="0" dirty="0" smtClean="0"/>
              <a:t>Project Forecast: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D2E7-9A02-4981-B649-36C23A3AB6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892BF7A-38E1-43B4-BFBB-EA08DEF10EB2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ABF-636E-4AB5-A08B-39300F51FDED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1DD2-D8FF-4847-B652-8ABA908D9EA6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28CB-C6B5-42EA-AF42-AAA592A7D71E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47AC-60E9-4E0C-9D9D-C078AC502492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D04-DC1B-4222-9A75-5DFE945E5C42}" type="datetime1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F7E-E4B2-4E38-A7CE-D172219A0C21}" type="datetime1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BB94-ADC3-406D-BF0B-B2000FDDA5A7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1C99-8E9A-4027-ACD4-347240E46EC8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6055-D58C-4927-AA8B-3B5978FCB877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EF38-C6FE-41EA-9E82-5A8EB09052F3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E2D9-AA20-44AA-9D3B-4E3B3C37A209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B4ED-A62E-4D09-BD52-35A3600C4D5B}" type="datetime1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B82-DBA1-416F-BEF1-78F11862E76B}" type="datetime1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F143-A1AF-401C-8A4A-31484A07ACB6}" type="datetime1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FDB6-6F2C-4ABB-9689-5503964F0025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16F6-4E99-4640-AF68-FDEA7C92364D}" type="datetime1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AF4A53-F77E-46BD-8FB4-B7CCF6E607C0}" type="datetime1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Solar Sausage for          Joseph Hamel Water Desalination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34715B6-11CF-4644-BDE9-7BA3CE4B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codex2\wellscr\My%20Documents\Senior%20Design.mp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823" y="1310017"/>
            <a:ext cx="9291185" cy="1020175"/>
          </a:xfrm>
        </p:spPr>
        <p:txBody>
          <a:bodyPr/>
          <a:lstStyle/>
          <a:p>
            <a:r>
              <a:rPr lang="en-US" sz="4800" b="1" dirty="0" smtClean="0">
                <a:latin typeface="SansSerif" panose="00000400000000000000" pitchFamily="2" charset="2"/>
              </a:rPr>
              <a:t>Solar Sausage for Water Desalination</a:t>
            </a:r>
            <a:endParaRPr lang="en-US" sz="4800" b="1" dirty="0"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643" y="2579914"/>
            <a:ext cx="4895564" cy="313954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/>
          <p:cNvSpPr txBox="1"/>
          <p:nvPr/>
        </p:nvSpPr>
        <p:spPr>
          <a:xfrm>
            <a:off x="1059823" y="2995525"/>
            <a:ext cx="496542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Sponsor: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Florida State University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Advisor: 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Dr. Shangchao Lin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Instructor: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Dr. Scott Helzer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	Nikhil Gupta</a:t>
            </a:r>
          </a:p>
          <a:p>
            <a:pPr lvl="1">
              <a:spcAft>
                <a:spcPts val="800"/>
              </a:spcAft>
            </a:pP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		Dr. Chiang Shih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SansSerif" panose="00000400000000000000" pitchFamily="2" charset="2"/>
              </a:rPr>
              <a:t>Group 7: 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Alexandra Filardo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Joseph Hamel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Alex Stringer</a:t>
            </a:r>
          </a:p>
          <a:p>
            <a:r>
              <a:rPr lang="en-US" sz="2000" dirty="0">
                <a:solidFill>
                  <a:schemeClr val="bg1"/>
                </a:solidFill>
                <a:latin typeface="SansSerif" panose="000004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SansSerif" panose="00000400000000000000" pitchFamily="2" charset="2"/>
              </a:rPr>
              <a:t>  	Crystal Wells</a:t>
            </a:r>
          </a:p>
        </p:txBody>
      </p:sp>
    </p:spTree>
    <p:extLst>
      <p:ext uri="{BB962C8B-B14F-4D97-AF65-F5344CB8AC3E}">
        <p14:creationId xmlns:p14="http://schemas.microsoft.com/office/powerpoint/2010/main" val="876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Preliminary Observations</a:t>
            </a:r>
            <a:endParaRPr lang="en-US" dirty="0">
              <a:latin typeface="SansSerif" panose="00000400000000000000" pitchFamily="2" charset="2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05864"/>
              </p:ext>
            </p:extLst>
          </p:nvPr>
        </p:nvGraphicFramePr>
        <p:xfrm>
          <a:off x="445408" y="2563586"/>
          <a:ext cx="11213192" cy="345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10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4391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Projection of Completion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SansSerif" panose="00000400000000000000" pitchFamily="2" charset="2"/>
                <a:hlinkClick r:id="rId2" action="ppaction://hlinkfile"/>
              </a:rPr>
              <a:t>Gantt Chart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SansSerif" panose="00000400000000000000" pitchFamily="2" charset="2"/>
                <a:hlinkClick r:id="rId2" action="ppaction://hlinkfile"/>
              </a:rPr>
              <a:t>Z</a:t>
            </a:r>
            <a:r>
              <a:rPr lang="en-US" sz="3200" dirty="0" smtClean="0">
                <a:solidFill>
                  <a:schemeClr val="tx1"/>
                </a:solidFill>
                <a:latin typeface="SansSerif" panose="00000400000000000000" pitchFamily="2" charset="2"/>
                <a:hlinkClick r:id="rId2" action="ppaction://hlinkfile"/>
              </a:rPr>
              <a:t>:\My Documents\Senior </a:t>
            </a:r>
            <a:r>
              <a:rPr lang="en-US" sz="3200" dirty="0" err="1" smtClean="0">
                <a:solidFill>
                  <a:schemeClr val="tx1"/>
                </a:solidFill>
                <a:latin typeface="SansSerif" panose="00000400000000000000" pitchFamily="2" charset="2"/>
                <a:hlinkClick r:id="rId2" action="ppaction://hlinkfile"/>
              </a:rPr>
              <a:t>Design.mpp</a:t>
            </a:r>
            <a:endParaRPr lang="en-US" sz="32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11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32569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Summary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Clean water is a luxury.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Solution: Solar Sausage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Direct Heat Transfer Method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Deployment Opportunities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Challenges &amp; Risks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Project Forecast</a:t>
            </a:r>
          </a:p>
          <a:p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31" y="2603500"/>
            <a:ext cx="3569470" cy="2692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12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Crystal Wells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14530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References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08" y="2705100"/>
            <a:ext cx="11164205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[1] http</a:t>
            </a:r>
            <a:r>
              <a:rPr lang="en-US" dirty="0">
                <a:solidFill>
                  <a:schemeClr val="tx1"/>
                </a:solidFill>
                <a:latin typeface="SansSerif" panose="00000400000000000000" pitchFamily="2" charset="2"/>
              </a:rPr>
              <a:t>://www.who.int/pmnch/media/news/2012/201205_africa_scorecard.pdf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[2] http</a:t>
            </a:r>
            <a:r>
              <a:rPr lang="en-US" dirty="0">
                <a:solidFill>
                  <a:schemeClr val="tx1"/>
                </a:solidFill>
                <a:latin typeface="SansSerif" panose="00000400000000000000" pitchFamily="2" charset="2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www.dailymail.co.uk/sciencetech/article-2042116/Nasa-unveils-map-salt-levels-seas-world-transform-understanding-weather.html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[3] http</a:t>
            </a:r>
            <a:r>
              <a:rPr lang="en-US" dirty="0">
                <a:solidFill>
                  <a:schemeClr val="tx1"/>
                </a:solidFill>
                <a:latin typeface="SansSerif" panose="00000400000000000000" pitchFamily="2" charset="2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www.wateraid.org/mg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[4] http</a:t>
            </a:r>
            <a:r>
              <a:rPr lang="en-US" dirty="0">
                <a:solidFill>
                  <a:schemeClr val="tx1"/>
                </a:solidFill>
                <a:latin typeface="SansSerif" panose="00000400000000000000" pitchFamily="2" charset="2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thewaterproject.org/how-to-give-clean-water</a:t>
            </a:r>
            <a:endParaRPr lang="en-US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13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Crystal Wells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2249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854" y="-190500"/>
            <a:ext cx="12882880" cy="805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910" y="1530654"/>
            <a:ext cx="7442947" cy="817032"/>
          </a:xfrm>
        </p:spPr>
        <p:txBody>
          <a:bodyPr/>
          <a:lstStyle/>
          <a:p>
            <a:r>
              <a:rPr lang="en-US" sz="6600" b="1" dirty="0" smtClean="0">
                <a:latin typeface="Bodoni MT Black" panose="02070A03080606020203" pitchFamily="18" charset="0"/>
              </a:rPr>
              <a:t>QUESTIONS? </a:t>
            </a:r>
            <a:endParaRPr lang="en-US" sz="66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Needs Statement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589" y="3213100"/>
            <a:ext cx="876141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000" dirty="0" smtClean="0">
                <a:latin typeface="SansSerif" panose="00000400000000000000" pitchFamily="2" charset="2"/>
              </a:rPr>
              <a:t>Results of lack of access to clean drinking water: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Poverty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Illness and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Political &amp; Economic Instability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461" r="20308"/>
          <a:stretch/>
        </p:blipFill>
        <p:spPr>
          <a:xfrm>
            <a:off x="7520215" y="3632715"/>
            <a:ext cx="2501900" cy="21399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2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Solar Sausage for 								Crystal Wells</a:t>
            </a:r>
          </a:p>
          <a:p>
            <a:r>
              <a:rPr lang="en-US" dirty="0" smtClean="0">
                <a:latin typeface="SansSerif" panose="00000400000000000000" pitchFamily="2" charset="2"/>
              </a:rPr>
              <a:t>Water Desalination</a:t>
            </a:r>
            <a:endParaRPr lang="en-US" dirty="0">
              <a:latin typeface="SansSerif" panose="00000400000000000000" pitchFamily="2" charset="2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09466446"/>
              </p:ext>
            </p:extLst>
          </p:nvPr>
        </p:nvGraphicFramePr>
        <p:xfrm>
          <a:off x="1070589" y="2413000"/>
          <a:ext cx="8879354" cy="110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30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Key Technical Questions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SansSerif" panose="00000400000000000000" pitchFamily="2" charset="2"/>
              </a:rPr>
              <a:t>Where is the optimal geographic location for the solar sausage?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How much water must be produced through each sausage?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What is the minimum temperature required to produce potable water?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What design allows for optimum marketability?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3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33284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Goals and Objectives</a:t>
            </a:r>
            <a:endParaRPr lang="en-US" dirty="0">
              <a:latin typeface="SansSerif" panose="00000400000000000000" pitchFamily="2" charset="2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07741"/>
              </p:ext>
            </p:extLst>
          </p:nvPr>
        </p:nvGraphicFramePr>
        <p:xfrm>
          <a:off x="1171283" y="2293257"/>
          <a:ext cx="9540259" cy="127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4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4953" y="3615662"/>
            <a:ext cx="104887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Objectives:</a:t>
            </a:r>
          </a:p>
          <a:p>
            <a:pPr marL="285750" lvl="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</a:t>
            </a:r>
            <a:r>
              <a:rPr lang="en-US" sz="2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a sufficient potable water for a small family </a:t>
            </a:r>
            <a:endParaRPr lang="en-US" sz="2000" dirty="0" smtClean="0">
              <a:latin typeface="SansSerif" panose="00000400000000000000" pitchFamily="2" charset="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Stay </a:t>
            </a:r>
            <a:r>
              <a:rPr lang="en-US" sz="2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within allowable </a:t>
            </a: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budget</a:t>
            </a:r>
          </a:p>
          <a:p>
            <a:pPr marL="285750" lvl="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Remain </a:t>
            </a:r>
            <a:r>
              <a:rPr lang="en-US" sz="2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simplistic in nature so that locals could easily be trained to operate and </a:t>
            </a: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maintain</a:t>
            </a:r>
          </a:p>
          <a:p>
            <a:pPr marL="285750" lvl="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Solar </a:t>
            </a:r>
            <a:r>
              <a:rPr lang="en-US" sz="2000" dirty="0">
                <a:latin typeface="SansSerif" panose="000004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Sausage must be easily transported and installed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Geographic Selection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366841" y="3381034"/>
            <a:ext cx="4825159" cy="1708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Top Choices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ansSerif" panose="00000400000000000000" pitchFamily="2" charset="2"/>
              </a:rPr>
              <a:t>Tallahassee has comparable seasonal temperatures</a:t>
            </a:r>
            <a:endParaRPr lang="en-US" dirty="0" smtClean="0">
              <a:latin typeface="SansSerif" panose="000004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15" y="2439761"/>
            <a:ext cx="5599113" cy="3590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5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Crystal Wells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3608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Design Concept #1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 panose="00000400000000000000" pitchFamily="2" charset="2"/>
              </a:rPr>
              <a:t>6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 panose="000004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609"/>
          <a:stretch/>
        </p:blipFill>
        <p:spPr>
          <a:xfrm>
            <a:off x="292101" y="2456257"/>
            <a:ext cx="7327900" cy="37106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20001" y="4023446"/>
            <a:ext cx="4011773" cy="5762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 panose="00000400000000000000" pitchFamily="2" charset="2"/>
              </a:rPr>
              <a:t>Heat Exchanger Method</a:t>
            </a:r>
          </a:p>
          <a:p>
            <a:pPr algn="ctr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 panose="00000400000000000000" pitchFamily="2" charset="2"/>
              </a:rPr>
              <a:t>*not to scale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8722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Design Concept #2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6841" y="3796978"/>
            <a:ext cx="4825159" cy="107865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en-US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en-US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en-US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en-US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en-US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Direct </a:t>
            </a:r>
            <a:r>
              <a:rPr lang="en-US" dirty="0">
                <a:solidFill>
                  <a:schemeClr val="tx1"/>
                </a:solidFill>
                <a:latin typeface="SansSerif" panose="00000400000000000000" pitchFamily="2" charset="2"/>
              </a:rPr>
              <a:t>Heat Transfer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Method</a:t>
            </a:r>
            <a:endParaRPr lang="en-US" sz="18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*not to scale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 panose="00000400000000000000" pitchFamily="2" charset="2"/>
              </a:rPr>
              <a:t>7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8" y="2364803"/>
            <a:ext cx="7123792" cy="38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Final Design 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8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Joseph Hamel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75" y="2573797"/>
            <a:ext cx="8613765" cy="27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nsSerif" panose="00000400000000000000" pitchFamily="2" charset="2"/>
              </a:rPr>
              <a:t>Challenges &amp; Risks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ansSerif" panose="00000400000000000000" pitchFamily="2" charset="2"/>
              </a:rPr>
              <a:t>Ability to deconstruct &amp; reinstall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ansSerif" panose="00000400000000000000" pitchFamily="2" charset="2"/>
              </a:rPr>
              <a:t>Withstand common 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ansSerif" panose="00000400000000000000" pitchFamily="2" charset="2"/>
              </a:rPr>
              <a:t>Hours of operation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ansSerif" panose="00000400000000000000" pitchFamily="2" charset="2"/>
              </a:rPr>
              <a:t>Easily replaceable materials in developing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ansSerif" panose="00000400000000000000" pitchFamily="2" charset="2"/>
              </a:rPr>
              <a:t>Adhesive </a:t>
            </a:r>
          </a:p>
          <a:p>
            <a:endParaRPr lang="en-US" sz="2000" dirty="0" smtClean="0">
              <a:latin typeface="SansSerif" panose="00000400000000000000" pitchFamily="2" charset="2"/>
            </a:endParaRPr>
          </a:p>
          <a:p>
            <a:endParaRPr lang="en-US" sz="2000" dirty="0" smtClean="0">
              <a:latin typeface="SansSerif" panose="000004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15B6-11CF-4644-BDE9-7BA3CE4B8B0A}" type="slidenum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nsSerif"/>
              </a:rPr>
              <a:t>9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ns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08" y="6190404"/>
            <a:ext cx="119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Solar Sausage for 								</a:t>
            </a:r>
            <a:r>
              <a:rPr lang="en-US" dirty="0" smtClean="0">
                <a:latin typeface="SansSerif" panose="00000400000000000000" pitchFamily="2" charset="2"/>
              </a:rPr>
              <a:t>Crystal Wells</a:t>
            </a:r>
            <a:endParaRPr lang="en-US" dirty="0">
              <a:latin typeface="SansSerif" panose="00000400000000000000" pitchFamily="2" charset="2"/>
            </a:endParaRPr>
          </a:p>
          <a:p>
            <a:r>
              <a:rPr lang="en-US" dirty="0">
                <a:latin typeface="SansSerif" panose="00000400000000000000" pitchFamily="2" charset="2"/>
              </a:rPr>
              <a:t>Water Desalination</a:t>
            </a:r>
          </a:p>
        </p:txBody>
      </p:sp>
    </p:spTree>
    <p:extLst>
      <p:ext uri="{BB962C8B-B14F-4D97-AF65-F5344CB8AC3E}">
        <p14:creationId xmlns:p14="http://schemas.microsoft.com/office/powerpoint/2010/main" val="39799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1132</TotalTime>
  <Words>699</Words>
  <Application>Microsoft Office PowerPoint</Application>
  <PresentationFormat>Widescreen</PresentationFormat>
  <Paragraphs>196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Bodoni MT Black</vt:lpstr>
      <vt:lpstr>Calibri</vt:lpstr>
      <vt:lpstr>Century Gothic</vt:lpstr>
      <vt:lpstr>SansSerif</vt:lpstr>
      <vt:lpstr>Wingdings</vt:lpstr>
      <vt:lpstr>Wingdings 3</vt:lpstr>
      <vt:lpstr>Ion Boardroom</vt:lpstr>
      <vt:lpstr>Solar Sausage for Water Desalination</vt:lpstr>
      <vt:lpstr>Needs Statement</vt:lpstr>
      <vt:lpstr>Key Technical Questions</vt:lpstr>
      <vt:lpstr>Goals and Objectives</vt:lpstr>
      <vt:lpstr>Geographic Selection</vt:lpstr>
      <vt:lpstr>Design Concept #1</vt:lpstr>
      <vt:lpstr>Design Concept #2</vt:lpstr>
      <vt:lpstr>Final Design </vt:lpstr>
      <vt:lpstr>Challenges &amp; Risks</vt:lpstr>
      <vt:lpstr>Preliminary Observations</vt:lpstr>
      <vt:lpstr>Projection of Completion</vt:lpstr>
      <vt:lpstr>Summary</vt:lpstr>
      <vt:lpstr>References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Sausage for Desalination</dc:title>
  <dc:creator>studentpro</dc:creator>
  <cp:lastModifiedBy>studentpro</cp:lastModifiedBy>
  <cp:revision>68</cp:revision>
  <cp:lastPrinted>2014-10-13T22:10:11Z</cp:lastPrinted>
  <dcterms:created xsi:type="dcterms:W3CDTF">2014-10-12T16:06:28Z</dcterms:created>
  <dcterms:modified xsi:type="dcterms:W3CDTF">2014-10-21T17:46:55Z</dcterms:modified>
</cp:coreProperties>
</file>