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letter"/>
  <p:notesSz cx="9601200" cy="7315200"/>
  <p:defaultTextStyle>
    <a:defPPr>
      <a:defRPr lang="en-US"/>
    </a:defPPr>
    <a:lvl1pPr marL="0" algn="l" defTabSz="652637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1pPr>
    <a:lvl2pPr marL="326319" algn="l" defTabSz="652637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2pPr>
    <a:lvl3pPr marL="652637" algn="l" defTabSz="652637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3pPr>
    <a:lvl4pPr marL="978956" algn="l" defTabSz="652637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4pPr>
    <a:lvl5pPr marL="1305271" algn="l" defTabSz="652637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5pPr>
    <a:lvl6pPr marL="1631587" algn="l" defTabSz="652637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6pPr>
    <a:lvl7pPr marL="1957906" algn="l" defTabSz="652637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7pPr>
    <a:lvl8pPr marL="2284223" algn="l" defTabSz="652637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8pPr>
    <a:lvl9pPr marL="2610539" algn="l" defTabSz="652637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985C4B2-0061-4838-A9A6-2B4554091277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CFFC348-2F5B-42CF-A9A4-8954642C7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29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07A86F4-0446-40B2-A935-717F09231074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F7D2FE4-0287-4146-9461-4C82CC260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98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52637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1pPr>
    <a:lvl2pPr marL="326319" algn="l" defTabSz="652637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2pPr>
    <a:lvl3pPr marL="652637" algn="l" defTabSz="652637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3pPr>
    <a:lvl4pPr marL="978956" algn="l" defTabSz="652637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4pPr>
    <a:lvl5pPr marL="1305271" algn="l" defTabSz="652637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5pPr>
    <a:lvl6pPr marL="1631587" algn="l" defTabSz="652637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6pPr>
    <a:lvl7pPr marL="1957906" algn="l" defTabSz="652637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7pPr>
    <a:lvl8pPr marL="2284223" algn="l" defTabSz="652637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8pPr>
    <a:lvl9pPr marL="2610539" algn="l" defTabSz="652637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55950" y="914400"/>
            <a:ext cx="3289300" cy="2468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D2FE4-0287-4146-9461-4C82CC2607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80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5" indent="0" algn="ctr">
              <a:buNone/>
              <a:defRPr sz="2000"/>
            </a:lvl2pPr>
            <a:lvl3pPr marL="914409" indent="0" algn="ctr">
              <a:buNone/>
              <a:defRPr sz="1800"/>
            </a:lvl3pPr>
            <a:lvl4pPr marL="1371614" indent="0" algn="ctr">
              <a:buNone/>
              <a:defRPr sz="1600"/>
            </a:lvl4pPr>
            <a:lvl5pPr marL="1828818" indent="0" algn="ctr">
              <a:buNone/>
              <a:defRPr sz="1600"/>
            </a:lvl5pPr>
            <a:lvl6pPr marL="2286023" indent="0" algn="ctr">
              <a:buNone/>
              <a:defRPr sz="1600"/>
            </a:lvl6pPr>
            <a:lvl7pPr marL="2743227" indent="0" algn="ctr">
              <a:buNone/>
              <a:defRPr sz="1600"/>
            </a:lvl7pPr>
            <a:lvl8pPr marL="3200432" indent="0" algn="ctr">
              <a:buNone/>
              <a:defRPr sz="1600"/>
            </a:lvl8pPr>
            <a:lvl9pPr marL="3657637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FB54-FF99-4F3F-88EF-B4F53D6046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B648-C507-4DB3-94E3-F15E0609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63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FB54-FF99-4F3F-88EF-B4F53D6046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B648-C507-4DB3-94E3-F15E0609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5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8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FB54-FF99-4F3F-88EF-B4F53D6046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B648-C507-4DB3-94E3-F15E0609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2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FB54-FF99-4F3F-88EF-B4F53D6046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B648-C507-4DB3-94E3-F15E0609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7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FB54-FF99-4F3F-88EF-B4F53D6046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B648-C507-4DB3-94E3-F15E0609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2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FB54-FF99-4F3F-88EF-B4F53D6046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B648-C507-4DB3-94E3-F15E0609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7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5" indent="0">
              <a:buNone/>
              <a:defRPr sz="2000" b="1"/>
            </a:lvl2pPr>
            <a:lvl3pPr marL="914409" indent="0">
              <a:buNone/>
              <a:defRPr sz="1800" b="1"/>
            </a:lvl3pPr>
            <a:lvl4pPr marL="1371614" indent="0">
              <a:buNone/>
              <a:defRPr sz="1600" b="1"/>
            </a:lvl4pPr>
            <a:lvl5pPr marL="1828818" indent="0">
              <a:buNone/>
              <a:defRPr sz="1600" b="1"/>
            </a:lvl5pPr>
            <a:lvl6pPr marL="2286023" indent="0">
              <a:buNone/>
              <a:defRPr sz="1600" b="1"/>
            </a:lvl6pPr>
            <a:lvl7pPr marL="2743227" indent="0">
              <a:buNone/>
              <a:defRPr sz="1600" b="1"/>
            </a:lvl7pPr>
            <a:lvl8pPr marL="3200432" indent="0">
              <a:buNone/>
              <a:defRPr sz="1600" b="1"/>
            </a:lvl8pPr>
            <a:lvl9pPr marL="365763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5" indent="0">
              <a:buNone/>
              <a:defRPr sz="2000" b="1"/>
            </a:lvl2pPr>
            <a:lvl3pPr marL="914409" indent="0">
              <a:buNone/>
              <a:defRPr sz="1800" b="1"/>
            </a:lvl3pPr>
            <a:lvl4pPr marL="1371614" indent="0">
              <a:buNone/>
              <a:defRPr sz="1600" b="1"/>
            </a:lvl4pPr>
            <a:lvl5pPr marL="1828818" indent="0">
              <a:buNone/>
              <a:defRPr sz="1600" b="1"/>
            </a:lvl5pPr>
            <a:lvl6pPr marL="2286023" indent="0">
              <a:buNone/>
              <a:defRPr sz="1600" b="1"/>
            </a:lvl6pPr>
            <a:lvl7pPr marL="2743227" indent="0">
              <a:buNone/>
              <a:defRPr sz="1600" b="1"/>
            </a:lvl7pPr>
            <a:lvl8pPr marL="3200432" indent="0">
              <a:buNone/>
              <a:defRPr sz="1600" b="1"/>
            </a:lvl8pPr>
            <a:lvl9pPr marL="365763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FB54-FF99-4F3F-88EF-B4F53D6046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B648-C507-4DB3-94E3-F15E0609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7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FB54-FF99-4F3F-88EF-B4F53D6046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B648-C507-4DB3-94E3-F15E0609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37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FB54-FF99-4F3F-88EF-B4F53D6046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B648-C507-4DB3-94E3-F15E0609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5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5" indent="0">
              <a:buNone/>
              <a:defRPr sz="1400"/>
            </a:lvl2pPr>
            <a:lvl3pPr marL="914409" indent="0">
              <a:buNone/>
              <a:defRPr sz="1200"/>
            </a:lvl3pPr>
            <a:lvl4pPr marL="1371614" indent="0">
              <a:buNone/>
              <a:defRPr sz="1000"/>
            </a:lvl4pPr>
            <a:lvl5pPr marL="1828818" indent="0">
              <a:buNone/>
              <a:defRPr sz="1000"/>
            </a:lvl5pPr>
            <a:lvl6pPr marL="2286023" indent="0">
              <a:buNone/>
              <a:defRPr sz="1000"/>
            </a:lvl6pPr>
            <a:lvl7pPr marL="2743227" indent="0">
              <a:buNone/>
              <a:defRPr sz="1000"/>
            </a:lvl7pPr>
            <a:lvl8pPr marL="3200432" indent="0">
              <a:buNone/>
              <a:defRPr sz="1000"/>
            </a:lvl8pPr>
            <a:lvl9pPr marL="365763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FB54-FF99-4F3F-88EF-B4F53D6046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B648-C507-4DB3-94E3-F15E0609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4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5" indent="0">
              <a:buNone/>
              <a:defRPr sz="2800"/>
            </a:lvl2pPr>
            <a:lvl3pPr marL="914409" indent="0">
              <a:buNone/>
              <a:defRPr sz="2400"/>
            </a:lvl3pPr>
            <a:lvl4pPr marL="1371614" indent="0">
              <a:buNone/>
              <a:defRPr sz="2000"/>
            </a:lvl4pPr>
            <a:lvl5pPr marL="1828818" indent="0">
              <a:buNone/>
              <a:defRPr sz="2000"/>
            </a:lvl5pPr>
            <a:lvl6pPr marL="2286023" indent="0">
              <a:buNone/>
              <a:defRPr sz="2000"/>
            </a:lvl6pPr>
            <a:lvl7pPr marL="2743227" indent="0">
              <a:buNone/>
              <a:defRPr sz="2000"/>
            </a:lvl7pPr>
            <a:lvl8pPr marL="3200432" indent="0">
              <a:buNone/>
              <a:defRPr sz="2000"/>
            </a:lvl8pPr>
            <a:lvl9pPr marL="365763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5" indent="0">
              <a:buNone/>
              <a:defRPr sz="1400"/>
            </a:lvl2pPr>
            <a:lvl3pPr marL="914409" indent="0">
              <a:buNone/>
              <a:defRPr sz="1200"/>
            </a:lvl3pPr>
            <a:lvl4pPr marL="1371614" indent="0">
              <a:buNone/>
              <a:defRPr sz="1000"/>
            </a:lvl4pPr>
            <a:lvl5pPr marL="1828818" indent="0">
              <a:buNone/>
              <a:defRPr sz="1000"/>
            </a:lvl5pPr>
            <a:lvl6pPr marL="2286023" indent="0">
              <a:buNone/>
              <a:defRPr sz="1000"/>
            </a:lvl6pPr>
            <a:lvl7pPr marL="2743227" indent="0">
              <a:buNone/>
              <a:defRPr sz="1000"/>
            </a:lvl7pPr>
            <a:lvl8pPr marL="3200432" indent="0">
              <a:buNone/>
              <a:defRPr sz="1000"/>
            </a:lvl8pPr>
            <a:lvl9pPr marL="365763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FB54-FF99-4F3F-88EF-B4F53D6046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B648-C507-4DB3-94E3-F15E0609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8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FFB54-FF99-4F3F-88EF-B4F53D60463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6B648-C507-4DB3-94E3-F15E06090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7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xStyles>
    <p:titleStyle>
      <a:lvl1pPr algn="l" defTabSz="9144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7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6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25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0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34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39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5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9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4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8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3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27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32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37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1"/>
            <a:ext cx="9144000" cy="73152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SansSerif" panose="00000400000000000000" pitchFamily="2" charset="2"/>
                <a:cs typeface="Times New Roman" panose="02020603050405020304" pitchFamily="18" charset="0"/>
              </a:rPr>
              <a:t>Solar</a:t>
            </a:r>
            <a:r>
              <a:rPr lang="en-US" sz="1770" b="1" dirty="0">
                <a:solidFill>
                  <a:schemeClr val="bg1"/>
                </a:solidFill>
                <a:latin typeface="SansSerif" panose="00000400000000000000" pitchFamily="2" charset="2"/>
                <a:cs typeface="Times New Roman" panose="02020603050405020304" pitchFamily="18" charset="0"/>
              </a:rPr>
              <a:t> Sausage for Water Desalination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SansSerif" panose="00000400000000000000" pitchFamily="2" charset="2"/>
                <a:cs typeface="Times New Roman" panose="02020603050405020304" pitchFamily="18" charset="0"/>
              </a:rPr>
              <a:t>Team 07: Alexandra Filardo, Joseph Hamel, Alex Stringer, Crystal Wells</a:t>
            </a:r>
          </a:p>
          <a:p>
            <a:pPr algn="ctr"/>
            <a:r>
              <a:rPr lang="en-US" sz="1200" b="1" i="1" dirty="0">
                <a:solidFill>
                  <a:schemeClr val="bg1"/>
                </a:solidFill>
                <a:latin typeface="SansSerif" panose="00000400000000000000" pitchFamily="2" charset="2"/>
                <a:cs typeface="Times New Roman" panose="02020603050405020304" pitchFamily="18" charset="0"/>
              </a:rPr>
              <a:t>FAMU-FSU College of Engineering, Tallahassee FL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" y="5271263"/>
            <a:ext cx="2971799" cy="1569660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Must be inexpensive since an entrepreneurial design is desired</a:t>
            </a: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Must support a small family</a:t>
            </a: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Easily transported and easily deconstructed</a:t>
            </a: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Simple and easy to use</a:t>
            </a: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Meet water standards set by World Health Organization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50799" y="1362143"/>
            <a:ext cx="2993201" cy="2123658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marL="210763" indent="-210763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Cost per </a:t>
            </a:r>
            <a:r>
              <a:rPr lang="en-US" sz="1200" dirty="0" smtClean="0">
                <a:latin typeface="SansSerif" panose="00000400000000000000" pitchFamily="2" charset="2"/>
              </a:rPr>
              <a:t>gallon </a:t>
            </a:r>
            <a:r>
              <a:rPr lang="en-US" sz="1200" dirty="0">
                <a:latin typeface="SansSerif" panose="00000400000000000000" pitchFamily="2" charset="2"/>
              </a:rPr>
              <a:t>must compete or beat competition</a:t>
            </a:r>
          </a:p>
          <a:p>
            <a:pPr marL="210763" indent="-210763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Operation manual must communicate to consumers of all backgrounds</a:t>
            </a:r>
          </a:p>
          <a:p>
            <a:pPr marL="210763" indent="-210763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Maintain simplicity to increase customer base</a:t>
            </a:r>
          </a:p>
          <a:p>
            <a:pPr marL="210763" indent="-210763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Use readily available materials to reduce labor costs and offer more simple replacement</a:t>
            </a:r>
          </a:p>
          <a:p>
            <a:pPr marL="210763" indent="-210763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Increase lifetime for enhanced marketing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" y="1119677"/>
            <a:ext cx="2971799" cy="3719223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>
                <a:latin typeface="SansSerif" panose="00000400000000000000" pitchFamily="2" charset="2"/>
                <a:cs typeface="Arial" panose="020B0604020202020204" pitchFamily="34" charset="0"/>
              </a:rPr>
              <a:t>Motivation</a:t>
            </a:r>
            <a:r>
              <a:rPr lang="en-US" sz="1600" b="1" dirty="0">
                <a:latin typeface="SansSerif" panose="00000400000000000000" pitchFamily="2" charset="2"/>
                <a:cs typeface="Arial" panose="020B0604020202020204" pitchFamily="34" charset="0"/>
              </a:rPr>
              <a:t>: </a:t>
            </a:r>
            <a:r>
              <a:rPr lang="en-US" sz="1200" dirty="0">
                <a:latin typeface="SansSerif" panose="00000400000000000000" pitchFamily="2" charset="2"/>
                <a:cs typeface="Arial" panose="020B0604020202020204" pitchFamily="34" charset="0"/>
              </a:rPr>
              <a:t>Many of the developing countries lack access to clean drinking water</a:t>
            </a:r>
          </a:p>
          <a:p>
            <a:r>
              <a:rPr lang="en-US" sz="1200" b="1" dirty="0">
                <a:latin typeface="SansSerif" panose="00000400000000000000" pitchFamily="2" charset="2"/>
                <a:cs typeface="Arial" panose="020B0604020202020204" pitchFamily="34" charset="0"/>
              </a:rPr>
              <a:t>Goal:</a:t>
            </a:r>
            <a:r>
              <a:rPr lang="en-US" sz="1200" dirty="0">
                <a:latin typeface="SansSerif" panose="00000400000000000000" pitchFamily="2" charset="2"/>
                <a:cs typeface="Arial" panose="020B0604020202020204" pitchFamily="34" charset="0"/>
              </a:rPr>
              <a:t> Utilize the Solar Sausage in mass production for desalinating water</a:t>
            </a:r>
          </a:p>
          <a:p>
            <a:pPr marL="210763" indent="-210763">
              <a:buFont typeface="Arial" panose="020B0604020202020204" pitchFamily="34" charset="0"/>
              <a:buChar char="•"/>
            </a:pPr>
            <a:endParaRPr lang="en-US" sz="1051" dirty="0">
              <a:latin typeface="SansSerif" panose="00000400000000000000" pitchFamily="2" charset="2"/>
              <a:cs typeface="Arial" panose="020B0604020202020204" pitchFamily="34" charset="0"/>
            </a:endParaRPr>
          </a:p>
          <a:p>
            <a:pPr marL="1801829" lvl="5" indent="-126458">
              <a:buFont typeface="SansSerif" panose="00000400000000000000" pitchFamily="2" charset="2"/>
              <a:buChar char=" "/>
            </a:pPr>
            <a:r>
              <a:rPr lang="en-US" sz="1200" b="1" dirty="0">
                <a:latin typeface="SansSerif" panose="00000400000000000000" pitchFamily="2" charset="2"/>
                <a:cs typeface="Arial" panose="020B0604020202020204" pitchFamily="34" charset="0"/>
              </a:rPr>
              <a:t>Figure 1</a:t>
            </a:r>
            <a:r>
              <a:rPr lang="en-US" sz="1200" dirty="0">
                <a:latin typeface="SansSerif" panose="00000400000000000000" pitchFamily="2" charset="2"/>
                <a:cs typeface="Arial" panose="020B0604020202020204" pitchFamily="34" charset="0"/>
              </a:rPr>
              <a:t>. Visual            display of the Solar Sausage technology</a:t>
            </a:r>
          </a:p>
          <a:p>
            <a:pPr>
              <a:spcBef>
                <a:spcPts val="443"/>
              </a:spcBef>
            </a:pPr>
            <a:endParaRPr lang="en-US" sz="1051" dirty="0">
              <a:latin typeface="SansSerif" panose="00000400000000000000" pitchFamily="2" charset="2"/>
              <a:cs typeface="Arial" panose="020B0604020202020204" pitchFamily="34" charset="0"/>
            </a:endParaRPr>
          </a:p>
          <a:p>
            <a:pPr marL="126458" indent="-126458">
              <a:spcBef>
                <a:spcPts val="443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  <a:cs typeface="Arial" panose="020B0604020202020204" pitchFamily="34" charset="0"/>
              </a:rPr>
              <a:t>The Solar Sausage is an inexpensive alternative to parabolic solar collectors</a:t>
            </a:r>
            <a:endParaRPr lang="en-US" sz="1800" dirty="0">
              <a:latin typeface="SansSerif" panose="00000400000000000000" pitchFamily="2" charset="2"/>
              <a:cs typeface="Arial" panose="020B0604020202020204" pitchFamily="34" charset="0"/>
            </a:endParaRP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  <a:cs typeface="Arial" panose="020B0604020202020204" pitchFamily="34" charset="0"/>
              </a:rPr>
              <a:t>Desalination provides clean water where saline water is abundant</a:t>
            </a: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  <a:cs typeface="Arial" panose="020B0604020202020204" pitchFamily="34" charset="0"/>
              </a:rPr>
              <a:t>Entrepreneurial project with $5,000 budget and the intent to commercialize </a:t>
            </a:r>
            <a:endParaRPr lang="en-US" sz="1051" dirty="0">
              <a:latin typeface="SansSerif" panose="00000400000000000000" pitchFamily="2" charset="2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65" y="2233920"/>
            <a:ext cx="1521793" cy="1448393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2" y="779780"/>
            <a:ext cx="2971799" cy="33855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ansSerif" panose="00000400000000000000" pitchFamily="2" charset="2"/>
              </a:rPr>
              <a:t>Introduction</a:t>
            </a:r>
            <a:r>
              <a:rPr lang="en-US" sz="1328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75400" y="777372"/>
            <a:ext cx="2971799" cy="33855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ansSerif" panose="00000400000000000000" pitchFamily="2" charset="2"/>
              </a:rPr>
              <a:t>How it Works</a:t>
            </a:r>
            <a:r>
              <a:rPr lang="en-US" sz="16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50799" y="777372"/>
            <a:ext cx="2993201" cy="58477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ansSerif" panose="00000400000000000000" pitchFamily="2" charset="2"/>
              </a:rPr>
              <a:t>Entrepreneurship in Engineering</a:t>
            </a:r>
            <a:r>
              <a:rPr lang="en-US" sz="16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50799" y="5486712"/>
            <a:ext cx="2971799" cy="33855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ansSerif" panose="00000400000000000000" pitchFamily="2" charset="2"/>
              </a:rPr>
              <a:t>Future Work</a:t>
            </a:r>
            <a:r>
              <a:rPr lang="en-US" sz="16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75401" y="5117374"/>
            <a:ext cx="2971799" cy="33855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ansSerif" panose="00000400000000000000" pitchFamily="2" charset="2"/>
              </a:rPr>
              <a:t>Significant Parameters: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" y="4932710"/>
            <a:ext cx="2971799" cy="33855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SansSerif" panose="00000400000000000000" pitchFamily="2" charset="2"/>
              </a:rPr>
              <a:t>Objectives</a:t>
            </a:r>
            <a:r>
              <a:rPr lang="en-US" sz="16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75399" y="1123953"/>
            <a:ext cx="2971800" cy="1200329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Solar Sausage focuses light to trough</a:t>
            </a: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Saline water </a:t>
            </a:r>
            <a:r>
              <a:rPr lang="en-US" sz="1200" dirty="0" smtClean="0">
                <a:latin typeface="SansSerif" panose="00000400000000000000" pitchFamily="2" charset="2"/>
              </a:rPr>
              <a:t>released </a:t>
            </a:r>
            <a:r>
              <a:rPr lang="en-US" sz="1200" dirty="0">
                <a:latin typeface="SansSerif" panose="00000400000000000000" pitchFamily="2" charset="2"/>
              </a:rPr>
              <a:t>from tank to trough and evaporated</a:t>
            </a: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Vapor collected in condenser and flows through channels to </a:t>
            </a:r>
            <a:r>
              <a:rPr lang="en-US" sz="1200" dirty="0" smtClean="0">
                <a:latin typeface="SansSerif" panose="00000400000000000000" pitchFamily="2" charset="2"/>
              </a:rPr>
              <a:t>opposite end </a:t>
            </a:r>
            <a:r>
              <a:rPr lang="en-US" sz="1200" dirty="0">
                <a:latin typeface="SansSerif" panose="00000400000000000000" pitchFamily="2" charset="2"/>
              </a:rPr>
              <a:t>where it</a:t>
            </a:r>
            <a:r>
              <a:rPr lang="en-US" sz="1200" dirty="0"/>
              <a:t>‘</a:t>
            </a:r>
            <a:r>
              <a:rPr lang="en-US" sz="1200" dirty="0">
                <a:latin typeface="SansSerif" panose="00000400000000000000" pitchFamily="2" charset="2"/>
              </a:rPr>
              <a:t>s collected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75401" y="5455928"/>
            <a:ext cx="2971799" cy="1384995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b="1" dirty="0">
                <a:latin typeface="SansSerif" panose="00000400000000000000" pitchFamily="2" charset="2"/>
              </a:rPr>
              <a:t>Focal </a:t>
            </a:r>
            <a:r>
              <a:rPr lang="en-US" sz="1200" b="1" dirty="0" smtClean="0">
                <a:latin typeface="SansSerif" panose="00000400000000000000" pitchFamily="2" charset="2"/>
              </a:rPr>
              <a:t>point: </a:t>
            </a:r>
            <a:r>
              <a:rPr lang="en-US" sz="1200" dirty="0" smtClean="0">
                <a:latin typeface="SansSerif" panose="00000400000000000000" pitchFamily="2" charset="2"/>
              </a:rPr>
              <a:t>3/8 </a:t>
            </a:r>
            <a:r>
              <a:rPr lang="en-US" sz="1200" dirty="0">
                <a:latin typeface="SansSerif" panose="00000400000000000000" pitchFamily="2" charset="2"/>
              </a:rPr>
              <a:t>in. </a:t>
            </a:r>
            <a:r>
              <a:rPr lang="en-US" sz="1200" dirty="0" smtClean="0">
                <a:latin typeface="SansSerif" panose="00000400000000000000" pitchFamily="2" charset="2"/>
              </a:rPr>
              <a:t>to 2 </a:t>
            </a:r>
            <a:r>
              <a:rPr lang="en-US" sz="1200" dirty="0">
                <a:latin typeface="SansSerif" panose="00000400000000000000" pitchFamily="2" charset="2"/>
              </a:rPr>
              <a:t>in.</a:t>
            </a: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b="1" dirty="0">
                <a:latin typeface="SansSerif" panose="00000400000000000000" pitchFamily="2" charset="2"/>
              </a:rPr>
              <a:t>Assembly/Disassembly time:</a:t>
            </a:r>
            <a:r>
              <a:rPr lang="en-US" sz="1200" dirty="0">
                <a:latin typeface="SansSerif" panose="00000400000000000000" pitchFamily="2" charset="2"/>
              </a:rPr>
              <a:t> 40 </a:t>
            </a:r>
            <a:r>
              <a:rPr lang="en-US" sz="1200" dirty="0" smtClean="0">
                <a:latin typeface="SansSerif" panose="00000400000000000000" pitchFamily="2" charset="2"/>
              </a:rPr>
              <a:t>min. </a:t>
            </a:r>
            <a:r>
              <a:rPr lang="en-US" sz="1200" dirty="0">
                <a:latin typeface="SansSerif" panose="00000400000000000000" pitchFamily="2" charset="2"/>
              </a:rPr>
              <a:t>/ 10 </a:t>
            </a:r>
            <a:r>
              <a:rPr lang="en-US" sz="1200" dirty="0" smtClean="0">
                <a:latin typeface="SansSerif" panose="00000400000000000000" pitchFamily="2" charset="2"/>
              </a:rPr>
              <a:t>min.</a:t>
            </a:r>
            <a:endParaRPr lang="en-US" sz="1200" dirty="0">
              <a:latin typeface="SansSerif" panose="00000400000000000000" pitchFamily="2" charset="2"/>
            </a:endParaRP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SansSerif" panose="00000400000000000000" pitchFamily="2" charset="2"/>
              </a:rPr>
              <a:t>Operation time: </a:t>
            </a:r>
            <a:r>
              <a:rPr lang="en-US" sz="1200" dirty="0" smtClean="0">
                <a:latin typeface="SansSerif" panose="00000400000000000000" pitchFamily="2" charset="2"/>
              </a:rPr>
              <a:t>6 hrs. (9 AM </a:t>
            </a:r>
            <a:r>
              <a:rPr lang="en-US" sz="1200" dirty="0" smtClean="0"/>
              <a:t>-</a:t>
            </a:r>
            <a:r>
              <a:rPr lang="en-US" sz="1200" dirty="0" smtClean="0">
                <a:latin typeface="SansSerif" panose="00000400000000000000" pitchFamily="2" charset="2"/>
              </a:rPr>
              <a:t> 3 PM) *includes one </a:t>
            </a:r>
            <a:r>
              <a:rPr lang="en-US" sz="1200" dirty="0">
                <a:latin typeface="SansSerif" panose="00000400000000000000" pitchFamily="2" charset="2"/>
              </a:rPr>
              <a:t>hour preheat </a:t>
            </a:r>
            <a:r>
              <a:rPr lang="en-US" sz="1200" dirty="0" smtClean="0">
                <a:latin typeface="SansSerif" panose="00000400000000000000" pitchFamily="2" charset="2"/>
              </a:rPr>
              <a:t>time</a:t>
            </a:r>
            <a:endParaRPr lang="en-US" sz="1200" dirty="0">
              <a:latin typeface="SansSerif" panose="00000400000000000000" pitchFamily="2" charset="2"/>
            </a:endParaRP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SansSerif" panose="00000400000000000000" pitchFamily="2" charset="2"/>
              </a:rPr>
              <a:t>Daily output</a:t>
            </a:r>
            <a:r>
              <a:rPr lang="en-US" sz="1200" b="1" dirty="0">
                <a:latin typeface="SansSerif" panose="00000400000000000000" pitchFamily="2" charset="2"/>
              </a:rPr>
              <a:t>: </a:t>
            </a:r>
            <a:r>
              <a:rPr lang="en-US" sz="1200" dirty="0">
                <a:latin typeface="SansSerif" panose="00000400000000000000" pitchFamily="2" charset="2"/>
              </a:rPr>
              <a:t>3 gallons / day</a:t>
            </a: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SansSerif" panose="00000400000000000000" pitchFamily="2" charset="2"/>
              </a:rPr>
              <a:t>Price </a:t>
            </a:r>
            <a:r>
              <a:rPr lang="en-US" sz="1200" b="1" dirty="0">
                <a:latin typeface="SansSerif" panose="00000400000000000000" pitchFamily="2" charset="2"/>
              </a:rPr>
              <a:t>unit price: </a:t>
            </a:r>
            <a:r>
              <a:rPr lang="en-US" sz="1200" dirty="0">
                <a:latin typeface="SansSerif" panose="00000400000000000000" pitchFamily="2" charset="2"/>
              </a:rPr>
              <a:t>61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  <a:sym typeface="SansSerif" panose="00000400000000000000" pitchFamily="2" charset="2"/>
              </a:rPr>
              <a:t>¢</a:t>
            </a:r>
            <a:r>
              <a:rPr lang="en-US" sz="1200" dirty="0" smtClean="0">
                <a:latin typeface="SansSerif" panose="00000400000000000000" pitchFamily="2" charset="2"/>
              </a:rPr>
              <a:t> </a:t>
            </a:r>
            <a:r>
              <a:rPr lang="en-US" sz="1200" dirty="0">
                <a:latin typeface="SansSerif" panose="00000400000000000000" pitchFamily="2" charset="2"/>
              </a:rPr>
              <a:t>/ gallon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50799" y="5825266"/>
            <a:ext cx="2971799" cy="101566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Improved pressure pumping system</a:t>
            </a: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Test potable water output with varying ambient temperature, pressure, etc.</a:t>
            </a:r>
          </a:p>
          <a:p>
            <a:pPr marL="126458" indent="-126458">
              <a:buFont typeface="Arial" panose="020B0604020202020204" pitchFamily="34" charset="0"/>
              <a:buChar char="•"/>
            </a:pPr>
            <a:r>
              <a:rPr lang="en-US" sz="1200" dirty="0">
                <a:latin typeface="SansSerif" panose="00000400000000000000" pitchFamily="2" charset="2"/>
              </a:rPr>
              <a:t>Increase output or decrease cost where possible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63331" y="4582597"/>
            <a:ext cx="2865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5"/>
            <a:r>
              <a:rPr lang="en-US" sz="1200" b="1" dirty="0">
                <a:latin typeface="SansSerif" panose="00000400000000000000" pitchFamily="2" charset="2"/>
                <a:cs typeface="Arial" panose="020B0604020202020204" pitchFamily="34" charset="0"/>
              </a:rPr>
              <a:t>Figure 2</a:t>
            </a:r>
            <a:r>
              <a:rPr lang="en-US" sz="1200" dirty="0">
                <a:latin typeface="SansSerif" panose="00000400000000000000" pitchFamily="2" charset="2"/>
                <a:cs typeface="Arial" panose="020B0604020202020204" pitchFamily="34" charset="0"/>
              </a:rPr>
              <a:t>. Solar Sausage for Desalination system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" y="22859"/>
            <a:ext cx="685800" cy="685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7146" y="2491789"/>
            <a:ext cx="2971800" cy="201769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50799" y="3573807"/>
            <a:ext cx="1211230" cy="1828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83882" y="3573807"/>
            <a:ext cx="1450568" cy="88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SansSerif" panose="00000400000000000000" pitchFamily="2" charset="2"/>
              </a:rPr>
              <a:t>Figure 3. </a:t>
            </a:r>
            <a:r>
              <a:rPr lang="en-US" dirty="0" smtClean="0">
                <a:latin typeface="SansSerif" panose="00000400000000000000" pitchFamily="2" charset="2"/>
              </a:rPr>
              <a:t>Focal Point from Solar Sausage heating the trough</a:t>
            </a:r>
            <a:endParaRPr lang="en-US" dirty="0">
              <a:latin typeface="SansSerif" panose="000004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952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74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310</Words>
  <Application>Microsoft Office PowerPoint</Application>
  <PresentationFormat>Letter Paper (8.5x11 in)</PresentationFormat>
  <Paragraphs>41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SansSerif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studentpro</dc:creator>
  <cp:lastModifiedBy>studentpro</cp:lastModifiedBy>
  <cp:revision>56</cp:revision>
  <cp:lastPrinted>2015-04-03T19:04:37Z</cp:lastPrinted>
  <dcterms:created xsi:type="dcterms:W3CDTF">2015-03-27T18:33:44Z</dcterms:created>
  <dcterms:modified xsi:type="dcterms:W3CDTF">2015-04-07T18:41:18Z</dcterms:modified>
</cp:coreProperties>
</file>