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32918400" cy="21945600"/>
  <p:notesSz cx="7010400" cy="9296400"/>
  <p:defaultTextStyle>
    <a:defPPr>
      <a:defRPr lang="en-US"/>
    </a:defPPr>
    <a:lvl1pPr marL="0" algn="l" defTabSz="2633156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578" algn="l" defTabSz="2633156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156" algn="l" defTabSz="2633156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49734" algn="l" defTabSz="2633156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312" algn="l" defTabSz="2633156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2890" algn="l" defTabSz="2633156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899468" algn="l" defTabSz="2633156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6046" algn="l" defTabSz="2633156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2624" algn="l" defTabSz="2633156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6433" autoAdjust="0"/>
  </p:normalViewPr>
  <p:slideViewPr>
    <p:cSldViewPr snapToGrid="0">
      <p:cViewPr varScale="1">
        <p:scale>
          <a:sx n="29" d="100"/>
          <a:sy n="29" d="100"/>
        </p:scale>
        <p:origin x="1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1162050"/>
            <a:ext cx="47053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1pPr>
    <a:lvl2pPr marL="326532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2pPr>
    <a:lvl3pPr marL="653064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3pPr>
    <a:lvl4pPr marL="979597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4pPr>
    <a:lvl5pPr marL="1306129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5pPr>
    <a:lvl6pPr marL="1632661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6pPr>
    <a:lvl7pPr marL="1959193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7pPr>
    <a:lvl8pPr marL="2285726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8pPr>
    <a:lvl9pPr marL="2612258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660400"/>
            <a:ext cx="23317200" cy="16763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4800600" y="2392402"/>
            <a:ext cx="23317200" cy="55399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57250" y="3901440"/>
            <a:ext cx="9601200" cy="8128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857250" y="4714240"/>
            <a:ext cx="96012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57250" y="10021824"/>
            <a:ext cx="9601200" cy="8128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857250" y="10834624"/>
            <a:ext cx="9601200" cy="6058777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857250" y="17221200"/>
            <a:ext cx="9601200" cy="8128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857250" y="18038064"/>
            <a:ext cx="9601200" cy="304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1658600" y="3901440"/>
            <a:ext cx="9601200" cy="8128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1658600" y="4714240"/>
            <a:ext cx="9601200" cy="304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1658600" y="7965440"/>
            <a:ext cx="9601200" cy="41148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1658600" y="15646400"/>
            <a:ext cx="9601200" cy="11684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1658600" y="17221200"/>
            <a:ext cx="9601200" cy="8128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1658600" y="18038064"/>
            <a:ext cx="9601200" cy="304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425660" y="3901440"/>
            <a:ext cx="9601200" cy="8128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2425660" y="4714240"/>
            <a:ext cx="9601200" cy="48768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2425660" y="10558272"/>
            <a:ext cx="9601200" cy="48768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2425660" y="17221200"/>
            <a:ext cx="9601200" cy="8128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2425660" y="18038064"/>
            <a:ext cx="9601200" cy="304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2" name="Instructions"/>
          <p:cNvSpPr/>
          <p:nvPr userDrawn="1"/>
        </p:nvSpPr>
        <p:spPr>
          <a:xfrm>
            <a:off x="32918400" y="1701799"/>
            <a:ext cx="9335453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182880" rtlCol="0" anchor="t"/>
          <a:lstStyle/>
          <a:p>
            <a:pPr lvl="0">
              <a:spcBef>
                <a:spcPts val="800"/>
              </a:spcBef>
            </a:pPr>
            <a:r>
              <a:rPr sz="6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800"/>
              </a:spcBef>
            </a:pPr>
            <a:r>
              <a:rPr lang="en-US"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200"/>
              </a:spcBef>
            </a:pPr>
            <a:endParaRPr sz="4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800"/>
              </a:spcBef>
            </a:pPr>
            <a:r>
              <a:rPr sz="586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800"/>
              </a:spcBef>
            </a:pPr>
            <a:r>
              <a:rPr sz="4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</a:t>
            </a:r>
            <a:r>
              <a:rPr sz="4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formatted for you. </a:t>
            </a:r>
            <a:r>
              <a:rPr lang="en-US"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44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44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1600"/>
              </a:spcBef>
            </a:pPr>
            <a:r>
              <a:rPr lang="en-US"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</a:t>
            </a:r>
            <a:r>
              <a:rPr sz="4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add or remove bullet points from text, just click the Bullets button on the Home tab.</a:t>
            </a:r>
          </a:p>
          <a:p>
            <a:pPr lvl="0">
              <a:spcBef>
                <a:spcPts val="1600"/>
              </a:spcBef>
            </a:pPr>
            <a:r>
              <a:rPr sz="4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sz="4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or body text, just make a copy of what you need and drag it into place. PowerPoint’s Smart Guides will help you align it with everything else.</a:t>
            </a:r>
          </a:p>
          <a:p>
            <a:pPr lvl="0">
              <a:spcBef>
                <a:spcPts val="1600"/>
              </a:spcBef>
            </a:pPr>
            <a:r>
              <a:rPr sz="4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pictures instead of ours? No problem! Just </a:t>
            </a:r>
            <a:r>
              <a:rPr lang="en-US"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right-</a:t>
            </a:r>
            <a:r>
              <a:rPr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</a:t>
            </a:r>
            <a:r>
              <a:rPr sz="4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 </a:t>
            </a:r>
            <a:r>
              <a:rPr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picture</a:t>
            </a:r>
            <a:r>
              <a:rPr lang="en-US"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choose Change Picture. Maintain the</a:t>
            </a:r>
            <a:r>
              <a:rPr lang="en-US" sz="44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proportion of pictures as you r</a:t>
            </a:r>
            <a:r>
              <a:rPr lang="en-US" sz="44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esize</a:t>
            </a:r>
            <a:r>
              <a:rPr lang="en-US" sz="44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by dragging a corner.</a:t>
            </a:r>
            <a:endParaRPr sz="44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876" userDrawn="1">
          <p15:clr>
            <a:srgbClr val="A4A3A4"/>
          </p15:clr>
        </p15:guide>
        <p15:guide id="2" pos="1386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32918400" cy="335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56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800600" y="660400"/>
            <a:ext cx="23317200" cy="16763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0" y="4013200"/>
            <a:ext cx="23317200" cy="1575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50" y="21409799"/>
            <a:ext cx="740664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3890" y="21409799"/>
            <a:ext cx="1639062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654510" y="21409799"/>
            <a:ext cx="740664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2926226" rtl="0" eaLnBrk="1" latinLnBrk="0" hangingPunct="1">
        <a:lnSpc>
          <a:spcPct val="90000"/>
        </a:lnSpc>
        <a:spcBef>
          <a:spcPct val="0"/>
        </a:spcBef>
        <a:buNone/>
        <a:defRPr sz="5867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04815" indent="-304815" algn="l" defTabSz="2926226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731557" indent="-304815" algn="l" defTabSz="2926226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57" indent="-304815" algn="l" defTabSz="2926226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57" indent="-304815" algn="l" defTabSz="2926226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57" indent="-304815" algn="l" defTabSz="2926226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57" indent="-304815" algn="l" defTabSz="2926226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57" indent="-304815" algn="l" defTabSz="2926226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31557" indent="-304815" algn="l" defTabSz="2926226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57" indent="-304815" algn="l" defTabSz="2926226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113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226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339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453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566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679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792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905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540" userDrawn="1">
          <p15:clr>
            <a:srgbClr val="A4A3A4"/>
          </p15:clr>
        </p15:guide>
        <p15:guide id="3" pos="20196" userDrawn="1">
          <p15:clr>
            <a:srgbClr val="A4A3A4"/>
          </p15:clr>
        </p15:guide>
        <p15:guide id="4" pos="1036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00600" y="660400"/>
            <a:ext cx="23317200" cy="13709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SansSerif" panose="00000400000000000000" pitchFamily="2" charset="2"/>
              </a:rPr>
              <a:t>Team 7: Solar Sausage for Desalination</a:t>
            </a:r>
            <a:br>
              <a:rPr lang="en-US" dirty="0" smtClean="0">
                <a:latin typeface="SansSerif" panose="00000400000000000000" pitchFamily="2" charset="2"/>
              </a:rPr>
            </a:br>
            <a:r>
              <a:rPr lang="en-US" sz="4000" i="1" dirty="0" smtClean="0">
                <a:latin typeface="SansSerif" panose="00000400000000000000" pitchFamily="2" charset="2"/>
              </a:rPr>
              <a:t>Entrepreneurship Project Sponsored by the FAMA-FSU College of Engineering  </a:t>
            </a:r>
            <a:endParaRPr lang="en-US" dirty="0">
              <a:latin typeface="SansSerif" panose="00000400000000000000" pitchFamily="2" charset="2"/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algn="ctr"/>
            <a:r>
              <a:rPr lang="en-US" sz="2400" dirty="0" smtClean="0">
                <a:latin typeface="SansSerif" panose="00000400000000000000" pitchFamily="2" charset="2"/>
              </a:rPr>
              <a:t>Alexandra Filardo, ME; Joseph Hamel, ME; Alexander Stringer, ME; Crystal Wells, ME</a:t>
            </a:r>
          </a:p>
          <a:p>
            <a:pPr algn="ctr"/>
            <a:r>
              <a:rPr lang="en-US" sz="2400" dirty="0" smtClean="0">
                <a:latin typeface="SansSerif" panose="00000400000000000000" pitchFamily="2" charset="2"/>
              </a:rPr>
              <a:t>Dr. Shangchao Lin, Faculty Advisor; Ian Winger; Faculty Mentor</a:t>
            </a:r>
            <a:endParaRPr lang="en-US" sz="2400" dirty="0">
              <a:latin typeface="SansSerif" panose="00000400000000000000" pitchFamily="2" charset="2"/>
            </a:endParaRPr>
          </a:p>
        </p:txBody>
      </p:sp>
      <p:pic>
        <p:nvPicPr>
          <p:cNvPr id="36" name="Picture 35" descr="Logo" title="Sample Pictu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871" y="3921762"/>
            <a:ext cx="1828800" cy="1828800"/>
          </a:xfrm>
          <a:prstGeom prst="ellipse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91540" y="3921762"/>
            <a:ext cx="9601200" cy="812800"/>
          </a:xfrm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Needs Statement</a:t>
            </a:r>
            <a:endParaRPr lang="en-US" dirty="0">
              <a:latin typeface="SansSerif" panose="00000400000000000000" pitchFamily="2" charset="2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>
          <a:xfrm>
            <a:off x="857250" y="4734562"/>
            <a:ext cx="9601200" cy="275208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400" b="1" i="1" dirty="0" smtClean="0">
                <a:latin typeface="+mj-lt"/>
                <a:cs typeface="Times New Roman" panose="02020603050405020304" pitchFamily="18" charset="0"/>
              </a:rPr>
              <a:t>“</a:t>
            </a:r>
            <a:r>
              <a:rPr lang="en-US" sz="2800" b="1" i="1" dirty="0" smtClean="0">
                <a:latin typeface="SansSerif" panose="00000400000000000000" pitchFamily="2" charset="2"/>
              </a:rPr>
              <a:t>Much </a:t>
            </a:r>
            <a:r>
              <a:rPr lang="en-US" sz="2800" b="1" i="1" dirty="0">
                <a:latin typeface="SansSerif" panose="00000400000000000000" pitchFamily="2" charset="2"/>
              </a:rPr>
              <a:t>of the under developed world still lacks access to clean drinking water</a:t>
            </a:r>
            <a:r>
              <a:rPr lang="en-US" sz="2800" b="1" i="1" dirty="0" smtClean="0">
                <a:latin typeface="SansSerif" panose="00000400000000000000" pitchFamily="2" charset="2"/>
              </a:rPr>
              <a:t>.</a:t>
            </a:r>
            <a:r>
              <a:rPr lang="en-US" sz="2800" b="1" i="1" dirty="0" smtClean="0">
                <a:latin typeface="+mj-lt"/>
                <a:cs typeface="Times New Roman" panose="02020603050405020304" pitchFamily="18" charset="0"/>
              </a:rPr>
              <a:t>”</a:t>
            </a:r>
            <a:endParaRPr lang="en-US" sz="2800" dirty="0">
              <a:latin typeface="SansSerif" panose="00000400000000000000" pitchFamily="2" charset="2"/>
            </a:endParaRPr>
          </a:p>
          <a:p>
            <a:r>
              <a:rPr lang="en-US" sz="2800" dirty="0" smtClean="0">
                <a:latin typeface="SansSerif" panose="00000400000000000000" pitchFamily="2" charset="2"/>
              </a:rPr>
              <a:t>Results of lack of access to clean drinking water</a:t>
            </a:r>
          </a:p>
          <a:p>
            <a:pPr lvl="1"/>
            <a:r>
              <a:rPr lang="en-US" sz="2400" dirty="0">
                <a:latin typeface="SansSerif" panose="00000400000000000000" pitchFamily="2" charset="2"/>
              </a:rPr>
              <a:t>Poverty</a:t>
            </a:r>
          </a:p>
          <a:p>
            <a:pPr lvl="1"/>
            <a:r>
              <a:rPr lang="en-US" sz="2400" dirty="0">
                <a:latin typeface="SansSerif" panose="00000400000000000000" pitchFamily="2" charset="2"/>
              </a:rPr>
              <a:t>Illness and Disease</a:t>
            </a:r>
          </a:p>
          <a:p>
            <a:pPr lvl="1"/>
            <a:r>
              <a:rPr lang="en-US" sz="2400" dirty="0" smtClean="0">
                <a:latin typeface="SansSerif" panose="00000400000000000000" pitchFamily="2" charset="2"/>
              </a:rPr>
              <a:t>Political </a:t>
            </a:r>
            <a:r>
              <a:rPr lang="en-US" sz="2400" dirty="0">
                <a:latin typeface="SansSerif" panose="00000400000000000000" pitchFamily="2" charset="2"/>
              </a:rPr>
              <a:t>&amp; Economic Instability</a:t>
            </a:r>
          </a:p>
          <a:p>
            <a:pPr lvl="1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891540" y="7762240"/>
            <a:ext cx="9601200" cy="812800"/>
          </a:xfrm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Goals and Objectives</a:t>
            </a:r>
            <a:endParaRPr lang="en-US" dirty="0">
              <a:latin typeface="SansSerif" panose="00000400000000000000" pitchFamily="2" charset="2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>
          <a:xfrm>
            <a:off x="891540" y="8575040"/>
            <a:ext cx="9601200" cy="402336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800" b="1" i="1" dirty="0" smtClean="0">
                <a:latin typeface="+mj-lt"/>
              </a:rPr>
              <a:t>“</a:t>
            </a:r>
            <a:r>
              <a:rPr lang="en-US" sz="2800" b="1" i="1" dirty="0" smtClean="0">
                <a:latin typeface="SansSerif" panose="00000400000000000000" pitchFamily="2" charset="2"/>
              </a:rPr>
              <a:t>The </a:t>
            </a:r>
            <a:r>
              <a:rPr lang="en-US" sz="2800" b="1" i="1" dirty="0">
                <a:latin typeface="SansSerif" panose="00000400000000000000" pitchFamily="2" charset="2"/>
              </a:rPr>
              <a:t>goal of this project is to create a solar desalination system using the Solar Sausage</a:t>
            </a:r>
            <a:r>
              <a:rPr lang="en-US" sz="2800" b="1" i="1" dirty="0" smtClean="0">
                <a:latin typeface="SansSerif" panose="00000400000000000000" pitchFamily="2" charset="2"/>
              </a:rPr>
              <a:t>.</a:t>
            </a:r>
            <a:r>
              <a:rPr lang="en-US" sz="3200" b="1" i="1" dirty="0" smtClean="0">
                <a:latin typeface="+mj-lt"/>
              </a:rPr>
              <a:t>”</a:t>
            </a:r>
            <a:endParaRPr lang="en-US" sz="3200" dirty="0">
              <a:latin typeface="SansSerif" panose="00000400000000000000" pitchFamily="2" charset="2"/>
            </a:endParaRPr>
          </a:p>
          <a:p>
            <a:r>
              <a:rPr lang="en-US" sz="2800" dirty="0" smtClean="0">
                <a:latin typeface="SansSerif" panose="00000400000000000000" pitchFamily="2" charset="2"/>
              </a:rPr>
              <a:t>Objectives: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en-US" sz="2400" dirty="0">
                <a:latin typeface="SansSerif" panose="00000400000000000000" pitchFamily="2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Provide a sufficient potable water for a small family 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en-US" sz="2400" dirty="0">
                <a:latin typeface="SansSerif" panose="00000400000000000000" pitchFamily="2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Stay within allowable budget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en-US" sz="2400" dirty="0">
                <a:latin typeface="SansSerif" panose="00000400000000000000" pitchFamily="2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Remain simplistic in nature so that locals could easily be trained to operate and maintain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en-US" sz="2400" dirty="0">
                <a:latin typeface="SansSerif" panose="00000400000000000000" pitchFamily="2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Solar Sausage must be easily transported and installed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1093823" y="3909274"/>
            <a:ext cx="12355884" cy="812800"/>
          </a:xfrm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Final Selected Design</a:t>
            </a:r>
            <a:endParaRPr lang="en-US" dirty="0">
              <a:latin typeface="SansSerif" panose="00000400000000000000" pitchFamily="2" charset="2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24392965" y="3909274"/>
            <a:ext cx="7791362" cy="812800"/>
          </a:xfrm>
          <a:solidFill>
            <a:schemeClr val="accent3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Future Work</a:t>
            </a:r>
            <a:endParaRPr lang="en-US" dirty="0">
              <a:latin typeface="SansSerif" panose="00000400000000000000" pitchFamily="2" charset="2"/>
            </a:endParaRPr>
          </a:p>
        </p:txBody>
      </p:sp>
      <p:pic>
        <p:nvPicPr>
          <p:cNvPr id="1026" name="Picture 2" descr="https://pbs.twimg.com/profile_images/1449204998/COE_color_se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60400"/>
            <a:ext cx="1828800" cy="18288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bs.twimg.com/profile_images/1449204998/COE_color_se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3226" y="660400"/>
            <a:ext cx="1828800" cy="18288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857250" y="12583373"/>
            <a:ext cx="9601200" cy="812800"/>
          </a:xfrm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Solar </a:t>
            </a:r>
            <a:r>
              <a:rPr lang="en-US" dirty="0" smtClean="0">
                <a:latin typeface="SansSerif" panose="00000400000000000000" pitchFamily="2" charset="2"/>
              </a:rPr>
              <a:t>Reflector</a:t>
            </a:r>
            <a:endParaRPr lang="en-US" dirty="0">
              <a:latin typeface="SansSerif" panose="00000400000000000000" pitchFamily="2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ontent Placeholder 11"/>
              <p:cNvSpPr>
                <a:spLocks noGrp="1"/>
              </p:cNvSpPr>
              <p:nvPr>
                <p:ph sz="quarter" idx="25"/>
              </p:nvPr>
            </p:nvSpPr>
            <p:spPr>
              <a:xfrm>
                <a:off x="891540" y="13385926"/>
                <a:ext cx="9601200" cy="3219116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 smtClean="0">
                    <a:latin typeface="SansSerif" panose="00000400000000000000" pitchFamily="2" charset="2"/>
                  </a:rPr>
                  <a:t>The Solar Sausage is </a:t>
                </a:r>
                <a:r>
                  <a:rPr lang="en-US" sz="2800" dirty="0" smtClean="0">
                    <a:latin typeface="SansSerif" panose="00000400000000000000" pitchFamily="2" charset="2"/>
                  </a:rPr>
                  <a:t>inflatable, cylindrical, curved </a:t>
                </a:r>
                <a:r>
                  <a:rPr lang="en-US" sz="2800" dirty="0" smtClean="0">
                    <a:latin typeface="SansSerif" panose="00000400000000000000" pitchFamily="2" charset="2"/>
                  </a:rPr>
                  <a:t>trough solar collector </a:t>
                </a:r>
                <a:r>
                  <a:rPr lang="en-US" sz="2800" dirty="0">
                    <a:latin typeface="SansSerif" panose="00000400000000000000" pitchFamily="2" charset="2"/>
                  </a:rPr>
                  <a:t> </a:t>
                </a:r>
                <a:r>
                  <a:rPr lang="en-US" sz="2800" dirty="0" smtClean="0">
                    <a:latin typeface="SansSerif" panose="00000400000000000000" pitchFamily="2" charset="2"/>
                  </a:rPr>
                  <a:t>made of Mylar Polyester</a:t>
                </a:r>
              </a:p>
              <a:p>
                <a:pPr lvl="1"/>
                <a:r>
                  <a:rPr lang="en-US" sz="2400" dirty="0" smtClean="0">
                    <a:latin typeface="SansSerif" panose="00000400000000000000" pitchFamily="2" charset="2"/>
                  </a:rPr>
                  <a:t>Maintained at ~.5 psi</a:t>
                </a: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Reflective Membrane separates the upper and lower half of the Solar Sausage, </a:t>
                </a:r>
              </a:p>
              <a:p>
                <a:pPr lvl="1"/>
                <a:r>
                  <a:rPr lang="en-US" sz="2400" dirty="0" smtClean="0">
                    <a:latin typeface="SansSerif" panose="00000400000000000000" pitchFamily="2" charset="2"/>
                  </a:rPr>
                  <a:t>Pressure in the lower half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1/100</m:t>
                    </m:r>
                  </m:oMath>
                </a14:m>
                <a:r>
                  <a:rPr lang="en-US" sz="2400" baseline="30000" dirty="0" smtClean="0">
                    <a:latin typeface="SansSerif" panose="00000400000000000000" pitchFamily="2" charset="2"/>
                  </a:rPr>
                  <a:t>th</a:t>
                </a:r>
                <a:r>
                  <a:rPr lang="en-US" sz="2400" dirty="0" smtClean="0">
                    <a:latin typeface="SansSerif" panose="00000400000000000000" pitchFamily="2" charset="2"/>
                  </a:rPr>
                  <a:t> psi less than that of the upper half, resulting in the reflective membrane achieving the </a:t>
                </a:r>
                <a:r>
                  <a:rPr lang="en-US" sz="2400" smtClean="0">
                    <a:latin typeface="SansSerif" panose="00000400000000000000" pitchFamily="2" charset="2"/>
                  </a:rPr>
                  <a:t>desired </a:t>
                </a:r>
                <a:r>
                  <a:rPr lang="en-US" sz="2400" smtClean="0">
                    <a:latin typeface="SansSerif" panose="00000400000000000000" pitchFamily="2" charset="2"/>
                  </a:rPr>
                  <a:t>curved</a:t>
                </a:r>
                <a:r>
                  <a:rPr lang="en-US" sz="2400" smtClean="0">
                    <a:latin typeface="SansSerif" panose="00000400000000000000" pitchFamily="2" charset="2"/>
                  </a:rPr>
                  <a:t> </a:t>
                </a:r>
                <a:r>
                  <a:rPr lang="en-US" sz="2400" dirty="0" smtClean="0">
                    <a:latin typeface="SansSerif" panose="00000400000000000000" pitchFamily="2" charset="2"/>
                  </a:rPr>
                  <a:t>shape</a:t>
                </a:r>
              </a:p>
            </p:txBody>
          </p:sp>
        </mc:Choice>
        <mc:Fallback>
          <p:sp>
            <p:nvSpPr>
              <p:cNvPr id="33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5"/>
              </p:nvPr>
            </p:nvSpPr>
            <p:spPr>
              <a:xfrm>
                <a:off x="891540" y="13385926"/>
                <a:ext cx="9601200" cy="3219116"/>
              </a:xfrm>
              <a:blipFill rotWithShape="0">
                <a:blip r:embed="rId4"/>
                <a:stretch>
                  <a:fillRect r="-127" b="-19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0209" y="17511926"/>
            <a:ext cx="2643641" cy="27498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s://encrypted-tbn2.gstatic.com/images?q=tbn:ANd9GcQHUjNBmqB7-iTHToFLRWpDV_19sMzLojdvdiSQHY7EW4V_MlR-lWNSM2Q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785" y="17313111"/>
            <a:ext cx="5114424" cy="284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ontent Placeholder 14"/>
          <p:cNvSpPr>
            <a:spLocks noGrp="1"/>
          </p:cNvSpPr>
          <p:nvPr>
            <p:ph sz="quarter" idx="28"/>
          </p:nvPr>
        </p:nvSpPr>
        <p:spPr>
          <a:xfrm>
            <a:off x="857250" y="20159401"/>
            <a:ext cx="9601200" cy="11684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Figure 1. Solar Sausage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/>
              <a:t>Left: Full size Solar Sausage used for power generation, 50ft long and 6ft diameter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/>
              <a:t>Right: Cross-Sectional view of Solar Sausage, the Reflective Membrane divides the upper and lower half</a:t>
            </a:r>
            <a:endParaRPr lang="en-US" i="1" dirty="0"/>
          </a:p>
        </p:txBody>
      </p:sp>
      <p:grpSp>
        <p:nvGrpSpPr>
          <p:cNvPr id="31" name="Group 30"/>
          <p:cNvGrpSpPr/>
          <p:nvPr/>
        </p:nvGrpSpPr>
        <p:grpSpPr>
          <a:xfrm>
            <a:off x="11093824" y="4869672"/>
            <a:ext cx="12567530" cy="5367786"/>
            <a:chOff x="11658600" y="4836162"/>
            <a:chExt cx="11306779" cy="4578900"/>
          </a:xfrm>
        </p:grpSpPr>
        <p:grpSp>
          <p:nvGrpSpPr>
            <p:cNvPr id="28" name="Group 27"/>
            <p:cNvGrpSpPr/>
            <p:nvPr/>
          </p:nvGrpSpPr>
          <p:grpSpPr>
            <a:xfrm>
              <a:off x="11658600" y="4836162"/>
              <a:ext cx="6393954" cy="4578900"/>
              <a:chOff x="11957878" y="4952901"/>
              <a:chExt cx="6393954" cy="4578900"/>
            </a:xfrm>
          </p:grpSpPr>
          <p:grpSp>
            <p:nvGrpSpPr>
              <p:cNvPr id="1048" name="Group 1047"/>
              <p:cNvGrpSpPr/>
              <p:nvPr/>
            </p:nvGrpSpPr>
            <p:grpSpPr>
              <a:xfrm>
                <a:off x="11957878" y="5378901"/>
                <a:ext cx="6393954" cy="4152900"/>
                <a:chOff x="11658600" y="5181322"/>
                <a:chExt cx="6393954" cy="4152900"/>
              </a:xfrm>
            </p:grpSpPr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658600" y="5181322"/>
                  <a:ext cx="6393954" cy="3657600"/>
                </a:xfrm>
                <a:prstGeom prst="rect">
                  <a:avLst/>
                </a:prstGeom>
              </p:spPr>
            </p:pic>
            <p:cxnSp>
              <p:nvCxnSpPr>
                <p:cNvPr id="1025" name="Straight Connector 1024"/>
                <p:cNvCxnSpPr/>
                <p:nvPr/>
              </p:nvCxnSpPr>
              <p:spPr>
                <a:xfrm>
                  <a:off x="11753850" y="8838922"/>
                  <a:ext cx="0" cy="495300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17887950" y="8838922"/>
                  <a:ext cx="0" cy="495300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9" name="Straight Connector 1028"/>
                <p:cNvCxnSpPr/>
                <p:nvPr/>
              </p:nvCxnSpPr>
              <p:spPr>
                <a:xfrm>
                  <a:off x="11753850" y="9086572"/>
                  <a:ext cx="6134100" cy="0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2" name="TextBox 1031"/>
                <p:cNvSpPr txBox="1"/>
                <p:nvPr/>
              </p:nvSpPr>
              <p:spPr>
                <a:xfrm>
                  <a:off x="14291696" y="8799770"/>
                  <a:ext cx="1096509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 smtClean="0">
                      <a:latin typeface="SansSerif" panose="00000400000000000000" pitchFamily="2" charset="2"/>
                    </a:rPr>
                    <a:t>10 ft.</a:t>
                  </a:r>
                </a:p>
              </p:txBody>
            </p:sp>
          </p:grpSp>
          <p:sp>
            <p:nvSpPr>
              <p:cNvPr id="2" name="TextBox 1"/>
              <p:cNvSpPr txBox="1"/>
              <p:nvPr/>
            </p:nvSpPr>
            <p:spPr>
              <a:xfrm>
                <a:off x="14758228" y="7074847"/>
                <a:ext cx="4939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ansSerif" panose="00000400000000000000" pitchFamily="2" charset="2"/>
                  </a:rPr>
                  <a:t>A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2849727" y="4952901"/>
                <a:ext cx="4090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ansSerif" panose="00000400000000000000" pitchFamily="2" charset="2"/>
                  </a:rPr>
                  <a:t>C</a:t>
                </a:r>
              </a:p>
            </p:txBody>
          </p:sp>
          <p:cxnSp>
            <p:nvCxnSpPr>
              <p:cNvPr id="20" name="Straight Arrow Connector 19"/>
              <p:cNvCxnSpPr>
                <a:stCxn id="18" idx="3"/>
              </p:cNvCxnSpPr>
              <p:nvPr/>
            </p:nvCxnSpPr>
            <p:spPr>
              <a:xfrm>
                <a:off x="13258800" y="5183734"/>
                <a:ext cx="385011" cy="34615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/>
            <p:cNvGrpSpPr/>
            <p:nvPr/>
          </p:nvGrpSpPr>
          <p:grpSpPr>
            <a:xfrm>
              <a:off x="19208667" y="5413148"/>
              <a:ext cx="3756712" cy="3657600"/>
              <a:chOff x="20187872" y="5378901"/>
              <a:chExt cx="3756712" cy="3657600"/>
            </a:xfrm>
          </p:grpSpPr>
          <p:grpSp>
            <p:nvGrpSpPr>
              <p:cNvPr id="1049" name="Group 1048"/>
              <p:cNvGrpSpPr/>
              <p:nvPr/>
            </p:nvGrpSpPr>
            <p:grpSpPr>
              <a:xfrm>
                <a:off x="20187872" y="5378901"/>
                <a:ext cx="3756712" cy="3657600"/>
                <a:chOff x="18554648" y="5142170"/>
                <a:chExt cx="3756712" cy="3657600"/>
              </a:xfrm>
            </p:grpSpPr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8554648" y="5142170"/>
                  <a:ext cx="2705152" cy="3657600"/>
                </a:xfrm>
                <a:prstGeom prst="rect">
                  <a:avLst/>
                </a:prstGeom>
              </p:spPr>
            </p:pic>
            <p:cxnSp>
              <p:nvCxnSpPr>
                <p:cNvPr id="1034" name="Straight Connector 1033"/>
                <p:cNvCxnSpPr/>
                <p:nvPr/>
              </p:nvCxnSpPr>
              <p:spPr>
                <a:xfrm flipV="1">
                  <a:off x="20250150" y="5267325"/>
                  <a:ext cx="1733550" cy="9247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7" name="Straight Connector 1036"/>
                <p:cNvCxnSpPr/>
                <p:nvPr/>
              </p:nvCxnSpPr>
              <p:spPr>
                <a:xfrm>
                  <a:off x="20288250" y="8723570"/>
                  <a:ext cx="1657350" cy="0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9" name="Straight Connector 1038"/>
                <p:cNvCxnSpPr/>
                <p:nvPr/>
              </p:nvCxnSpPr>
              <p:spPr>
                <a:xfrm>
                  <a:off x="21842730" y="5267325"/>
                  <a:ext cx="0" cy="3456245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7" name="TextBox 1046"/>
                <p:cNvSpPr txBox="1"/>
                <p:nvPr/>
              </p:nvSpPr>
              <p:spPr>
                <a:xfrm>
                  <a:off x="21374100" y="6638061"/>
                  <a:ext cx="937260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>
                      <a:latin typeface="SansSerif" panose="00000400000000000000" pitchFamily="2" charset="2"/>
                    </a:rPr>
                    <a:t>4ft 3in</a:t>
                  </a:r>
                </a:p>
              </p:txBody>
            </p:sp>
          </p:grpSp>
          <p:sp>
            <p:nvSpPr>
              <p:cNvPr id="3" name="TextBox 2"/>
              <p:cNvSpPr txBox="1"/>
              <p:nvPr/>
            </p:nvSpPr>
            <p:spPr>
              <a:xfrm>
                <a:off x="20187872" y="5879772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ansSerif" panose="00000400000000000000" pitchFamily="2" charset="2"/>
                  </a:rPr>
                  <a:t>B</a:t>
                </a:r>
              </a:p>
            </p:txBody>
          </p:sp>
          <p:cxnSp>
            <p:nvCxnSpPr>
              <p:cNvPr id="14" name="Straight Arrow Connector 13"/>
              <p:cNvCxnSpPr>
                <a:stCxn id="3" idx="3"/>
              </p:cNvCxnSpPr>
              <p:nvPr/>
            </p:nvCxnSpPr>
            <p:spPr>
              <a:xfrm flipV="1">
                <a:off x="20721272" y="5886269"/>
                <a:ext cx="819176" cy="2243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20187872" y="836295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ansSerif" panose="00000400000000000000" pitchFamily="2" charset="2"/>
                  </a:rPr>
                  <a:t>D</a:t>
                </a:r>
              </a:p>
            </p:txBody>
          </p:sp>
          <p:cxnSp>
            <p:nvCxnSpPr>
              <p:cNvPr id="26" name="Straight Arrow Connector 25"/>
              <p:cNvCxnSpPr>
                <a:stCxn id="24" idx="3"/>
              </p:cNvCxnSpPr>
              <p:nvPr/>
            </p:nvCxnSpPr>
            <p:spPr>
              <a:xfrm flipV="1">
                <a:off x="20721272" y="8168640"/>
                <a:ext cx="409588" cy="425143"/>
              </a:xfrm>
              <a:prstGeom prst="straightConnector1">
                <a:avLst/>
              </a:prstGeom>
              <a:ln w="28575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11093824" y="10730397"/>
            <a:ext cx="6037729" cy="8128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A) Solar Sausage</a:t>
            </a:r>
            <a:endParaRPr lang="en-US" dirty="0">
              <a:latin typeface="SansSerif" panose="000004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Content Placeholder 11"/>
              <p:cNvSpPr>
                <a:spLocks noGrp="1"/>
              </p:cNvSpPr>
              <p:nvPr>
                <p:ph sz="quarter" idx="25"/>
              </p:nvPr>
            </p:nvSpPr>
            <p:spPr>
              <a:xfrm>
                <a:off x="11013337" y="11493428"/>
                <a:ext cx="6497051" cy="3110078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>
                    <a:latin typeface="SansSerif" panose="00000400000000000000" pitchFamily="2" charset="2"/>
                  </a:rPr>
                  <a:t>Dimension: Length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𝑓𝑡</m:t>
                    </m:r>
                  </m:oMath>
                </a14:m>
                <a:r>
                  <a:rPr lang="en-US" sz="2800" dirty="0" smtClean="0">
                    <a:latin typeface="SansSerif" panose="00000400000000000000" pitchFamily="2" charset="2"/>
                  </a:rPr>
                  <a:t>, Diameter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𝑓𝑡</m:t>
                    </m:r>
                  </m:oMath>
                </a14:m>
                <a:endParaRPr lang="en-US" sz="2800" b="0" dirty="0" smtClean="0">
                  <a:latin typeface="SansSerif" panose="00000400000000000000" pitchFamily="2" charset="2"/>
                </a:endParaRP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Reflective Surface Area: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28.33 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𝑓𝑡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 smtClean="0">
                  <a:latin typeface="SansSerif" panose="00000400000000000000" pitchFamily="2" charset="2"/>
                </a:endParaRP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Heat Delivered to Bottom of Trough: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5175 </m:t>
                    </m:r>
                    <m:f>
                      <m:fPr>
                        <m:type m:val="skw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𝐵𝑇𝑈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h𝑟</m:t>
                        </m:r>
                      </m:den>
                    </m:f>
                  </m:oMath>
                </a14:m>
                <a:endParaRPr lang="en-US" sz="2400" dirty="0">
                  <a:latin typeface="SansSerif" panose="00000400000000000000" pitchFamily="2" charset="2"/>
                </a:endParaRPr>
              </a:p>
            </p:txBody>
          </p:sp>
        </mc:Choice>
        <mc:Fallback xmlns="">
          <p:sp>
            <p:nvSpPr>
              <p:cNvPr id="57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5"/>
              </p:nvPr>
            </p:nvSpPr>
            <p:spPr>
              <a:xfrm>
                <a:off x="11013337" y="11493428"/>
                <a:ext cx="6497051" cy="3110078"/>
              </a:xfr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ontent Placeholder 11"/>
              <p:cNvSpPr>
                <a:spLocks noGrp="1"/>
              </p:cNvSpPr>
              <p:nvPr>
                <p:ph sz="quarter" idx="25"/>
              </p:nvPr>
            </p:nvSpPr>
            <p:spPr>
              <a:xfrm>
                <a:off x="17623625" y="11522550"/>
                <a:ext cx="6239141" cy="360954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>
                    <a:latin typeface="SansSerif" panose="00000400000000000000" pitchFamily="2" charset="2"/>
                  </a:rPr>
                  <a:t>Material : Al6063-T52</a:t>
                </a: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Outside is painted black to maximize heat absorption</a:t>
                </a: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Inside Dimensions: </a:t>
                </a:r>
                <a:r>
                  <a:rPr lang="en-US" sz="2800" dirty="0"/>
                  <a:t>Width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1.750 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en-US" sz="2800" dirty="0"/>
                  <a:t> Height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1.875 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 smtClean="0">
                  <a:latin typeface="SansSerif" panose="00000400000000000000" pitchFamily="2" charset="2"/>
                </a:endParaRP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Capacity: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𝑔𝑎𝑙𝑙𝑜𝑛𝑠</m:t>
                    </m:r>
                  </m:oMath>
                </a14:m>
                <a:endParaRPr lang="en-US" sz="2800" dirty="0" smtClean="0">
                  <a:latin typeface="SansSerif" panose="00000400000000000000" pitchFamily="2" charset="2"/>
                </a:endParaRPr>
              </a:p>
              <a:p>
                <a:pPr lvl="1"/>
                <a:endParaRPr lang="en-US" sz="2133" dirty="0" smtClean="0">
                  <a:latin typeface="SansSerif" panose="00000400000000000000" pitchFamily="2" charset="2"/>
                </a:endParaRPr>
              </a:p>
              <a:p>
                <a:endParaRPr lang="en-US" sz="2400" dirty="0">
                  <a:latin typeface="SansSerif" panose="00000400000000000000" pitchFamily="2" charset="2"/>
                </a:endParaRPr>
              </a:p>
            </p:txBody>
          </p:sp>
        </mc:Choice>
        <mc:Fallback xmlns="">
          <p:sp>
            <p:nvSpPr>
              <p:cNvPr id="63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5"/>
              </p:nvPr>
            </p:nvSpPr>
            <p:spPr>
              <a:xfrm>
                <a:off x="17623625" y="11522550"/>
                <a:ext cx="6239141" cy="3609540"/>
              </a:xfr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 Placeholder 37"/>
          <p:cNvSpPr>
            <a:spLocks noGrp="1"/>
          </p:cNvSpPr>
          <p:nvPr>
            <p:ph type="body" sz="quarter" idx="29"/>
          </p:nvPr>
        </p:nvSpPr>
        <p:spPr>
          <a:xfrm>
            <a:off x="11093824" y="15003318"/>
            <a:ext cx="6037730" cy="8128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C) Condenser</a:t>
            </a:r>
            <a:endParaRPr lang="en-US" dirty="0">
              <a:latin typeface="SansSerif" panose="000004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Content Placeholder 11"/>
              <p:cNvSpPr>
                <a:spLocks noGrp="1"/>
              </p:cNvSpPr>
              <p:nvPr>
                <p:ph sz="quarter" idx="25"/>
              </p:nvPr>
            </p:nvSpPr>
            <p:spPr>
              <a:xfrm>
                <a:off x="11095945" y="15824118"/>
                <a:ext cx="6497051" cy="2115402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>
                    <a:latin typeface="SansSerif" panose="00000400000000000000" pitchFamily="2" charset="2"/>
                  </a:rPr>
                  <a:t>Width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𝑖𝑛</m:t>
                    </m:r>
                  </m:oMath>
                </a14:m>
                <a:r>
                  <a:rPr lang="en-US" sz="2800" dirty="0">
                    <a:latin typeface="SansSerif" panose="00000400000000000000" pitchFamily="2" charset="2"/>
                  </a:rPr>
                  <a:t>, Height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𝑖𝑛</m:t>
                    </m:r>
                  </m:oMath>
                </a14:m>
                <a:r>
                  <a:rPr lang="en-US" sz="2800" dirty="0" smtClean="0">
                    <a:latin typeface="SansSerif" panose="00000400000000000000" pitchFamily="2" charset="2"/>
                  </a:rPr>
                  <a:t>,</a:t>
                </a:r>
              </a:p>
              <a:p>
                <a:pPr lvl="1"/>
                <a:r>
                  <a:rPr lang="en-US" sz="2800" dirty="0"/>
                  <a:t>Condenser Dome Radius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2.5 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𝑖𝑛</m:t>
                    </m:r>
                  </m:oMath>
                </a14:m>
                <a:endParaRPr lang="en-US" sz="2800" dirty="0" smtClean="0"/>
              </a:p>
              <a:p>
                <a:r>
                  <a:rPr lang="en-US" sz="2800" dirty="0">
                    <a:latin typeface="SansSerif" panose="00000400000000000000" pitchFamily="2" charset="2"/>
                  </a:rPr>
                  <a:t>Condensing Surface Area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6.7 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𝑓𝑡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SansSerif" panose="00000400000000000000" pitchFamily="2" charset="2"/>
                  </a:rPr>
                  <a:t> </a:t>
                </a:r>
              </a:p>
              <a:p>
                <a:pPr lvl="1"/>
                <a:endParaRPr lang="en-US" sz="2133" dirty="0">
                  <a:latin typeface="SansSerif" panose="00000400000000000000" pitchFamily="2" charset="2"/>
                </a:endParaRPr>
              </a:p>
            </p:txBody>
          </p:sp>
        </mc:Choice>
        <mc:Fallback xmlns="">
          <p:sp>
            <p:nvSpPr>
              <p:cNvPr id="68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5"/>
              </p:nvPr>
            </p:nvSpPr>
            <p:spPr>
              <a:xfrm>
                <a:off x="11095945" y="15824118"/>
                <a:ext cx="6497051" cy="2115402"/>
              </a:xfr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ontent Placeholder 11"/>
              <p:cNvSpPr>
                <a:spLocks noGrp="1"/>
              </p:cNvSpPr>
              <p:nvPr>
                <p:ph sz="quarter" idx="25"/>
              </p:nvPr>
            </p:nvSpPr>
            <p:spPr>
              <a:xfrm>
                <a:off x="17623624" y="15827980"/>
                <a:ext cx="6193502" cy="2374487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 smtClean="0">
                    <a:latin typeface="SansSerif" panose="00000400000000000000" pitchFamily="2" charset="2"/>
                  </a:rPr>
                  <a:t>Height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𝑓𝑡</m:t>
                    </m:r>
                  </m:oMath>
                </a14:m>
                <a:r>
                  <a:rPr lang="en-US" sz="2800" dirty="0" smtClean="0">
                    <a:latin typeface="SansSerif" panose="00000400000000000000" pitchFamily="2" charset="2"/>
                  </a:rPr>
                  <a:t>    </a:t>
                </a: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Width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𝑖𝑛</m:t>
                    </m:r>
                  </m:oMath>
                </a14:m>
                <a:endParaRPr lang="en-US" sz="2800" b="0" dirty="0" smtClean="0">
                  <a:latin typeface="SansSerif" panose="00000400000000000000" pitchFamily="2" charset="2"/>
                </a:endParaRP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Material: Al6063 Square Tube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</m:t>
                    </m:r>
                  </m:oMath>
                </a14:m>
                <a:r>
                  <a:rPr lang="en-US" sz="2400" dirty="0" smtClean="0">
                    <a:latin typeface="SansSerif" panose="00000400000000000000" pitchFamily="2" charset="2"/>
                  </a:rPr>
                  <a:t> with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SansSerif" panose="00000400000000000000" pitchFamily="2" charset="2"/>
                  </a:rPr>
                  <a:t> in thick walls</a:t>
                </a:r>
                <a:endParaRPr lang="en-US" sz="2400" dirty="0">
                  <a:latin typeface="SansSerif" panose="00000400000000000000" pitchFamily="2" charset="2"/>
                </a:endParaRPr>
              </a:p>
            </p:txBody>
          </p:sp>
        </mc:Choice>
        <mc:Fallback xmlns="">
          <p:sp>
            <p:nvSpPr>
              <p:cNvPr id="71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5"/>
              </p:nvPr>
            </p:nvSpPr>
            <p:spPr>
              <a:xfrm>
                <a:off x="17623624" y="15827980"/>
                <a:ext cx="6193502" cy="2374487"/>
              </a:xfrm>
              <a:blipFill rotWithShape="0">
                <a:blip r:embed="rId12"/>
                <a:stretch>
                  <a:fillRect b="-29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 Placeholder 47"/>
          <p:cNvSpPr>
            <a:spLocks noGrp="1"/>
          </p:cNvSpPr>
          <p:nvPr>
            <p:ph type="body" sz="quarter" idx="29"/>
          </p:nvPr>
        </p:nvSpPr>
        <p:spPr>
          <a:xfrm>
            <a:off x="24392965" y="9939307"/>
            <a:ext cx="7783430" cy="812800"/>
          </a:xfrm>
          <a:solidFill>
            <a:schemeClr val="accent4"/>
          </a:solidFill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Summary</a:t>
            </a:r>
            <a:endParaRPr lang="en-US" dirty="0">
              <a:latin typeface="SansSerif" panose="00000400000000000000" pitchFamily="2" charset="2"/>
            </a:endParaRPr>
          </a:p>
        </p:txBody>
      </p:sp>
      <p:sp>
        <p:nvSpPr>
          <p:cNvPr id="77" name="Text Placeholder 37"/>
          <p:cNvSpPr>
            <a:spLocks noGrp="1"/>
          </p:cNvSpPr>
          <p:nvPr>
            <p:ph type="body" sz="quarter" idx="29"/>
          </p:nvPr>
        </p:nvSpPr>
        <p:spPr>
          <a:xfrm>
            <a:off x="11013338" y="18081889"/>
            <a:ext cx="6118216" cy="8128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Spike </a:t>
            </a:r>
            <a:endParaRPr lang="en-US" dirty="0">
              <a:latin typeface="SansSerif" panose="000004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Content Placeholder 11"/>
              <p:cNvSpPr>
                <a:spLocks noGrp="1"/>
              </p:cNvSpPr>
              <p:nvPr>
                <p:ph sz="quarter" idx="25"/>
              </p:nvPr>
            </p:nvSpPr>
            <p:spPr>
              <a:xfrm>
                <a:off x="11032208" y="18912928"/>
                <a:ext cx="6558666" cy="1709002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 smtClean="0">
                    <a:latin typeface="SansSerif" panose="00000400000000000000" pitchFamily="2" charset="2"/>
                  </a:rPr>
                  <a:t>Protrudes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𝑖𝑛</m:t>
                    </m:r>
                  </m:oMath>
                </a14:m>
                <a:r>
                  <a:rPr lang="en-US" sz="2800" dirty="0" smtClean="0">
                    <a:latin typeface="SansSerif" panose="00000400000000000000" pitchFamily="2" charset="2"/>
                  </a:rPr>
                  <a:t> into the ground</a:t>
                </a: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Protrudes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SansSerif" panose="00000400000000000000" pitchFamily="2" charset="2"/>
                  </a:rPr>
                  <a:t>into the stand</a:t>
                </a:r>
              </a:p>
              <a:p>
                <a:r>
                  <a:rPr lang="en-US" sz="2800" dirty="0" smtClean="0">
                    <a:latin typeface="SansSerif" panose="00000400000000000000" pitchFamily="2" charset="2"/>
                  </a:rPr>
                  <a:t>Material: Al6061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in</m:t>
                    </m:r>
                  </m:oMath>
                </a14:m>
                <a:r>
                  <a:rPr lang="en-US" sz="2400" dirty="0" smtClean="0">
                    <a:latin typeface="SansSerif" panose="00000400000000000000" pitchFamily="2" charset="2"/>
                  </a:rPr>
                  <a:t> diameter Aluminum Round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×</m:t>
                    </m:r>
                    <m:f>
                      <m:fPr>
                        <m:type m:val="skw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SansSerif" panose="00000400000000000000" pitchFamily="2" charset="2"/>
                  </a:rPr>
                  <a:t>Aluminum Square</a:t>
                </a:r>
                <a:endParaRPr lang="en-US" sz="2400" dirty="0">
                  <a:latin typeface="SansSerif" panose="00000400000000000000" pitchFamily="2" charset="2"/>
                </a:endParaRPr>
              </a:p>
            </p:txBody>
          </p:sp>
        </mc:Choice>
        <mc:Fallback xmlns="">
          <p:sp>
            <p:nvSpPr>
              <p:cNvPr id="78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5"/>
              </p:nvPr>
            </p:nvSpPr>
            <p:spPr>
              <a:xfrm>
                <a:off x="11032208" y="18912928"/>
                <a:ext cx="6558666" cy="1709002"/>
              </a:xfrm>
              <a:blipFill rotWithShape="0">
                <a:blip r:embed="rId13"/>
                <a:stretch>
                  <a:fillRect b="-10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 rot="16200000">
            <a:off x="19150947" y="17353468"/>
            <a:ext cx="2369505" cy="5135080"/>
            <a:chOff x="29741035" y="11493217"/>
            <a:chExt cx="2586923" cy="3752850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9741035" y="11493217"/>
              <a:ext cx="1390650" cy="3752850"/>
            </a:xfrm>
            <a:prstGeom prst="rect">
              <a:avLst/>
            </a:prstGeom>
          </p:spPr>
        </p:pic>
        <p:cxnSp>
          <p:nvCxnSpPr>
            <p:cNvPr id="51" name="Straight Connector 50"/>
            <p:cNvCxnSpPr/>
            <p:nvPr/>
          </p:nvCxnSpPr>
          <p:spPr>
            <a:xfrm>
              <a:off x="30624379" y="11669680"/>
              <a:ext cx="1402481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584067" y="12565321"/>
              <a:ext cx="1402481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1865777" y="11669680"/>
              <a:ext cx="0" cy="92872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 rot="5400000">
              <a:off x="31543373" y="11736637"/>
              <a:ext cx="807441" cy="7617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SansSerif" panose="00000400000000000000" pitchFamily="2" charset="2"/>
                </a:rPr>
                <a:t>4 in</a:t>
              </a: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30584067" y="15076967"/>
              <a:ext cx="1402480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31865777" y="12565321"/>
              <a:ext cx="0" cy="2511646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 rot="5400000">
              <a:off x="31503060" y="13192864"/>
              <a:ext cx="807441" cy="7617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SansSerif" panose="00000400000000000000" pitchFamily="2" charset="2"/>
                </a:rPr>
                <a:t>11 </a:t>
              </a:r>
              <a:r>
                <a:rPr lang="en-US" sz="1200" dirty="0" smtClean="0">
                  <a:latin typeface="SansSerif" panose="00000400000000000000" pitchFamily="2" charset="2"/>
                </a:rPr>
                <a:t>in</a:t>
              </a:r>
              <a:endParaRPr lang="en-US" sz="1600" dirty="0" smtClean="0">
                <a:latin typeface="SansSerif" panose="00000400000000000000" pitchFamily="2" charset="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359958" y="4848421"/>
                <a:ext cx="7090539" cy="5816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>
                    <a:latin typeface="SansSerif" panose="00000400000000000000" pitchFamily="2" charset="2"/>
                  </a:rPr>
                  <a:t>Develop pressure regulation system for Solar Sausage</a:t>
                </a:r>
              </a:p>
              <a:p>
                <a:pPr marL="1602328" lvl="1" indent="-2857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SansSerif" panose="00000400000000000000" pitchFamily="2" charset="2"/>
                  </a:rPr>
                  <a:t>Must maintain a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.01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𝑝𝑠𝑖</m:t>
                    </m:r>
                  </m:oMath>
                </a14:m>
                <a:r>
                  <a:rPr lang="en-US" sz="2400" dirty="0">
                    <a:latin typeface="SansSerif" panose="00000400000000000000" pitchFamily="2" charset="2"/>
                  </a:rPr>
                  <a:t> pressure difference between upper and lower chambers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latin typeface="SansSerif" panose="00000400000000000000" pitchFamily="2" charset="2"/>
                  </a:rPr>
                  <a:t>Develop sun tracking system </a:t>
                </a:r>
              </a:p>
              <a:p>
                <a:pPr marL="1602328" lvl="1" indent="-2857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SansSerif" panose="00000400000000000000" pitchFamily="2" charset="2"/>
                  </a:rPr>
                  <a:t>Must be a manual System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latin typeface="SansSerif" panose="00000400000000000000" pitchFamily="2" charset="2"/>
                  </a:rPr>
                  <a:t>Construct a Solar Sausage of appropriate dimension</a:t>
                </a:r>
              </a:p>
              <a:p>
                <a:pPr marL="1602328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𝐿𝑒𝑛𝑔𝑡h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𝐷𝑖𝑎𝑚𝑒𝑡𝑒𝑟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𝑓𝑡</m:t>
                    </m:r>
                  </m:oMath>
                </a14:m>
                <a:endParaRPr lang="en-US" sz="2400" dirty="0">
                  <a:latin typeface="SansSerif" panose="00000400000000000000" pitchFamily="2" charset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latin typeface="SansSerif" panose="00000400000000000000" pitchFamily="2" charset="2"/>
                  </a:rPr>
                  <a:t>Developed a small storage tank</a:t>
                </a:r>
              </a:p>
              <a:p>
                <a:pPr marL="1602328" lvl="1" indent="-2857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SansSerif" panose="00000400000000000000" pitchFamily="2" charset="2"/>
                  </a:rPr>
                  <a:t>With built in filtration system</a:t>
                </a:r>
              </a:p>
              <a:p>
                <a:endParaRPr lang="en-US" sz="6000" dirty="0" err="1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9958" y="4848421"/>
                <a:ext cx="7090539" cy="5816977"/>
              </a:xfrm>
              <a:prstGeom prst="rect">
                <a:avLst/>
              </a:prstGeom>
              <a:blipFill rotWithShape="0">
                <a:blip r:embed="rId15"/>
                <a:stretch>
                  <a:fillRect l="-1548" t="-1047" r="-3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392965" y="10730397"/>
                <a:ext cx="7816437" cy="4848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685800" lvl="1" indent="-685800">
                  <a:buFont typeface="Arial" panose="020B0604020202020204" pitchFamily="34" charset="0"/>
                  <a:buChar char="•"/>
                </a:pPr>
                <a:r>
                  <a:rPr lang="en-US" sz="2800" dirty="0" smtClean="0">
                    <a:latin typeface="SansSerif" panose="00000400000000000000" pitchFamily="2" charset="2"/>
                  </a:rPr>
                  <a:t>The Solar Sausage delivers                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𝐴𝑐𝑡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5175 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𝐵𝑇𝑈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h𝑟</m:t>
                    </m:r>
                  </m:oMath>
                </a14:m>
                <a:r>
                  <a:rPr lang="en-US" sz="2800" dirty="0" smtClean="0">
                    <a:latin typeface="SansSerif" panose="00000400000000000000" pitchFamily="2" charset="2"/>
                  </a:rPr>
                  <a:t> </a:t>
                </a:r>
                <a:r>
                  <a:rPr lang="en-US" sz="2800" dirty="0">
                    <a:latin typeface="SansSerif" panose="00000400000000000000" pitchFamily="2" charset="2"/>
                  </a:rPr>
                  <a:t>of heat to the trough during peak sun hours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latin typeface="SansSerif" panose="00000400000000000000" pitchFamily="2" charset="2"/>
                  </a:rPr>
                  <a:t>The Trough is capable of holding 1.50 U.S gallons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latin typeface="SansSerif" panose="00000400000000000000" pitchFamily="2" charset="2"/>
                  </a:rPr>
                  <a:t>We have currently allocated an estimated 30% of our Budget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latin typeface="SansSerif" panose="00000400000000000000" pitchFamily="2" charset="2"/>
                  </a:rPr>
                  <a:t>Will develop</a:t>
                </a:r>
              </a:p>
              <a:p>
                <a:pPr marL="2002378" lvl="1" indent="-6858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SansSerif" panose="00000400000000000000" pitchFamily="2" charset="2"/>
                  </a:rPr>
                  <a:t>Pressure Regulation System</a:t>
                </a:r>
              </a:p>
              <a:p>
                <a:pPr marL="2002378" lvl="1" indent="-6858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SansSerif" panose="00000400000000000000" pitchFamily="2" charset="2"/>
                  </a:rPr>
                  <a:t>Sun Tracking System</a:t>
                </a:r>
              </a:p>
              <a:p>
                <a:pPr marL="2002378" lvl="1" indent="-6858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SansSerif" panose="00000400000000000000" pitchFamily="2" charset="2"/>
                  </a:rPr>
                  <a:t>Small Storage Tank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2965" y="10730397"/>
                <a:ext cx="7816437" cy="4848443"/>
              </a:xfrm>
              <a:prstGeom prst="rect">
                <a:avLst/>
              </a:prstGeom>
              <a:blipFill rotWithShape="0">
                <a:blip r:embed="rId16"/>
                <a:stretch>
                  <a:fillRect l="-1403" t="-1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Placeholder 9"/>
          <p:cNvSpPr>
            <a:spLocks noGrp="1"/>
          </p:cNvSpPr>
          <p:nvPr>
            <p:ph type="body" sz="quarter" idx="34"/>
          </p:nvPr>
        </p:nvSpPr>
        <p:spPr>
          <a:xfrm>
            <a:off x="24359958" y="15711486"/>
            <a:ext cx="7666902" cy="812800"/>
          </a:xfrm>
          <a:solidFill>
            <a:schemeClr val="accent6"/>
          </a:solidFill>
        </p:spPr>
        <p:txBody>
          <a:bodyPr/>
          <a:lstStyle/>
          <a:p>
            <a:r>
              <a:rPr lang="en-US" dirty="0" smtClean="0">
                <a:latin typeface="SansSerif" panose="00000400000000000000" pitchFamily="2" charset="2"/>
              </a:rPr>
              <a:t>References</a:t>
            </a:r>
            <a:endParaRPr lang="en-US" dirty="0">
              <a:latin typeface="SansSerif" panose="00000400000000000000" pitchFamily="2" charset="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4317715" y="16605042"/>
            <a:ext cx="770914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1" indent="-685800">
              <a:buFont typeface="+mj-lt"/>
              <a:buAutoNum type="arabicParenR"/>
            </a:pPr>
            <a:r>
              <a:rPr lang="en-US" sz="2400" dirty="0">
                <a:latin typeface="SansSerif" panose="00000400000000000000" pitchFamily="2" charset="2"/>
              </a:rPr>
              <a:t>Seawater Desalination Power Consumption." Sustainable Solutions for a Thirsty Planet. </a:t>
            </a:r>
            <a:r>
              <a:rPr lang="en-US" sz="2400" dirty="0" smtClean="0">
                <a:latin typeface="SansSerif" panose="00000400000000000000" pitchFamily="2" charset="2"/>
              </a:rPr>
              <a:t>WateReuse </a:t>
            </a:r>
            <a:r>
              <a:rPr lang="en-US" sz="2400" dirty="0">
                <a:latin typeface="SansSerif" panose="00000400000000000000" pitchFamily="2" charset="2"/>
              </a:rPr>
              <a:t>Association, 1 Nov. 2011. Web. 23 Sept. 2014. &lt;WateReuse Association&gt;.  </a:t>
            </a:r>
            <a:endParaRPr lang="en-US" sz="2400" dirty="0" smtClean="0">
              <a:latin typeface="SansSerif" panose="00000400000000000000" pitchFamily="2" charset="2"/>
            </a:endParaRPr>
          </a:p>
          <a:p>
            <a:pPr marL="685800" lvl="1" indent="-685800">
              <a:buFont typeface="+mj-lt"/>
              <a:buAutoNum type="arabicParenR"/>
            </a:pPr>
            <a:r>
              <a:rPr lang="en-US" sz="2400" dirty="0">
                <a:latin typeface="SansSerif" panose="00000400000000000000" pitchFamily="2" charset="2"/>
              </a:rPr>
              <a:t>Aintablian, Xanthe. "Desalination Expands as Technology Becomes More Affordable." Water </a:t>
            </a:r>
            <a:r>
              <a:rPr lang="en-US" sz="2400" dirty="0" smtClean="0">
                <a:latin typeface="SansSerif" panose="00000400000000000000" pitchFamily="2" charset="2"/>
              </a:rPr>
              <a:t>Desalination</a:t>
            </a:r>
            <a:r>
              <a:rPr lang="en-US" sz="2400" dirty="0">
                <a:latin typeface="SansSerif" panose="00000400000000000000" pitchFamily="2" charset="2"/>
              </a:rPr>
              <a:t>. AboutEducation. Web. 23 Sept. 2014</a:t>
            </a:r>
            <a:r>
              <a:rPr lang="en-US" sz="2400" dirty="0" smtClean="0">
                <a:latin typeface="SansSerif" panose="00000400000000000000" pitchFamily="2" charset="2"/>
              </a:rPr>
              <a:t>.</a:t>
            </a:r>
          </a:p>
          <a:p>
            <a:pPr marL="685800" lvl="1" indent="-685800">
              <a:buFont typeface="+mj-lt"/>
              <a:buAutoNum type="arabicParenR"/>
            </a:pPr>
            <a:r>
              <a:rPr lang="en-US" sz="2400" dirty="0">
                <a:latin typeface="SansSerif" panose="00000400000000000000" pitchFamily="2" charset="2"/>
              </a:rPr>
              <a:t>Engel, </a:t>
            </a:r>
            <a:r>
              <a:rPr lang="en-US" sz="2400" dirty="0" err="1">
                <a:latin typeface="SansSerif" panose="00000400000000000000" pitchFamily="2" charset="2"/>
              </a:rPr>
              <a:t>Yunus</a:t>
            </a:r>
            <a:r>
              <a:rPr lang="en-US" sz="2400" dirty="0">
                <a:latin typeface="SansSerif" panose="00000400000000000000" pitchFamily="2" charset="2"/>
              </a:rPr>
              <a:t> A. </a:t>
            </a:r>
            <a:r>
              <a:rPr lang="en-US" sz="2400" i="1" dirty="0">
                <a:latin typeface="SansSerif" panose="00000400000000000000" pitchFamily="2" charset="2"/>
              </a:rPr>
              <a:t>Fundamentals of Thermal-fluid Sciences</a:t>
            </a:r>
            <a:r>
              <a:rPr lang="en-US" sz="2400" dirty="0">
                <a:latin typeface="SansSerif" panose="00000400000000000000" pitchFamily="2" charset="2"/>
              </a:rPr>
              <a:t>. 4th ed. Singapore: </a:t>
            </a:r>
            <a:r>
              <a:rPr lang="en-US" sz="2400" dirty="0" err="1">
                <a:latin typeface="SansSerif" panose="00000400000000000000" pitchFamily="2" charset="2"/>
              </a:rPr>
              <a:t>McGrawHill</a:t>
            </a:r>
            <a:r>
              <a:rPr lang="en-US" sz="2400" dirty="0">
                <a:latin typeface="SansSerif" panose="00000400000000000000" pitchFamily="2" charset="2"/>
              </a:rPr>
              <a:t>, 2012. </a:t>
            </a:r>
            <a:r>
              <a:rPr lang="en-US" sz="2400" dirty="0" smtClean="0">
                <a:latin typeface="SansSerif" panose="00000400000000000000" pitchFamily="2" charset="2"/>
              </a:rPr>
              <a:t>Print</a:t>
            </a:r>
            <a:r>
              <a:rPr lang="en-US" sz="2400" dirty="0">
                <a:latin typeface="SansSerif" panose="00000400000000000000" pitchFamily="2" charset="2"/>
              </a:rPr>
              <a:t>. </a:t>
            </a:r>
          </a:p>
          <a:p>
            <a:pPr marL="685800" lvl="1" indent="-685800">
              <a:buFont typeface="+mj-lt"/>
              <a:buAutoNum type="arabicParenR"/>
            </a:pPr>
            <a:r>
              <a:rPr lang="en-US" sz="2400" dirty="0">
                <a:latin typeface="SansSerif" panose="00000400000000000000" pitchFamily="2" charset="2"/>
              </a:rPr>
              <a:t>Sinha, </a:t>
            </a:r>
            <a:r>
              <a:rPr lang="en-US" sz="2400" dirty="0" err="1">
                <a:latin typeface="SansSerif" panose="00000400000000000000" pitchFamily="2" charset="2"/>
              </a:rPr>
              <a:t>Sayontan</a:t>
            </a:r>
            <a:r>
              <a:rPr lang="en-US" sz="2400" dirty="0">
                <a:latin typeface="SansSerif" panose="00000400000000000000" pitchFamily="2" charset="2"/>
              </a:rPr>
              <a:t>. "Solar Insolation." </a:t>
            </a:r>
            <a:r>
              <a:rPr lang="en-US" sz="2400" i="1" dirty="0">
                <a:latin typeface="SansSerif" panose="00000400000000000000" pitchFamily="2" charset="2"/>
              </a:rPr>
              <a:t>Solar Insolation</a:t>
            </a:r>
            <a:r>
              <a:rPr lang="en-US" sz="2400" dirty="0">
                <a:latin typeface="SansSerif" panose="00000400000000000000" pitchFamily="2" charset="2"/>
              </a:rPr>
              <a:t>. Web. 21 Oct. 2014. </a:t>
            </a:r>
          </a:p>
          <a:p>
            <a:pPr marL="0" lvl="1"/>
            <a:r>
              <a:rPr lang="en-US" sz="2400" dirty="0" smtClean="0">
                <a:latin typeface="SansSerif" panose="00000400000000000000" pitchFamily="2" charset="2"/>
              </a:rPr>
              <a:t>  </a:t>
            </a:r>
          </a:p>
          <a:p>
            <a:pPr marL="685800" lvl="1" indent="-685800">
              <a:buFont typeface="Arial" panose="020B0604020202020204" pitchFamily="34" charset="0"/>
              <a:buChar char="•"/>
            </a:pPr>
            <a:endParaRPr lang="en-US" sz="2400" dirty="0">
              <a:latin typeface="SansSerif" panose="00000400000000000000" pitchFamily="2" charset="2"/>
            </a:endParaRPr>
          </a:p>
          <a:p>
            <a:pPr marL="685800" lvl="1" indent="-685800">
              <a:buFont typeface="Arial" panose="020B0604020202020204" pitchFamily="34" charset="0"/>
              <a:buChar char="•"/>
            </a:pPr>
            <a:endParaRPr lang="en-US" sz="2400" dirty="0">
              <a:latin typeface="SansSerif" panose="00000400000000000000" pitchFamily="2" charset="2"/>
            </a:endParaRPr>
          </a:p>
          <a:p>
            <a:pPr marL="685800" lvl="1" indent="-685800">
              <a:buFont typeface="Arial" panose="020B0604020202020204" pitchFamily="34" charset="0"/>
              <a:buChar char="•"/>
            </a:pPr>
            <a:endParaRPr lang="en-US" sz="2400" dirty="0">
              <a:latin typeface="SansSerif" panose="00000400000000000000" pitchFamily="2" charset="2"/>
            </a:endParaRPr>
          </a:p>
        </p:txBody>
      </p:sp>
      <p:sp>
        <p:nvSpPr>
          <p:cNvPr id="72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17623625" y="10748404"/>
            <a:ext cx="6037729" cy="812800"/>
          </a:xfrm>
          <a:solidFill>
            <a:schemeClr val="accent5"/>
          </a:solidFill>
        </p:spPr>
        <p:txBody>
          <a:bodyPr/>
          <a:lstStyle/>
          <a:p>
            <a:r>
              <a:rPr lang="en-US" dirty="0">
                <a:latin typeface="SansSerif" panose="00000400000000000000" pitchFamily="2" charset="2"/>
              </a:rPr>
              <a:t>B</a:t>
            </a:r>
            <a:r>
              <a:rPr lang="en-US" dirty="0" smtClean="0">
                <a:latin typeface="SansSerif" panose="00000400000000000000" pitchFamily="2" charset="2"/>
              </a:rPr>
              <a:t>)Trough</a:t>
            </a:r>
            <a:endParaRPr lang="en-US" dirty="0">
              <a:latin typeface="SansSerif" panose="00000400000000000000" pitchFamily="2" charset="2"/>
            </a:endParaRPr>
          </a:p>
        </p:txBody>
      </p:sp>
      <p:sp>
        <p:nvSpPr>
          <p:cNvPr id="73" name="Text Placeholder 37"/>
          <p:cNvSpPr>
            <a:spLocks noGrp="1"/>
          </p:cNvSpPr>
          <p:nvPr>
            <p:ph type="body" sz="quarter" idx="29"/>
          </p:nvPr>
        </p:nvSpPr>
        <p:spPr>
          <a:xfrm>
            <a:off x="17623624" y="15048200"/>
            <a:ext cx="6037730" cy="812800"/>
          </a:xfrm>
          <a:solidFill>
            <a:schemeClr val="accent5"/>
          </a:solidFill>
        </p:spPr>
        <p:txBody>
          <a:bodyPr/>
          <a:lstStyle/>
          <a:p>
            <a:r>
              <a:rPr lang="en-US" dirty="0">
                <a:latin typeface="SansSerif" panose="00000400000000000000" pitchFamily="2" charset="2"/>
              </a:rPr>
              <a:t>D</a:t>
            </a:r>
            <a:r>
              <a:rPr lang="en-US" dirty="0" smtClean="0">
                <a:latin typeface="SansSerif" panose="00000400000000000000" pitchFamily="2" charset="2"/>
              </a:rPr>
              <a:t>) Stand</a:t>
            </a:r>
            <a:endParaRPr lang="en-US" dirty="0">
              <a:latin typeface="SansSerif" panose="000004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TS104001551</Template>
  <TotalTime>0</TotalTime>
  <Words>511</Words>
  <Application>Microsoft Office PowerPoint</Application>
  <PresentationFormat>Custom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Unicode MS</vt:lpstr>
      <vt:lpstr>Arial</vt:lpstr>
      <vt:lpstr>Calibri</vt:lpstr>
      <vt:lpstr>Calibri Light</vt:lpstr>
      <vt:lpstr>Cambria</vt:lpstr>
      <vt:lpstr>Cambria Math</vt:lpstr>
      <vt:lpstr>SansSerif</vt:lpstr>
      <vt:lpstr>Times New Roman</vt:lpstr>
      <vt:lpstr>Medical Poster</vt:lpstr>
      <vt:lpstr>Team 7: Solar Sausage for Desalination Entrepreneurship Project Sponsored by the FAMA-FSU College of Engineering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2014-11-30T18:45:31Z</dcterms:created>
  <dcterms:modified xsi:type="dcterms:W3CDTF">2014-12-02T16:57:15Z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