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77" r:id="rId7"/>
    <p:sldId id="263" r:id="rId8"/>
    <p:sldId id="264" r:id="rId9"/>
    <p:sldId id="265" r:id="rId10"/>
    <p:sldId id="266" r:id="rId11"/>
    <p:sldId id="267" r:id="rId12"/>
    <p:sldId id="261" r:id="rId13"/>
    <p:sldId id="279" r:id="rId14"/>
    <p:sldId id="278" r:id="rId15"/>
    <p:sldId id="280" r:id="rId16"/>
    <p:sldId id="281" r:id="rId17"/>
    <p:sldId id="262" r:id="rId18"/>
    <p:sldId id="268" r:id="rId19"/>
    <p:sldId id="276" r:id="rId20"/>
    <p:sldId id="270" r:id="rId21"/>
    <p:sldId id="271" r:id="rId22"/>
    <p:sldId id="272" r:id="rId23"/>
    <p:sldId id="273" r:id="rId24"/>
    <p:sldId id="275" r:id="rId25"/>
    <p:sldId id="27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4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86986" autoAdjust="0"/>
  </p:normalViewPr>
  <p:slideViewPr>
    <p:cSldViewPr snapToGrid="0">
      <p:cViewPr varScale="1">
        <p:scale>
          <a:sx n="83" d="100"/>
          <a:sy n="83" d="100"/>
        </p:scale>
        <p:origin x="102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\Documents\Senior%20Design%20Spring%202015\Budget%20Overview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ex\Documents\Senior%20Design%20Spring%202015\Budget%20Overview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Budget Overview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Spent </c:v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 </a:t>
                    </a:r>
                    <a:r>
                      <a:rPr lang="en-US" sz="1800" dirty="0"/>
                      <a:t>$1,157.14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'Budget Overview'!$B$7</c:f>
              <c:numCache>
                <c:formatCode>_("$"* #,##0.00_);_("$"* \(#,##0.00\);_("$"* "-"??_);_(@_)</c:formatCode>
                <c:ptCount val="1"/>
                <c:pt idx="0">
                  <c:v>1157.1400000000001</c:v>
                </c:pt>
              </c:numCache>
            </c:numRef>
          </c:val>
        </c:ser>
        <c:ser>
          <c:idx val="1"/>
          <c:order val="1"/>
          <c:tx>
            <c:v>Available</c:v>
          </c:tx>
          <c:spPr>
            <a:solidFill>
              <a:srgbClr val="993300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'Budget Overview'!$C$10</c:f>
              <c:numCache>
                <c:formatCode>_("$"* #,##0.00_);_("$"* \(#,##0.00\);_("$"* "-"??_);_(@_)</c:formatCode>
                <c:ptCount val="1"/>
                <c:pt idx="0">
                  <c:v>3842.8599999999997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986320"/>
        <c:axId val="92986880"/>
      </c:barChart>
      <c:catAx>
        <c:axId val="92986320"/>
        <c:scaling>
          <c:orientation val="minMax"/>
        </c:scaling>
        <c:delete val="1"/>
        <c:axPos val="b"/>
        <c:majorTickMark val="none"/>
        <c:minorTickMark val="none"/>
        <c:tickLblPos val="nextTo"/>
        <c:crossAx val="92986880"/>
        <c:crosses val="autoZero"/>
        <c:auto val="1"/>
        <c:lblAlgn val="ctr"/>
        <c:lblOffset val="100"/>
        <c:noMultiLvlLbl val="0"/>
      </c:catAx>
      <c:valAx>
        <c:axId val="9298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98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7022506561679788"/>
          <c:y val="0.87094852726742478"/>
          <c:w val="0.62621653543307088"/>
          <c:h val="7.8125546806649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Spending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4B40D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92D05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F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8948419998706653"/>
                  <c:y val="0.116953651144043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2649118663180464"/>
                  <c:y val="-0.1955711165478811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2855419456839015"/>
                  <c:y val="0.131332058649894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2699766695829686E-2"/>
                  <c:y val="0.19183590332458447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'Budget Overview'!$A$3:$A$6</c:f>
              <c:strCache>
                <c:ptCount val="4"/>
                <c:pt idx="0">
                  <c:v>Raw Materials</c:v>
                </c:pt>
                <c:pt idx="1">
                  <c:v>Accessories</c:v>
                </c:pt>
                <c:pt idx="2">
                  <c:v>Testing Supplies</c:v>
                </c:pt>
                <c:pt idx="3">
                  <c:v>Labor</c:v>
                </c:pt>
              </c:strCache>
            </c:strRef>
          </c:cat>
          <c:val>
            <c:numRef>
              <c:f>'Budget Overview'!$B$3:$B$6</c:f>
              <c:numCache>
                <c:formatCode>_("$"* #,##0.00_);_("$"* \(#,##0.00\);_("$"* "-"??_);_(@_)</c:formatCode>
                <c:ptCount val="4"/>
                <c:pt idx="0">
                  <c:v>418.98000000000008</c:v>
                </c:pt>
                <c:pt idx="1">
                  <c:v>430.23</c:v>
                </c:pt>
                <c:pt idx="2">
                  <c:v>247.93</c:v>
                </c:pt>
                <c:pt idx="3">
                  <c:v>60</c:v>
                </c:pt>
              </c:numCache>
            </c:numRef>
          </c:val>
          <c:extLst/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5479950422863809"/>
          <c:y val="0.18220144356955381"/>
          <c:w val="0.34520049577136191"/>
          <c:h val="0.7199201662292213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6170-A2FC-4D96-8E8C-C55F35CD1570}" type="datetimeFigureOut">
              <a:rPr lang="en-US" smtClean="0"/>
              <a:t>3/17/2015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B7832-DBA7-42E2-9ECA-38FDFB8984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56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7832-DBA7-42E2-9ECA-38FDFB89843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29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7832-DBA7-42E2-9ECA-38FDFB89843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007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weighted bar &amp; strap system has been used for similar applications previously at </a:t>
            </a:r>
            <a:r>
              <a:rPr lang="en-US" baseline="0" dirty="0" err="1" smtClean="0"/>
              <a:t>Sunnyland</a:t>
            </a:r>
            <a:r>
              <a:rPr lang="en-US" baseline="0" dirty="0" smtClean="0"/>
              <a:t> Solar (FSU’s previous SS farm)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7832-DBA7-42E2-9ECA-38FDFB89843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25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Will produce 3 gallons per day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7832-DBA7-42E2-9ECA-38FDFB89843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05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7832-DBA7-42E2-9ECA-38FDFB89843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91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Static calibration of equipment</a:t>
            </a:r>
          </a:p>
          <a:p>
            <a:endParaRPr lang="en-US" dirty="0" smtClean="0"/>
          </a:p>
          <a:p>
            <a:r>
              <a:rPr lang="en-US" dirty="0" smtClean="0"/>
              <a:t>Equipment</a:t>
            </a:r>
            <a:r>
              <a:rPr lang="en-US" baseline="0" dirty="0" smtClean="0"/>
              <a:t> accuracy done using distilled water &amp; salt water (500ppm)</a:t>
            </a:r>
          </a:p>
          <a:p>
            <a:r>
              <a:rPr lang="en-US" baseline="0" dirty="0" smtClean="0"/>
              <a:t>	3 measurements for each water</a:t>
            </a:r>
          </a:p>
          <a:p>
            <a:r>
              <a:rPr lang="en-US" baseline="0" dirty="0" smtClean="0"/>
              <a:t>	each time accuracy percent was consistent</a:t>
            </a:r>
          </a:p>
          <a:p>
            <a:r>
              <a:rPr lang="en-US" baseline="0" dirty="0" smtClean="0"/>
              <a:t>Equipment accuracy for thermometer used by measuring water @ 77F &amp; oil at 300F</a:t>
            </a:r>
          </a:p>
          <a:p>
            <a:r>
              <a:rPr lang="en-US" baseline="0" dirty="0" smtClean="0"/>
              <a:t>3 measurements each time</a:t>
            </a:r>
            <a:endParaRPr lang="en-US" dirty="0" smtClean="0"/>
          </a:p>
          <a:p>
            <a:r>
              <a:rPr lang="en-US" dirty="0" smtClean="0"/>
              <a:t>Flow doesn’t</a:t>
            </a:r>
            <a:r>
              <a:rPr lang="en-US" baseline="0" dirty="0" smtClean="0"/>
              <a:t> start until 20 degrees due to internal ball valve</a:t>
            </a:r>
          </a:p>
          <a:p>
            <a:r>
              <a:rPr lang="en-US" baseline="0" dirty="0" smtClean="0"/>
              <a:t>60 degrees is ideal flow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7832-DBA7-42E2-9ECA-38FDFB89843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97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Focal Point Concentration:</a:t>
            </a:r>
            <a:r>
              <a:rPr lang="en-US" baseline="0" dirty="0" smtClean="0"/>
              <a:t> to maximize results, FP must be &gt; 3/8 in wide and &lt; 2in wide</a:t>
            </a:r>
          </a:p>
          <a:p>
            <a:r>
              <a:rPr lang="en-US" baseline="0" dirty="0" smtClean="0"/>
              <a:t>		develop procedure to maintain this width</a:t>
            </a:r>
          </a:p>
          <a:p>
            <a:r>
              <a:rPr lang="en-US" baseline="0" dirty="0" smtClean="0"/>
              <a:t>Sun Tracking System:	procedure to track the sun </a:t>
            </a:r>
          </a:p>
          <a:p>
            <a:r>
              <a:rPr lang="en-US" baseline="0" dirty="0" smtClean="0"/>
              <a:t>		adequate rotation value &amp; time - a value for # of </a:t>
            </a:r>
            <a:r>
              <a:rPr lang="en-US" baseline="0" dirty="0" err="1" smtClean="0"/>
              <a:t>deg</a:t>
            </a:r>
            <a:r>
              <a:rPr lang="en-US" baseline="0" dirty="0" smtClean="0"/>
              <a:t>/hour SS must be turned &amp; frequency</a:t>
            </a:r>
          </a:p>
          <a:p>
            <a:r>
              <a:rPr lang="en-US" baseline="0" dirty="0" smtClean="0"/>
              <a:t>Two Types of Distillation to be tested: </a:t>
            </a:r>
          </a:p>
          <a:p>
            <a:r>
              <a:rPr lang="en-US" baseline="0" dirty="0" smtClean="0"/>
              <a:t>	Flash Distillation: 	A process where the water is flash-evaporated</a:t>
            </a:r>
          </a:p>
          <a:p>
            <a:r>
              <a:rPr lang="en-US" baseline="0" dirty="0" smtClean="0"/>
              <a:t>	Batch Distillation: 	A process where a mixture is evaporated in batches</a:t>
            </a:r>
          </a:p>
          <a:p>
            <a:r>
              <a:rPr lang="en-US" baseline="0" dirty="0" smtClean="0"/>
              <a:t>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7832-DBA7-42E2-9ECA-38FDFB89843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696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7832-DBA7-42E2-9ECA-38FDFB89843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816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Commercialization Plan: </a:t>
            </a:r>
          </a:p>
          <a:p>
            <a:r>
              <a:rPr lang="en-US" dirty="0" smtClean="0"/>
              <a:t>1 – secure vendors, develop</a:t>
            </a:r>
            <a:r>
              <a:rPr lang="en-US" baseline="0" dirty="0" smtClean="0"/>
              <a:t> contacts with non-profit organizations (ex. Engineers Without Borders, )</a:t>
            </a:r>
          </a:p>
          <a:p>
            <a:r>
              <a:rPr lang="en-US" baseline="0" dirty="0" smtClean="0"/>
              <a:t>2/3/4 – develop brand recognition, attempt market saturation (product would become more widely known &amp; used)</a:t>
            </a:r>
          </a:p>
          <a:p>
            <a:r>
              <a:rPr lang="en-US" baseline="0" dirty="0" smtClean="0"/>
              <a:t>5/6 – development of domestic commercialized systems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Customer Profile: </a:t>
            </a:r>
          </a:p>
          <a:p>
            <a:r>
              <a:rPr lang="en-US" baseline="0" dirty="0" smtClean="0"/>
              <a:t>Non-profits &amp; engineering-minded humanitarian groups (usually mission-based work)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tx1"/>
                </a:solidFill>
              </a:rPr>
              <a:t>Small-scale engineering mission teams performing humanitarian work that is able to train current staff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Business Plans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International market within 4 years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Domestic mass production within 6 years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7832-DBA7-42E2-9ECA-38FDFB89843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15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Estimated Cost: ~$700.00/unit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Current Cost: $438.86 excluding condenser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B7832-DBA7-42E2-9ECA-38FDFB89843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512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7138-96D4-4677-8119-9FEDFF7CF26F}" type="datetime1">
              <a:rPr lang="en-US" smtClean="0"/>
              <a:t>3/17/2015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445590-7F45-4E18-9F0B-F41BFC181E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Solar Sausage for Desalination  Crystal Wells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6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E69C0-71EB-4EB2-8100-156D6937745D}" type="datetime1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Desalination  Crystal Wells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6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9D6E-40F9-4888-8629-5AD1BA8FC588}" type="datetime1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Desalination  Crystal Wells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06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EA49-7F3C-4BF3-8152-1927E3807048}" type="datetime1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Desalination  Crystal Wells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95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77EDE-F8BE-49B8-94CD-D410327B00FC}" type="datetime1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Desalination  Crystal Wells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976137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CFB5E-8985-477D-9939-46012C88159F}" type="datetime1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Desalination  Crystal Wells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1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6CD0E-3972-4E21-B105-ED109525C20A}" type="datetime1">
              <a:rPr lang="en-US" smtClean="0"/>
              <a:t>3/17/2015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Desalination  Crystal Wells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86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6F2B3-89BF-4F53-B760-DD7CA06E7CE0}" type="datetime1">
              <a:rPr lang="en-US" smtClean="0"/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Desalination  Crystal Wells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601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9043C-A0E1-4FFC-84CA-2ECCDA2D8A5A}" type="datetime1">
              <a:rPr lang="en-US" smtClean="0"/>
              <a:t>3/17/2015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Desalination  Crystal Wells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89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DDF76-0F9A-4213-93AC-69B85EBD116B}" type="datetime1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Desalination  Crystal Wells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278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B3735-EF6B-46AC-A046-3D1957507946}" type="datetime1">
              <a:rPr lang="en-US" smtClean="0"/>
              <a:t>3/17/2015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Solar Sausage for Desalination  Crystal Wells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80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D10FA22-5D44-4730-96EF-99B749D30492}" type="datetime1">
              <a:rPr lang="en-US" smtClean="0"/>
              <a:t>3/17/2015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Solar Sausage for Desalination  Crystal Wells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445590-7F45-4E18-9F0B-F41BFC181E3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01997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eng.fsu.edu/me/senior_design/2015/team07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2481071"/>
          </a:xfrm>
        </p:spPr>
        <p:txBody>
          <a:bodyPr/>
          <a:lstStyle/>
          <a:p>
            <a:r>
              <a:rPr lang="en-US" dirty="0" smtClean="0"/>
              <a:t>Solar Sausage for Desalination 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28800" y="3167946"/>
            <a:ext cx="8534400" cy="3207096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Sponsor: 	</a:t>
            </a:r>
            <a:r>
              <a:rPr lang="en-US" dirty="0" smtClean="0">
                <a:solidFill>
                  <a:schemeClr val="tx1"/>
                </a:solidFill>
              </a:rPr>
              <a:t>FAMU-FSU College of Engineering</a:t>
            </a:r>
          </a:p>
          <a:p>
            <a:pPr algn="l"/>
            <a:endParaRPr lang="en-US" sz="900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Advisor: 	</a:t>
            </a:r>
            <a:r>
              <a:rPr lang="en-US" dirty="0" smtClean="0">
                <a:solidFill>
                  <a:schemeClr val="tx1"/>
                </a:solidFill>
              </a:rPr>
              <a:t>Dr. Michael Devine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	 </a:t>
            </a:r>
            <a:r>
              <a:rPr lang="en-US" b="1" dirty="0" smtClean="0">
                <a:solidFill>
                  <a:schemeClr val="tx1"/>
                </a:solidFill>
              </a:rPr>
              <a:t>    	</a:t>
            </a: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Shangchao</a:t>
            </a:r>
            <a:r>
              <a:rPr lang="en-US" dirty="0" smtClean="0">
                <a:solidFill>
                  <a:schemeClr val="tx1"/>
                </a:solidFill>
              </a:rPr>
              <a:t> Lin </a:t>
            </a:r>
          </a:p>
          <a:p>
            <a:pPr algn="l"/>
            <a:endParaRPr lang="en-US" sz="900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Group:    	</a:t>
            </a:r>
            <a:r>
              <a:rPr lang="en-US" dirty="0" smtClean="0">
                <a:solidFill>
                  <a:schemeClr val="tx1"/>
                </a:solidFill>
              </a:rPr>
              <a:t>Alexandra </a:t>
            </a:r>
            <a:r>
              <a:rPr lang="en-US" dirty="0" err="1" smtClean="0">
                <a:solidFill>
                  <a:schemeClr val="tx1"/>
                </a:solidFill>
              </a:rPr>
              <a:t>Filardo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	</a:t>
            </a:r>
            <a:r>
              <a:rPr lang="en-US" b="1" dirty="0" smtClean="0">
                <a:solidFill>
                  <a:schemeClr val="tx1"/>
                </a:solidFill>
              </a:rPr>
              <a:t>     	</a:t>
            </a:r>
            <a:r>
              <a:rPr lang="en-US" dirty="0" smtClean="0">
                <a:solidFill>
                  <a:schemeClr val="tx1"/>
                </a:solidFill>
              </a:rPr>
              <a:t>Joseph Hamel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	 </a:t>
            </a:r>
            <a:r>
              <a:rPr lang="en-US" b="1" dirty="0" smtClean="0">
                <a:solidFill>
                  <a:schemeClr val="tx1"/>
                </a:solidFill>
              </a:rPr>
              <a:t>    	</a:t>
            </a:r>
            <a:r>
              <a:rPr lang="en-US" dirty="0" smtClean="0">
                <a:solidFill>
                  <a:schemeClr val="tx1"/>
                </a:solidFill>
              </a:rPr>
              <a:t>Alexander Stringer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	 </a:t>
            </a:r>
            <a:r>
              <a:rPr lang="en-US" b="1" dirty="0" smtClean="0">
                <a:solidFill>
                  <a:schemeClr val="tx1"/>
                </a:solidFill>
              </a:rPr>
              <a:t>    	</a:t>
            </a:r>
            <a:r>
              <a:rPr lang="en-US" dirty="0" smtClean="0">
                <a:solidFill>
                  <a:schemeClr val="tx1"/>
                </a:solidFill>
              </a:rPr>
              <a:t>Crystal Wells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7" name="Picture 2" descr="http://www.betterworldproject.org/AM/Images/FSUSausageStoryPic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494" y="4084305"/>
            <a:ext cx="3061843" cy="173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eng.fsu.edu/me/senior_design/2015/team08/FSUFAMU%20bann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75" y="5724442"/>
            <a:ext cx="3136265" cy="109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1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System: Condenser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Length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120 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Width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 Height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Raised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at the storage tank end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Ideal gradient between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Guards along the aid in the collection of water vapor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Water exits out the collection pipe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47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Alex Stringer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600" smtClean="0">
                <a:solidFill>
                  <a:schemeClr val="tx1"/>
                </a:solidFill>
              </a:rPr>
              <a:t>10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1869" y="1600200"/>
            <a:ext cx="1898840" cy="24897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6034" y="1724628"/>
            <a:ext cx="1695847" cy="23652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21868" y="1600200"/>
            <a:ext cx="527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A)</a:t>
            </a:r>
            <a:endParaRPr lang="en-US" sz="20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2629" y="1600200"/>
            <a:ext cx="5271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B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821" y="4338284"/>
            <a:ext cx="484957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7: Condenser Section</a:t>
            </a:r>
          </a:p>
          <a:p>
            <a:pPr marL="457200" indent="-457200">
              <a:buAutoNum type="alphaUcParenR"/>
            </a:pPr>
            <a:r>
              <a:rPr lang="en-US" dirty="0" smtClean="0">
                <a:latin typeface="+mj-lt"/>
              </a:rPr>
              <a:t>Raised end</a:t>
            </a:r>
          </a:p>
          <a:p>
            <a:pPr marL="457200" indent="-457200">
              <a:buAutoNum type="alphaUcParenR"/>
            </a:pPr>
            <a:r>
              <a:rPr lang="en-US" dirty="0" smtClean="0">
                <a:latin typeface="+mj-lt"/>
              </a:rPr>
              <a:t>Lowered end and collection point</a:t>
            </a:r>
          </a:p>
          <a:p>
            <a:pPr marL="457200" indent="-457200">
              <a:buAutoNum type="alphaUcParenR"/>
            </a:pPr>
            <a:r>
              <a:rPr lang="en-US" dirty="0" smtClean="0">
                <a:latin typeface="+mj-lt"/>
              </a:rPr>
              <a:t>Interior View</a:t>
            </a:r>
          </a:p>
          <a:p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65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System: Sun Tracking 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Straps 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G</a:t>
            </a:r>
            <a:r>
              <a:rPr lang="en-US" sz="1800" dirty="0" smtClean="0">
                <a:solidFill>
                  <a:schemeClr val="tx1"/>
                </a:solidFill>
              </a:rPr>
              <a:t>lued to sides of Solar Sausage (shown in red)</a:t>
            </a:r>
          </a:p>
          <a:p>
            <a:pPr lvl="1"/>
            <a:r>
              <a:rPr lang="en-US" sz="1800" dirty="0">
                <a:solidFill>
                  <a:schemeClr val="tx1"/>
                </a:solidFill>
              </a:rPr>
              <a:t>C</a:t>
            </a:r>
            <a:r>
              <a:rPr lang="en-US" sz="1800" dirty="0" smtClean="0">
                <a:solidFill>
                  <a:schemeClr val="tx1"/>
                </a:solidFill>
              </a:rPr>
              <a:t>rossed beneath Solar Sausage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Attached to weighted bar underneath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Converts </a:t>
            </a:r>
            <a:r>
              <a:rPr lang="en-US" dirty="0">
                <a:solidFill>
                  <a:schemeClr val="tx1"/>
                </a:solidFill>
              </a:rPr>
              <a:t>linear translation to rotational </a:t>
            </a:r>
            <a:r>
              <a:rPr lang="en-US" dirty="0" smtClean="0">
                <a:solidFill>
                  <a:schemeClr val="tx1"/>
                </a:solidFill>
              </a:rPr>
              <a:t>motion</a:t>
            </a:r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Direction of rotation of Solar Sausage dependent on bar motion 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Ex. Moving bar to the right produces counterclockwise rotation of Solar Sausage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Alex Stringer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600" smtClean="0">
                <a:solidFill>
                  <a:schemeClr val="tx1"/>
                </a:solidFill>
              </a:rPr>
              <a:t>11</a:t>
            </a:fld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6730584" y="1892893"/>
            <a:ext cx="4660454" cy="3068851"/>
            <a:chOff x="0" y="0"/>
            <a:chExt cx="4111143" cy="2772461"/>
          </a:xfrm>
        </p:grpSpPr>
        <p:sp>
          <p:nvSpPr>
            <p:cNvPr id="18" name="Oval 17"/>
            <p:cNvSpPr/>
            <p:nvPr/>
          </p:nvSpPr>
          <p:spPr>
            <a:xfrm>
              <a:off x="855879" y="0"/>
              <a:ext cx="2267712" cy="2311604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2662733"/>
              <a:ext cx="4111143" cy="109728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1375258" y="2143354"/>
              <a:ext cx="1228954" cy="534009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404519" y="2128724"/>
              <a:ext cx="1207008" cy="548030"/>
            </a:xfrm>
            <a:prstGeom prst="line">
              <a:avLst/>
            </a:prstGeom>
            <a:ln w="254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6730584" y="5441430"/>
            <a:ext cx="4660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</a:t>
            </a:r>
            <a:r>
              <a:rPr lang="en-US" dirty="0">
                <a:latin typeface="+mj-lt"/>
              </a:rPr>
              <a:t>8</a:t>
            </a:r>
            <a:r>
              <a:rPr lang="en-US" dirty="0" smtClean="0">
                <a:latin typeface="+mj-lt"/>
              </a:rPr>
              <a:t>: Simplified Diagram of the sun tracking system. </a:t>
            </a:r>
            <a:endParaRPr lang="en-US" dirty="0">
              <a:latin typeface="+mj-lt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7697165" y="3102013"/>
            <a:ext cx="2569579" cy="347307"/>
          </a:xfrm>
          <a:custGeom>
            <a:avLst/>
            <a:gdLst>
              <a:gd name="connsiteX0" fmla="*/ 0 w 2569579"/>
              <a:gd name="connsiteY0" fmla="*/ 0 h 347307"/>
              <a:gd name="connsiteX1" fmla="*/ 1319513 w 2569579"/>
              <a:gd name="connsiteY1" fmla="*/ 347241 h 347307"/>
              <a:gd name="connsiteX2" fmla="*/ 2569579 w 2569579"/>
              <a:gd name="connsiteY2" fmla="*/ 23150 h 347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69579" h="347307">
                <a:moveTo>
                  <a:pt x="0" y="0"/>
                </a:moveTo>
                <a:cubicBezTo>
                  <a:pt x="445625" y="171691"/>
                  <a:pt x="891250" y="343383"/>
                  <a:pt x="1319513" y="347241"/>
                </a:cubicBezTo>
                <a:cubicBezTo>
                  <a:pt x="1747776" y="351099"/>
                  <a:pt x="2158677" y="187124"/>
                  <a:pt x="2569579" y="2315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7674014" y="3102015"/>
            <a:ext cx="671332" cy="1203767"/>
          </a:xfrm>
          <a:custGeom>
            <a:avLst/>
            <a:gdLst>
              <a:gd name="connsiteX0" fmla="*/ 0 w 671332"/>
              <a:gd name="connsiteY0" fmla="*/ 0 h 1203767"/>
              <a:gd name="connsiteX1" fmla="*/ 254643 w 671332"/>
              <a:gd name="connsiteY1" fmla="*/ 868101 h 1203767"/>
              <a:gd name="connsiteX2" fmla="*/ 671332 w 671332"/>
              <a:gd name="connsiteY2" fmla="*/ 1203767 h 12037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71332" h="1203767">
                <a:moveTo>
                  <a:pt x="0" y="0"/>
                </a:moveTo>
                <a:cubicBezTo>
                  <a:pt x="71377" y="333736"/>
                  <a:pt x="142754" y="667473"/>
                  <a:pt x="254643" y="868101"/>
                </a:cubicBezTo>
                <a:cubicBezTo>
                  <a:pt x="366532" y="1068729"/>
                  <a:pt x="518932" y="1136248"/>
                  <a:pt x="671332" y="1203767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9641711" y="3136739"/>
            <a:ext cx="613459" cy="1145894"/>
          </a:xfrm>
          <a:custGeom>
            <a:avLst/>
            <a:gdLst>
              <a:gd name="connsiteX0" fmla="*/ 613459 w 613459"/>
              <a:gd name="connsiteY0" fmla="*/ 0 h 1145894"/>
              <a:gd name="connsiteX1" fmla="*/ 462988 w 613459"/>
              <a:gd name="connsiteY1" fmla="*/ 717631 h 1145894"/>
              <a:gd name="connsiteX2" fmla="*/ 0 w 613459"/>
              <a:gd name="connsiteY2" fmla="*/ 1145894 h 1145894"/>
              <a:gd name="connsiteX3" fmla="*/ 0 w 613459"/>
              <a:gd name="connsiteY3" fmla="*/ 1145894 h 114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459" h="1145894">
                <a:moveTo>
                  <a:pt x="613459" y="0"/>
                </a:moveTo>
                <a:cubicBezTo>
                  <a:pt x="589345" y="263324"/>
                  <a:pt x="565231" y="526649"/>
                  <a:pt x="462988" y="717631"/>
                </a:cubicBezTo>
                <a:cubicBezTo>
                  <a:pt x="360745" y="908613"/>
                  <a:pt x="0" y="1145894"/>
                  <a:pt x="0" y="1145894"/>
                </a:cubicBezTo>
                <a:lnTo>
                  <a:pt x="0" y="1145894"/>
                </a:ln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63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System: Operation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Alex Stringer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600" smtClean="0">
                <a:solidFill>
                  <a:schemeClr val="tx1"/>
                </a:solidFill>
              </a:rPr>
              <a:t>12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022" y="2028464"/>
            <a:ext cx="2679289" cy="2751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98562" y="2692967"/>
            <a:ext cx="18866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Fill water storage tank with saline water to filter out debris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8401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System: Operation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Alex Stringer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schemeClr val="tx1"/>
                </a:solidFill>
              </a:rPr>
              <a:t>13</a:t>
            </a:fld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4780345" y="3456886"/>
            <a:ext cx="15278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50787" y="2795166"/>
            <a:ext cx="18866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Open valve to fill trough with filtered water</a:t>
            </a:r>
            <a:endParaRPr lang="en-US" sz="2000" dirty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2" b="11172"/>
          <a:stretch/>
        </p:blipFill>
        <p:spPr>
          <a:xfrm rot="5400000">
            <a:off x="8443162" y="3030546"/>
            <a:ext cx="3031776" cy="1680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472" y="1986903"/>
            <a:ext cx="2679289" cy="27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869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 Operation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8887" y="6344776"/>
            <a:ext cx="3797300" cy="365125"/>
          </a:xfrm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Alex Stringer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391038" y="6344776"/>
            <a:ext cx="749300" cy="365125"/>
          </a:xfrm>
        </p:spPr>
        <p:txBody>
          <a:bodyPr/>
          <a:lstStyle/>
          <a:p>
            <a:fld id="{0B445590-7F45-4E18-9F0B-F41BFC181E35}" type="slidenum">
              <a:rPr lang="en-US" smtClean="0">
                <a:solidFill>
                  <a:schemeClr val="tx1"/>
                </a:solidFill>
              </a:rPr>
              <a:t>14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6073" y="2125139"/>
            <a:ext cx="3264965" cy="3044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2" b="11172"/>
          <a:stretch/>
        </p:blipFill>
        <p:spPr>
          <a:xfrm rot="5400000">
            <a:off x="640024" y="2813404"/>
            <a:ext cx="3031776" cy="168026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391383" y="3109646"/>
            <a:ext cx="15278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30615" y="2125139"/>
            <a:ext cx="25001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Use the Pressure Regulation System to create focal point and heat the trough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534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System Operation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</a:t>
            </a:r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Alex Stringer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schemeClr val="tx1"/>
                </a:solidFill>
              </a:rPr>
              <a:t>15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15" y="2055690"/>
            <a:ext cx="3264965" cy="304428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028070" y="3121221"/>
            <a:ext cx="15278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1667" y="2055691"/>
            <a:ext cx="3005038" cy="304428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628739" y="2347059"/>
            <a:ext cx="250011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Water vapor rises into the dome, condenses then collects in the channels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647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System Operation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Alex Stringer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schemeClr val="tx1"/>
                </a:solidFill>
              </a:rPr>
              <a:t>16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113564"/>
            <a:ext cx="3005038" cy="304428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3808151" y="3121221"/>
            <a:ext cx="152785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177" y="2259573"/>
            <a:ext cx="2841445" cy="289827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29522" y="2295525"/>
            <a:ext cx="25001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The gradient drives the water to the collection pipe. The desalinated water is collected in a container of choice by the operator </a:t>
            </a:r>
            <a:endParaRPr lang="en-US" sz="2000" dirty="0">
              <a:latin typeface="+mj-lt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711159" y="4780344"/>
            <a:ext cx="0" cy="78707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954228" y="4988689"/>
            <a:ext cx="1628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Desalinated Water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61164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System: Maintenance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" y="1600200"/>
            <a:ext cx="9570720" cy="4526280"/>
          </a:xfrm>
        </p:spPr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Daily Maintenance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Clean Trough of all saline build up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Clean Condenser of all build up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Check Solar Sausage for any tearing </a:t>
            </a:r>
          </a:p>
          <a:p>
            <a:pPr marL="457200" lvl="1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Weekly Maintenance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Rinse saline water filter of all dirt and debris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Clean desalinated water containers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Tighten all connections on the pressure regulation system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Clean Saline Water and Desalinated Water piping systems of all build up</a:t>
            </a: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>
                <a:solidFill>
                  <a:schemeClr val="tx1"/>
                </a:solidFill>
              </a:rPr>
              <a:t>Solar Sausage for Desalination  Crystal Wells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600" smtClean="0">
                <a:solidFill>
                  <a:schemeClr val="tx1"/>
                </a:solidFill>
              </a:rPr>
              <a:t>17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48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Testing: Completed Testing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3689079"/>
              </p:ext>
            </p:extLst>
          </p:nvPr>
        </p:nvGraphicFramePr>
        <p:xfrm>
          <a:off x="615017" y="3645214"/>
          <a:ext cx="5997119" cy="2468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5001"/>
                <a:gridCol w="3292118"/>
              </a:tblGrid>
              <a:tr h="274207">
                <a:tc gridSpan="2">
                  <a:txBody>
                    <a:bodyPr/>
                    <a:lstStyle/>
                    <a:p>
                      <a:r>
                        <a:rPr lang="en-US" dirty="0" smtClean="0"/>
                        <a:t>Relationship of Flow Rate and Handle Position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 marL="126494" marR="126494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126494" marR="126494"/>
                </a:tc>
              </a:tr>
              <a:tr h="479862">
                <a:tc>
                  <a:txBody>
                    <a:bodyPr/>
                    <a:lstStyle/>
                    <a:p>
                      <a:r>
                        <a:rPr lang="en-US" dirty="0" smtClean="0"/>
                        <a:t>Handle</a:t>
                      </a:r>
                      <a:r>
                        <a:rPr lang="en-US" baseline="0" dirty="0" smtClean="0"/>
                        <a:t> Position (degrees)</a:t>
                      </a:r>
                      <a:endParaRPr lang="en-US" dirty="0"/>
                    </a:p>
                  </a:txBody>
                  <a:tcPr marL="126494" marR="126494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Average Flow Rate (gal/min)</a:t>
                      </a:r>
                      <a:endParaRPr lang="en-US" dirty="0"/>
                    </a:p>
                  </a:txBody>
                  <a:tcPr marL="126494" marR="126494"/>
                </a:tc>
              </a:tr>
              <a:tr h="27420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 marL="126494" marR="12649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0.00</a:t>
                      </a:r>
                      <a:endParaRPr lang="en-US" dirty="0"/>
                    </a:p>
                  </a:txBody>
                  <a:tcPr marL="126494" marR="126494"/>
                </a:tc>
              </a:tr>
              <a:tr h="27420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 marL="126494" marR="12649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0.60</a:t>
                      </a:r>
                      <a:endParaRPr lang="en-US" dirty="0"/>
                    </a:p>
                  </a:txBody>
                  <a:tcPr marL="126494" marR="126494"/>
                </a:tc>
              </a:tr>
              <a:tr h="27420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 marL="126494" marR="12649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1.44</a:t>
                      </a:r>
                      <a:endParaRPr lang="en-US" dirty="0"/>
                    </a:p>
                  </a:txBody>
                  <a:tcPr marL="126494" marR="126494"/>
                </a:tc>
              </a:tr>
              <a:tr h="274207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marL="126494" marR="126494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3.14</a:t>
                      </a:r>
                      <a:endParaRPr lang="en-US" dirty="0"/>
                    </a:p>
                  </a:txBody>
                  <a:tcPr marL="126494" marR="126494"/>
                </a:tc>
              </a:tr>
            </a:tbl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Crystal Wells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600" smtClean="0">
                <a:solidFill>
                  <a:schemeClr val="tx1"/>
                </a:solidFill>
              </a:rPr>
              <a:t>18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Calibration and Confirmation of Equipment accuracy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Salinity: Accuracy of 2%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Thermometer: Accuracy </a:t>
            </a:r>
            <a:r>
              <a:rPr lang="en-US" dirty="0">
                <a:solidFill>
                  <a:schemeClr val="tx1"/>
                </a:solidFill>
              </a:rPr>
              <a:t>of 1.5</a:t>
            </a:r>
            <a:r>
              <a:rPr lang="en-US" dirty="0" smtClean="0">
                <a:solidFill>
                  <a:schemeClr val="tx1"/>
                </a:solidFill>
              </a:rPr>
              <a:t>%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Relationship of flow rate and valve handle angle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" r="28141"/>
          <a:stretch/>
        </p:blipFill>
        <p:spPr>
          <a:xfrm>
            <a:off x="7342894" y="2198663"/>
            <a:ext cx="2269887" cy="2318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2" b="11172"/>
          <a:stretch/>
        </p:blipFill>
        <p:spPr>
          <a:xfrm rot="5400000">
            <a:off x="9249966" y="2715522"/>
            <a:ext cx="2318874" cy="12851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4" r="28141"/>
          <a:stretch/>
        </p:blipFill>
        <p:spPr>
          <a:xfrm>
            <a:off x="7377618" y="2221812"/>
            <a:ext cx="2269887" cy="2318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2" b="11172"/>
          <a:stretch/>
        </p:blipFill>
        <p:spPr>
          <a:xfrm rot="5400000">
            <a:off x="9284690" y="2738671"/>
            <a:ext cx="2318874" cy="128515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322251" y="4960076"/>
            <a:ext cx="3787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Figure 2: Valve shown at </a:t>
            </a:r>
          </a:p>
          <a:p>
            <a:pPr algn="ctr"/>
            <a:r>
              <a:rPr lang="en-US" dirty="0" smtClean="0"/>
              <a:t>(a) </a:t>
            </a:r>
            <a:r>
              <a:rPr lang="en-US" dirty="0"/>
              <a:t>0</a:t>
            </a:r>
            <a:r>
              <a:rPr lang="en-US" dirty="0" smtClean="0"/>
              <a:t>˚ position (Closed) and </a:t>
            </a:r>
          </a:p>
          <a:p>
            <a:pPr algn="ctr"/>
            <a:r>
              <a:rPr lang="en-US" dirty="0" smtClean="0"/>
              <a:t>(b) 90 ˚ position (Open)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85576" y="4540687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(a)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0210730" y="4544102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(b)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23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Testing: Future Testing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197600" y="1676401"/>
                <a:ext cx="5384800" cy="452596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Flash Distillation</a:t>
                </a:r>
              </a:p>
              <a:p>
                <a:pPr lvl="1"/>
                <a:r>
                  <a:rPr lang="en-US" sz="1800" dirty="0" smtClean="0">
                    <a:solidFill>
                      <a:schemeClr val="tx1"/>
                    </a:solidFill>
                  </a:rPr>
                  <a:t>Valve placed at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to allow a slow-drip into heated trough</a:t>
                </a:r>
                <a:endParaRPr lang="en-US" sz="1800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800" dirty="0" smtClean="0">
                    <a:solidFill>
                      <a:schemeClr val="tx1"/>
                    </a:solidFill>
                  </a:rPr>
                  <a:t>The evaporation rate will be calculated. This will be repeated in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till Flash Distillation is no longer possible</a:t>
                </a:r>
              </a:p>
              <a:p>
                <a:pPr lvl="1"/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Batch Distillation</a:t>
                </a:r>
              </a:p>
              <a:p>
                <a:pPr lvl="1"/>
                <a:r>
                  <a:rPr lang="en-US" sz="1800" dirty="0" smtClean="0">
                    <a:solidFill>
                      <a:schemeClr val="tx1"/>
                    </a:solidFill>
                  </a:rPr>
                  <a:t>The trough will be filled with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1.5 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𝑔𝑎𝑙𝑙𝑜𝑛𝑠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, and the time for it to evaporate will be measured</a:t>
                </a:r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197600" y="1676401"/>
                <a:ext cx="5384800" cy="4525963"/>
              </a:xfrm>
              <a:blipFill rotWithShape="1">
                <a:blip r:embed="rId3"/>
                <a:stretch>
                  <a:fillRect l="-1586" t="-1078" r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87680" y="1630680"/>
                <a:ext cx="5388864" cy="452628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Focal Point Concentration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800" dirty="0" smtClean="0">
                    <a:solidFill>
                      <a:schemeClr val="tx1"/>
                    </a:solidFill>
                  </a:rPr>
                  <a:t>Focal point width: 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r>
                      <a:rPr lang="en-US" sz="1800" b="0" i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sz="1800" dirty="0" smtClean="0">
                    <a:solidFill>
                      <a:schemeClr val="tx1"/>
                    </a:solidFill>
                  </a:rPr>
                  <a:t>Procedure to maintain width</a:t>
                </a:r>
              </a:p>
              <a:p>
                <a:pPr lvl="1"/>
                <a:endParaRPr lang="en-US" sz="1800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sz="1800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Sun Tracking System</a:t>
                </a:r>
              </a:p>
              <a:p>
                <a:pPr lvl="1"/>
                <a:r>
                  <a:rPr lang="en-US" sz="1800" dirty="0" smtClean="0">
                    <a:solidFill>
                      <a:schemeClr val="tx1"/>
                    </a:solidFill>
                  </a:rPr>
                  <a:t>Procedure to track the sun</a:t>
                </a:r>
              </a:p>
              <a:p>
                <a:pPr lvl="2"/>
                <a:r>
                  <a:rPr lang="en-US" sz="1800" dirty="0" smtClean="0">
                    <a:solidFill>
                      <a:schemeClr val="tx1"/>
                    </a:solidFill>
                  </a:rPr>
                  <a:t>North-South alignment</a:t>
                </a:r>
              </a:p>
              <a:p>
                <a:pPr lvl="1"/>
                <a:r>
                  <a:rPr lang="en-US" sz="1800" dirty="0">
                    <a:solidFill>
                      <a:schemeClr val="tx1"/>
                    </a:solidFill>
                  </a:rPr>
                  <a:t>Adequate rotation value and frequency</a:t>
                </a:r>
              </a:p>
              <a:p>
                <a:pPr lvl="2"/>
                <a:r>
                  <a:rPr lang="en-US" sz="1800" dirty="0" err="1">
                    <a:solidFill>
                      <a:schemeClr val="tx1"/>
                    </a:solidFill>
                  </a:rPr>
                  <a:t>i.e</a:t>
                </a:r>
                <a:r>
                  <a:rPr lang="en-US" sz="1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𝑅𝑜𝑡𝑎𝑡𝑒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15° 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𝑒𝑣𝑒𝑟𝑦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15 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𝑚𝑖𝑛</m:t>
                    </m:r>
                    <m:r>
                      <a:rPr lang="en-US" sz="1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87680" y="1630680"/>
                <a:ext cx="5388864" cy="4526280"/>
              </a:xfrm>
              <a:blipFill rotWithShape="0">
                <a:blip r:embed="rId4"/>
                <a:stretch>
                  <a:fillRect l="-147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Crystal Wells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600" smtClean="0">
                <a:solidFill>
                  <a:schemeClr val="tx1"/>
                </a:solidFill>
              </a:rPr>
              <a:t>19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54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97600" y="1658076"/>
            <a:ext cx="5384800" cy="4525963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Sun Tracking System</a:t>
            </a:r>
          </a:p>
          <a:p>
            <a:pPr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Testing </a:t>
            </a:r>
          </a:p>
          <a:p>
            <a:pPr lvl="1"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Completed Testing</a:t>
            </a:r>
          </a:p>
          <a:p>
            <a:pPr lvl="1"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Future Testing </a:t>
            </a:r>
          </a:p>
          <a:p>
            <a:pPr lvl="1"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Safety Procedures &amp; Water Quality</a:t>
            </a:r>
          </a:p>
          <a:p>
            <a:pPr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Commercialization Plan and Customer Profile</a:t>
            </a:r>
          </a:p>
          <a:p>
            <a:pPr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Budget</a:t>
            </a:r>
          </a:p>
          <a:p>
            <a:pPr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Schedule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87680" y="1658075"/>
            <a:ext cx="5388864" cy="4526280"/>
          </a:xfrm>
        </p:spPr>
        <p:txBody>
          <a:bodyPr/>
          <a:lstStyle/>
          <a:p>
            <a:pPr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The Project </a:t>
            </a:r>
          </a:p>
          <a:p>
            <a:pPr lvl="1"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Objectives and Scope</a:t>
            </a:r>
          </a:p>
          <a:p>
            <a:pPr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Solar Sausage</a:t>
            </a:r>
          </a:p>
          <a:p>
            <a:pPr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The System</a:t>
            </a:r>
          </a:p>
          <a:p>
            <a:pPr lvl="1"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Design </a:t>
            </a:r>
          </a:p>
          <a:p>
            <a:pPr lvl="1"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Piping System</a:t>
            </a:r>
          </a:p>
          <a:p>
            <a:pPr lvl="1"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Storage Tank</a:t>
            </a:r>
          </a:p>
          <a:p>
            <a:pPr lvl="1"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Pressure Regulation System</a:t>
            </a:r>
          </a:p>
          <a:p>
            <a:pPr lvl="1">
              <a:spcBef>
                <a:spcPts val="700"/>
              </a:spcBef>
            </a:pPr>
            <a:r>
              <a:rPr lang="en-US" dirty="0">
                <a:solidFill>
                  <a:schemeClr val="tx1"/>
                </a:solidFill>
              </a:rPr>
              <a:t>Operation</a:t>
            </a:r>
          </a:p>
          <a:p>
            <a:pPr lvl="1">
              <a:spcBef>
                <a:spcPts val="700"/>
              </a:spcBef>
            </a:pPr>
            <a:r>
              <a:rPr lang="en-US" dirty="0" smtClean="0">
                <a:solidFill>
                  <a:schemeClr val="tx1"/>
                </a:solidFill>
              </a:rPr>
              <a:t>Condenser</a:t>
            </a:r>
          </a:p>
          <a:p>
            <a:pPr lvl="1">
              <a:spcBef>
                <a:spcPts val="700"/>
              </a:spcBef>
            </a:pPr>
            <a:r>
              <a:rPr lang="en-US" dirty="0">
                <a:solidFill>
                  <a:schemeClr val="tx1"/>
                </a:solidFill>
              </a:rPr>
              <a:t>Maintenance </a:t>
            </a:r>
          </a:p>
          <a:p>
            <a:pPr marL="457200" lvl="1" indent="0">
              <a:spcBef>
                <a:spcPts val="70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Crystal Wells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600" smtClean="0">
                <a:solidFill>
                  <a:schemeClr val="tx1"/>
                </a:solidFill>
              </a:rPr>
              <a:t>2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3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Testing: Safety &amp; Quality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Safety Procedures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Water Quality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2277243"/>
            <a:ext cx="5388864" cy="391363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Heat-Resistant gloves will be worn during testing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All temperatures will be taken at a distance with a Pistol-Grip Infrared Thermometer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Trough and Condenser will be allowed 30 minutes to cool after testing before </a:t>
            </a:r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/>
              <p:cNvSpPr>
                <a:spLocks noGrp="1"/>
              </p:cNvSpPr>
              <p:nvPr>
                <p:ph sz="quarter" idx="14"/>
              </p:nvPr>
            </p:nvSpPr>
            <p:spPr>
              <a:xfrm>
                <a:off x="6230112" y="2277244"/>
                <a:ext cx="5388864" cy="3913187"/>
              </a:xfrm>
            </p:spPr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The saline concentration of the drinking water produced will be measured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Measures saline concentration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0 −99.9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𝑝𝑝𝑚</m:t>
                    </m:r>
                  </m:oMath>
                </a14:m>
                <a:endParaRPr lang="en-US" sz="1800" b="0" dirty="0" smtClean="0">
                  <a:solidFill>
                    <a:schemeClr val="tx1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100−999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𝑝𝑝𝑚</m:t>
                    </m:r>
                  </m:oMath>
                </a14:m>
                <a:endParaRPr lang="en-US" sz="1800" b="0" dirty="0" smtClean="0">
                  <a:solidFill>
                    <a:schemeClr val="tx1"/>
                  </a:solidFill>
                </a:endParaRPr>
              </a:p>
              <a:p>
                <a:r>
                  <a:rPr lang="en-US" i="1" dirty="0" err="1">
                    <a:solidFill>
                      <a:schemeClr val="tx1"/>
                    </a:solidFill>
                  </a:rPr>
                  <a:t>ExStik</a:t>
                </a:r>
                <a:r>
                  <a:rPr lang="en-US" i="1" dirty="0">
                    <a:solidFill>
                      <a:schemeClr val="tx1"/>
                    </a:solidFill>
                  </a:rPr>
                  <a:t> II </a:t>
                </a:r>
                <a:r>
                  <a:rPr lang="en-US" dirty="0">
                    <a:solidFill>
                      <a:schemeClr val="tx1"/>
                    </a:solidFill>
                  </a:rPr>
                  <a:t>Salinity Meter will be used </a:t>
                </a:r>
              </a:p>
              <a:p>
                <a:pPr lvl="1"/>
                <a:r>
                  <a:rPr lang="en-US" sz="1800" i="1" dirty="0">
                    <a:solidFill>
                      <a:schemeClr val="tx1"/>
                    </a:solidFill>
                  </a:rPr>
                  <a:t>2% </a:t>
                </a:r>
                <a:r>
                  <a:rPr lang="en-US" sz="1800" i="1" dirty="0" smtClean="0">
                    <a:solidFill>
                      <a:schemeClr val="tx1"/>
                    </a:solidFill>
                  </a:rPr>
                  <a:t>Accuracy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4"/>
              </p:nvPr>
            </p:nvSpPr>
            <p:spPr>
              <a:xfrm>
                <a:off x="6230112" y="2277244"/>
                <a:ext cx="5388864" cy="3913187"/>
              </a:xfrm>
              <a:blipFill rotWithShape="1">
                <a:blip r:embed="rId3"/>
                <a:stretch>
                  <a:fillRect l="-1471" t="-1248" r="-2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Crystal Wells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600" smtClean="0">
                <a:solidFill>
                  <a:schemeClr val="tx1"/>
                </a:solidFill>
              </a:rPr>
              <a:t>20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56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Plan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Commercialization Plan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Customer Profile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2277243"/>
            <a:ext cx="5388864" cy="391363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year: Network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</a:t>
            </a:r>
            <a:r>
              <a:rPr lang="en-US" baseline="30000" dirty="0" smtClean="0">
                <a:solidFill>
                  <a:schemeClr val="tx1"/>
                </a:solidFill>
              </a:rPr>
              <a:t>nd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- 4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 year: Enter market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5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/6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: development of domestic commercialized systems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6230112" y="2277244"/>
            <a:ext cx="5388864" cy="3913187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Non-profit organizations &amp; humanitarian engineering teams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On-site training by organization or team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Crystal Wells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600" smtClean="0">
                <a:solidFill>
                  <a:schemeClr val="tx1"/>
                </a:solidFill>
              </a:rPr>
              <a:t>21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76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Budget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971365"/>
              </p:ext>
            </p:extLst>
          </p:nvPr>
        </p:nvGraphicFramePr>
        <p:xfrm>
          <a:off x="695960" y="2029968"/>
          <a:ext cx="50292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400008"/>
              </p:ext>
            </p:extLst>
          </p:nvPr>
        </p:nvGraphicFramePr>
        <p:xfrm>
          <a:off x="5902816" y="2034862"/>
          <a:ext cx="5829837" cy="3689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Crystal Wells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600" smtClean="0">
                <a:solidFill>
                  <a:schemeClr val="tx1"/>
                </a:solidFill>
              </a:rPr>
              <a:t>22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22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Crystal Wells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600" smtClean="0">
                <a:solidFill>
                  <a:schemeClr val="tx1"/>
                </a:solidFill>
              </a:rPr>
              <a:t>23</a:t>
            </a:fld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21" y="1988697"/>
            <a:ext cx="10587558" cy="3514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7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75615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Desalination system utilizing the Solar Sausage technology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Design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Modular , little maintenance, components, and sun-tracking system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Testing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Completed: Determine optimal flow rate based on handle position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Future: Focal point concentration, Sun-tracking system values, Type of distillation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Safety &amp; Quality: heat-resistant gloves and thermometers used, testing salinity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Business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International market within 4 years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Domestic mass production within 6 years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Budget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23% spent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Currently on Schedule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Weather conditions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Crystal Wells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600" smtClean="0">
                <a:solidFill>
                  <a:schemeClr val="tx1"/>
                </a:solidFill>
              </a:rPr>
              <a:t>24</a:t>
            </a:fld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2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81000"/>
            <a:ext cx="10972800" cy="16002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For more information: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://eng.fsu.edu/me/senior_design/2015/team07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CB39-9232-4C79-A8E1-CACC3614A783}" type="slidenum">
              <a:rPr lang="en-US" sz="1600" smtClean="0">
                <a:solidFill>
                  <a:schemeClr val="tx1"/>
                </a:solidFill>
              </a:rPr>
              <a:t>25</a:t>
            </a:fld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Crystal Wells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4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Project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Project Scope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tx1"/>
                </a:solidFill>
              </a:rPr>
              <a:t>Objectives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2277243"/>
            <a:ext cx="5388864" cy="391363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To create a solar desalination system utilizing an inflatable parabolic reflector called the Solar Sausage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To create a system that can be easily mass produced at low cost.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230112" y="2277244"/>
            <a:ext cx="5388864" cy="391318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</a:t>
            </a:r>
            <a:r>
              <a:rPr lang="en-US" dirty="0" smtClean="0">
                <a:solidFill>
                  <a:schemeClr val="tx1"/>
                </a:solidFill>
              </a:rPr>
              <a:t>roduce drinking water with a saline concentration less than 100 ppm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</a:t>
            </a:r>
            <a:r>
              <a:rPr lang="en-US" dirty="0" smtClean="0">
                <a:solidFill>
                  <a:schemeClr val="tx1"/>
                </a:solidFill>
              </a:rPr>
              <a:t>upport a family of 5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Minimize cost</a:t>
            </a:r>
          </a:p>
          <a:p>
            <a:endParaRPr lang="en-US" sz="800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Create a user friendly system that can be easily transported and constructed 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Crystal Wells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600" smtClean="0">
                <a:solidFill>
                  <a:schemeClr val="tx1"/>
                </a:solidFill>
              </a:rPr>
              <a:t>3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7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Sausage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188521" y="5386590"/>
            <a:ext cx="3657600" cy="85007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Figure 1: Cross-Sectional 	view   of the Sausage</a:t>
            </a:r>
            <a:endParaRPr lang="en-US" sz="1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487680" y="1728990"/>
                <a:ext cx="5388864" cy="452628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Inflatable parabolic reflector in the shape of a sausage</a:t>
                </a: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Made of a clear membrane and a Mylar reflective membrane</a:t>
                </a: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When inflated the reflective membrane separates the Solar Sausage into two sections</a:t>
                </a:r>
              </a:p>
              <a:p>
                <a:endParaRPr lang="en-US" sz="800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Upper Pressure: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.5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𝑝𝑠𝑖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Lower Section is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𝑝𝑠𝑖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less than the top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487680" y="1728990"/>
                <a:ext cx="5388864" cy="4526280"/>
              </a:xfrm>
              <a:blipFill rotWithShape="0">
                <a:blip r:embed="rId2"/>
                <a:stretch>
                  <a:fillRect l="-1471" t="-1078" r="-2828" b="-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200" y="1728990"/>
            <a:ext cx="3657600" cy="3657600"/>
          </a:xfrm>
          <a:prstGeom prst="rect">
            <a:avLst/>
          </a:prstGeom>
          <a:noFill/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Crystal Wells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600" smtClean="0">
                <a:solidFill>
                  <a:schemeClr val="tx1"/>
                </a:solidFill>
              </a:rPr>
              <a:t>4</a:t>
            </a:fld>
            <a:endParaRPr lang="en-US" sz="16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80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444" y="1544625"/>
            <a:ext cx="3402956" cy="37398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6221"/>
            <a:ext cx="7141580" cy="3984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System: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Alex Stringer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600" smtClean="0">
                <a:solidFill>
                  <a:schemeClr val="tx1"/>
                </a:solidFill>
              </a:rPr>
              <a:t>5</a:t>
            </a:fld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67291" y="3414532"/>
            <a:ext cx="2372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Solar Sausage</a:t>
            </a:r>
            <a:endParaRPr lang="en-US" sz="20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49316" y="2727636"/>
            <a:ext cx="1041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Stand</a:t>
            </a:r>
            <a:endParaRPr lang="en-US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701132" y="2916820"/>
            <a:ext cx="648184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33913" y="1706453"/>
            <a:ext cx="19098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Storage Tank</a:t>
            </a:r>
            <a:endParaRPr lang="en-US" sz="2000" dirty="0">
              <a:latin typeface="+mj-lt"/>
            </a:endParaRPr>
          </a:p>
        </p:txBody>
      </p:sp>
      <p:cxnSp>
        <p:nvCxnSpPr>
          <p:cNvPr id="14" name="Straight Arrow Connector 13"/>
          <p:cNvCxnSpPr>
            <a:stCxn id="12" idx="1"/>
          </p:cNvCxnSpPr>
          <p:nvPr/>
        </p:nvCxnSpPr>
        <p:spPr>
          <a:xfrm flipH="1">
            <a:off x="1898248" y="1906508"/>
            <a:ext cx="33566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01082" y="1706453"/>
            <a:ext cx="16831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Condenser</a:t>
            </a:r>
            <a:endParaRPr lang="en-US" sz="2000" dirty="0">
              <a:latin typeface="+mj-lt"/>
            </a:endParaRPr>
          </a:p>
        </p:txBody>
      </p:sp>
      <p:cxnSp>
        <p:nvCxnSpPr>
          <p:cNvPr id="18" name="Straight Arrow Connector 17"/>
          <p:cNvCxnSpPr>
            <a:stCxn id="16" idx="2"/>
          </p:cNvCxnSpPr>
          <p:nvPr/>
        </p:nvCxnSpPr>
        <p:spPr>
          <a:xfrm flipH="1">
            <a:off x="5642658" y="2106563"/>
            <a:ext cx="1" cy="2546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8071147" y="5433021"/>
            <a:ext cx="36195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2: System Configuration</a:t>
            </a:r>
          </a:p>
          <a:p>
            <a:pPr marL="342900" indent="-342900">
              <a:buAutoNum type="alphaUcParenR"/>
            </a:pPr>
            <a:r>
              <a:rPr lang="en-US" dirty="0" smtClean="0">
                <a:latin typeface="+mj-lt"/>
              </a:rPr>
              <a:t>Side View</a:t>
            </a:r>
          </a:p>
          <a:p>
            <a:pPr marL="342900" indent="-342900">
              <a:buAutoNum type="alphaUcParenR"/>
            </a:pPr>
            <a:r>
              <a:rPr lang="en-US" dirty="0" smtClean="0">
                <a:latin typeface="+mj-lt"/>
              </a:rPr>
              <a:t>Cross-Sectional View</a:t>
            </a:r>
            <a:endParaRPr lang="en-US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1092722" y="1474847"/>
            <a:ext cx="489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B)</a:t>
            </a:r>
            <a:endParaRPr lang="en-US" sz="2000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30438" y="1658345"/>
            <a:ext cx="489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A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1580" y="2542970"/>
            <a:ext cx="1037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Trough</a:t>
            </a:r>
            <a:endParaRPr lang="en-US" sz="2000" dirty="0">
              <a:latin typeface="+mj-lt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6484235" y="2727636"/>
            <a:ext cx="63588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5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System: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Alex Stringer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mtClean="0">
                <a:solidFill>
                  <a:schemeClr val="tx1"/>
                </a:solidFill>
              </a:rPr>
              <a:t>6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1652647"/>
            <a:ext cx="4367514" cy="323617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77115" y="1652647"/>
            <a:ext cx="489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+mj-lt"/>
              </a:rPr>
              <a:t>A</a:t>
            </a:r>
            <a:r>
              <a:rPr lang="en-US" sz="2000" dirty="0" smtClean="0">
                <a:latin typeface="+mj-lt"/>
              </a:rPr>
              <a:t>)</a:t>
            </a:r>
            <a:endParaRPr lang="en-US" sz="2000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58914" y="1652647"/>
            <a:ext cx="4896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B)</a:t>
            </a:r>
            <a:endParaRPr lang="en-US" sz="2000" dirty="0">
              <a:latin typeface="+mj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6921766" y="1851842"/>
            <a:ext cx="3237148" cy="3399936"/>
            <a:chOff x="1981200" y="381000"/>
            <a:chExt cx="4953000" cy="4921849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381000"/>
              <a:ext cx="4953000" cy="4921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/>
          </p:nvSpPr>
          <p:spPr>
            <a:xfrm>
              <a:off x="4501769" y="4495800"/>
              <a:ext cx="1131059" cy="533400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ight Triangle 18"/>
            <p:cNvSpPr/>
            <p:nvPr/>
          </p:nvSpPr>
          <p:spPr>
            <a:xfrm>
              <a:off x="4501769" y="3810000"/>
              <a:ext cx="1131059" cy="685800"/>
            </a:xfrm>
            <a:prstGeom prst="rtTriangl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717919" y="5142270"/>
            <a:ext cx="44416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3: System Configuration Expanded View</a:t>
            </a:r>
          </a:p>
          <a:p>
            <a:pPr marL="342900" indent="-342900">
              <a:buAutoNum type="alphaUcParenR"/>
            </a:pPr>
            <a:r>
              <a:rPr lang="en-US" dirty="0" smtClean="0">
                <a:latin typeface="+mj-lt"/>
              </a:rPr>
              <a:t>Piping System</a:t>
            </a:r>
          </a:p>
          <a:p>
            <a:pPr marL="342900" indent="-342900">
              <a:buAutoNum type="alphaUcParenR"/>
            </a:pPr>
            <a:r>
              <a:rPr lang="en-US" dirty="0" smtClean="0">
                <a:latin typeface="+mj-lt"/>
              </a:rPr>
              <a:t>Interior View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9830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System: Storage Tank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Storage Tank will be a five gallon bucket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Readily available filters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Approved by U.N for storing water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Height: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13.75 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Diameter: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12.75 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Bucket will sit on the Storage Tank Platform  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Will 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5.5 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above the stand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Saline water piping system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A ball valve is used to control the flow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1">
                <a:blip r:embed="rId2"/>
                <a:stretch>
                  <a:fillRect l="-1471" t="-1078" r="-2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  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Alex Stringer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600" smtClean="0">
                <a:solidFill>
                  <a:schemeClr val="tx1"/>
                </a:solidFill>
              </a:rPr>
              <a:t>7</a:t>
            </a:fld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199260" y="1726198"/>
            <a:ext cx="5191778" cy="4648219"/>
            <a:chOff x="6573910" y="1746527"/>
            <a:chExt cx="5191778" cy="46482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73910" y="1746527"/>
              <a:ext cx="1948097" cy="22317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9647" y="1746527"/>
              <a:ext cx="3206041" cy="22317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5400000">
              <a:off x="6883549" y="3681632"/>
              <a:ext cx="2403475" cy="3022753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044756" y="1933731"/>
              <a:ext cx="51488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00"/>
                  </a:solidFill>
                  <a:latin typeface="+mj-lt"/>
                </a:rPr>
                <a:t>A)</a:t>
              </a:r>
              <a:endParaRPr lang="en-US" sz="2000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1092721" y="1746527"/>
              <a:ext cx="4896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B)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060906" y="4098900"/>
              <a:ext cx="5596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C) 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333574" y="4135101"/>
            <a:ext cx="24636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4: Storage Tank Components</a:t>
            </a:r>
          </a:p>
          <a:p>
            <a:pPr marL="342900" indent="-342900">
              <a:buAutoNum type="alphaUcParenR"/>
            </a:pPr>
            <a:r>
              <a:rPr lang="en-US" dirty="0" smtClean="0">
                <a:latin typeface="+mj-lt"/>
              </a:rPr>
              <a:t>5 Gallon Bucket</a:t>
            </a:r>
          </a:p>
          <a:p>
            <a:pPr marL="342900" indent="-342900">
              <a:buAutoNum type="alphaUcParenR"/>
            </a:pPr>
            <a:r>
              <a:rPr lang="en-US" dirty="0" smtClean="0">
                <a:latin typeface="+mj-lt"/>
              </a:rPr>
              <a:t>Platform</a:t>
            </a:r>
          </a:p>
          <a:p>
            <a:pPr marL="342900" indent="-342900">
              <a:buAutoNum type="alphaUcParenR"/>
            </a:pPr>
            <a:r>
              <a:rPr lang="en-US" dirty="0" smtClean="0">
                <a:latin typeface="+mj-lt"/>
              </a:rPr>
              <a:t>Piping System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1508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System: Storage Tank Configuration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chemeClr val="tx1"/>
                    </a:solidFill>
                  </a:rPr>
                  <a:t>The piping system is used to secure the bucket to the platform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A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flare nut is used to lock everything in position</a:t>
                </a:r>
              </a:p>
              <a:p>
                <a:r>
                  <a:rPr lang="en-US" dirty="0" smtClean="0">
                    <a:solidFill>
                      <a:schemeClr val="tx1"/>
                    </a:solidFill>
                  </a:rPr>
                  <a:t>Two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rubber O-rings are make the storage tank water tight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2"/>
                <a:stretch>
                  <a:fillRect l="-1471" t="-1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Alex Stringer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600" smtClean="0">
                <a:solidFill>
                  <a:schemeClr val="tx1"/>
                </a:solidFill>
              </a:rPr>
              <a:t>8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7218" y="1600200"/>
            <a:ext cx="3874723" cy="32566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27217" y="5186597"/>
            <a:ext cx="387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5: Simplified Storage Tank Configuration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84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52459" y="1600200"/>
            <a:ext cx="10629941" cy="3955648"/>
            <a:chOff x="1510397" y="1600200"/>
            <a:chExt cx="10629941" cy="44842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10397" y="1600200"/>
              <a:ext cx="10629941" cy="4484261"/>
            </a:xfrm>
            <a:prstGeom prst="rect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</p:pic>
        <p:sp>
          <p:nvSpPr>
            <p:cNvPr id="9" name="TextBox 8"/>
            <p:cNvSpPr txBox="1"/>
            <p:nvPr/>
          </p:nvSpPr>
          <p:spPr>
            <a:xfrm>
              <a:off x="9217571" y="1944414"/>
              <a:ext cx="2610023" cy="9420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 </a:t>
              </a:r>
              <a:r>
                <a:rPr lang="en-US" sz="2400" dirty="0" smtClean="0">
                  <a:latin typeface="+mj-lt"/>
                </a:rPr>
                <a:t>11/8</a:t>
              </a:r>
              <a:r>
                <a:rPr lang="en-US" sz="2400" dirty="0" smtClean="0">
                  <a:latin typeface="+mj-lt"/>
                </a:rPr>
                <a:t>” ID plastic            tubing 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746123" y="5559973"/>
              <a:ext cx="189186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Needle Valve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598747" y="5559973"/>
              <a:ext cx="189186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Tri-Barb</a:t>
              </a:r>
              <a:endParaRPr lang="en-US" sz="2000" dirty="0">
                <a:latin typeface="+mj-lt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5276839" y="4464045"/>
              <a:ext cx="1638321" cy="9715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2582968" y="5620241"/>
              <a:ext cx="189186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Foot-Pump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944149" y="1611069"/>
              <a:ext cx="218416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Pressure Gauge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967791" y="4448687"/>
              <a:ext cx="2079950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Pipe from Solar Sausage</a:t>
              </a:r>
              <a:endParaRPr lang="en-US" sz="2000" dirty="0">
                <a:latin typeface="+mj-lt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System: Pressure Regulation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Solar Sausage for Desalination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 Alex Stringer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445590-7F45-4E18-9F0B-F41BFC181E35}" type="slidenum">
              <a:rPr lang="en-US" sz="1600" smtClean="0">
                <a:solidFill>
                  <a:schemeClr val="tx1"/>
                </a:solidFill>
              </a:rPr>
              <a:t>9</a:t>
            </a:fld>
            <a:endParaRPr lang="en-US" sz="160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837" y="1964942"/>
            <a:ext cx="857250" cy="447675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3"/>
          </p:nvPr>
        </p:nvSpPr>
        <p:spPr>
          <a:xfrm>
            <a:off x="405004" y="1742889"/>
            <a:ext cx="4237076" cy="209944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Two systems required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8 Pieces, 4 not shown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Needle Valve allows for precision control of the airflow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94934" y="5647530"/>
            <a:ext cx="3874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6: Simplified Pressure Regulation System Configuration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366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E" id="{A9E8EE37-F157-4FAB-9D02-C6A4919D96D2}" vid="{E16C1578-6210-4947-9C53-8D303B43B4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886</TotalTime>
  <Words>1333</Words>
  <Application>Microsoft Office PowerPoint</Application>
  <PresentationFormat>Widescreen</PresentationFormat>
  <Paragraphs>354</Paragraphs>
  <Slides>25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Century Gothic</vt:lpstr>
      <vt:lpstr>Courier New</vt:lpstr>
      <vt:lpstr>Palatino Linotype</vt:lpstr>
      <vt:lpstr>COE</vt:lpstr>
      <vt:lpstr>Solar Sausage for Desalination </vt:lpstr>
      <vt:lpstr>Overview</vt:lpstr>
      <vt:lpstr>The Project</vt:lpstr>
      <vt:lpstr>Solar Sausage</vt:lpstr>
      <vt:lpstr>The System: Design</vt:lpstr>
      <vt:lpstr>The System: Design</vt:lpstr>
      <vt:lpstr>The System: Storage Tank</vt:lpstr>
      <vt:lpstr>The System: Storage Tank Configuration</vt:lpstr>
      <vt:lpstr>The System: Pressure Regulation</vt:lpstr>
      <vt:lpstr>The System: Condenser</vt:lpstr>
      <vt:lpstr>The System: Sun Tracking </vt:lpstr>
      <vt:lpstr>The System: Operation</vt:lpstr>
      <vt:lpstr>The System: Operation</vt:lpstr>
      <vt:lpstr>The System Operation</vt:lpstr>
      <vt:lpstr>The System Operation</vt:lpstr>
      <vt:lpstr>The System Operation</vt:lpstr>
      <vt:lpstr>The System: Maintenance</vt:lpstr>
      <vt:lpstr>Testing: Completed Testing</vt:lpstr>
      <vt:lpstr>Testing: Future Testing</vt:lpstr>
      <vt:lpstr>Testing: Safety &amp; Quality</vt:lpstr>
      <vt:lpstr>Business Plan</vt:lpstr>
      <vt:lpstr>Budget</vt:lpstr>
      <vt:lpstr>Schedule</vt:lpstr>
      <vt:lpstr>Summary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Solar Sausage for Desalination</dc:title>
  <dc:creator>Alex Stringer</dc:creator>
  <cp:lastModifiedBy>studentpro</cp:lastModifiedBy>
  <cp:revision>128</cp:revision>
  <dcterms:created xsi:type="dcterms:W3CDTF">2015-03-15T05:08:34Z</dcterms:created>
  <dcterms:modified xsi:type="dcterms:W3CDTF">2015-03-17T17:48:41Z</dcterms:modified>
</cp:coreProperties>
</file>