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8" r:id="rId6"/>
    <p:sldId id="279" r:id="rId7"/>
    <p:sldId id="266" r:id="rId8"/>
    <p:sldId id="261" r:id="rId9"/>
    <p:sldId id="262" r:id="rId10"/>
    <p:sldId id="263" r:id="rId11"/>
    <p:sldId id="264" r:id="rId12"/>
    <p:sldId id="265" r:id="rId13"/>
    <p:sldId id="276" r:id="rId14"/>
    <p:sldId id="273" r:id="rId15"/>
    <p:sldId id="275" r:id="rId16"/>
    <p:sldId id="274" r:id="rId17"/>
    <p:sldId id="267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66760-93FD-45E3-B1B6-6C9A9A7ED9F5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071E8-5E49-49AD-9D4D-CE27F8B6667A}">
      <dgm:prSet phldrT="[Text]"/>
      <dgm:spPr/>
      <dgm:t>
        <a:bodyPr/>
        <a:lstStyle/>
        <a:p>
          <a:r>
            <a:rPr lang="en-US" dirty="0" smtClean="0"/>
            <a:t>Storage Tank</a:t>
          </a:r>
          <a:endParaRPr lang="en-US" dirty="0"/>
        </a:p>
      </dgm:t>
    </dgm:pt>
    <dgm:pt modelId="{0381E9DB-DB69-4E8E-A02B-D0BD1660B6BF}" type="parTrans" cxnId="{A1AFDB82-A630-4FD5-8E98-CC26E8697983}">
      <dgm:prSet/>
      <dgm:spPr/>
      <dgm:t>
        <a:bodyPr/>
        <a:lstStyle/>
        <a:p>
          <a:endParaRPr lang="en-US"/>
        </a:p>
      </dgm:t>
    </dgm:pt>
    <dgm:pt modelId="{A71C2231-2B60-482A-BF7B-97AD6FB3B134}" type="sibTrans" cxnId="{A1AFDB82-A630-4FD5-8E98-CC26E8697983}">
      <dgm:prSet/>
      <dgm:spPr/>
      <dgm:t>
        <a:bodyPr/>
        <a:lstStyle/>
        <a:p>
          <a:endParaRPr lang="en-US"/>
        </a:p>
      </dgm:t>
    </dgm:pt>
    <dgm:pt modelId="{B1733898-2AE1-4424-A796-DEB3EBDBF6BF}">
      <dgm:prSet phldrT="[Text]"/>
      <dgm:spPr/>
      <dgm:t>
        <a:bodyPr/>
        <a:lstStyle/>
        <a:p>
          <a:r>
            <a:rPr lang="en-US" dirty="0" smtClean="0"/>
            <a:t>Trough</a:t>
          </a:r>
          <a:endParaRPr lang="en-US" dirty="0"/>
        </a:p>
      </dgm:t>
    </dgm:pt>
    <dgm:pt modelId="{4CF5525A-93BB-4D0A-8561-35F6D567A018}" type="parTrans" cxnId="{86917627-8737-4AD3-9013-3A6A9AD5AC46}">
      <dgm:prSet/>
      <dgm:spPr/>
      <dgm:t>
        <a:bodyPr/>
        <a:lstStyle/>
        <a:p>
          <a:endParaRPr lang="en-US"/>
        </a:p>
      </dgm:t>
    </dgm:pt>
    <dgm:pt modelId="{DCF925C2-4180-4786-A7AB-0ED7A7DC4D12}" type="sibTrans" cxnId="{86917627-8737-4AD3-9013-3A6A9AD5AC46}">
      <dgm:prSet/>
      <dgm:spPr/>
      <dgm:t>
        <a:bodyPr/>
        <a:lstStyle/>
        <a:p>
          <a:endParaRPr lang="en-US"/>
        </a:p>
      </dgm:t>
    </dgm:pt>
    <dgm:pt modelId="{BB145F8D-5DB5-4246-94EB-7863E66FA672}">
      <dgm:prSet phldrT="[Text]"/>
      <dgm:spPr/>
      <dgm:t>
        <a:bodyPr/>
        <a:lstStyle/>
        <a:p>
          <a:r>
            <a:rPr lang="en-US" dirty="0" smtClean="0"/>
            <a:t>Condenser</a:t>
          </a:r>
          <a:endParaRPr lang="en-US" dirty="0"/>
        </a:p>
      </dgm:t>
    </dgm:pt>
    <dgm:pt modelId="{6A48B9E9-2100-4A75-B06D-0A07B5D22E5D}" type="parTrans" cxnId="{64B96C05-B9D7-4204-9741-E00D49912F15}">
      <dgm:prSet/>
      <dgm:spPr/>
      <dgm:t>
        <a:bodyPr/>
        <a:lstStyle/>
        <a:p>
          <a:endParaRPr lang="en-US"/>
        </a:p>
      </dgm:t>
    </dgm:pt>
    <dgm:pt modelId="{E3D80422-CE67-4521-B801-AED4D2AD972D}" type="sibTrans" cxnId="{64B96C05-B9D7-4204-9741-E00D49912F15}">
      <dgm:prSet/>
      <dgm:spPr/>
      <dgm:t>
        <a:bodyPr/>
        <a:lstStyle/>
        <a:p>
          <a:endParaRPr lang="en-US"/>
        </a:p>
      </dgm:t>
    </dgm:pt>
    <dgm:pt modelId="{CF96E7E7-3243-4C90-9589-95D9508EB7AA}">
      <dgm:prSet phldrT="[Text]"/>
      <dgm:spPr/>
      <dgm:t>
        <a:bodyPr/>
        <a:lstStyle/>
        <a:p>
          <a:r>
            <a:rPr lang="en-US" dirty="0" smtClean="0"/>
            <a:t>Channels</a:t>
          </a:r>
          <a:endParaRPr lang="en-US" dirty="0"/>
        </a:p>
      </dgm:t>
    </dgm:pt>
    <dgm:pt modelId="{4FB1D009-4FD7-4E48-BB68-3C2A79DF9C81}" type="parTrans" cxnId="{52CA521A-A630-4AF9-8AE7-48F7743555D8}">
      <dgm:prSet/>
      <dgm:spPr/>
      <dgm:t>
        <a:bodyPr/>
        <a:lstStyle/>
        <a:p>
          <a:endParaRPr lang="en-US"/>
        </a:p>
      </dgm:t>
    </dgm:pt>
    <dgm:pt modelId="{819A6929-A93D-44C0-9E75-8AC3C0A67297}" type="sibTrans" cxnId="{52CA521A-A630-4AF9-8AE7-48F7743555D8}">
      <dgm:prSet/>
      <dgm:spPr/>
      <dgm:t>
        <a:bodyPr/>
        <a:lstStyle/>
        <a:p>
          <a:endParaRPr lang="en-US"/>
        </a:p>
      </dgm:t>
    </dgm:pt>
    <dgm:pt modelId="{E1968B43-DF3D-47A0-B745-5458A2A7DC8F}">
      <dgm:prSet phldrT="[Text]"/>
      <dgm:spPr/>
      <dgm:t>
        <a:bodyPr/>
        <a:lstStyle/>
        <a:p>
          <a:r>
            <a:rPr lang="en-US" dirty="0" smtClean="0"/>
            <a:t>Bladder</a:t>
          </a:r>
          <a:endParaRPr lang="en-US" dirty="0"/>
        </a:p>
      </dgm:t>
    </dgm:pt>
    <dgm:pt modelId="{EB4E913C-63EA-4DD6-BA3B-C17642C2C5F0}" type="parTrans" cxnId="{80B82EE3-C0FB-4441-8709-6F6B5D8CDFFE}">
      <dgm:prSet/>
      <dgm:spPr/>
      <dgm:t>
        <a:bodyPr/>
        <a:lstStyle/>
        <a:p>
          <a:endParaRPr lang="en-US"/>
        </a:p>
      </dgm:t>
    </dgm:pt>
    <dgm:pt modelId="{20EDE9EC-501F-4F0A-926A-B36E08D742EC}" type="sibTrans" cxnId="{80B82EE3-C0FB-4441-8709-6F6B5D8CDFFE}">
      <dgm:prSet/>
      <dgm:spPr/>
      <dgm:t>
        <a:bodyPr/>
        <a:lstStyle/>
        <a:p>
          <a:endParaRPr lang="en-US"/>
        </a:p>
      </dgm:t>
    </dgm:pt>
    <dgm:pt modelId="{38533B83-93A6-48FB-BBEF-BD546304006F}" type="pres">
      <dgm:prSet presAssocID="{59466760-93FD-45E3-B1B6-6C9A9A7ED9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F261FC-1872-4EC4-A3D4-4C3766F83176}" type="pres">
      <dgm:prSet presAssocID="{B1B071E8-5E49-49AD-9D4D-CE27F8B6667A}" presName="composite" presStyleCnt="0"/>
      <dgm:spPr/>
    </dgm:pt>
    <dgm:pt modelId="{AF0D7395-6052-47A0-96C5-28B4CA60FF24}" type="pres">
      <dgm:prSet presAssocID="{B1B071E8-5E49-49AD-9D4D-CE27F8B6667A}" presName="imagSh" presStyleLbl="b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BFEA86D-4A91-45C1-B3C9-9C8E5DAAD8D3}" type="pres">
      <dgm:prSet presAssocID="{B1B071E8-5E49-49AD-9D4D-CE27F8B6667A}" presName="txNode" presStyleLbl="node1" presStyleIdx="0" presStyleCnt="5" custLinFactNeighborX="-16707" custLinFactNeighborY="47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5A6F5-F16D-4ED3-A76B-604F173A3BDD}" type="pres">
      <dgm:prSet presAssocID="{A71C2231-2B60-482A-BF7B-97AD6FB3B13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A425613-1ACE-4F8D-A451-32A701011E80}" type="pres">
      <dgm:prSet presAssocID="{A71C2231-2B60-482A-BF7B-97AD6FB3B134}" presName="connTx" presStyleLbl="sibTrans2D1" presStyleIdx="0" presStyleCnt="4"/>
      <dgm:spPr/>
      <dgm:t>
        <a:bodyPr/>
        <a:lstStyle/>
        <a:p>
          <a:endParaRPr lang="en-US"/>
        </a:p>
      </dgm:t>
    </dgm:pt>
    <dgm:pt modelId="{319657E1-0982-480C-90F3-85BFBDAB3228}" type="pres">
      <dgm:prSet presAssocID="{B1733898-2AE1-4424-A796-DEB3EBDBF6BF}" presName="composite" presStyleCnt="0"/>
      <dgm:spPr/>
    </dgm:pt>
    <dgm:pt modelId="{89F533FD-A0D2-4574-B5EA-107C39CBC389}" type="pres">
      <dgm:prSet presAssocID="{B1733898-2AE1-4424-A796-DEB3EBDBF6BF}" presName="imagSh" presStyleLbl="b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4A62C5B-68CD-49E4-99FB-81456FCCA838}" type="pres">
      <dgm:prSet presAssocID="{B1733898-2AE1-4424-A796-DEB3EBDBF6BF}" presName="txNode" presStyleLbl="node1" presStyleIdx="1" presStyleCnt="5" custLinFactNeighborX="-18291" custLinFactNeighborY="45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3D695-42DA-4EB5-AF83-D945846059FD}" type="pres">
      <dgm:prSet presAssocID="{DCF925C2-4180-4786-A7AB-0ED7A7DC4D1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A7A6170-F304-48C4-9767-0710FE206BD4}" type="pres">
      <dgm:prSet presAssocID="{DCF925C2-4180-4786-A7AB-0ED7A7DC4D12}" presName="connTx" presStyleLbl="sibTrans2D1" presStyleIdx="1" presStyleCnt="4"/>
      <dgm:spPr/>
      <dgm:t>
        <a:bodyPr/>
        <a:lstStyle/>
        <a:p>
          <a:endParaRPr lang="en-US"/>
        </a:p>
      </dgm:t>
    </dgm:pt>
    <dgm:pt modelId="{6E156A8F-B491-45F0-984F-9D37C41A62DC}" type="pres">
      <dgm:prSet presAssocID="{BB145F8D-5DB5-4246-94EB-7863E66FA672}" presName="composite" presStyleCnt="0"/>
      <dgm:spPr/>
    </dgm:pt>
    <dgm:pt modelId="{918AA8C6-D8B3-438B-B9F0-7F047D608B34}" type="pres">
      <dgm:prSet presAssocID="{BB145F8D-5DB5-4246-94EB-7863E66FA672}" presName="imagSh" presStyleLbl="b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BC826A6-FDA7-43AD-9B53-9278E2B0E2FE}" type="pres">
      <dgm:prSet presAssocID="{BB145F8D-5DB5-4246-94EB-7863E66FA672}" presName="txNode" presStyleLbl="node1" presStyleIdx="2" presStyleCnt="5" custLinFactNeighborX="-17262" custLinFactNeighborY="43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25C0-51E9-4ED9-9C65-E87222F44069}" type="pres">
      <dgm:prSet presAssocID="{E3D80422-CE67-4521-B801-AED4D2AD972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4133EEB-AFFA-4237-8893-C77A840B1530}" type="pres">
      <dgm:prSet presAssocID="{E3D80422-CE67-4521-B801-AED4D2AD972D}" presName="connTx" presStyleLbl="sibTrans2D1" presStyleIdx="2" presStyleCnt="4"/>
      <dgm:spPr/>
      <dgm:t>
        <a:bodyPr/>
        <a:lstStyle/>
        <a:p>
          <a:endParaRPr lang="en-US"/>
        </a:p>
      </dgm:t>
    </dgm:pt>
    <dgm:pt modelId="{EC588798-FD7F-4EA3-B492-8A57A6AD8FC0}" type="pres">
      <dgm:prSet presAssocID="{CF96E7E7-3243-4C90-9589-95D9508EB7AA}" presName="composite" presStyleCnt="0"/>
      <dgm:spPr/>
    </dgm:pt>
    <dgm:pt modelId="{103D0BE1-29A9-49C7-AF9F-B81B8F1BDBD2}" type="pres">
      <dgm:prSet presAssocID="{CF96E7E7-3243-4C90-9589-95D9508EB7AA}" presName="imagSh" presStyleLbl="b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4C662E6-640F-4B0A-A9DD-BE824DB668FE}" type="pres">
      <dgm:prSet presAssocID="{CF96E7E7-3243-4C90-9589-95D9508EB7AA}" presName="txNode" presStyleLbl="node1" presStyleIdx="3" presStyleCnt="5" custLinFactNeighborX="-17249" custLinFactNeighborY="42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A0D57-8F7B-47F1-9F43-A58D8FDC88E6}" type="pres">
      <dgm:prSet presAssocID="{819A6929-A93D-44C0-9E75-8AC3C0A6729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F96A80E-AB3C-46D9-89AA-A334C21D1D16}" type="pres">
      <dgm:prSet presAssocID="{819A6929-A93D-44C0-9E75-8AC3C0A67297}" presName="connTx" presStyleLbl="sibTrans2D1" presStyleIdx="3" presStyleCnt="4"/>
      <dgm:spPr/>
      <dgm:t>
        <a:bodyPr/>
        <a:lstStyle/>
        <a:p>
          <a:endParaRPr lang="en-US"/>
        </a:p>
      </dgm:t>
    </dgm:pt>
    <dgm:pt modelId="{F96DCFC4-1DDF-4158-87EA-D3928459461B}" type="pres">
      <dgm:prSet presAssocID="{E1968B43-DF3D-47A0-B745-5458A2A7DC8F}" presName="composite" presStyleCnt="0"/>
      <dgm:spPr/>
    </dgm:pt>
    <dgm:pt modelId="{E073092B-35F8-4315-A0D2-FBBBDC8B7674}" type="pres">
      <dgm:prSet presAssocID="{E1968B43-DF3D-47A0-B745-5458A2A7DC8F}" presName="imagSh" presStyleLbl="b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E4B22D-F69A-4F8C-A138-947C92FAFF82}" type="pres">
      <dgm:prSet presAssocID="{E1968B43-DF3D-47A0-B745-5458A2A7DC8F}" presName="txNode" presStyleLbl="node1" presStyleIdx="4" presStyleCnt="5" custLinFactNeighborX="-15582" custLinFactNeighborY="38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45F92-2F25-49FE-90C0-05EA3477CDAA}" type="presOf" srcId="{59466760-93FD-45E3-B1B6-6C9A9A7ED9F5}" destId="{38533B83-93A6-48FB-BBEF-BD546304006F}" srcOrd="0" destOrd="0" presId="urn:microsoft.com/office/officeart/2005/8/layout/hProcess10"/>
    <dgm:cxn modelId="{A1AFDB82-A630-4FD5-8E98-CC26E8697983}" srcId="{59466760-93FD-45E3-B1B6-6C9A9A7ED9F5}" destId="{B1B071E8-5E49-49AD-9D4D-CE27F8B6667A}" srcOrd="0" destOrd="0" parTransId="{0381E9DB-DB69-4E8E-A02B-D0BD1660B6BF}" sibTransId="{A71C2231-2B60-482A-BF7B-97AD6FB3B134}"/>
    <dgm:cxn modelId="{335FCB10-1465-48F3-AA26-997E1B0C0630}" type="presOf" srcId="{A71C2231-2B60-482A-BF7B-97AD6FB3B134}" destId="{EA425613-1ACE-4F8D-A451-32A701011E80}" srcOrd="1" destOrd="0" presId="urn:microsoft.com/office/officeart/2005/8/layout/hProcess10"/>
    <dgm:cxn modelId="{52CA521A-A630-4AF9-8AE7-48F7743555D8}" srcId="{59466760-93FD-45E3-B1B6-6C9A9A7ED9F5}" destId="{CF96E7E7-3243-4C90-9589-95D9508EB7AA}" srcOrd="3" destOrd="0" parTransId="{4FB1D009-4FD7-4E48-BB68-3C2A79DF9C81}" sibTransId="{819A6929-A93D-44C0-9E75-8AC3C0A67297}"/>
    <dgm:cxn modelId="{8129D7C2-200F-4877-975F-23D286E754D0}" type="presOf" srcId="{B1B071E8-5E49-49AD-9D4D-CE27F8B6667A}" destId="{5BFEA86D-4A91-45C1-B3C9-9C8E5DAAD8D3}" srcOrd="0" destOrd="0" presId="urn:microsoft.com/office/officeart/2005/8/layout/hProcess10"/>
    <dgm:cxn modelId="{9107A2B5-905E-42F5-8A6E-E4745542FEF5}" type="presOf" srcId="{DCF925C2-4180-4786-A7AB-0ED7A7DC4D12}" destId="{1A7A6170-F304-48C4-9767-0710FE206BD4}" srcOrd="1" destOrd="0" presId="urn:microsoft.com/office/officeart/2005/8/layout/hProcess10"/>
    <dgm:cxn modelId="{80B82EE3-C0FB-4441-8709-6F6B5D8CDFFE}" srcId="{59466760-93FD-45E3-B1B6-6C9A9A7ED9F5}" destId="{E1968B43-DF3D-47A0-B745-5458A2A7DC8F}" srcOrd="4" destOrd="0" parTransId="{EB4E913C-63EA-4DD6-BA3B-C17642C2C5F0}" sibTransId="{20EDE9EC-501F-4F0A-926A-B36E08D742EC}"/>
    <dgm:cxn modelId="{0265C9CF-5E5A-4FAE-BC0B-EFAAC0CD1A1D}" type="presOf" srcId="{BB145F8D-5DB5-4246-94EB-7863E66FA672}" destId="{9BC826A6-FDA7-43AD-9B53-9278E2B0E2FE}" srcOrd="0" destOrd="0" presId="urn:microsoft.com/office/officeart/2005/8/layout/hProcess10"/>
    <dgm:cxn modelId="{9A2603A7-6471-4537-AA4E-72AB34689D9D}" type="presOf" srcId="{819A6929-A93D-44C0-9E75-8AC3C0A67297}" destId="{D7EA0D57-8F7B-47F1-9F43-A58D8FDC88E6}" srcOrd="0" destOrd="0" presId="urn:microsoft.com/office/officeart/2005/8/layout/hProcess10"/>
    <dgm:cxn modelId="{BC07CF70-B4AB-4C2A-BA00-C63BCE5DF235}" type="presOf" srcId="{DCF925C2-4180-4786-A7AB-0ED7A7DC4D12}" destId="{4D33D695-42DA-4EB5-AF83-D945846059FD}" srcOrd="0" destOrd="0" presId="urn:microsoft.com/office/officeart/2005/8/layout/hProcess10"/>
    <dgm:cxn modelId="{64B96C05-B9D7-4204-9741-E00D49912F15}" srcId="{59466760-93FD-45E3-B1B6-6C9A9A7ED9F5}" destId="{BB145F8D-5DB5-4246-94EB-7863E66FA672}" srcOrd="2" destOrd="0" parTransId="{6A48B9E9-2100-4A75-B06D-0A07B5D22E5D}" sibTransId="{E3D80422-CE67-4521-B801-AED4D2AD972D}"/>
    <dgm:cxn modelId="{0ED3DC00-2B36-49AA-9D17-53B6D6C557E8}" type="presOf" srcId="{E3D80422-CE67-4521-B801-AED4D2AD972D}" destId="{788F25C0-51E9-4ED9-9C65-E87222F44069}" srcOrd="0" destOrd="0" presId="urn:microsoft.com/office/officeart/2005/8/layout/hProcess10"/>
    <dgm:cxn modelId="{AC4C4177-D9D8-4C10-80E9-284406D25616}" type="presOf" srcId="{E1968B43-DF3D-47A0-B745-5458A2A7DC8F}" destId="{79E4B22D-F69A-4F8C-A138-947C92FAFF82}" srcOrd="0" destOrd="0" presId="urn:microsoft.com/office/officeart/2005/8/layout/hProcess10"/>
    <dgm:cxn modelId="{E2A80264-9455-44ED-A352-5717B72E096B}" type="presOf" srcId="{CF96E7E7-3243-4C90-9589-95D9508EB7AA}" destId="{14C662E6-640F-4B0A-A9DD-BE824DB668FE}" srcOrd="0" destOrd="0" presId="urn:microsoft.com/office/officeart/2005/8/layout/hProcess10"/>
    <dgm:cxn modelId="{8096A262-B442-469B-A6D0-6CB3FF0632F4}" type="presOf" srcId="{819A6929-A93D-44C0-9E75-8AC3C0A67297}" destId="{CF96A80E-AB3C-46D9-89AA-A334C21D1D16}" srcOrd="1" destOrd="0" presId="urn:microsoft.com/office/officeart/2005/8/layout/hProcess10"/>
    <dgm:cxn modelId="{126DD04C-8709-4132-9312-835C9B50D42D}" type="presOf" srcId="{B1733898-2AE1-4424-A796-DEB3EBDBF6BF}" destId="{04A62C5B-68CD-49E4-99FB-81456FCCA838}" srcOrd="0" destOrd="0" presId="urn:microsoft.com/office/officeart/2005/8/layout/hProcess10"/>
    <dgm:cxn modelId="{A3FEACF3-457D-4752-9A83-372DBB6E5D44}" type="presOf" srcId="{A71C2231-2B60-482A-BF7B-97AD6FB3B134}" destId="{E305A6F5-F16D-4ED3-A76B-604F173A3BDD}" srcOrd="0" destOrd="0" presId="urn:microsoft.com/office/officeart/2005/8/layout/hProcess10"/>
    <dgm:cxn modelId="{3D485670-015D-4430-80DC-16DD71488F82}" type="presOf" srcId="{E3D80422-CE67-4521-B801-AED4D2AD972D}" destId="{F4133EEB-AFFA-4237-8893-C77A840B1530}" srcOrd="1" destOrd="0" presId="urn:microsoft.com/office/officeart/2005/8/layout/hProcess10"/>
    <dgm:cxn modelId="{86917627-8737-4AD3-9013-3A6A9AD5AC46}" srcId="{59466760-93FD-45E3-B1B6-6C9A9A7ED9F5}" destId="{B1733898-2AE1-4424-A796-DEB3EBDBF6BF}" srcOrd="1" destOrd="0" parTransId="{4CF5525A-93BB-4D0A-8561-35F6D567A018}" sibTransId="{DCF925C2-4180-4786-A7AB-0ED7A7DC4D12}"/>
    <dgm:cxn modelId="{A07A6CCD-A80F-459F-AF96-DC136B643E9E}" type="presParOf" srcId="{38533B83-93A6-48FB-BBEF-BD546304006F}" destId="{5EF261FC-1872-4EC4-A3D4-4C3766F83176}" srcOrd="0" destOrd="0" presId="urn:microsoft.com/office/officeart/2005/8/layout/hProcess10"/>
    <dgm:cxn modelId="{225BD15B-AA70-4142-9A65-B39C3A046872}" type="presParOf" srcId="{5EF261FC-1872-4EC4-A3D4-4C3766F83176}" destId="{AF0D7395-6052-47A0-96C5-28B4CA60FF24}" srcOrd="0" destOrd="0" presId="urn:microsoft.com/office/officeart/2005/8/layout/hProcess10"/>
    <dgm:cxn modelId="{7811F564-0E5E-45A9-B7FF-BC8260EF1837}" type="presParOf" srcId="{5EF261FC-1872-4EC4-A3D4-4C3766F83176}" destId="{5BFEA86D-4A91-45C1-B3C9-9C8E5DAAD8D3}" srcOrd="1" destOrd="0" presId="urn:microsoft.com/office/officeart/2005/8/layout/hProcess10"/>
    <dgm:cxn modelId="{BE9987C6-B757-4EBE-8498-D0AE0061F85E}" type="presParOf" srcId="{38533B83-93A6-48FB-BBEF-BD546304006F}" destId="{E305A6F5-F16D-4ED3-A76B-604F173A3BDD}" srcOrd="1" destOrd="0" presId="urn:microsoft.com/office/officeart/2005/8/layout/hProcess10"/>
    <dgm:cxn modelId="{E5B5458F-818F-4D5D-A8E2-B94559799D13}" type="presParOf" srcId="{E305A6F5-F16D-4ED3-A76B-604F173A3BDD}" destId="{EA425613-1ACE-4F8D-A451-32A701011E80}" srcOrd="0" destOrd="0" presId="urn:microsoft.com/office/officeart/2005/8/layout/hProcess10"/>
    <dgm:cxn modelId="{B018EA61-FE82-4654-AFBE-5117575165D5}" type="presParOf" srcId="{38533B83-93A6-48FB-BBEF-BD546304006F}" destId="{319657E1-0982-480C-90F3-85BFBDAB3228}" srcOrd="2" destOrd="0" presId="urn:microsoft.com/office/officeart/2005/8/layout/hProcess10"/>
    <dgm:cxn modelId="{858ADB62-90F6-4A42-9559-C2A28361A8A7}" type="presParOf" srcId="{319657E1-0982-480C-90F3-85BFBDAB3228}" destId="{89F533FD-A0D2-4574-B5EA-107C39CBC389}" srcOrd="0" destOrd="0" presId="urn:microsoft.com/office/officeart/2005/8/layout/hProcess10"/>
    <dgm:cxn modelId="{51A69DB6-29BB-44FF-9206-E6E966425A91}" type="presParOf" srcId="{319657E1-0982-480C-90F3-85BFBDAB3228}" destId="{04A62C5B-68CD-49E4-99FB-81456FCCA838}" srcOrd="1" destOrd="0" presId="urn:microsoft.com/office/officeart/2005/8/layout/hProcess10"/>
    <dgm:cxn modelId="{FC956B69-56B0-4C5D-8EC6-BE0E89145D38}" type="presParOf" srcId="{38533B83-93A6-48FB-BBEF-BD546304006F}" destId="{4D33D695-42DA-4EB5-AF83-D945846059FD}" srcOrd="3" destOrd="0" presId="urn:microsoft.com/office/officeart/2005/8/layout/hProcess10"/>
    <dgm:cxn modelId="{99FF91C4-58EE-483D-9189-3DC0E58E25C5}" type="presParOf" srcId="{4D33D695-42DA-4EB5-AF83-D945846059FD}" destId="{1A7A6170-F304-48C4-9767-0710FE206BD4}" srcOrd="0" destOrd="0" presId="urn:microsoft.com/office/officeart/2005/8/layout/hProcess10"/>
    <dgm:cxn modelId="{15C1ADA0-1399-47EF-BE8C-D12A89ADC641}" type="presParOf" srcId="{38533B83-93A6-48FB-BBEF-BD546304006F}" destId="{6E156A8F-B491-45F0-984F-9D37C41A62DC}" srcOrd="4" destOrd="0" presId="urn:microsoft.com/office/officeart/2005/8/layout/hProcess10"/>
    <dgm:cxn modelId="{41F2C407-C3EB-4A21-9B5C-AA1A203D4975}" type="presParOf" srcId="{6E156A8F-B491-45F0-984F-9D37C41A62DC}" destId="{918AA8C6-D8B3-438B-B9F0-7F047D608B34}" srcOrd="0" destOrd="0" presId="urn:microsoft.com/office/officeart/2005/8/layout/hProcess10"/>
    <dgm:cxn modelId="{CD0811EC-2E50-49DE-AA1A-766D25FDCCE4}" type="presParOf" srcId="{6E156A8F-B491-45F0-984F-9D37C41A62DC}" destId="{9BC826A6-FDA7-43AD-9B53-9278E2B0E2FE}" srcOrd="1" destOrd="0" presId="urn:microsoft.com/office/officeart/2005/8/layout/hProcess10"/>
    <dgm:cxn modelId="{C188EE9C-AD40-43FA-A5DC-F3A62819AE6D}" type="presParOf" srcId="{38533B83-93A6-48FB-BBEF-BD546304006F}" destId="{788F25C0-51E9-4ED9-9C65-E87222F44069}" srcOrd="5" destOrd="0" presId="urn:microsoft.com/office/officeart/2005/8/layout/hProcess10"/>
    <dgm:cxn modelId="{8C3ADB5E-8ADD-428A-A0AE-9BC52993D170}" type="presParOf" srcId="{788F25C0-51E9-4ED9-9C65-E87222F44069}" destId="{F4133EEB-AFFA-4237-8893-C77A840B1530}" srcOrd="0" destOrd="0" presId="urn:microsoft.com/office/officeart/2005/8/layout/hProcess10"/>
    <dgm:cxn modelId="{E9DFA088-E7F4-44E4-B06B-D376DDAE4BD3}" type="presParOf" srcId="{38533B83-93A6-48FB-BBEF-BD546304006F}" destId="{EC588798-FD7F-4EA3-B492-8A57A6AD8FC0}" srcOrd="6" destOrd="0" presId="urn:microsoft.com/office/officeart/2005/8/layout/hProcess10"/>
    <dgm:cxn modelId="{B477B7B8-F07F-4354-BE45-09E3EBEF2DC7}" type="presParOf" srcId="{EC588798-FD7F-4EA3-B492-8A57A6AD8FC0}" destId="{103D0BE1-29A9-49C7-AF9F-B81B8F1BDBD2}" srcOrd="0" destOrd="0" presId="urn:microsoft.com/office/officeart/2005/8/layout/hProcess10"/>
    <dgm:cxn modelId="{ECAB0B31-91CC-4F1C-B40C-39EF28909189}" type="presParOf" srcId="{EC588798-FD7F-4EA3-B492-8A57A6AD8FC0}" destId="{14C662E6-640F-4B0A-A9DD-BE824DB668FE}" srcOrd="1" destOrd="0" presId="urn:microsoft.com/office/officeart/2005/8/layout/hProcess10"/>
    <dgm:cxn modelId="{E93932DD-A0DF-45A5-9BC2-01196542E439}" type="presParOf" srcId="{38533B83-93A6-48FB-BBEF-BD546304006F}" destId="{D7EA0D57-8F7B-47F1-9F43-A58D8FDC88E6}" srcOrd="7" destOrd="0" presId="urn:microsoft.com/office/officeart/2005/8/layout/hProcess10"/>
    <dgm:cxn modelId="{77BBA619-BC72-4EB6-9373-05EB961FF22D}" type="presParOf" srcId="{D7EA0D57-8F7B-47F1-9F43-A58D8FDC88E6}" destId="{CF96A80E-AB3C-46D9-89AA-A334C21D1D16}" srcOrd="0" destOrd="0" presId="urn:microsoft.com/office/officeart/2005/8/layout/hProcess10"/>
    <dgm:cxn modelId="{18EADE53-336C-4AE7-957B-E39786BEA469}" type="presParOf" srcId="{38533B83-93A6-48FB-BBEF-BD546304006F}" destId="{F96DCFC4-1DDF-4158-87EA-D3928459461B}" srcOrd="8" destOrd="0" presId="urn:microsoft.com/office/officeart/2005/8/layout/hProcess10"/>
    <dgm:cxn modelId="{44668860-A158-417D-A7A6-66FB6EAA5E51}" type="presParOf" srcId="{F96DCFC4-1DDF-4158-87EA-D3928459461B}" destId="{E073092B-35F8-4315-A0D2-FBBBDC8B7674}" srcOrd="0" destOrd="0" presId="urn:microsoft.com/office/officeart/2005/8/layout/hProcess10"/>
    <dgm:cxn modelId="{E3CD5D7E-0D9A-4951-8085-90A1522B735B}" type="presParOf" srcId="{F96DCFC4-1DDF-4158-87EA-D3928459461B}" destId="{79E4B22D-F69A-4F8C-A138-947C92FAFF8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A2240-510F-42AC-B345-C5E11071CE0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0C169C6-C788-45EB-9C68-BEDFD714A51D}">
      <dgm:prSet phldrT="[Text]" custT="1"/>
      <dgm:spPr/>
      <dgm:t>
        <a:bodyPr/>
        <a:lstStyle/>
        <a:p>
          <a:r>
            <a:rPr lang="en-US" sz="1700" dirty="0" smtClean="0"/>
            <a:t>Trough</a:t>
          </a:r>
          <a:endParaRPr lang="en-US" sz="1700" dirty="0"/>
        </a:p>
      </dgm:t>
    </dgm:pt>
    <dgm:pt modelId="{2F3DC182-8CCA-4FD5-9925-1DD19D7D4C7C}" type="parTrans" cxnId="{6A34BD45-02C0-4CF0-A863-3D6BE371B67B}">
      <dgm:prSet/>
      <dgm:spPr/>
      <dgm:t>
        <a:bodyPr/>
        <a:lstStyle/>
        <a:p>
          <a:endParaRPr lang="en-US"/>
        </a:p>
      </dgm:t>
    </dgm:pt>
    <dgm:pt modelId="{F24F0A3D-01AA-4CBA-9EB8-0288A6615A6D}" type="sibTrans" cxnId="{6A34BD45-02C0-4CF0-A863-3D6BE371B67B}">
      <dgm:prSet/>
      <dgm:spPr/>
      <dgm:t>
        <a:bodyPr/>
        <a:lstStyle/>
        <a:p>
          <a:endParaRPr lang="en-US"/>
        </a:p>
      </dgm:t>
    </dgm:pt>
    <dgm:pt modelId="{9BFECEF1-528D-469C-A380-B7CCE648D5A6}">
      <dgm:prSet phldrT="[Text]" custT="1"/>
      <dgm:spPr/>
      <dgm:t>
        <a:bodyPr/>
        <a:lstStyle/>
        <a:p>
          <a:r>
            <a:rPr lang="en-US" sz="2000" dirty="0" smtClean="0"/>
            <a:t>Solar</a:t>
          </a:r>
          <a:r>
            <a:rPr lang="en-US" sz="2800" dirty="0" smtClean="0"/>
            <a:t> </a:t>
          </a:r>
          <a:r>
            <a:rPr lang="en-US" sz="2000" dirty="0" smtClean="0"/>
            <a:t>Sausage</a:t>
          </a:r>
          <a:endParaRPr lang="en-US" sz="2800" dirty="0"/>
        </a:p>
      </dgm:t>
    </dgm:pt>
    <dgm:pt modelId="{0FC69D64-D2E4-4523-80B3-664AD0ED0C82}" type="parTrans" cxnId="{03AAE9B6-E357-442B-A7E6-F8ACB4ECF7BA}">
      <dgm:prSet/>
      <dgm:spPr/>
      <dgm:t>
        <a:bodyPr/>
        <a:lstStyle/>
        <a:p>
          <a:endParaRPr lang="en-US"/>
        </a:p>
      </dgm:t>
    </dgm:pt>
    <dgm:pt modelId="{75FAF3D0-0E7B-40AF-896D-48139CAF407F}" type="sibTrans" cxnId="{03AAE9B6-E357-442B-A7E6-F8ACB4ECF7BA}">
      <dgm:prSet/>
      <dgm:spPr/>
      <dgm:t>
        <a:bodyPr/>
        <a:lstStyle/>
        <a:p>
          <a:endParaRPr lang="en-US"/>
        </a:p>
      </dgm:t>
    </dgm:pt>
    <dgm:pt modelId="{E7161CAF-4B97-48FF-8711-D9F938FC91BD}" type="pres">
      <dgm:prSet presAssocID="{BEAA2240-510F-42AC-B345-C5E11071CE04}" presName="linearFlow" presStyleCnt="0">
        <dgm:presLayoutVars>
          <dgm:resizeHandles val="exact"/>
        </dgm:presLayoutVars>
      </dgm:prSet>
      <dgm:spPr/>
    </dgm:pt>
    <dgm:pt modelId="{D07154D2-12E6-4EE1-91FD-AED4AC54C967}" type="pres">
      <dgm:prSet presAssocID="{20C169C6-C788-45EB-9C68-BEDFD714A51D}" presName="node" presStyleLbl="node1" presStyleIdx="0" presStyleCnt="2" custScaleX="21314" custScaleY="38366" custLinFactNeighborX="1809" custLinFactNeighborY="3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A0917-4817-422A-A1F1-E289EE7DA487}" type="pres">
      <dgm:prSet presAssocID="{F24F0A3D-01AA-4CBA-9EB8-0288A6615A6D}" presName="sibTrans" presStyleLbl="sibTrans2D1" presStyleIdx="0" presStyleCnt="1" custAng="10800000" custScaleX="56987" custScaleY="57941" custLinFactNeighborX="-1816" custLinFactNeighborY="-2342"/>
      <dgm:spPr/>
      <dgm:t>
        <a:bodyPr/>
        <a:lstStyle/>
        <a:p>
          <a:endParaRPr lang="en-US"/>
        </a:p>
      </dgm:t>
    </dgm:pt>
    <dgm:pt modelId="{16304649-1DC4-45C9-BB4B-4F01537E76A5}" type="pres">
      <dgm:prSet presAssocID="{F24F0A3D-01AA-4CBA-9EB8-0288A6615A6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EE9F635-3DDC-439C-92B4-EC97F98E7163}" type="pres">
      <dgm:prSet presAssocID="{9BFECEF1-528D-469C-A380-B7CCE648D5A6}" presName="node" presStyleLbl="node1" presStyleIdx="1" presStyleCnt="2" custScaleX="25337" custScaleY="36316" custLinFactNeighborX="1252" custLinFactNeighborY="-22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BFF086-0E12-4A6B-98C1-667209964933}" type="presOf" srcId="{F24F0A3D-01AA-4CBA-9EB8-0288A6615A6D}" destId="{16304649-1DC4-45C9-BB4B-4F01537E76A5}" srcOrd="1" destOrd="0" presId="urn:microsoft.com/office/officeart/2005/8/layout/process2"/>
    <dgm:cxn modelId="{03AAE9B6-E357-442B-A7E6-F8ACB4ECF7BA}" srcId="{BEAA2240-510F-42AC-B345-C5E11071CE04}" destId="{9BFECEF1-528D-469C-A380-B7CCE648D5A6}" srcOrd="1" destOrd="0" parTransId="{0FC69D64-D2E4-4523-80B3-664AD0ED0C82}" sibTransId="{75FAF3D0-0E7B-40AF-896D-48139CAF407F}"/>
    <dgm:cxn modelId="{6CB2477A-BD33-4597-83A8-142FF49D24F4}" type="presOf" srcId="{F24F0A3D-01AA-4CBA-9EB8-0288A6615A6D}" destId="{1BAA0917-4817-422A-A1F1-E289EE7DA487}" srcOrd="0" destOrd="0" presId="urn:microsoft.com/office/officeart/2005/8/layout/process2"/>
    <dgm:cxn modelId="{768620D2-85FE-4E2F-89C2-9BBF14B56CE6}" type="presOf" srcId="{9BFECEF1-528D-469C-A380-B7CCE648D5A6}" destId="{3EE9F635-3DDC-439C-92B4-EC97F98E7163}" srcOrd="0" destOrd="0" presId="urn:microsoft.com/office/officeart/2005/8/layout/process2"/>
    <dgm:cxn modelId="{CC3B1F2A-EB18-4795-AE73-F55EE9AEB51C}" type="presOf" srcId="{20C169C6-C788-45EB-9C68-BEDFD714A51D}" destId="{D07154D2-12E6-4EE1-91FD-AED4AC54C967}" srcOrd="0" destOrd="0" presId="urn:microsoft.com/office/officeart/2005/8/layout/process2"/>
    <dgm:cxn modelId="{C82CEB7A-47E4-4790-96A0-8AC425DD01D3}" type="presOf" srcId="{BEAA2240-510F-42AC-B345-C5E11071CE04}" destId="{E7161CAF-4B97-48FF-8711-D9F938FC91BD}" srcOrd="0" destOrd="0" presId="urn:microsoft.com/office/officeart/2005/8/layout/process2"/>
    <dgm:cxn modelId="{6A34BD45-02C0-4CF0-A863-3D6BE371B67B}" srcId="{BEAA2240-510F-42AC-B345-C5E11071CE04}" destId="{20C169C6-C788-45EB-9C68-BEDFD714A51D}" srcOrd="0" destOrd="0" parTransId="{2F3DC182-8CCA-4FD5-9925-1DD19D7D4C7C}" sibTransId="{F24F0A3D-01AA-4CBA-9EB8-0288A6615A6D}"/>
    <dgm:cxn modelId="{52D55217-94D7-4C4F-BA73-FD592E5B1750}" type="presParOf" srcId="{E7161CAF-4B97-48FF-8711-D9F938FC91BD}" destId="{D07154D2-12E6-4EE1-91FD-AED4AC54C967}" srcOrd="0" destOrd="0" presId="urn:microsoft.com/office/officeart/2005/8/layout/process2"/>
    <dgm:cxn modelId="{FDBB66E1-C580-4E6E-B4C5-FE72CF8EDCD8}" type="presParOf" srcId="{E7161CAF-4B97-48FF-8711-D9F938FC91BD}" destId="{1BAA0917-4817-422A-A1F1-E289EE7DA487}" srcOrd="1" destOrd="0" presId="urn:microsoft.com/office/officeart/2005/8/layout/process2"/>
    <dgm:cxn modelId="{FF6B1259-B6E6-4E68-827F-748D11065110}" type="presParOf" srcId="{1BAA0917-4817-422A-A1F1-E289EE7DA487}" destId="{16304649-1DC4-45C9-BB4B-4F01537E76A5}" srcOrd="0" destOrd="0" presId="urn:microsoft.com/office/officeart/2005/8/layout/process2"/>
    <dgm:cxn modelId="{4B6805E1-A357-4D61-9C14-48F077C787C3}" type="presParOf" srcId="{E7161CAF-4B97-48FF-8711-D9F938FC91BD}" destId="{3EE9F635-3DDC-439C-92B4-EC97F98E716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C88AC5-BF79-4D2E-9104-058A90C37C1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D2E6F-4007-482B-830E-5D2341700F62}">
      <dgm:prSet phldrT="[Text]"/>
      <dgm:spPr/>
      <dgm:t>
        <a:bodyPr/>
        <a:lstStyle/>
        <a:p>
          <a:r>
            <a:rPr lang="en-US" dirty="0" smtClean="0">
              <a:latin typeface="SansSerif" panose="00000400000000000000" pitchFamily="2" charset="2"/>
            </a:rPr>
            <a:t>Past</a:t>
          </a:r>
          <a:endParaRPr lang="en-US" dirty="0">
            <a:latin typeface="SansSerif" panose="00000400000000000000" pitchFamily="2" charset="2"/>
          </a:endParaRPr>
        </a:p>
      </dgm:t>
    </dgm:pt>
    <dgm:pt modelId="{38070F74-A754-42D6-8218-F8F2858A121B}" type="parTrans" cxnId="{98E19007-5BFE-45A8-907D-914A15F92EBF}">
      <dgm:prSet/>
      <dgm:spPr/>
      <dgm:t>
        <a:bodyPr/>
        <a:lstStyle/>
        <a:p>
          <a:endParaRPr lang="en-US"/>
        </a:p>
      </dgm:t>
    </dgm:pt>
    <dgm:pt modelId="{081D52C9-D81C-4A8E-B2A7-2B589D304A1D}" type="sibTrans" cxnId="{98E19007-5BFE-45A8-907D-914A15F92EBF}">
      <dgm:prSet/>
      <dgm:spPr/>
      <dgm:t>
        <a:bodyPr/>
        <a:lstStyle/>
        <a:p>
          <a:endParaRPr lang="en-US"/>
        </a:p>
      </dgm:t>
    </dgm:pt>
    <dgm:pt modelId="{706FB61E-F78D-48FD-A8B4-BC44C800B8E0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latin typeface="SansSerif" panose="00000400000000000000" pitchFamily="2" charset="2"/>
            </a:rPr>
            <a:t>Completed design/calculations for system</a:t>
          </a:r>
          <a:endParaRPr lang="en-US" dirty="0">
            <a:latin typeface="SansSerif" panose="00000400000000000000" pitchFamily="2" charset="2"/>
          </a:endParaRPr>
        </a:p>
      </dgm:t>
    </dgm:pt>
    <dgm:pt modelId="{1C55083C-12A5-4221-858C-ACC628197F4F}" type="parTrans" cxnId="{FDC7EFC5-1012-42BC-8428-956A3F683FC7}">
      <dgm:prSet/>
      <dgm:spPr/>
      <dgm:t>
        <a:bodyPr/>
        <a:lstStyle/>
        <a:p>
          <a:endParaRPr lang="en-US"/>
        </a:p>
      </dgm:t>
    </dgm:pt>
    <dgm:pt modelId="{B61FAA16-3E72-41F6-987A-DE421C6F87D1}" type="sibTrans" cxnId="{FDC7EFC5-1012-42BC-8428-956A3F683FC7}">
      <dgm:prSet/>
      <dgm:spPr/>
      <dgm:t>
        <a:bodyPr/>
        <a:lstStyle/>
        <a:p>
          <a:endParaRPr lang="en-US"/>
        </a:p>
      </dgm:t>
    </dgm:pt>
    <dgm:pt modelId="{75F7BE78-3565-4C83-A85D-BAF91D76B7AE}">
      <dgm:prSet phldrT="[Text]"/>
      <dgm:spPr/>
      <dgm:t>
        <a:bodyPr/>
        <a:lstStyle/>
        <a:p>
          <a:r>
            <a:rPr lang="en-US" dirty="0" smtClean="0">
              <a:latin typeface="SansSerif" panose="00000400000000000000" pitchFamily="2" charset="2"/>
            </a:rPr>
            <a:t>Present</a:t>
          </a:r>
          <a:endParaRPr lang="en-US" dirty="0">
            <a:latin typeface="SansSerif" panose="00000400000000000000" pitchFamily="2" charset="2"/>
          </a:endParaRPr>
        </a:p>
      </dgm:t>
    </dgm:pt>
    <dgm:pt modelId="{5B195A64-BF7E-4366-9189-60A62B1A47E6}" type="parTrans" cxnId="{B0F9EDB9-53B7-450E-8D52-415783D8BD9F}">
      <dgm:prSet/>
      <dgm:spPr/>
      <dgm:t>
        <a:bodyPr/>
        <a:lstStyle/>
        <a:p>
          <a:endParaRPr lang="en-US"/>
        </a:p>
      </dgm:t>
    </dgm:pt>
    <dgm:pt modelId="{31699512-0AB4-497D-AC93-429619220364}" type="sibTrans" cxnId="{B0F9EDB9-53B7-450E-8D52-415783D8BD9F}">
      <dgm:prSet/>
      <dgm:spPr/>
      <dgm:t>
        <a:bodyPr/>
        <a:lstStyle/>
        <a:p>
          <a:endParaRPr lang="en-US"/>
        </a:p>
      </dgm:t>
    </dgm:pt>
    <dgm:pt modelId="{0F9B4288-8865-4422-A582-AEB1D3E2694E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latin typeface="SansSerif" panose="00000400000000000000" pitchFamily="2" charset="2"/>
            </a:rPr>
            <a:t>Constructing system and testing Solar Sausage heating to trough</a:t>
          </a:r>
          <a:endParaRPr lang="en-US" dirty="0">
            <a:latin typeface="SansSerif" panose="00000400000000000000" pitchFamily="2" charset="2"/>
          </a:endParaRPr>
        </a:p>
      </dgm:t>
    </dgm:pt>
    <dgm:pt modelId="{1DB6DBA4-4105-40DA-A1A5-0C20A2C7F043}" type="parTrans" cxnId="{64C6792A-406C-4764-8FE1-B4C38D1AEC16}">
      <dgm:prSet/>
      <dgm:spPr/>
      <dgm:t>
        <a:bodyPr/>
        <a:lstStyle/>
        <a:p>
          <a:endParaRPr lang="en-US"/>
        </a:p>
      </dgm:t>
    </dgm:pt>
    <dgm:pt modelId="{7B110DD2-3E8B-45CB-AA8B-9199CAE25459}" type="sibTrans" cxnId="{64C6792A-406C-4764-8FE1-B4C38D1AEC16}">
      <dgm:prSet/>
      <dgm:spPr/>
      <dgm:t>
        <a:bodyPr/>
        <a:lstStyle/>
        <a:p>
          <a:endParaRPr lang="en-US"/>
        </a:p>
      </dgm:t>
    </dgm:pt>
    <dgm:pt modelId="{DF35BF49-D050-41B2-A61B-05CE9B078BB6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latin typeface="SansSerif" panose="00000400000000000000" pitchFamily="2" charset="2"/>
            </a:rPr>
            <a:t>Beginning partnership with business group</a:t>
          </a:r>
          <a:endParaRPr lang="en-US" dirty="0">
            <a:latin typeface="SansSerif" panose="00000400000000000000" pitchFamily="2" charset="2"/>
          </a:endParaRPr>
        </a:p>
      </dgm:t>
    </dgm:pt>
    <dgm:pt modelId="{C94AC86D-343B-4849-A8CC-A894164F75B9}" type="parTrans" cxnId="{84B15B92-A75D-4D71-94B2-ED5C5CEB8B97}">
      <dgm:prSet/>
      <dgm:spPr/>
      <dgm:t>
        <a:bodyPr/>
        <a:lstStyle/>
        <a:p>
          <a:endParaRPr lang="en-US"/>
        </a:p>
      </dgm:t>
    </dgm:pt>
    <dgm:pt modelId="{D0F677A1-BC15-404D-BCA8-5CEE3C5374C1}" type="sibTrans" cxnId="{84B15B92-A75D-4D71-94B2-ED5C5CEB8B97}">
      <dgm:prSet/>
      <dgm:spPr/>
      <dgm:t>
        <a:bodyPr/>
        <a:lstStyle/>
        <a:p>
          <a:endParaRPr lang="en-US"/>
        </a:p>
      </dgm:t>
    </dgm:pt>
    <dgm:pt modelId="{2743E548-F437-4720-8216-7E3D8BEA2EC6}">
      <dgm:prSet phldrT="[Text]"/>
      <dgm:spPr/>
      <dgm:t>
        <a:bodyPr/>
        <a:lstStyle/>
        <a:p>
          <a:r>
            <a:rPr lang="en-US" dirty="0" smtClean="0">
              <a:latin typeface="SansSerif" panose="00000400000000000000" pitchFamily="2" charset="2"/>
            </a:rPr>
            <a:t>Future</a:t>
          </a:r>
          <a:endParaRPr lang="en-US" dirty="0">
            <a:latin typeface="SansSerif" panose="00000400000000000000" pitchFamily="2" charset="2"/>
          </a:endParaRPr>
        </a:p>
      </dgm:t>
    </dgm:pt>
    <dgm:pt modelId="{65489AD5-9976-4C5F-B8F5-6A928F696C65}" type="parTrans" cxnId="{C58C86ED-9749-4DE7-8630-0248530EFC45}">
      <dgm:prSet/>
      <dgm:spPr/>
      <dgm:t>
        <a:bodyPr/>
        <a:lstStyle/>
        <a:p>
          <a:endParaRPr lang="en-US"/>
        </a:p>
      </dgm:t>
    </dgm:pt>
    <dgm:pt modelId="{A3BDBDBB-2D1A-4E24-9B9A-56353CAF75D9}" type="sibTrans" cxnId="{C58C86ED-9749-4DE7-8630-0248530EFC45}">
      <dgm:prSet/>
      <dgm:spPr/>
      <dgm:t>
        <a:bodyPr/>
        <a:lstStyle/>
        <a:p>
          <a:endParaRPr lang="en-US"/>
        </a:p>
      </dgm:t>
    </dgm:pt>
    <dgm:pt modelId="{B803D5CE-966F-4FB5-9A70-6680916989C0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latin typeface="SansSerif" panose="00000400000000000000" pitchFamily="2" charset="2"/>
            </a:rPr>
            <a:t>Prototype testing to confirm expected performance of design</a:t>
          </a:r>
          <a:endParaRPr lang="en-US" dirty="0">
            <a:latin typeface="SansSerif" panose="00000400000000000000" pitchFamily="2" charset="2"/>
          </a:endParaRPr>
        </a:p>
      </dgm:t>
    </dgm:pt>
    <dgm:pt modelId="{86297004-1468-44E4-B42E-09A752B94965}" type="parTrans" cxnId="{83D39AD3-374C-4992-89E0-E21021A4A927}">
      <dgm:prSet/>
      <dgm:spPr/>
      <dgm:t>
        <a:bodyPr/>
        <a:lstStyle/>
        <a:p>
          <a:endParaRPr lang="en-US"/>
        </a:p>
      </dgm:t>
    </dgm:pt>
    <dgm:pt modelId="{C3676929-7919-45C6-B291-300C602BC2F6}" type="sibTrans" cxnId="{83D39AD3-374C-4992-89E0-E21021A4A927}">
      <dgm:prSet/>
      <dgm:spPr/>
      <dgm:t>
        <a:bodyPr/>
        <a:lstStyle/>
        <a:p>
          <a:endParaRPr lang="en-US"/>
        </a:p>
      </dgm:t>
    </dgm:pt>
    <dgm:pt modelId="{FA5DC89A-AC2D-46AD-8661-737E65EDC84F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latin typeface="SansSerif" panose="00000400000000000000" pitchFamily="2" charset="2"/>
            </a:rPr>
            <a:t>Troubleshooting/resolving new issues arising during testing</a:t>
          </a:r>
          <a:endParaRPr lang="en-US" dirty="0">
            <a:latin typeface="SansSerif" panose="00000400000000000000" pitchFamily="2" charset="2"/>
          </a:endParaRPr>
        </a:p>
      </dgm:t>
    </dgm:pt>
    <dgm:pt modelId="{A607A049-82D6-40E6-8273-C07BF5445C26}" type="parTrans" cxnId="{A0D2C59F-23A2-4921-BDEB-2B83412CF55B}">
      <dgm:prSet/>
      <dgm:spPr/>
      <dgm:t>
        <a:bodyPr/>
        <a:lstStyle/>
        <a:p>
          <a:endParaRPr lang="en-US"/>
        </a:p>
      </dgm:t>
    </dgm:pt>
    <dgm:pt modelId="{A7555BE8-7069-4D25-B103-DBDE4C9FDF3D}" type="sibTrans" cxnId="{A0D2C59F-23A2-4921-BDEB-2B83412CF55B}">
      <dgm:prSet/>
      <dgm:spPr/>
      <dgm:t>
        <a:bodyPr/>
        <a:lstStyle/>
        <a:p>
          <a:endParaRPr lang="en-US"/>
        </a:p>
      </dgm:t>
    </dgm:pt>
    <dgm:pt modelId="{19867690-E23A-4192-A77F-0B833FD80E6D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latin typeface="SansSerif" panose="00000400000000000000" pitchFamily="2" charset="2"/>
            </a:rPr>
            <a:t>Ordered all parts aside from condenser</a:t>
          </a:r>
          <a:endParaRPr lang="en-US" dirty="0">
            <a:latin typeface="SansSerif" panose="00000400000000000000" pitchFamily="2" charset="2"/>
          </a:endParaRPr>
        </a:p>
      </dgm:t>
    </dgm:pt>
    <dgm:pt modelId="{2D9D6C54-ADC9-4791-BB09-64ECB84A6E8E}" type="parTrans" cxnId="{9E8AA7FA-484F-4075-B034-67497A8B7D98}">
      <dgm:prSet/>
      <dgm:spPr/>
      <dgm:t>
        <a:bodyPr/>
        <a:lstStyle/>
        <a:p>
          <a:endParaRPr lang="en-US"/>
        </a:p>
      </dgm:t>
    </dgm:pt>
    <dgm:pt modelId="{21767006-203B-41FF-B463-20437B980A8B}" type="sibTrans" cxnId="{9E8AA7FA-484F-4075-B034-67497A8B7D98}">
      <dgm:prSet/>
      <dgm:spPr/>
      <dgm:t>
        <a:bodyPr/>
        <a:lstStyle/>
        <a:p>
          <a:endParaRPr lang="en-US"/>
        </a:p>
      </dgm:t>
    </dgm:pt>
    <dgm:pt modelId="{690167B4-2E0C-4B66-8A8A-B5E931AC8CEF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latin typeface="SansSerif" panose="00000400000000000000" pitchFamily="2" charset="2"/>
            </a:rPr>
            <a:t>Connecting with Engineering Without Borders </a:t>
          </a:r>
          <a:endParaRPr lang="en-US" dirty="0">
            <a:latin typeface="SansSerif" panose="00000400000000000000" pitchFamily="2" charset="2"/>
          </a:endParaRPr>
        </a:p>
      </dgm:t>
    </dgm:pt>
    <dgm:pt modelId="{77BE08F1-5092-45C6-BFFF-5BEC594995D6}" type="parTrans" cxnId="{CD916006-080F-4851-9A57-5D92149B3105}">
      <dgm:prSet/>
      <dgm:spPr/>
      <dgm:t>
        <a:bodyPr/>
        <a:lstStyle/>
        <a:p>
          <a:endParaRPr lang="en-US"/>
        </a:p>
      </dgm:t>
    </dgm:pt>
    <dgm:pt modelId="{7C891C69-CC3A-41F2-8FC5-2BD86D4466A8}" type="sibTrans" cxnId="{CD916006-080F-4851-9A57-5D92149B3105}">
      <dgm:prSet/>
      <dgm:spPr/>
      <dgm:t>
        <a:bodyPr/>
        <a:lstStyle/>
        <a:p>
          <a:endParaRPr lang="en-US"/>
        </a:p>
      </dgm:t>
    </dgm:pt>
    <dgm:pt modelId="{4F6399C6-EB56-4C98-AAB8-48BD6993877C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latin typeface="SansSerif" panose="00000400000000000000" pitchFamily="2" charset="2"/>
            </a:rPr>
            <a:t>Assembled Solar Sausage prototype</a:t>
          </a:r>
          <a:endParaRPr lang="en-US" dirty="0">
            <a:latin typeface="SansSerif" panose="00000400000000000000" pitchFamily="2" charset="2"/>
          </a:endParaRPr>
        </a:p>
      </dgm:t>
    </dgm:pt>
    <dgm:pt modelId="{17AD3538-1F67-4A2B-A702-117E5CC48326}" type="parTrans" cxnId="{D8EAD658-AA26-4D29-B98B-8B3B3D5275F6}">
      <dgm:prSet/>
      <dgm:spPr/>
      <dgm:t>
        <a:bodyPr/>
        <a:lstStyle/>
        <a:p>
          <a:endParaRPr lang="en-US"/>
        </a:p>
      </dgm:t>
    </dgm:pt>
    <dgm:pt modelId="{B05B0FFD-0AF1-43D4-BC7A-000E9D8B2222}" type="sibTrans" cxnId="{D8EAD658-AA26-4D29-B98B-8B3B3D5275F6}">
      <dgm:prSet/>
      <dgm:spPr/>
      <dgm:t>
        <a:bodyPr/>
        <a:lstStyle/>
        <a:p>
          <a:endParaRPr lang="en-US"/>
        </a:p>
      </dgm:t>
    </dgm:pt>
    <dgm:pt modelId="{237B98A7-20BE-424F-B829-760FAECE3D2F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latin typeface="SansSerif" panose="00000400000000000000" pitchFamily="2" charset="2"/>
            </a:rPr>
            <a:t>Build completed marketing strategy with business group</a:t>
          </a:r>
          <a:endParaRPr lang="en-US" dirty="0">
            <a:latin typeface="SansSerif" panose="00000400000000000000" pitchFamily="2" charset="2"/>
          </a:endParaRPr>
        </a:p>
      </dgm:t>
    </dgm:pt>
    <dgm:pt modelId="{B3EC63A9-CCA6-4EC7-953F-EE98415A576A}" type="parTrans" cxnId="{2D3DC9DC-8E45-46EA-800A-553B859EFF0C}">
      <dgm:prSet/>
      <dgm:spPr/>
      <dgm:t>
        <a:bodyPr/>
        <a:lstStyle/>
        <a:p>
          <a:endParaRPr lang="en-US"/>
        </a:p>
      </dgm:t>
    </dgm:pt>
    <dgm:pt modelId="{D7E6E87C-10CE-414A-9C78-8927176EAB26}" type="sibTrans" cxnId="{2D3DC9DC-8E45-46EA-800A-553B859EFF0C}">
      <dgm:prSet/>
      <dgm:spPr/>
      <dgm:t>
        <a:bodyPr/>
        <a:lstStyle/>
        <a:p>
          <a:endParaRPr lang="en-US"/>
        </a:p>
      </dgm:t>
    </dgm:pt>
    <dgm:pt modelId="{1FC0921C-8E84-4ECF-AB18-39A07121F670}" type="pres">
      <dgm:prSet presAssocID="{5EC88AC5-BF79-4D2E-9104-058A90C37C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6ED723-24BC-4A74-A53E-C9AC2D8BB625}" type="pres">
      <dgm:prSet presAssocID="{4DED2E6F-4007-482B-830E-5D2341700F62}" presName="composite" presStyleCnt="0"/>
      <dgm:spPr/>
    </dgm:pt>
    <dgm:pt modelId="{98A6ADBE-449B-4E77-B2C0-2AB7ED6C7EE6}" type="pres">
      <dgm:prSet presAssocID="{4DED2E6F-4007-482B-830E-5D2341700F6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167BE-D066-433D-BFDC-4347BA5078C6}" type="pres">
      <dgm:prSet presAssocID="{4DED2E6F-4007-482B-830E-5D2341700F6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BFFCD-DFAB-45A9-87EE-61A569D93045}" type="pres">
      <dgm:prSet presAssocID="{081D52C9-D81C-4A8E-B2A7-2B589D304A1D}" presName="sp" presStyleCnt="0"/>
      <dgm:spPr/>
    </dgm:pt>
    <dgm:pt modelId="{727F2F02-569E-4F7F-BC47-A7F71157F2A4}" type="pres">
      <dgm:prSet presAssocID="{75F7BE78-3565-4C83-A85D-BAF91D76B7AE}" presName="composite" presStyleCnt="0"/>
      <dgm:spPr/>
    </dgm:pt>
    <dgm:pt modelId="{285111F9-6642-4284-9287-2C7DD6D5096D}" type="pres">
      <dgm:prSet presAssocID="{75F7BE78-3565-4C83-A85D-BAF91D76B7A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1EB01-E76E-43C5-9895-0C6BF4587D5E}" type="pres">
      <dgm:prSet presAssocID="{75F7BE78-3565-4C83-A85D-BAF91D76B7A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C415F-A872-4908-9F0E-A6B7303EE7DC}" type="pres">
      <dgm:prSet presAssocID="{31699512-0AB4-497D-AC93-429619220364}" presName="sp" presStyleCnt="0"/>
      <dgm:spPr/>
    </dgm:pt>
    <dgm:pt modelId="{4FE9C7A4-03B3-4D7C-BB05-DBE964C3C7B0}" type="pres">
      <dgm:prSet presAssocID="{2743E548-F437-4720-8216-7E3D8BEA2EC6}" presName="composite" presStyleCnt="0"/>
      <dgm:spPr/>
    </dgm:pt>
    <dgm:pt modelId="{785EEE86-EB46-4516-A342-F77F53B0AB10}" type="pres">
      <dgm:prSet presAssocID="{2743E548-F437-4720-8216-7E3D8BEA2E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792F3-CAAB-425D-82C6-575A5535005D}" type="pres">
      <dgm:prSet presAssocID="{2743E548-F437-4720-8216-7E3D8BEA2EC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587A8-B550-4041-B679-B94EE3898E51}" type="presOf" srcId="{DF35BF49-D050-41B2-A61B-05CE9B078BB6}" destId="{2A71EB01-E76E-43C5-9895-0C6BF4587D5E}" srcOrd="0" destOrd="1" presId="urn:microsoft.com/office/officeart/2005/8/layout/chevron2"/>
    <dgm:cxn modelId="{83D39AD3-374C-4992-89E0-E21021A4A927}" srcId="{2743E548-F437-4720-8216-7E3D8BEA2EC6}" destId="{B803D5CE-966F-4FB5-9A70-6680916989C0}" srcOrd="0" destOrd="0" parTransId="{86297004-1468-44E4-B42E-09A752B94965}" sibTransId="{C3676929-7919-45C6-B291-300C602BC2F6}"/>
    <dgm:cxn modelId="{CD916006-080F-4851-9A57-5D92149B3105}" srcId="{75F7BE78-3565-4C83-A85D-BAF91D76B7AE}" destId="{690167B4-2E0C-4B66-8A8A-B5E931AC8CEF}" srcOrd="2" destOrd="0" parTransId="{77BE08F1-5092-45C6-BFFF-5BEC594995D6}" sibTransId="{7C891C69-CC3A-41F2-8FC5-2BD86D4466A8}"/>
    <dgm:cxn modelId="{2E6F6EE9-1A2A-473A-8E85-63ACA0A1026D}" type="presOf" srcId="{4F6399C6-EB56-4C98-AAB8-48BD6993877C}" destId="{F7D167BE-D066-433D-BFDC-4347BA5078C6}" srcOrd="0" destOrd="1" presId="urn:microsoft.com/office/officeart/2005/8/layout/chevron2"/>
    <dgm:cxn modelId="{84B15B92-A75D-4D71-94B2-ED5C5CEB8B97}" srcId="{75F7BE78-3565-4C83-A85D-BAF91D76B7AE}" destId="{DF35BF49-D050-41B2-A61B-05CE9B078BB6}" srcOrd="1" destOrd="0" parTransId="{C94AC86D-343B-4849-A8CC-A894164F75B9}" sibTransId="{D0F677A1-BC15-404D-BCA8-5CEE3C5374C1}"/>
    <dgm:cxn modelId="{2D3DC9DC-8E45-46EA-800A-553B859EFF0C}" srcId="{2743E548-F437-4720-8216-7E3D8BEA2EC6}" destId="{237B98A7-20BE-424F-B829-760FAECE3D2F}" srcOrd="2" destOrd="0" parTransId="{B3EC63A9-CCA6-4EC7-953F-EE98415A576A}" sibTransId="{D7E6E87C-10CE-414A-9C78-8927176EAB26}"/>
    <dgm:cxn modelId="{364F39E9-CBD9-4DD1-BCBC-260021998B81}" type="presOf" srcId="{690167B4-2E0C-4B66-8A8A-B5E931AC8CEF}" destId="{2A71EB01-E76E-43C5-9895-0C6BF4587D5E}" srcOrd="0" destOrd="2" presId="urn:microsoft.com/office/officeart/2005/8/layout/chevron2"/>
    <dgm:cxn modelId="{98E19007-5BFE-45A8-907D-914A15F92EBF}" srcId="{5EC88AC5-BF79-4D2E-9104-058A90C37C13}" destId="{4DED2E6F-4007-482B-830E-5D2341700F62}" srcOrd="0" destOrd="0" parTransId="{38070F74-A754-42D6-8218-F8F2858A121B}" sibTransId="{081D52C9-D81C-4A8E-B2A7-2B589D304A1D}"/>
    <dgm:cxn modelId="{939E07DB-7F1B-4FED-86B7-19860A6C31F4}" type="presOf" srcId="{FA5DC89A-AC2D-46AD-8661-737E65EDC84F}" destId="{3A1792F3-CAAB-425D-82C6-575A5535005D}" srcOrd="0" destOrd="1" presId="urn:microsoft.com/office/officeart/2005/8/layout/chevron2"/>
    <dgm:cxn modelId="{64C6792A-406C-4764-8FE1-B4C38D1AEC16}" srcId="{75F7BE78-3565-4C83-A85D-BAF91D76B7AE}" destId="{0F9B4288-8865-4422-A582-AEB1D3E2694E}" srcOrd="0" destOrd="0" parTransId="{1DB6DBA4-4105-40DA-A1A5-0C20A2C7F043}" sibTransId="{7B110DD2-3E8B-45CB-AA8B-9199CAE25459}"/>
    <dgm:cxn modelId="{170608BA-D791-4B71-A874-15273DF9B47A}" type="presOf" srcId="{4DED2E6F-4007-482B-830E-5D2341700F62}" destId="{98A6ADBE-449B-4E77-B2C0-2AB7ED6C7EE6}" srcOrd="0" destOrd="0" presId="urn:microsoft.com/office/officeart/2005/8/layout/chevron2"/>
    <dgm:cxn modelId="{BC18E6F6-1E77-4A3A-95EB-40E46E387B32}" type="presOf" srcId="{19867690-E23A-4192-A77F-0B833FD80E6D}" destId="{F7D167BE-D066-433D-BFDC-4347BA5078C6}" srcOrd="0" destOrd="2" presId="urn:microsoft.com/office/officeart/2005/8/layout/chevron2"/>
    <dgm:cxn modelId="{A0D2C59F-23A2-4921-BDEB-2B83412CF55B}" srcId="{2743E548-F437-4720-8216-7E3D8BEA2EC6}" destId="{FA5DC89A-AC2D-46AD-8661-737E65EDC84F}" srcOrd="1" destOrd="0" parTransId="{A607A049-82D6-40E6-8273-C07BF5445C26}" sibTransId="{A7555BE8-7069-4D25-B103-DBDE4C9FDF3D}"/>
    <dgm:cxn modelId="{2F0DF465-8C8B-4506-89CD-3F630E5039AD}" type="presOf" srcId="{2743E548-F437-4720-8216-7E3D8BEA2EC6}" destId="{785EEE86-EB46-4516-A342-F77F53B0AB10}" srcOrd="0" destOrd="0" presId="urn:microsoft.com/office/officeart/2005/8/layout/chevron2"/>
    <dgm:cxn modelId="{68FAA790-4F1F-43D6-961B-BD89683759B0}" type="presOf" srcId="{706FB61E-F78D-48FD-A8B4-BC44C800B8E0}" destId="{F7D167BE-D066-433D-BFDC-4347BA5078C6}" srcOrd="0" destOrd="0" presId="urn:microsoft.com/office/officeart/2005/8/layout/chevron2"/>
    <dgm:cxn modelId="{9E8AA7FA-484F-4075-B034-67497A8B7D98}" srcId="{4DED2E6F-4007-482B-830E-5D2341700F62}" destId="{19867690-E23A-4192-A77F-0B833FD80E6D}" srcOrd="2" destOrd="0" parTransId="{2D9D6C54-ADC9-4791-BB09-64ECB84A6E8E}" sibTransId="{21767006-203B-41FF-B463-20437B980A8B}"/>
    <dgm:cxn modelId="{D30142CE-3532-43C4-9495-F0616BFB2323}" type="presOf" srcId="{B803D5CE-966F-4FB5-9A70-6680916989C0}" destId="{3A1792F3-CAAB-425D-82C6-575A5535005D}" srcOrd="0" destOrd="0" presId="urn:microsoft.com/office/officeart/2005/8/layout/chevron2"/>
    <dgm:cxn modelId="{B37A45FA-AD5C-445E-BB6C-A138F3096070}" type="presOf" srcId="{0F9B4288-8865-4422-A582-AEB1D3E2694E}" destId="{2A71EB01-E76E-43C5-9895-0C6BF4587D5E}" srcOrd="0" destOrd="0" presId="urn:microsoft.com/office/officeart/2005/8/layout/chevron2"/>
    <dgm:cxn modelId="{C58C86ED-9749-4DE7-8630-0248530EFC45}" srcId="{5EC88AC5-BF79-4D2E-9104-058A90C37C13}" destId="{2743E548-F437-4720-8216-7E3D8BEA2EC6}" srcOrd="2" destOrd="0" parTransId="{65489AD5-9976-4C5F-B8F5-6A928F696C65}" sibTransId="{A3BDBDBB-2D1A-4E24-9B9A-56353CAF75D9}"/>
    <dgm:cxn modelId="{D8EAD658-AA26-4D29-B98B-8B3B3D5275F6}" srcId="{4DED2E6F-4007-482B-830E-5D2341700F62}" destId="{4F6399C6-EB56-4C98-AAB8-48BD6993877C}" srcOrd="1" destOrd="0" parTransId="{17AD3538-1F67-4A2B-A702-117E5CC48326}" sibTransId="{B05B0FFD-0AF1-43D4-BC7A-000E9D8B2222}"/>
    <dgm:cxn modelId="{B0F9EDB9-53B7-450E-8D52-415783D8BD9F}" srcId="{5EC88AC5-BF79-4D2E-9104-058A90C37C13}" destId="{75F7BE78-3565-4C83-A85D-BAF91D76B7AE}" srcOrd="1" destOrd="0" parTransId="{5B195A64-BF7E-4366-9189-60A62B1A47E6}" sibTransId="{31699512-0AB4-497D-AC93-429619220364}"/>
    <dgm:cxn modelId="{04FD2E33-58A8-4966-8DA3-D03A8891A6C1}" type="presOf" srcId="{5EC88AC5-BF79-4D2E-9104-058A90C37C13}" destId="{1FC0921C-8E84-4ECF-AB18-39A07121F670}" srcOrd="0" destOrd="0" presId="urn:microsoft.com/office/officeart/2005/8/layout/chevron2"/>
    <dgm:cxn modelId="{03EF28AD-084A-4F1B-BF9A-E0F5BD0F7E13}" type="presOf" srcId="{237B98A7-20BE-424F-B829-760FAECE3D2F}" destId="{3A1792F3-CAAB-425D-82C6-575A5535005D}" srcOrd="0" destOrd="2" presId="urn:microsoft.com/office/officeart/2005/8/layout/chevron2"/>
    <dgm:cxn modelId="{BEA8A184-DBF7-457C-B60F-D56221939C13}" type="presOf" srcId="{75F7BE78-3565-4C83-A85D-BAF91D76B7AE}" destId="{285111F9-6642-4284-9287-2C7DD6D5096D}" srcOrd="0" destOrd="0" presId="urn:microsoft.com/office/officeart/2005/8/layout/chevron2"/>
    <dgm:cxn modelId="{FDC7EFC5-1012-42BC-8428-956A3F683FC7}" srcId="{4DED2E6F-4007-482B-830E-5D2341700F62}" destId="{706FB61E-F78D-48FD-A8B4-BC44C800B8E0}" srcOrd="0" destOrd="0" parTransId="{1C55083C-12A5-4221-858C-ACC628197F4F}" sibTransId="{B61FAA16-3E72-41F6-987A-DE421C6F87D1}"/>
    <dgm:cxn modelId="{B2BF971E-5D30-4EF1-B56A-C7CCEAEE10D9}" type="presParOf" srcId="{1FC0921C-8E84-4ECF-AB18-39A07121F670}" destId="{1F6ED723-24BC-4A74-A53E-C9AC2D8BB625}" srcOrd="0" destOrd="0" presId="urn:microsoft.com/office/officeart/2005/8/layout/chevron2"/>
    <dgm:cxn modelId="{5B944B5E-1C3B-4681-B622-ACC192A13196}" type="presParOf" srcId="{1F6ED723-24BC-4A74-A53E-C9AC2D8BB625}" destId="{98A6ADBE-449B-4E77-B2C0-2AB7ED6C7EE6}" srcOrd="0" destOrd="0" presId="urn:microsoft.com/office/officeart/2005/8/layout/chevron2"/>
    <dgm:cxn modelId="{9F173574-9A7E-4D59-9DCB-8BC0F7FA89C9}" type="presParOf" srcId="{1F6ED723-24BC-4A74-A53E-C9AC2D8BB625}" destId="{F7D167BE-D066-433D-BFDC-4347BA5078C6}" srcOrd="1" destOrd="0" presId="urn:microsoft.com/office/officeart/2005/8/layout/chevron2"/>
    <dgm:cxn modelId="{A884917F-6A34-40F6-8FAF-F698FB492185}" type="presParOf" srcId="{1FC0921C-8E84-4ECF-AB18-39A07121F670}" destId="{5CABFFCD-DFAB-45A9-87EE-61A569D93045}" srcOrd="1" destOrd="0" presId="urn:microsoft.com/office/officeart/2005/8/layout/chevron2"/>
    <dgm:cxn modelId="{FC5CB2E6-FE92-420D-B9E6-6FE80BD7224E}" type="presParOf" srcId="{1FC0921C-8E84-4ECF-AB18-39A07121F670}" destId="{727F2F02-569E-4F7F-BC47-A7F71157F2A4}" srcOrd="2" destOrd="0" presId="urn:microsoft.com/office/officeart/2005/8/layout/chevron2"/>
    <dgm:cxn modelId="{988D71BF-800C-4369-BE0F-5EA01299898C}" type="presParOf" srcId="{727F2F02-569E-4F7F-BC47-A7F71157F2A4}" destId="{285111F9-6642-4284-9287-2C7DD6D5096D}" srcOrd="0" destOrd="0" presId="urn:microsoft.com/office/officeart/2005/8/layout/chevron2"/>
    <dgm:cxn modelId="{B276F0F5-9DE5-4CBE-9443-7A4D5A81C3FB}" type="presParOf" srcId="{727F2F02-569E-4F7F-BC47-A7F71157F2A4}" destId="{2A71EB01-E76E-43C5-9895-0C6BF4587D5E}" srcOrd="1" destOrd="0" presId="urn:microsoft.com/office/officeart/2005/8/layout/chevron2"/>
    <dgm:cxn modelId="{3E8F270C-C479-482A-A050-082B12C2B627}" type="presParOf" srcId="{1FC0921C-8E84-4ECF-AB18-39A07121F670}" destId="{B23C415F-A872-4908-9F0E-A6B7303EE7DC}" srcOrd="3" destOrd="0" presId="urn:microsoft.com/office/officeart/2005/8/layout/chevron2"/>
    <dgm:cxn modelId="{93A2BD82-577A-452C-8A46-726AA649A4EA}" type="presParOf" srcId="{1FC0921C-8E84-4ECF-AB18-39A07121F670}" destId="{4FE9C7A4-03B3-4D7C-BB05-DBE964C3C7B0}" srcOrd="4" destOrd="0" presId="urn:microsoft.com/office/officeart/2005/8/layout/chevron2"/>
    <dgm:cxn modelId="{26C8D150-1E64-438F-BFAD-40BEB26BDF54}" type="presParOf" srcId="{4FE9C7A4-03B3-4D7C-BB05-DBE964C3C7B0}" destId="{785EEE86-EB46-4516-A342-F77F53B0AB10}" srcOrd="0" destOrd="0" presId="urn:microsoft.com/office/officeart/2005/8/layout/chevron2"/>
    <dgm:cxn modelId="{E3C5B9B9-2F21-4480-AD86-F9FD482A7CC9}" type="presParOf" srcId="{4FE9C7A4-03B3-4D7C-BB05-DBE964C3C7B0}" destId="{3A1792F3-CAAB-425D-82C6-575A553500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D7395-6052-47A0-96C5-28B4CA60FF24}">
      <dsp:nvSpPr>
        <dsp:cNvPr id="0" name=""/>
        <dsp:cNvSpPr/>
      </dsp:nvSpPr>
      <dsp:spPr>
        <a:xfrm>
          <a:off x="5317" y="1245470"/>
          <a:ext cx="1243115" cy="12431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EA86D-4A91-45C1-B3C9-9C8E5DAAD8D3}">
      <dsp:nvSpPr>
        <dsp:cNvPr id="0" name=""/>
        <dsp:cNvSpPr/>
      </dsp:nvSpPr>
      <dsp:spPr>
        <a:xfrm>
          <a:off x="0" y="2578089"/>
          <a:ext cx="1243115" cy="1243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Storage Tank</a:t>
          </a:r>
          <a:endParaRPr lang="en-US" sz="1700" kern="1200" dirty="0"/>
        </a:p>
      </dsp:txBody>
      <dsp:txXfrm>
        <a:off x="36410" y="2614499"/>
        <a:ext cx="1170295" cy="1170295"/>
      </dsp:txXfrm>
    </dsp:sp>
    <dsp:sp modelId="{E305A6F5-F16D-4ED3-A76B-604F173A3BDD}">
      <dsp:nvSpPr>
        <dsp:cNvPr id="0" name=""/>
        <dsp:cNvSpPr/>
      </dsp:nvSpPr>
      <dsp:spPr>
        <a:xfrm>
          <a:off x="1487883" y="1717676"/>
          <a:ext cx="239451" cy="298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487883" y="1777417"/>
        <a:ext cx="167616" cy="179221"/>
      </dsp:txXfrm>
    </dsp:sp>
    <dsp:sp modelId="{89F533FD-A0D2-4574-B5EA-107C39CBC389}">
      <dsp:nvSpPr>
        <dsp:cNvPr id="0" name=""/>
        <dsp:cNvSpPr/>
      </dsp:nvSpPr>
      <dsp:spPr>
        <a:xfrm>
          <a:off x="1932579" y="1245470"/>
          <a:ext cx="1243115" cy="12431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62C5B-68CD-49E4-99FB-81456FCCA838}">
      <dsp:nvSpPr>
        <dsp:cNvPr id="0" name=""/>
        <dsp:cNvSpPr/>
      </dsp:nvSpPr>
      <dsp:spPr>
        <a:xfrm>
          <a:off x="1907568" y="2561606"/>
          <a:ext cx="1243115" cy="1243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Trough</a:t>
          </a:r>
          <a:endParaRPr lang="en-US" sz="1700" kern="1200" dirty="0"/>
        </a:p>
      </dsp:txBody>
      <dsp:txXfrm>
        <a:off x="1943978" y="2598016"/>
        <a:ext cx="1170295" cy="1170295"/>
      </dsp:txXfrm>
    </dsp:sp>
    <dsp:sp modelId="{4D33D695-42DA-4EB5-AF83-D945846059FD}">
      <dsp:nvSpPr>
        <dsp:cNvPr id="0" name=""/>
        <dsp:cNvSpPr/>
      </dsp:nvSpPr>
      <dsp:spPr>
        <a:xfrm>
          <a:off x="3415146" y="1717676"/>
          <a:ext cx="239451" cy="298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415146" y="1777417"/>
        <a:ext cx="167616" cy="179221"/>
      </dsp:txXfrm>
    </dsp:sp>
    <dsp:sp modelId="{918AA8C6-D8B3-438B-B9F0-7F047D608B34}">
      <dsp:nvSpPr>
        <dsp:cNvPr id="0" name=""/>
        <dsp:cNvSpPr/>
      </dsp:nvSpPr>
      <dsp:spPr>
        <a:xfrm>
          <a:off x="3859841" y="1245470"/>
          <a:ext cx="1243115" cy="12431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826A6-FDA7-43AD-9B53-9278E2B0E2FE}">
      <dsp:nvSpPr>
        <dsp:cNvPr id="0" name=""/>
        <dsp:cNvSpPr/>
      </dsp:nvSpPr>
      <dsp:spPr>
        <a:xfrm>
          <a:off x="3847622" y="2536196"/>
          <a:ext cx="1243115" cy="1243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Condenser</a:t>
          </a:r>
          <a:endParaRPr lang="en-US" sz="1700" kern="1200" dirty="0"/>
        </a:p>
      </dsp:txBody>
      <dsp:txXfrm>
        <a:off x="3884032" y="2572606"/>
        <a:ext cx="1170295" cy="1170295"/>
      </dsp:txXfrm>
    </dsp:sp>
    <dsp:sp modelId="{788F25C0-51E9-4ED9-9C65-E87222F44069}">
      <dsp:nvSpPr>
        <dsp:cNvPr id="0" name=""/>
        <dsp:cNvSpPr/>
      </dsp:nvSpPr>
      <dsp:spPr>
        <a:xfrm>
          <a:off x="5342408" y="1717676"/>
          <a:ext cx="239451" cy="298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342408" y="1777417"/>
        <a:ext cx="167616" cy="179221"/>
      </dsp:txXfrm>
    </dsp:sp>
    <dsp:sp modelId="{103D0BE1-29A9-49C7-AF9F-B81B8F1BDBD2}">
      <dsp:nvSpPr>
        <dsp:cNvPr id="0" name=""/>
        <dsp:cNvSpPr/>
      </dsp:nvSpPr>
      <dsp:spPr>
        <a:xfrm>
          <a:off x="5787103" y="1245470"/>
          <a:ext cx="1243115" cy="12431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662E6-640F-4B0A-A9DD-BE824DB668FE}">
      <dsp:nvSpPr>
        <dsp:cNvPr id="0" name=""/>
        <dsp:cNvSpPr/>
      </dsp:nvSpPr>
      <dsp:spPr>
        <a:xfrm>
          <a:off x="5775046" y="2514603"/>
          <a:ext cx="1243115" cy="1243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Channels</a:t>
          </a:r>
          <a:endParaRPr lang="en-US" sz="1700" kern="1200" dirty="0"/>
        </a:p>
      </dsp:txBody>
      <dsp:txXfrm>
        <a:off x="5811456" y="2551013"/>
        <a:ext cx="1170295" cy="1170295"/>
      </dsp:txXfrm>
    </dsp:sp>
    <dsp:sp modelId="{D7EA0D57-8F7B-47F1-9F43-A58D8FDC88E6}">
      <dsp:nvSpPr>
        <dsp:cNvPr id="0" name=""/>
        <dsp:cNvSpPr/>
      </dsp:nvSpPr>
      <dsp:spPr>
        <a:xfrm>
          <a:off x="7269670" y="1717676"/>
          <a:ext cx="239451" cy="298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269670" y="1777417"/>
        <a:ext cx="167616" cy="179221"/>
      </dsp:txXfrm>
    </dsp:sp>
    <dsp:sp modelId="{E073092B-35F8-4315-A0D2-FBBBDC8B7674}">
      <dsp:nvSpPr>
        <dsp:cNvPr id="0" name=""/>
        <dsp:cNvSpPr/>
      </dsp:nvSpPr>
      <dsp:spPr>
        <a:xfrm>
          <a:off x="7714365" y="1245470"/>
          <a:ext cx="1243115" cy="12431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4B22D-F69A-4F8C-A138-947C92FAFF82}">
      <dsp:nvSpPr>
        <dsp:cNvPr id="0" name=""/>
        <dsp:cNvSpPr/>
      </dsp:nvSpPr>
      <dsp:spPr>
        <a:xfrm>
          <a:off x="7723031" y="2472599"/>
          <a:ext cx="1243115" cy="1243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Bladder</a:t>
          </a:r>
          <a:endParaRPr lang="en-US" sz="1700" kern="1200" dirty="0"/>
        </a:p>
      </dsp:txBody>
      <dsp:txXfrm>
        <a:off x="7759441" y="2509009"/>
        <a:ext cx="1170295" cy="1170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154D2-12E6-4EE1-91FD-AED4AC54C967}">
      <dsp:nvSpPr>
        <dsp:cNvPr id="0" name=""/>
        <dsp:cNvSpPr/>
      </dsp:nvSpPr>
      <dsp:spPr>
        <a:xfrm>
          <a:off x="1890415" y="111702"/>
          <a:ext cx="1243559" cy="1243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Trough</a:t>
          </a:r>
          <a:endParaRPr lang="en-US" sz="1700" kern="1200" dirty="0"/>
        </a:p>
      </dsp:txBody>
      <dsp:txXfrm>
        <a:off x="1926838" y="148125"/>
        <a:ext cx="1170713" cy="1170739"/>
      </dsp:txXfrm>
    </dsp:sp>
    <dsp:sp modelId="{1BAA0917-4817-422A-A1F1-E289EE7DA487}">
      <dsp:nvSpPr>
        <dsp:cNvPr id="0" name=""/>
        <dsp:cNvSpPr/>
      </dsp:nvSpPr>
      <dsp:spPr>
        <a:xfrm rot="16253469">
          <a:off x="2295874" y="1338001"/>
          <a:ext cx="375684" cy="845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2229298" y="1685426"/>
        <a:ext cx="507083" cy="262979"/>
      </dsp:txXfrm>
    </dsp:sp>
    <dsp:sp modelId="{3EE9F635-3DDC-439C-92B4-EC97F98E7163}">
      <dsp:nvSpPr>
        <dsp:cNvPr id="0" name=""/>
        <dsp:cNvSpPr/>
      </dsp:nvSpPr>
      <dsp:spPr>
        <a:xfrm>
          <a:off x="1740557" y="2234175"/>
          <a:ext cx="1478280" cy="1177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Solar</a:t>
          </a:r>
          <a:r>
            <a:rPr lang="en-US" sz="2800" kern="1200" dirty="0" smtClean="0"/>
            <a:t> </a:t>
          </a:r>
          <a:r>
            <a:rPr lang="en-US" sz="2000" kern="1200" dirty="0" smtClean="0"/>
            <a:t>Sausage</a:t>
          </a:r>
          <a:endParaRPr lang="en-US" sz="2800" kern="1200" dirty="0"/>
        </a:p>
      </dsp:txBody>
      <dsp:txXfrm>
        <a:off x="1775034" y="2268652"/>
        <a:ext cx="1409326" cy="1108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6ADBE-449B-4E77-B2C0-2AB7ED6C7EE6}">
      <dsp:nvSpPr>
        <dsp:cNvPr id="0" name=""/>
        <dsp:cNvSpPr/>
      </dsp:nvSpPr>
      <dsp:spPr>
        <a:xfrm rot="5400000">
          <a:off x="-277329" y="278619"/>
          <a:ext cx="1848865" cy="12942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SansSerif" panose="00000400000000000000" pitchFamily="2" charset="2"/>
            </a:rPr>
            <a:t>Past</a:t>
          </a:r>
          <a:endParaRPr lang="en-US" sz="2800" kern="1200" dirty="0">
            <a:latin typeface="SansSerif" panose="00000400000000000000" pitchFamily="2" charset="2"/>
          </a:endParaRPr>
        </a:p>
      </dsp:txBody>
      <dsp:txXfrm rot="-5400000">
        <a:off x="2" y="648392"/>
        <a:ext cx="1294205" cy="554660"/>
      </dsp:txXfrm>
    </dsp:sp>
    <dsp:sp modelId="{F7D167BE-D066-433D-BFDC-4347BA5078C6}">
      <dsp:nvSpPr>
        <dsp:cNvPr id="0" name=""/>
        <dsp:cNvSpPr/>
      </dsp:nvSpPr>
      <dsp:spPr>
        <a:xfrm rot="5400000">
          <a:off x="4603140" y="-3307645"/>
          <a:ext cx="1201762" cy="7819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 </a:t>
          </a:r>
          <a:r>
            <a:rPr lang="en-US" sz="1900" kern="1200" dirty="0" smtClean="0">
              <a:latin typeface="SansSerif" panose="00000400000000000000" pitchFamily="2" charset="2"/>
            </a:rPr>
            <a:t>Completed design/calculations for system</a:t>
          </a:r>
          <a:endParaRPr lang="en-US" sz="1900" kern="1200" dirty="0">
            <a:latin typeface="SansSerif" panose="00000400000000000000" pitchFamily="2" charset="2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 </a:t>
          </a:r>
          <a:r>
            <a:rPr lang="en-US" sz="1900" kern="1200" dirty="0" smtClean="0">
              <a:latin typeface="SansSerif" panose="00000400000000000000" pitchFamily="2" charset="2"/>
            </a:rPr>
            <a:t>Assembled Solar Sausage prototype</a:t>
          </a:r>
          <a:endParaRPr lang="en-US" sz="1900" kern="1200" dirty="0">
            <a:latin typeface="SansSerif" panose="00000400000000000000" pitchFamily="2" charset="2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 </a:t>
          </a:r>
          <a:r>
            <a:rPr lang="en-US" sz="1900" kern="1200" dirty="0" smtClean="0">
              <a:latin typeface="SansSerif" panose="00000400000000000000" pitchFamily="2" charset="2"/>
            </a:rPr>
            <a:t>Ordered all parts aside from condenser</a:t>
          </a:r>
          <a:endParaRPr lang="en-US" sz="1900" kern="1200" dirty="0">
            <a:latin typeface="SansSerif" panose="00000400000000000000" pitchFamily="2" charset="2"/>
          </a:endParaRPr>
        </a:p>
      </dsp:txBody>
      <dsp:txXfrm rot="-5400000">
        <a:off x="1294206" y="59954"/>
        <a:ext cx="7760967" cy="1084432"/>
      </dsp:txXfrm>
    </dsp:sp>
    <dsp:sp modelId="{285111F9-6642-4284-9287-2C7DD6D5096D}">
      <dsp:nvSpPr>
        <dsp:cNvPr id="0" name=""/>
        <dsp:cNvSpPr/>
      </dsp:nvSpPr>
      <dsp:spPr>
        <a:xfrm rot="5400000">
          <a:off x="-277329" y="1935759"/>
          <a:ext cx="1848865" cy="12942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SansSerif" panose="00000400000000000000" pitchFamily="2" charset="2"/>
            </a:rPr>
            <a:t>Present</a:t>
          </a:r>
          <a:endParaRPr lang="en-US" sz="2800" kern="1200" dirty="0">
            <a:latin typeface="SansSerif" panose="00000400000000000000" pitchFamily="2" charset="2"/>
          </a:endParaRPr>
        </a:p>
      </dsp:txBody>
      <dsp:txXfrm rot="-5400000">
        <a:off x="2" y="2305532"/>
        <a:ext cx="1294205" cy="554660"/>
      </dsp:txXfrm>
    </dsp:sp>
    <dsp:sp modelId="{2A71EB01-E76E-43C5-9895-0C6BF4587D5E}">
      <dsp:nvSpPr>
        <dsp:cNvPr id="0" name=""/>
        <dsp:cNvSpPr/>
      </dsp:nvSpPr>
      <dsp:spPr>
        <a:xfrm rot="5400000">
          <a:off x="4603140" y="-1650505"/>
          <a:ext cx="1201762" cy="7819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 </a:t>
          </a:r>
          <a:r>
            <a:rPr lang="en-US" sz="1900" kern="1200" dirty="0" smtClean="0">
              <a:latin typeface="SansSerif" panose="00000400000000000000" pitchFamily="2" charset="2"/>
            </a:rPr>
            <a:t>Constructing system and testing Solar Sausage heating to trough</a:t>
          </a:r>
          <a:endParaRPr lang="en-US" sz="1900" kern="1200" dirty="0">
            <a:latin typeface="SansSerif" panose="00000400000000000000" pitchFamily="2" charset="2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 </a:t>
          </a:r>
          <a:r>
            <a:rPr lang="en-US" sz="1900" kern="1200" dirty="0" smtClean="0">
              <a:latin typeface="SansSerif" panose="00000400000000000000" pitchFamily="2" charset="2"/>
            </a:rPr>
            <a:t>Beginning partnership with business group</a:t>
          </a:r>
          <a:endParaRPr lang="en-US" sz="1900" kern="1200" dirty="0">
            <a:latin typeface="SansSerif" panose="00000400000000000000" pitchFamily="2" charset="2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 </a:t>
          </a:r>
          <a:r>
            <a:rPr lang="en-US" sz="1900" kern="1200" dirty="0" smtClean="0">
              <a:latin typeface="SansSerif" panose="00000400000000000000" pitchFamily="2" charset="2"/>
            </a:rPr>
            <a:t>Connecting with Engineering Without Borders </a:t>
          </a:r>
          <a:endParaRPr lang="en-US" sz="1900" kern="1200" dirty="0">
            <a:latin typeface="SansSerif" panose="00000400000000000000" pitchFamily="2" charset="2"/>
          </a:endParaRPr>
        </a:p>
      </dsp:txBody>
      <dsp:txXfrm rot="-5400000">
        <a:off x="1294206" y="1717094"/>
        <a:ext cx="7760967" cy="1084432"/>
      </dsp:txXfrm>
    </dsp:sp>
    <dsp:sp modelId="{785EEE86-EB46-4516-A342-F77F53B0AB10}">
      <dsp:nvSpPr>
        <dsp:cNvPr id="0" name=""/>
        <dsp:cNvSpPr/>
      </dsp:nvSpPr>
      <dsp:spPr>
        <a:xfrm rot="5400000">
          <a:off x="-277329" y="3592899"/>
          <a:ext cx="1848865" cy="12942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SansSerif" panose="00000400000000000000" pitchFamily="2" charset="2"/>
            </a:rPr>
            <a:t>Future</a:t>
          </a:r>
          <a:endParaRPr lang="en-US" sz="2800" kern="1200" dirty="0">
            <a:latin typeface="SansSerif" panose="00000400000000000000" pitchFamily="2" charset="2"/>
          </a:endParaRPr>
        </a:p>
      </dsp:txBody>
      <dsp:txXfrm rot="-5400000">
        <a:off x="2" y="3962672"/>
        <a:ext cx="1294205" cy="554660"/>
      </dsp:txXfrm>
    </dsp:sp>
    <dsp:sp modelId="{3A1792F3-CAAB-425D-82C6-575A5535005D}">
      <dsp:nvSpPr>
        <dsp:cNvPr id="0" name=""/>
        <dsp:cNvSpPr/>
      </dsp:nvSpPr>
      <dsp:spPr>
        <a:xfrm rot="5400000">
          <a:off x="4603140" y="6635"/>
          <a:ext cx="1201762" cy="7819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 </a:t>
          </a:r>
          <a:r>
            <a:rPr lang="en-US" sz="1900" kern="1200" dirty="0" smtClean="0">
              <a:latin typeface="SansSerif" panose="00000400000000000000" pitchFamily="2" charset="2"/>
            </a:rPr>
            <a:t>Prototype testing to confirm expected performance of design</a:t>
          </a:r>
          <a:endParaRPr lang="en-US" sz="1900" kern="1200" dirty="0">
            <a:latin typeface="SansSerif" panose="00000400000000000000" pitchFamily="2" charset="2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 </a:t>
          </a:r>
          <a:r>
            <a:rPr lang="en-US" sz="1900" kern="1200" dirty="0" smtClean="0">
              <a:latin typeface="SansSerif" panose="00000400000000000000" pitchFamily="2" charset="2"/>
            </a:rPr>
            <a:t>Troubleshooting/resolving new issues arising during testing</a:t>
          </a:r>
          <a:endParaRPr lang="en-US" sz="1900" kern="1200" dirty="0">
            <a:latin typeface="SansSerif" panose="00000400000000000000" pitchFamily="2" charset="2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 </a:t>
          </a:r>
          <a:r>
            <a:rPr lang="en-US" sz="1900" kern="1200" dirty="0" smtClean="0">
              <a:latin typeface="SansSerif" panose="00000400000000000000" pitchFamily="2" charset="2"/>
            </a:rPr>
            <a:t>Build completed marketing strategy with business group</a:t>
          </a:r>
          <a:endParaRPr lang="en-US" sz="1900" kern="1200" dirty="0">
            <a:latin typeface="SansSerif" panose="00000400000000000000" pitchFamily="2" charset="2"/>
          </a:endParaRPr>
        </a:p>
      </dsp:txBody>
      <dsp:txXfrm rot="-5400000">
        <a:off x="1294206" y="3374235"/>
        <a:ext cx="7760967" cy="1084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283E-78EA-456E-B799-CC89EDBFA7A2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050D8-A2D6-4E18-A8C0-FA87F86C1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0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050D8-A2D6-4E18-A8C0-FA87F86C16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5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C51B-6A63-4186-A1DC-BE0089C9F102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2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34F7-C829-4977-B6FE-DF7B332DCEFD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4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D138-5898-48C1-AF33-9E768C8B936D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48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E7CD-7BD5-430D-A17A-C8831D6C32DC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59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A620-CC0F-44FE-B592-C0D1A9EECDD3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67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FC5E-38B8-4D22-BCD7-CE1C9C35B81F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8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0CC8-371E-4584-8CF2-3E3B5CE52B94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25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FCDF-2A0C-4492-917C-4E4AA6FC5F0D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4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8196-B75F-4A43-8DAD-92F6F0000768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5909-8196-48F6-B271-5AB12D2F7F9A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5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D8BA-BE1F-47D3-9A70-7ACB293E124D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7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D5B6-18C6-450B-B9DB-3ADB7A223F98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9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903B-7D03-4B63-A20B-2ADF8BBFD2E8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4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234A-A651-4306-A72A-E1BFE308E45D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9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3453-DA88-4104-8DB5-8C10CBB4B98D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1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10D1-139B-4BC1-B3B2-43D2863A91B1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3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127C0-3895-4C2A-9249-71BE5AA65B7E}" type="datetime1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5720C4-5094-4F88-9A58-B31FBEC66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2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commerce.metalsupermarkets.com/MSC-Home.aspx" TargetMode="External"/><Relationship Id="rId2" Type="http://schemas.openxmlformats.org/officeDocument/2006/relationships/hyperlink" Target="http://www.mcmaster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83634"/>
            <a:ext cx="7766936" cy="1646302"/>
          </a:xfrm>
        </p:spPr>
        <p:txBody>
          <a:bodyPr/>
          <a:lstStyle/>
          <a:p>
            <a:pPr algn="ctr"/>
            <a:r>
              <a:rPr lang="en-US" sz="6000" dirty="0" smtClean="0">
                <a:latin typeface="SansSerif" panose="00000400000000000000" pitchFamily="2" charset="2"/>
              </a:rPr>
              <a:t>Solar Sausage for Desalination </a:t>
            </a:r>
            <a:endParaRPr lang="en-US" sz="6000" dirty="0">
              <a:latin typeface="SansSerif" panose="00000400000000000000" pitchFamily="2" charset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171233"/>
            <a:ext cx="7766936" cy="4026367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latin typeface="SansSerif" panose="00000400000000000000" pitchFamily="2" charset="2"/>
              </a:rPr>
              <a:t>Sponsor:		</a:t>
            </a:r>
            <a:r>
              <a:rPr lang="en-US" sz="2000" dirty="0" smtClean="0">
                <a:latin typeface="SansSerif" panose="00000400000000000000" pitchFamily="2" charset="2"/>
              </a:rPr>
              <a:t>FAMU-FSU College of Engineering</a:t>
            </a:r>
          </a:p>
          <a:p>
            <a:pPr algn="just"/>
            <a:r>
              <a:rPr lang="en-US" sz="2000" b="1" dirty="0" smtClean="0">
                <a:latin typeface="SansSerif" panose="00000400000000000000" pitchFamily="2" charset="2"/>
              </a:rPr>
              <a:t>Advisors:	       </a:t>
            </a:r>
            <a:r>
              <a:rPr lang="en-US" sz="2000" dirty="0" smtClean="0">
                <a:latin typeface="SansSerif" panose="00000400000000000000" pitchFamily="2" charset="2"/>
              </a:rPr>
              <a:t>Dr. Michael Devine</a:t>
            </a:r>
          </a:p>
          <a:p>
            <a:pPr algn="just"/>
            <a:r>
              <a:rPr lang="en-US" sz="2000" dirty="0" smtClean="0">
                <a:latin typeface="SansSerif" panose="00000400000000000000" pitchFamily="2" charset="2"/>
              </a:rPr>
              <a:t>				Dr</a:t>
            </a:r>
            <a:r>
              <a:rPr lang="en-US" sz="2000" dirty="0">
                <a:latin typeface="SansSerif" panose="00000400000000000000" pitchFamily="2" charset="2"/>
              </a:rPr>
              <a:t>. Shangchao Lin</a:t>
            </a:r>
          </a:p>
          <a:p>
            <a:pPr algn="just"/>
            <a:r>
              <a:rPr lang="en-US" sz="2000" b="1" dirty="0" smtClean="0">
                <a:latin typeface="SansSerif" panose="00000400000000000000" pitchFamily="2" charset="2"/>
              </a:rPr>
              <a:t>Instructors:	</a:t>
            </a:r>
            <a:r>
              <a:rPr lang="en-US" sz="2000" dirty="0" smtClean="0">
                <a:latin typeface="SansSerif" panose="00000400000000000000" pitchFamily="2" charset="2"/>
              </a:rPr>
              <a:t>Dr. Nikhil Gupta</a:t>
            </a:r>
            <a:endParaRPr lang="en-US" sz="2000" b="1" dirty="0" smtClean="0">
              <a:latin typeface="SansSerif" panose="00000400000000000000" pitchFamily="2" charset="2"/>
            </a:endParaRPr>
          </a:p>
          <a:p>
            <a:pPr algn="just"/>
            <a:r>
              <a:rPr lang="en-US" sz="2000" b="1" dirty="0" smtClean="0">
                <a:latin typeface="SansSerif" panose="00000400000000000000" pitchFamily="2" charset="2"/>
              </a:rPr>
              <a:t>				</a:t>
            </a:r>
            <a:r>
              <a:rPr lang="en-US" sz="2000" dirty="0" smtClean="0">
                <a:latin typeface="SansSerif" panose="00000400000000000000" pitchFamily="2" charset="2"/>
              </a:rPr>
              <a:t>Dr. Chiang Shih </a:t>
            </a:r>
            <a:endParaRPr lang="en-US" sz="2000" b="1" dirty="0">
              <a:latin typeface="SansSerif" panose="00000400000000000000" pitchFamily="2" charset="2"/>
            </a:endParaRPr>
          </a:p>
          <a:p>
            <a:pPr algn="just"/>
            <a:r>
              <a:rPr lang="en-US" sz="2000" b="1" dirty="0" smtClean="0">
                <a:latin typeface="SansSerif" panose="00000400000000000000" pitchFamily="2" charset="2"/>
              </a:rPr>
              <a:t>Group 7: 		</a:t>
            </a:r>
            <a:r>
              <a:rPr lang="en-US" sz="2000" dirty="0" smtClean="0">
                <a:latin typeface="SansSerif" panose="00000400000000000000" pitchFamily="2" charset="2"/>
              </a:rPr>
              <a:t>Alexandra Filardo</a:t>
            </a:r>
          </a:p>
          <a:p>
            <a:pPr algn="just"/>
            <a:r>
              <a:rPr lang="en-US" sz="2000" b="1" dirty="0" smtClean="0">
                <a:latin typeface="SansSerif" panose="00000400000000000000" pitchFamily="2" charset="2"/>
              </a:rPr>
              <a:t>				</a:t>
            </a:r>
            <a:r>
              <a:rPr lang="en-US" sz="2000" dirty="0" smtClean="0">
                <a:latin typeface="SansSerif" panose="00000400000000000000" pitchFamily="2" charset="2"/>
              </a:rPr>
              <a:t>Joseph Hamel</a:t>
            </a:r>
          </a:p>
          <a:p>
            <a:pPr algn="just"/>
            <a:r>
              <a:rPr lang="en-US" sz="2000" b="1" dirty="0" smtClean="0">
                <a:latin typeface="SansSerif" panose="00000400000000000000" pitchFamily="2" charset="2"/>
              </a:rPr>
              <a:t>				</a:t>
            </a:r>
            <a:r>
              <a:rPr lang="en-US" sz="2000" dirty="0" smtClean="0">
                <a:latin typeface="SansSerif" panose="00000400000000000000" pitchFamily="2" charset="2"/>
              </a:rPr>
              <a:t>Alexander Stringer</a:t>
            </a:r>
          </a:p>
          <a:p>
            <a:pPr algn="just"/>
            <a:r>
              <a:rPr lang="en-US" sz="2000" b="1" dirty="0" smtClean="0">
                <a:latin typeface="SansSerif" panose="00000400000000000000" pitchFamily="2" charset="2"/>
              </a:rPr>
              <a:t>				</a:t>
            </a:r>
            <a:r>
              <a:rPr lang="en-US" sz="2000" dirty="0" smtClean="0">
                <a:latin typeface="SansSerif" panose="00000400000000000000" pitchFamily="2" charset="2"/>
              </a:rPr>
              <a:t>Crystal Wells</a:t>
            </a:r>
            <a:endParaRPr lang="en-US" sz="2000" b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2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Condenser/Channels</a:t>
            </a:r>
            <a:endParaRPr lang="en-US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4847166" cy="3880773"/>
              </a:xfrm>
            </p:spPr>
            <p:txBody>
              <a:bodyPr/>
              <a:lstStyle/>
              <a:p>
                <a:r>
                  <a:rPr lang="en-US" dirty="0" smtClean="0">
                    <a:latin typeface="SansSerif" panose="00000400000000000000" pitchFamily="2" charset="2"/>
                  </a:rPr>
                  <a:t>Is 5 inches wide runs the full length of the trough and sits directly over it</a:t>
                </a: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Has a condensing surface area of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𝑆𝑢𝑟𝑓𝑎𝑐𝑒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=960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.62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latin typeface="SansSerif" panose="00000400000000000000" pitchFamily="2" charset="2"/>
                </a:endParaRP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As the water condenses it drips down into the channels along the side</a:t>
                </a: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One end is raised a few inches higher than the other. Driving the water down to the lower end where it is then collected</a:t>
                </a:r>
                <a:endParaRPr lang="en-US" dirty="0">
                  <a:latin typeface="SansSerif" panose="000004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4847166" cy="3880773"/>
              </a:xfrm>
              <a:blipFill rotWithShape="0">
                <a:blip r:embed="rId2"/>
                <a:stretch>
                  <a:fillRect l="-252" t="-942" r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930871" y="17065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latin typeface="SansSerif" panose="00000400000000000000" pitchFamily="2" charset="2"/>
              </a:rPr>
              <a:t>Figure 3. Condenser</a:t>
            </a:r>
          </a:p>
          <a:p>
            <a:r>
              <a:rPr lang="en-US" i="1" dirty="0" smtClean="0">
                <a:latin typeface="SansSerif" panose="00000400000000000000" pitchFamily="2" charset="2"/>
              </a:rPr>
              <a:t>a) Connected to an elevated Bolt on the Stand.</a:t>
            </a:r>
          </a:p>
          <a:p>
            <a:r>
              <a:rPr lang="en-US" i="1" dirty="0" smtClean="0">
                <a:latin typeface="SansSerif" panose="00000400000000000000" pitchFamily="2" charset="2"/>
              </a:rPr>
              <a:t>b) The angle of the raised end drives the water down the channels</a:t>
            </a:r>
            <a:endParaRPr lang="en-US" i="1" dirty="0">
              <a:latin typeface="SansSerif" panose="00000400000000000000" pitchFamily="2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27291" y="3193500"/>
            <a:ext cx="5069077" cy="2821804"/>
            <a:chOff x="5887872" y="3479158"/>
            <a:chExt cx="4023543" cy="21046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7872" y="3479158"/>
              <a:ext cx="1974559" cy="21046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2936" y="3532307"/>
              <a:ext cx="1296485" cy="199836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484695" y="5012977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7872" y="3505399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72200" y="3263900"/>
            <a:ext cx="3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a)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0000" y="3378200"/>
            <a:ext cx="43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b)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94141" y="28247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3200" b="1">
                <a:latin typeface="SansSerif" panose="00000400000000000000" pitchFamily="2" charset="2"/>
              </a:rPr>
              <a:pPr/>
              <a:t>10</a:t>
            </a:fld>
            <a:endParaRPr lang="en-US" sz="3200" b="1" dirty="0">
              <a:latin typeface="SansSerif" panose="00000400000000000000" pitchFamily="2" charset="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782300" y="3747532"/>
            <a:ext cx="51169" cy="2529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392083" y="5450505"/>
            <a:ext cx="38518" cy="210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0377081" y="5418113"/>
            <a:ext cx="107040" cy="2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0323561" y="5635171"/>
            <a:ext cx="107040" cy="2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0744988" y="3730293"/>
            <a:ext cx="107040" cy="2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0706703" y="3997903"/>
            <a:ext cx="107040" cy="2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414419" y="3410488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1 in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92082" y="5450505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1</a:t>
            </a:r>
            <a:r>
              <a:rPr lang="en-US" dirty="0" smtClean="0">
                <a:latin typeface="SansSerif" panose="00000400000000000000" pitchFamily="2" charset="2"/>
              </a:rPr>
              <a:t> in</a:t>
            </a:r>
            <a:endParaRPr lang="en-US" dirty="0">
              <a:latin typeface="SansSerif" panose="00000400000000000000" pitchFamily="2" charset="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0080039" y="3900174"/>
            <a:ext cx="117084" cy="4858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881785" y="4764083"/>
            <a:ext cx="117084" cy="4858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0150984" y="3887474"/>
            <a:ext cx="107040" cy="2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9812555" y="5249949"/>
            <a:ext cx="107040" cy="2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940327" y="4369351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3 in</a:t>
            </a:r>
            <a:endParaRPr lang="en-US" dirty="0">
              <a:latin typeface="SansSerif" panose="00000400000000000000" pitchFamily="2" charset="2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779902" y="3697950"/>
            <a:ext cx="385081" cy="1097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572924" y="3563898"/>
            <a:ext cx="326324" cy="2185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034304" y="4709724"/>
            <a:ext cx="326324" cy="2185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919766" y="3646985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2.5 in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9075" y="6351104"/>
            <a:ext cx="117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30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Bladder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9094"/>
            <a:ext cx="8596668" cy="3880773"/>
          </a:xfrm>
        </p:spPr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Placed inside oil drums already readily available for customer</a:t>
            </a:r>
          </a:p>
          <a:p>
            <a:r>
              <a:rPr lang="en-US" dirty="0" smtClean="0">
                <a:latin typeface="SansSerif" panose="00000400000000000000" pitchFamily="2" charset="2"/>
              </a:rPr>
              <a:t>Collects clean water from channels</a:t>
            </a:r>
          </a:p>
          <a:p>
            <a:r>
              <a:rPr lang="en-US" dirty="0" smtClean="0">
                <a:latin typeface="SansSerif" panose="00000400000000000000" pitchFamily="2" charset="2"/>
              </a:rPr>
              <a:t>Removed and replaced once filled with potable water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74871" y="18308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3200" b="1">
                <a:latin typeface="SansSerif" panose="00000400000000000000" pitchFamily="2" charset="2"/>
              </a:rPr>
              <a:pPr/>
              <a:t>11</a:t>
            </a:fld>
            <a:endParaRPr lang="en-US" sz="3200" b="1" dirty="0">
              <a:latin typeface="SansSerif" panose="000004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187" y="3518815"/>
            <a:ext cx="2373313" cy="2339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075" y="6351104"/>
            <a:ext cx="1155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52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Expected Worker Maintenance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latin typeface="SansSerif" panose="00000400000000000000" pitchFamily="2" charset="2"/>
              </a:rPr>
              <a:t>Bring saline water to Solar Sausage site</a:t>
            </a:r>
          </a:p>
          <a:p>
            <a:r>
              <a:rPr lang="en-US" sz="3000" dirty="0" smtClean="0">
                <a:latin typeface="SansSerif" panose="00000400000000000000" pitchFamily="2" charset="2"/>
              </a:rPr>
              <a:t>Rotate Solar Sausage to align sun with trough</a:t>
            </a:r>
          </a:p>
          <a:p>
            <a:r>
              <a:rPr lang="en-US" sz="3000" dirty="0" smtClean="0">
                <a:latin typeface="SansSerif" panose="00000400000000000000" pitchFamily="2" charset="2"/>
              </a:rPr>
              <a:t>Daily Clean out of salt build up in trough</a:t>
            </a:r>
          </a:p>
          <a:p>
            <a:r>
              <a:rPr lang="en-US" sz="3000" dirty="0" smtClean="0">
                <a:latin typeface="SansSerif" panose="00000400000000000000" pitchFamily="2" charset="2"/>
              </a:rPr>
              <a:t>Replace potable water bladder once full</a:t>
            </a:r>
          </a:p>
          <a:p>
            <a:r>
              <a:rPr lang="en-US" sz="3000" dirty="0" smtClean="0">
                <a:latin typeface="SansSerif" panose="00000400000000000000" pitchFamily="2" charset="2"/>
              </a:rPr>
              <a:t>Rinse saline filter bladder weekly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94749" y="13338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3200" b="1">
                <a:latin typeface="SansSerif" panose="00000400000000000000" pitchFamily="2" charset="2"/>
              </a:rPr>
              <a:pPr/>
              <a:t>12</a:t>
            </a:fld>
            <a:endParaRPr lang="en-US" sz="3200" b="1" dirty="0">
              <a:latin typeface="SansSerif" panose="000004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75" y="6351104"/>
            <a:ext cx="1155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98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General Calculations</a:t>
            </a:r>
            <a:endParaRPr lang="en-US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SansSerif" panose="00000400000000000000" pitchFamily="2" charset="2"/>
                  </a:rPr>
                  <a:t>Trough Volume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𝑡𝑟𝑜𝑢𝑔h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𝐺𝑎𝑙𝑙𝑜𝑛𝑠</m:t>
                    </m:r>
                  </m:oMath>
                </a14:m>
                <a:endParaRPr lang="en-US" b="0" dirty="0" smtClean="0">
                  <a:latin typeface="SansSerif" panose="00000400000000000000" pitchFamily="2" charset="2"/>
                </a:endParaRP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Storage Tank Volume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𝑡𝑎𝑛𝑘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𝐺𝑎𝑙𝑙𝑜𝑛𝑠</m:t>
                    </m:r>
                  </m:oMath>
                </a14:m>
                <a:endParaRPr lang="en-US" b="0" dirty="0" smtClean="0">
                  <a:latin typeface="SansSerif" panose="00000400000000000000" pitchFamily="2" charset="2"/>
                </a:endParaRP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Total Reflective Surface Area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𝑟𝑒𝑓𝑙𝑒𝑐𝑡𝑖𝑣𝑒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=4080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latin typeface="SansSerif" panose="00000400000000000000" pitchFamily="2" charset="2"/>
                </a:endParaRP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Heat Delivered to the Trough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𝑡𝑟𝑜𝑢𝑔h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=5175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𝐵𝑡𝑢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h𝑟</m:t>
                        </m:r>
                      </m:den>
                    </m:f>
                  </m:oMath>
                </a14:m>
                <a:endParaRPr lang="en-US" dirty="0" smtClean="0">
                  <a:latin typeface="SansSerif" panose="00000400000000000000" pitchFamily="2" charset="2"/>
                </a:endParaRPr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9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SansSerif" panose="00000400000000000000" pitchFamily="2" charset="2"/>
                  </a:rPr>
                  <a:t>Saline Concentration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=3.5%</m:t>
                    </m:r>
                  </m:oMath>
                </a14:m>
                <a:endParaRPr lang="en-US" b="0" dirty="0" smtClean="0">
                  <a:latin typeface="SansSerif" panose="00000400000000000000" pitchFamily="2" charset="2"/>
                </a:endParaRP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Start up time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𝑡𝑟𝑎𝑛𝑠𝑖𝑒𝑛𝑡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.33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</m:d>
                  </m:oMath>
                </a14:m>
                <a:endParaRPr lang="en-US" b="0" dirty="0" smtClean="0">
                  <a:latin typeface="SansSerif" panose="00000400000000000000" pitchFamily="2" charset="2"/>
                </a:endParaRPr>
              </a:p>
              <a:p>
                <a:r>
                  <a:rPr lang="en-US" b="0" dirty="0" smtClean="0">
                    <a:latin typeface="SansSerif" panose="00000400000000000000" pitchFamily="2" charset="2"/>
                  </a:rPr>
                  <a:t>Run time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𝑟𝑢𝑛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=2.18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</m:d>
                  </m:oMath>
                </a14:m>
                <a:endParaRPr lang="en-US" b="0" dirty="0" smtClean="0">
                  <a:latin typeface="SansSerif" panose="00000400000000000000" pitchFamily="2" charset="2"/>
                </a:endParaRPr>
              </a:p>
              <a:p>
                <a:r>
                  <a:rPr lang="en-US" b="0" dirty="0" smtClean="0">
                    <a:latin typeface="SansSerif" panose="00000400000000000000" pitchFamily="2" charset="2"/>
                  </a:rPr>
                  <a:t>Total Operating Time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𝑜𝑝𝑒𝑟𝑎𝑡𝑖𝑜𝑛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=2.51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(151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latin typeface="SansSerif" panose="00000400000000000000" pitchFamily="2" charset="2"/>
                </a:endParaRPr>
              </a:p>
              <a:p>
                <a:pPr lvl="1"/>
                <a:endParaRPr lang="en-US" b="0" dirty="0" smtClean="0"/>
              </a:p>
              <a:p>
                <a:pPr lvl="1"/>
                <a:endParaRPr lang="en-US" b="0" dirty="0" smtClean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437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204080" y="20296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SansSerif" panose="00000400000000000000" pitchFamily="2" charset="2"/>
              </a:rPr>
              <a:t>12</a:t>
            </a:r>
            <a:endParaRPr lang="en-US" sz="3200" b="1" dirty="0">
              <a:latin typeface="SansSerif" panose="000004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075" y="6351104"/>
            <a:ext cx="1155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48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377006"/>
              </p:ext>
            </p:extLst>
          </p:nvPr>
        </p:nvGraphicFramePr>
        <p:xfrm>
          <a:off x="322263" y="875637"/>
          <a:ext cx="9113838" cy="516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1204080" y="20296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SansSerif" panose="00000400000000000000" pitchFamily="2" charset="2"/>
              </a:rPr>
              <a:t>1</a:t>
            </a:r>
            <a:r>
              <a:rPr lang="en-US" sz="3200" b="1" dirty="0">
                <a:latin typeface="SansSerif" panose="00000400000000000000" pitchFamily="2" charset="2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075" y="6351104"/>
            <a:ext cx="117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69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Business Plan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988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SansSerif" panose="00000400000000000000" pitchFamily="2" charset="2"/>
              </a:rPr>
              <a:t>Reach </a:t>
            </a:r>
            <a:r>
              <a:rPr lang="en-US" sz="2800" dirty="0">
                <a:latin typeface="SansSerif" panose="00000400000000000000" pitchFamily="2" charset="2"/>
              </a:rPr>
              <a:t>out to potential investors</a:t>
            </a:r>
          </a:p>
          <a:p>
            <a:pPr lvl="1"/>
            <a:r>
              <a:rPr lang="en-US" sz="2400" dirty="0" smtClean="0">
                <a:latin typeface="SansSerif" panose="00000400000000000000" pitchFamily="2" charset="2"/>
              </a:rPr>
              <a:t>Water </a:t>
            </a:r>
            <a:r>
              <a:rPr lang="en-US" sz="2400" dirty="0">
                <a:latin typeface="SansSerif" panose="00000400000000000000" pitchFamily="2" charset="2"/>
              </a:rPr>
              <a:t>Aid</a:t>
            </a:r>
          </a:p>
          <a:p>
            <a:pPr lvl="1"/>
            <a:r>
              <a:rPr lang="en-US" sz="2400" dirty="0" smtClean="0">
                <a:latin typeface="SansSerif" panose="00000400000000000000" pitchFamily="2" charset="2"/>
              </a:rPr>
              <a:t>Water </a:t>
            </a:r>
            <a:r>
              <a:rPr lang="en-US" sz="2400" dirty="0">
                <a:latin typeface="SansSerif" panose="00000400000000000000" pitchFamily="2" charset="2"/>
              </a:rPr>
              <a:t>for People </a:t>
            </a:r>
          </a:p>
          <a:p>
            <a:pPr lvl="1"/>
            <a:r>
              <a:rPr lang="en-US" sz="2400" dirty="0" smtClean="0">
                <a:latin typeface="SansSerif" panose="00000400000000000000" pitchFamily="2" charset="2"/>
              </a:rPr>
              <a:t>Water </a:t>
            </a:r>
            <a:r>
              <a:rPr lang="en-US" sz="2400" dirty="0">
                <a:latin typeface="SansSerif" panose="00000400000000000000" pitchFamily="2" charset="2"/>
              </a:rPr>
              <a:t>for Good</a:t>
            </a:r>
          </a:p>
          <a:p>
            <a:pPr lvl="1"/>
            <a:r>
              <a:rPr lang="en-US" sz="2400" dirty="0" smtClean="0">
                <a:latin typeface="SansSerif" panose="00000400000000000000" pitchFamily="2" charset="2"/>
              </a:rPr>
              <a:t>Global Water</a:t>
            </a:r>
            <a:endParaRPr lang="en-US" sz="2400" dirty="0">
              <a:latin typeface="SansSerif" panose="00000400000000000000" pitchFamily="2" charset="2"/>
            </a:endParaRPr>
          </a:p>
          <a:p>
            <a:r>
              <a:rPr lang="en-US" sz="2800" dirty="0" smtClean="0">
                <a:latin typeface="SansSerif" panose="00000400000000000000" pitchFamily="2" charset="2"/>
              </a:rPr>
              <a:t>Identify </a:t>
            </a:r>
            <a:r>
              <a:rPr lang="en-US" sz="2800" dirty="0">
                <a:latin typeface="SansSerif" panose="00000400000000000000" pitchFamily="2" charset="2"/>
              </a:rPr>
              <a:t>market competition </a:t>
            </a:r>
            <a:endParaRPr lang="en-US" sz="2800" dirty="0" smtClean="0">
              <a:latin typeface="SansSerif" panose="00000400000000000000" pitchFamily="2" charset="2"/>
            </a:endParaRPr>
          </a:p>
          <a:p>
            <a:r>
              <a:rPr lang="en-US" sz="2800" dirty="0" smtClean="0">
                <a:latin typeface="SansSerif" panose="00000400000000000000" pitchFamily="2" charset="2"/>
              </a:rPr>
              <a:t>Continue meeting with business group for successful business plan</a:t>
            </a:r>
            <a:endParaRPr lang="en-US" sz="2800" dirty="0">
              <a:latin typeface="SansSerif" panose="00000400000000000000" pitchFamily="2" charset="2"/>
            </a:endParaRPr>
          </a:p>
          <a:p>
            <a:endParaRPr lang="en-US" sz="2800" dirty="0">
              <a:latin typeface="SansSerif" panose="00000400000000000000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04080" y="20296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SansSerif" panose="00000400000000000000" pitchFamily="2" charset="2"/>
              </a:rPr>
              <a:t>14</a:t>
            </a:r>
            <a:endParaRPr lang="en-US" sz="3200" b="1" dirty="0">
              <a:latin typeface="SansSerif" panose="000004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075" y="6351104"/>
            <a:ext cx="117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02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Challenges Faced/Lessons Learned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SansSerif" panose="00000400000000000000" pitchFamily="2" charset="2"/>
              </a:rPr>
              <a:t>Challenges Faced</a:t>
            </a:r>
          </a:p>
          <a:p>
            <a:pPr lvl="1"/>
            <a:r>
              <a:rPr lang="en-US" sz="2000" dirty="0" smtClean="0">
                <a:latin typeface="SansSerif" panose="00000400000000000000" pitchFamily="2" charset="2"/>
              </a:rPr>
              <a:t>Designing the most optimal condenser</a:t>
            </a:r>
          </a:p>
          <a:p>
            <a:pPr lvl="1"/>
            <a:r>
              <a:rPr lang="en-US" sz="2000" dirty="0" smtClean="0">
                <a:latin typeface="SansSerif" panose="00000400000000000000" pitchFamily="2" charset="2"/>
              </a:rPr>
              <a:t>Touching base with Engineering Without Borders</a:t>
            </a:r>
            <a:endParaRPr lang="en-US" sz="2000" dirty="0">
              <a:latin typeface="SansSerif" panose="00000400000000000000" pitchFamily="2" charset="2"/>
            </a:endParaRPr>
          </a:p>
          <a:p>
            <a:pPr lvl="1"/>
            <a:r>
              <a:rPr lang="en-US" sz="2000" dirty="0" smtClean="0">
                <a:latin typeface="SansSerif" panose="00000400000000000000" pitchFamily="2" charset="2"/>
              </a:rPr>
              <a:t>Preventing contamination of water from aluminum </a:t>
            </a:r>
          </a:p>
          <a:p>
            <a:pPr lvl="1"/>
            <a:endParaRPr lang="en-US" sz="2000" dirty="0" smtClean="0">
              <a:latin typeface="SansSerif" panose="00000400000000000000" pitchFamily="2" charset="2"/>
            </a:endParaRPr>
          </a:p>
          <a:p>
            <a:r>
              <a:rPr lang="en-US" sz="2400" dirty="0" smtClean="0">
                <a:latin typeface="SansSerif" panose="00000400000000000000" pitchFamily="2" charset="2"/>
              </a:rPr>
              <a:t>Lessons Learned</a:t>
            </a:r>
          </a:p>
          <a:p>
            <a:pPr lvl="1"/>
            <a:r>
              <a:rPr lang="en-US" sz="2000" dirty="0" smtClean="0">
                <a:latin typeface="SansSerif" panose="00000400000000000000" pitchFamily="2" charset="2"/>
              </a:rPr>
              <a:t>Building a report and present information of a long-term project</a:t>
            </a:r>
          </a:p>
          <a:p>
            <a:pPr lvl="1"/>
            <a:r>
              <a:rPr lang="en-US" sz="2000" dirty="0" smtClean="0">
                <a:latin typeface="SansSerif" panose="00000400000000000000" pitchFamily="2" charset="2"/>
              </a:rPr>
              <a:t>Building chemistry and working efficiently with group</a:t>
            </a:r>
          </a:p>
          <a:p>
            <a:pPr lvl="1"/>
            <a:r>
              <a:rPr lang="en-US" sz="2000" dirty="0" smtClean="0">
                <a:latin typeface="SansSerif" panose="00000400000000000000" pitchFamily="2" charset="2"/>
              </a:rPr>
              <a:t>Practicing professionalism contacting colleagues and superiors</a:t>
            </a:r>
            <a:endParaRPr lang="en-US" sz="2000" dirty="0">
              <a:latin typeface="SansSerif" panose="00000400000000000000" pitchFamily="2" charset="2"/>
            </a:endParaRPr>
          </a:p>
          <a:p>
            <a:pPr lvl="1"/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04080" y="20296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SansSerif" panose="00000400000000000000" pitchFamily="2" charset="2"/>
              </a:rPr>
              <a:t>15</a:t>
            </a:r>
            <a:endParaRPr lang="en-US" sz="3200" b="1" dirty="0">
              <a:latin typeface="SansSerif" panose="000004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075" y="6351104"/>
            <a:ext cx="117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74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Procurement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ansSerif" panose="00000400000000000000" pitchFamily="2" charset="2"/>
              </a:rPr>
              <a:t>Thus far the team has procured items to construct the </a:t>
            </a:r>
          </a:p>
          <a:p>
            <a:pPr lvl="1"/>
            <a:r>
              <a:rPr lang="en-US" sz="2000" dirty="0" smtClean="0">
                <a:latin typeface="SansSerif" panose="00000400000000000000" pitchFamily="2" charset="2"/>
              </a:rPr>
              <a:t>Stands (x2)</a:t>
            </a:r>
          </a:p>
          <a:p>
            <a:pPr lvl="1"/>
            <a:r>
              <a:rPr lang="en-US" sz="2000" dirty="0" smtClean="0">
                <a:latin typeface="SansSerif" panose="00000400000000000000" pitchFamily="2" charset="2"/>
              </a:rPr>
              <a:t>The Trough</a:t>
            </a:r>
          </a:p>
          <a:p>
            <a:r>
              <a:rPr lang="en-US" sz="2400" dirty="0" smtClean="0">
                <a:latin typeface="SansSerif" panose="00000400000000000000" pitchFamily="2" charset="2"/>
              </a:rPr>
              <a:t>These items were procured through McMaster </a:t>
            </a:r>
            <a:r>
              <a:rPr lang="en-US" sz="2400" dirty="0" err="1" smtClean="0">
                <a:latin typeface="SansSerif" panose="00000400000000000000" pitchFamily="2" charset="2"/>
              </a:rPr>
              <a:t>Carr</a:t>
            </a:r>
            <a:r>
              <a:rPr lang="en-US" sz="2400" dirty="0" smtClean="0">
                <a:latin typeface="SansSerif" panose="00000400000000000000" pitchFamily="2" charset="2"/>
              </a:rPr>
              <a:t> and Metals Supermarket</a:t>
            </a:r>
          </a:p>
          <a:p>
            <a:r>
              <a:rPr lang="en-US" sz="2400" dirty="0" smtClean="0">
                <a:latin typeface="SansSerif" panose="00000400000000000000" pitchFamily="2" charset="2"/>
              </a:rPr>
              <a:t>These items were procured at a cost of</a:t>
            </a:r>
          </a:p>
          <a:p>
            <a:pPr lvl="1"/>
            <a:r>
              <a:rPr lang="en-US" sz="2000" dirty="0" smtClean="0">
                <a:latin typeface="SansSerif" panose="00000400000000000000" pitchFamily="2" charset="2"/>
              </a:rPr>
              <a:t>$499.71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45052" y="18308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SansSerif" panose="00000400000000000000" pitchFamily="2" charset="2"/>
              </a:rPr>
              <a:t>16</a:t>
            </a:r>
            <a:endParaRPr lang="en-US" sz="3200" b="1" dirty="0">
              <a:latin typeface="SansSerif" panose="000004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075" y="6351104"/>
            <a:ext cx="1155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03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Budget</a:t>
            </a:r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63" y="2061833"/>
            <a:ext cx="5587231" cy="37210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084811" y="20296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3200" b="1">
                <a:latin typeface="SansSerif" panose="00000400000000000000" pitchFamily="2" charset="2"/>
              </a:rPr>
              <a:pPr/>
              <a:t>18</a:t>
            </a:fld>
            <a:endParaRPr lang="en-US" sz="3200" b="1" dirty="0">
              <a:latin typeface="SansSerif" panose="000004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075" y="6351104"/>
            <a:ext cx="1155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41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Gantt Chart</a:t>
            </a:r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19" y="1458938"/>
            <a:ext cx="8264525" cy="4258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54994" y="25265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3200" b="1">
                <a:latin typeface="SansSerif" panose="00000400000000000000" pitchFamily="2" charset="2"/>
              </a:rPr>
              <a:pPr/>
              <a:t>19</a:t>
            </a:fld>
            <a:endParaRPr lang="en-US" sz="3200" b="1" dirty="0">
              <a:latin typeface="SansSerif" panose="000004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075" y="6351104"/>
            <a:ext cx="1155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56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Overview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5101"/>
            <a:ext cx="3183466" cy="460626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SansSerif" panose="00000400000000000000" pitchFamily="2" charset="2"/>
              </a:rPr>
              <a:t>The Project</a:t>
            </a:r>
          </a:p>
          <a:p>
            <a:pPr lvl="1"/>
            <a:r>
              <a:rPr lang="en-US" sz="1700" dirty="0" smtClean="0">
                <a:latin typeface="SansSerif" panose="00000400000000000000" pitchFamily="2" charset="2"/>
              </a:rPr>
              <a:t>Objectives and Scope</a:t>
            </a:r>
          </a:p>
          <a:p>
            <a:r>
              <a:rPr lang="en-US" sz="2200" dirty="0" smtClean="0">
                <a:latin typeface="SansSerif" panose="00000400000000000000" pitchFamily="2" charset="2"/>
              </a:rPr>
              <a:t>Solar Sausage</a:t>
            </a:r>
          </a:p>
          <a:p>
            <a:r>
              <a:rPr lang="en-US" sz="2200" dirty="0" smtClean="0">
                <a:latin typeface="SansSerif" panose="00000400000000000000" pitchFamily="2" charset="2"/>
              </a:rPr>
              <a:t>System Overview</a:t>
            </a:r>
          </a:p>
          <a:p>
            <a:pPr lvl="1"/>
            <a:r>
              <a:rPr lang="en-US" sz="1700" dirty="0" smtClean="0">
                <a:latin typeface="SansSerif" panose="00000400000000000000" pitchFamily="2" charset="2"/>
              </a:rPr>
              <a:t>The Design</a:t>
            </a:r>
          </a:p>
          <a:p>
            <a:pPr lvl="1"/>
            <a:r>
              <a:rPr lang="en-US" sz="1700" dirty="0" smtClean="0">
                <a:latin typeface="SansSerif" panose="00000400000000000000" pitchFamily="2" charset="2"/>
              </a:rPr>
              <a:t>The Process</a:t>
            </a:r>
          </a:p>
          <a:p>
            <a:pPr lvl="1"/>
            <a:r>
              <a:rPr lang="en-US" sz="1700" dirty="0" smtClean="0">
                <a:latin typeface="SansSerif" panose="00000400000000000000" pitchFamily="2" charset="2"/>
              </a:rPr>
              <a:t>The Components</a:t>
            </a:r>
          </a:p>
          <a:p>
            <a:pPr lvl="1"/>
            <a:r>
              <a:rPr lang="en-US" sz="1700" dirty="0" smtClean="0">
                <a:latin typeface="SansSerif" panose="00000400000000000000" pitchFamily="2" charset="2"/>
              </a:rPr>
              <a:t>Maintenance </a:t>
            </a:r>
          </a:p>
          <a:p>
            <a:r>
              <a:rPr lang="en-US" sz="2200" dirty="0" smtClean="0">
                <a:latin typeface="SansSerif" panose="00000400000000000000" pitchFamily="2" charset="2"/>
              </a:rPr>
              <a:t>General Calculations</a:t>
            </a:r>
          </a:p>
          <a:p>
            <a:endParaRPr lang="en-US" sz="2200" dirty="0" smtClean="0">
              <a:latin typeface="SansSerif" panose="00000400000000000000" pitchFamily="2" charset="2"/>
            </a:endParaRP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204080" y="20296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3200" b="1">
                <a:latin typeface="SansSerif" panose="00000400000000000000" pitchFamily="2" charset="2"/>
              </a:rPr>
              <a:pPr/>
              <a:t>2</a:t>
            </a:fld>
            <a:endParaRPr lang="en-US" sz="3200" b="1" dirty="0">
              <a:latin typeface="SansSerif" panose="000004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75" y="6351104"/>
            <a:ext cx="117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2734" y="1435101"/>
            <a:ext cx="3221566" cy="460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SansSerif" panose="00000400000000000000" pitchFamily="2" charset="2"/>
              </a:rPr>
              <a:t>Past, Present, </a:t>
            </a:r>
            <a:r>
              <a:rPr lang="en-US" sz="2200" dirty="0" smtClean="0">
                <a:latin typeface="SansSerif" panose="00000400000000000000" pitchFamily="2" charset="2"/>
              </a:rPr>
              <a:t>Future</a:t>
            </a:r>
          </a:p>
          <a:p>
            <a:r>
              <a:rPr lang="en-US" sz="2200" dirty="0" smtClean="0">
                <a:latin typeface="SansSerif" panose="00000400000000000000" pitchFamily="2" charset="2"/>
              </a:rPr>
              <a:t>Business Plan</a:t>
            </a:r>
          </a:p>
          <a:p>
            <a:r>
              <a:rPr lang="en-US" sz="2200" dirty="0" smtClean="0">
                <a:latin typeface="SansSerif" panose="00000400000000000000" pitchFamily="2" charset="2"/>
              </a:rPr>
              <a:t>Challenges Faced</a:t>
            </a:r>
          </a:p>
          <a:p>
            <a:r>
              <a:rPr lang="en-US" sz="2200" dirty="0" smtClean="0">
                <a:latin typeface="SansSerif" panose="00000400000000000000" pitchFamily="2" charset="2"/>
              </a:rPr>
              <a:t>Resources	</a:t>
            </a:r>
          </a:p>
          <a:p>
            <a:pPr lvl="1"/>
            <a:r>
              <a:rPr lang="en-US" sz="1700" dirty="0" smtClean="0">
                <a:latin typeface="SansSerif" panose="00000400000000000000" pitchFamily="2" charset="2"/>
              </a:rPr>
              <a:t>Procurements </a:t>
            </a:r>
          </a:p>
          <a:p>
            <a:pPr lvl="1"/>
            <a:r>
              <a:rPr lang="en-US" sz="1700" dirty="0" smtClean="0">
                <a:latin typeface="SansSerif" panose="00000400000000000000" pitchFamily="2" charset="2"/>
              </a:rPr>
              <a:t>Budget</a:t>
            </a:r>
          </a:p>
          <a:p>
            <a:pPr lvl="1"/>
            <a:r>
              <a:rPr lang="en-US" sz="1700" dirty="0" smtClean="0">
                <a:latin typeface="SansSerif" panose="00000400000000000000" pitchFamily="2" charset="2"/>
              </a:rPr>
              <a:t>Manufacturing</a:t>
            </a:r>
          </a:p>
          <a:p>
            <a:r>
              <a:rPr lang="en-US" sz="2200" dirty="0" smtClean="0">
                <a:latin typeface="SansSerif" panose="00000400000000000000" pitchFamily="2" charset="2"/>
              </a:rPr>
              <a:t>Schedule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04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Summary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75" y="1803401"/>
            <a:ext cx="8895171" cy="48740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SansSerif" panose="00000400000000000000" pitchFamily="2" charset="2"/>
              </a:rPr>
              <a:t>Goal: create an inexpensive, easily replicated solar desalination system utilizing the </a:t>
            </a:r>
            <a:r>
              <a:rPr lang="en-US" sz="2400" dirty="0">
                <a:latin typeface="SansSerif" panose="00000400000000000000" pitchFamily="2" charset="2"/>
              </a:rPr>
              <a:t>S</a:t>
            </a:r>
            <a:r>
              <a:rPr lang="en-US" sz="2400" dirty="0" smtClean="0">
                <a:latin typeface="SansSerif" panose="00000400000000000000" pitchFamily="2" charset="2"/>
              </a:rPr>
              <a:t>olar Sausage</a:t>
            </a:r>
          </a:p>
          <a:p>
            <a:r>
              <a:rPr lang="en-US" sz="2400" dirty="0" smtClean="0">
                <a:latin typeface="SansSerif" panose="00000400000000000000" pitchFamily="2" charset="2"/>
              </a:rPr>
              <a:t>The system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2400" dirty="0" smtClean="0">
                <a:latin typeface="SansSerif" panose="00000400000000000000" pitchFamily="2" charset="2"/>
              </a:rPr>
              <a:t>s design was shown with main components</a:t>
            </a:r>
          </a:p>
          <a:p>
            <a:r>
              <a:rPr lang="en-US" sz="2400" dirty="0" smtClean="0">
                <a:latin typeface="SansSerif" panose="00000400000000000000" pitchFamily="2" charset="2"/>
              </a:rPr>
              <a:t>General calculations, expected maintenance work and future business plans were discussed</a:t>
            </a:r>
            <a:endParaRPr lang="en-US" sz="2400" dirty="0">
              <a:latin typeface="SansSerif" panose="00000400000000000000" pitchFamily="2" charset="2"/>
            </a:endParaRPr>
          </a:p>
          <a:p>
            <a:r>
              <a:rPr lang="en-US" sz="2400" dirty="0" smtClean="0">
                <a:latin typeface="SansSerif" panose="00000400000000000000" pitchFamily="2" charset="2"/>
              </a:rPr>
              <a:t>The monetary aspects such as procurement and budget are generalized</a:t>
            </a:r>
          </a:p>
          <a:p>
            <a:r>
              <a:rPr lang="en-US" sz="2400" dirty="0" smtClean="0">
                <a:latin typeface="SansSerif" panose="00000400000000000000" pitchFamily="2" charset="2"/>
              </a:rPr>
              <a:t>Timelines and scheduling were defined</a:t>
            </a:r>
            <a:endParaRPr lang="en-US" sz="2400" dirty="0">
              <a:latin typeface="SansSerif" panose="000004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94750" y="25265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3200" b="1">
                <a:latin typeface="SansSerif" panose="00000400000000000000" pitchFamily="2" charset="2"/>
              </a:rPr>
              <a:pPr/>
              <a:t>20</a:t>
            </a:fld>
            <a:endParaRPr lang="en-US" sz="3200" b="1" dirty="0">
              <a:latin typeface="SansSerif" panose="000004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75" y="6351104"/>
            <a:ext cx="117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023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References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ansSerif" panose="00000400000000000000" pitchFamily="2" charset="2"/>
              </a:rPr>
              <a:t>Vendor Purchase(s)</a:t>
            </a:r>
          </a:p>
          <a:p>
            <a:pPr lvl="1"/>
            <a:r>
              <a:rPr lang="en-US" dirty="0">
                <a:latin typeface="SansSerif" panose="00000400000000000000" pitchFamily="2" charset="2"/>
                <a:hlinkClick r:id="rId2"/>
              </a:rPr>
              <a:t>http://www.mcmaster.com/#</a:t>
            </a:r>
            <a:endParaRPr lang="en-US" dirty="0">
              <a:latin typeface="SansSerif" panose="00000400000000000000" pitchFamily="2" charset="2"/>
            </a:endParaRPr>
          </a:p>
          <a:p>
            <a:pPr lvl="1"/>
            <a:r>
              <a:rPr lang="en-US" dirty="0">
                <a:latin typeface="SansSerif" panose="00000400000000000000" pitchFamily="2" charset="2"/>
                <a:hlinkClick r:id="rId3"/>
              </a:rPr>
              <a:t>http://ecommerce.metalsupermarkets.com/MSC-Home.aspx</a:t>
            </a:r>
            <a:endParaRPr lang="en-US" dirty="0">
              <a:latin typeface="SansSerif" panose="00000400000000000000" pitchFamily="2" charset="2"/>
            </a:endParaRPr>
          </a:p>
          <a:p>
            <a:pPr lvl="0"/>
            <a:r>
              <a:rPr lang="en-US" dirty="0">
                <a:latin typeface="SansSerif" panose="00000400000000000000" pitchFamily="2" charset="2"/>
              </a:rPr>
              <a:t>[1] Engel, </a:t>
            </a:r>
            <a:r>
              <a:rPr lang="en-US" dirty="0" err="1">
                <a:latin typeface="SansSerif" panose="00000400000000000000" pitchFamily="2" charset="2"/>
              </a:rPr>
              <a:t>Yunus</a:t>
            </a:r>
            <a:r>
              <a:rPr lang="en-US" dirty="0">
                <a:latin typeface="SansSerif" panose="00000400000000000000" pitchFamily="2" charset="2"/>
              </a:rPr>
              <a:t> A. </a:t>
            </a:r>
            <a:r>
              <a:rPr lang="en-US" i="1" dirty="0">
                <a:latin typeface="SansSerif" panose="00000400000000000000" pitchFamily="2" charset="2"/>
              </a:rPr>
              <a:t>Fundamentals of Thermal-fluid Sciences</a:t>
            </a:r>
            <a:r>
              <a:rPr lang="en-US" dirty="0">
                <a:latin typeface="SansSerif" panose="00000400000000000000" pitchFamily="2" charset="2"/>
              </a:rPr>
              <a:t>. 4th ed. 			    Singapore: </a:t>
            </a:r>
            <a:r>
              <a:rPr lang="en-US" dirty="0" err="1">
                <a:latin typeface="SansSerif" panose="00000400000000000000" pitchFamily="2" charset="2"/>
              </a:rPr>
              <a:t>McGrawHill</a:t>
            </a:r>
            <a:r>
              <a:rPr lang="en-US" dirty="0">
                <a:latin typeface="SansSerif" panose="00000400000000000000" pitchFamily="2" charset="2"/>
              </a:rPr>
              <a:t>, 2012. 	Print. </a:t>
            </a:r>
          </a:p>
          <a:p>
            <a:r>
              <a:rPr lang="en-US" dirty="0">
                <a:latin typeface="SansSerif" panose="00000400000000000000" pitchFamily="2" charset="2"/>
              </a:rPr>
              <a:t>[2] Sinha, </a:t>
            </a:r>
            <a:r>
              <a:rPr lang="en-US" dirty="0" err="1">
                <a:latin typeface="SansSerif" panose="00000400000000000000" pitchFamily="2" charset="2"/>
              </a:rPr>
              <a:t>Sayontan</a:t>
            </a:r>
            <a:r>
              <a:rPr lang="en-US" dirty="0">
                <a:latin typeface="SansSerif" panose="00000400000000000000" pitchFamily="2" charset="2"/>
              </a:rPr>
              <a:t>. "Solar Insolation." </a:t>
            </a:r>
            <a:r>
              <a:rPr lang="en-US" i="1" dirty="0">
                <a:latin typeface="SansSerif" panose="00000400000000000000" pitchFamily="2" charset="2"/>
              </a:rPr>
              <a:t>Solar Insolation</a:t>
            </a:r>
            <a:r>
              <a:rPr lang="en-US" dirty="0">
                <a:latin typeface="SansSerif" panose="00000400000000000000" pitchFamily="2" charset="2"/>
              </a:rPr>
              <a:t>. Web. 21 Oct.    	   	    2014. </a:t>
            </a:r>
          </a:p>
          <a:p>
            <a:r>
              <a:rPr lang="en-US" dirty="0">
                <a:latin typeface="SansSerif" panose="00000400000000000000" pitchFamily="2" charset="2"/>
              </a:rPr>
              <a:t>[3] "Ocean Water: Salinity." </a:t>
            </a:r>
            <a:r>
              <a:rPr lang="en-US" i="1" dirty="0">
                <a:latin typeface="SansSerif" panose="00000400000000000000" pitchFamily="2" charset="2"/>
              </a:rPr>
              <a:t>Oceanography</a:t>
            </a:r>
            <a:r>
              <a:rPr lang="en-US" dirty="0">
                <a:latin typeface="SansSerif" panose="00000400000000000000" pitchFamily="2" charset="2"/>
              </a:rPr>
              <a:t>. Office If Naval Research. 			     Web. 18 Oct. 2014.	    	  		    		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54994" y="25265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3200" b="1">
                <a:latin typeface="SansSerif" panose="00000400000000000000" pitchFamily="2" charset="2"/>
              </a:rPr>
              <a:pPr/>
              <a:t>21</a:t>
            </a:fld>
            <a:endParaRPr lang="en-US" sz="3200" b="1" dirty="0">
              <a:latin typeface="SansSerif" panose="000004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75" y="6351104"/>
            <a:ext cx="117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20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55" y="3782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SansSerif" panose="00000400000000000000" pitchFamily="2" charset="2"/>
              </a:rPr>
              <a:t>Questions ???</a:t>
            </a:r>
            <a:endParaRPr lang="en-US" sz="6600" dirty="0">
              <a:latin typeface="SansSerif" panose="000004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64" y="1699039"/>
            <a:ext cx="7131050" cy="44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394" y="609600"/>
            <a:ext cx="8596668" cy="1320800"/>
          </a:xfrm>
        </p:spPr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The Project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112" y="1400307"/>
            <a:ext cx="4185623" cy="576262"/>
          </a:xfrm>
        </p:spPr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Project Scope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394" y="1930400"/>
            <a:ext cx="4185623" cy="330411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To create a solar desalination system utilizing the Solar Sausage.</a:t>
            </a:r>
          </a:p>
          <a:p>
            <a:r>
              <a:rPr lang="en-US" sz="2000" dirty="0" smtClean="0">
                <a:latin typeface="SansSerif" panose="00000400000000000000" pitchFamily="2" charset="2"/>
              </a:rPr>
              <a:t>Create a system that can be easily mass produced at low cost.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8444" y="1400307"/>
            <a:ext cx="4185618" cy="576262"/>
          </a:xfrm>
        </p:spPr>
        <p:txBody>
          <a:bodyPr/>
          <a:lstStyle/>
          <a:p>
            <a:r>
              <a:rPr lang="en-US" dirty="0" smtClean="0"/>
              <a:t>Main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8444" y="1985300"/>
            <a:ext cx="4185617" cy="330411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The system must support a small family</a:t>
            </a:r>
          </a:p>
          <a:p>
            <a:r>
              <a:rPr lang="en-US" sz="2000" dirty="0" smtClean="0">
                <a:latin typeface="SansSerif" panose="00000400000000000000" pitchFamily="2" charset="2"/>
              </a:rPr>
              <a:t>Minimize cost</a:t>
            </a:r>
          </a:p>
          <a:p>
            <a:r>
              <a:rPr lang="en-US" sz="2000" dirty="0" smtClean="0">
                <a:latin typeface="SansSerif" panose="00000400000000000000" pitchFamily="2" charset="2"/>
              </a:rPr>
              <a:t>Make the system user friendly</a:t>
            </a:r>
          </a:p>
          <a:p>
            <a:r>
              <a:rPr lang="en-US" sz="2000" dirty="0" smtClean="0">
                <a:latin typeface="SansSerif" panose="00000400000000000000" pitchFamily="2" charset="2"/>
              </a:rPr>
              <a:t>Make the system easily transportable and easily deconstructed 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4385" y="212898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3200" b="1">
                <a:latin typeface="SansSerif" panose="00000400000000000000" pitchFamily="2" charset="2"/>
              </a:rPr>
              <a:pPr/>
              <a:t>3</a:t>
            </a:fld>
            <a:endParaRPr lang="en-US" sz="3200" b="1" dirty="0">
              <a:latin typeface="SansSerif" panose="00000400000000000000" pitchFamily="2" charset="2"/>
            </a:endParaRPr>
          </a:p>
        </p:txBody>
      </p:sp>
      <p:pic>
        <p:nvPicPr>
          <p:cNvPr id="1026" name="Picture 2" descr="http://www.betterworldproject.org/AM/Images/FSUSausageStory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74" y="4084305"/>
            <a:ext cx="3061843" cy="17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9075" y="6351104"/>
            <a:ext cx="117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32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Solar Sausage</a:t>
            </a:r>
            <a:endParaRPr lang="en-US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77334" y="1648912"/>
                <a:ext cx="4184035" cy="38807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latin typeface="SansSerif" panose="00000400000000000000" pitchFamily="2" charset="2"/>
                  </a:rPr>
                  <a:t>Is an inflatable parabolic solar concentrator made of Mylar Polyester </a:t>
                </a:r>
              </a:p>
              <a:p>
                <a:pPr lvl="1"/>
                <a:r>
                  <a:rPr lang="en-US" dirty="0" smtClean="0">
                    <a:latin typeface="SansSerif" panose="00000400000000000000" pitchFamily="2" charset="2"/>
                  </a:rPr>
                  <a:t>98% cheaper than traditional parabolic reflectors</a:t>
                </a: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The reflective membrane separated two sections</a:t>
                </a: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The pressure in the upper section is maintained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𝑝𝑠𝑖</m:t>
                    </m:r>
                  </m:oMath>
                </a14:m>
                <a:r>
                  <a:rPr lang="en-US" dirty="0" smtClean="0">
                    <a:latin typeface="SansSerif" panose="00000400000000000000" pitchFamily="2" charset="2"/>
                  </a:rPr>
                  <a:t>. The lower section is maintained at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𝑝𝑠𝑖</m:t>
                    </m:r>
                  </m:oMath>
                </a14:m>
                <a:r>
                  <a:rPr lang="en-US" dirty="0" smtClean="0">
                    <a:latin typeface="SansSerif" panose="00000400000000000000" pitchFamily="2" charset="2"/>
                  </a:rPr>
                  <a:t> less than the upper section</a:t>
                </a:r>
              </a:p>
              <a:p>
                <a:pPr lvl="1"/>
                <a:r>
                  <a:rPr lang="en-US" dirty="0" smtClean="0">
                    <a:latin typeface="SansSerif" panose="00000400000000000000" pitchFamily="2" charset="2"/>
                  </a:rPr>
                  <a:t>The pressure difference results in a focal point</a:t>
                </a:r>
              </a:p>
              <a:p>
                <a:endParaRPr lang="en-US" dirty="0">
                  <a:latin typeface="SansSerif" panose="000004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77334" y="1648912"/>
                <a:ext cx="4184035" cy="3880772"/>
              </a:xfrm>
              <a:blipFill rotWithShape="0">
                <a:blip r:embed="rId2"/>
                <a:stretch>
                  <a:fillRect l="-292" t="-1570" r="-2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801" y="1064647"/>
            <a:ext cx="4667901" cy="46774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23958" y="24271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3200" b="1">
                <a:latin typeface="SansSerif" panose="00000400000000000000" pitchFamily="2" charset="2"/>
              </a:rPr>
              <a:pPr/>
              <a:t>4</a:t>
            </a:fld>
            <a:endParaRPr lang="en-US" sz="3200" b="1" dirty="0">
              <a:latin typeface="SansSerif" panose="000004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075" y="6351104"/>
            <a:ext cx="117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67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US" dirty="0" smtClean="0"/>
              <a:t>System Overview: The Design</a:t>
            </a:r>
            <a:endParaRPr lang="en-US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15852" y="-90956"/>
            <a:ext cx="3325981" cy="67353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206" y="1392885"/>
            <a:ext cx="2553359" cy="376766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2815389" y="3513221"/>
            <a:ext cx="2935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ansSerif" panose="00000400000000000000" pitchFamily="2" charset="2"/>
              </a:rPr>
              <a:t>Solar Sausage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95863" y="139288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ansSerif" panose="00000400000000000000" pitchFamily="2" charset="2"/>
              </a:rPr>
              <a:t>Condenser</a:t>
            </a:r>
            <a:endParaRPr lang="en-US" sz="2000" dirty="0">
              <a:latin typeface="SansSerif" panose="00000400000000000000" pitchFamily="2" charset="2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3910263" y="1792995"/>
            <a:ext cx="0" cy="395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830179" y="5160545"/>
            <a:ext cx="641633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30179" y="5010150"/>
            <a:ext cx="0" cy="3007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246514" y="4995110"/>
            <a:ext cx="0" cy="3007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525253" y="4975879"/>
            <a:ext cx="12753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ansSerif" panose="00000400000000000000" pitchFamily="2" charset="2"/>
              </a:rPr>
              <a:t>10 </a:t>
            </a:r>
            <a:r>
              <a:rPr lang="en-US" sz="2000" dirty="0" err="1" smtClean="0">
                <a:latin typeface="SansSerif" panose="00000400000000000000" pitchFamily="2" charset="2"/>
              </a:rPr>
              <a:t>ft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73617" y="2514600"/>
            <a:ext cx="1233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Trough</a:t>
            </a:r>
            <a:endParaRPr lang="en-US" sz="2000" dirty="0">
              <a:latin typeface="SansSerif" panose="00000400000000000000" pitchFamily="2" charset="2"/>
            </a:endParaRPr>
          </a:p>
        </p:txBody>
      </p:sp>
      <p:cxnSp>
        <p:nvCxnSpPr>
          <p:cNvPr id="94" name="Straight Arrow Connector 93"/>
          <p:cNvCxnSpPr>
            <a:stCxn id="92" idx="3"/>
          </p:cNvCxnSpPr>
          <p:nvPr/>
        </p:nvCxnSpPr>
        <p:spPr>
          <a:xfrm flipV="1">
            <a:off x="8807116" y="2430379"/>
            <a:ext cx="709863" cy="28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573617" y="4259179"/>
            <a:ext cx="111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Stand</a:t>
            </a:r>
            <a:endParaRPr lang="en-US" sz="2000" dirty="0">
              <a:latin typeface="SansSerif" panose="00000400000000000000" pitchFamily="2" charset="2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8686800" y="4379495"/>
            <a:ext cx="475247" cy="8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292722" y="1269774"/>
            <a:ext cx="119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</a:t>
            </a:r>
          </a:p>
          <a:p>
            <a:r>
              <a:rPr lang="en-US" dirty="0" smtClean="0"/>
              <a:t>Tank</a:t>
            </a:r>
            <a:endParaRPr lang="en-US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8528093" y="3380874"/>
            <a:ext cx="2005" cy="6555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0608845" y="3380874"/>
            <a:ext cx="2005" cy="6555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531942" y="3708649"/>
            <a:ext cx="20769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993961" y="3513221"/>
            <a:ext cx="84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3 </a:t>
            </a:r>
            <a:r>
              <a:rPr lang="en-US" sz="2000" dirty="0" err="1" smtClean="0">
                <a:latin typeface="SansSerif" panose="00000400000000000000" pitchFamily="2" charset="2"/>
              </a:rPr>
              <a:t>ft</a:t>
            </a:r>
            <a:endParaRPr lang="en-US" sz="2000" dirty="0">
              <a:latin typeface="SansSerif" panose="00000400000000000000" pitchFamily="2" charset="2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flipH="1">
            <a:off x="1146412" y="1613724"/>
            <a:ext cx="146310" cy="179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223958" y="25265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2800" b="1"/>
              <a:pPr/>
              <a:t>5</a:t>
            </a:fld>
            <a:endParaRPr lang="en-US" sz="28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979885" y="2618759"/>
            <a:ext cx="0" cy="7621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58228" y="2618758"/>
            <a:ext cx="0" cy="7621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327299" y="2618759"/>
            <a:ext cx="0" cy="7621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47371" y="2681412"/>
            <a:ext cx="0" cy="7621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476590" y="2618759"/>
            <a:ext cx="0" cy="7621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03660" y="2618759"/>
            <a:ext cx="0" cy="7621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807116" y="2681412"/>
            <a:ext cx="709863" cy="103233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753600" y="2714655"/>
            <a:ext cx="621489" cy="99399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642342" y="2714654"/>
            <a:ext cx="0" cy="93715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358548" y="2288798"/>
            <a:ext cx="13329" cy="894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070517" y="4807155"/>
            <a:ext cx="576065" cy="124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070516" y="2264191"/>
            <a:ext cx="576065" cy="124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96011" y="333184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4 </a:t>
            </a:r>
            <a:r>
              <a:rPr lang="en-US" dirty="0" err="1">
                <a:latin typeface="SansSerif" panose="00000400000000000000" pitchFamily="2" charset="2"/>
              </a:rPr>
              <a:t>ft</a:t>
            </a:r>
            <a:endParaRPr lang="en-US" dirty="0">
              <a:latin typeface="SansSerif" panose="00000400000000000000" pitchFamily="2" charset="2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335807" y="3902028"/>
            <a:ext cx="13329" cy="894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9075" y="6351104"/>
            <a:ext cx="1155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36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1" y="1638720"/>
            <a:ext cx="3694000" cy="365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n 8"/>
          <p:cNvSpPr/>
          <p:nvPr/>
        </p:nvSpPr>
        <p:spPr>
          <a:xfrm>
            <a:off x="8733974" y="389099"/>
            <a:ext cx="1992084" cy="2138201"/>
          </a:xfrm>
          <a:prstGeom prst="sun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43" y="1052837"/>
            <a:ext cx="4609764" cy="419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483572" y="1869432"/>
            <a:ext cx="667657" cy="146931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5400000" flipH="1" flipV="1">
            <a:off x="6250091" y="2331697"/>
            <a:ext cx="1360966" cy="653142"/>
          </a:xfrm>
          <a:prstGeom prst="curvedConnector3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474460" y="1904620"/>
            <a:ext cx="29029" cy="139894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6200000" flipV="1">
            <a:off x="5452033" y="2391683"/>
            <a:ext cx="1337505" cy="533172"/>
          </a:xfrm>
          <a:prstGeom prst="curvedConnector3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13806" y="1869432"/>
            <a:ext cx="580571" cy="130966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876581" y="1516045"/>
            <a:ext cx="232229" cy="24535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58345" y="1356054"/>
            <a:ext cx="232229" cy="24535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12742" y="1478729"/>
            <a:ext cx="232229" cy="24535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990444" y="5166907"/>
            <a:ext cx="449942" cy="1320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502400" y="5166907"/>
            <a:ext cx="0" cy="1320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26639" y="5166907"/>
            <a:ext cx="566057" cy="13207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223958" y="25265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9075" y="6351104"/>
            <a:ext cx="1155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94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Layout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914495"/>
              </p:ext>
            </p:extLst>
          </p:nvPr>
        </p:nvGraphicFramePr>
        <p:xfrm>
          <a:off x="444601" y="335722"/>
          <a:ext cx="9165166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87800103"/>
              </p:ext>
            </p:extLst>
          </p:nvPr>
        </p:nvGraphicFramePr>
        <p:xfrm>
          <a:off x="457200" y="2815166"/>
          <a:ext cx="4813300" cy="404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3706" y="5252846"/>
            <a:ext cx="2519089" cy="808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4019" y="20296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3200" b="1">
                <a:latin typeface="SansSerif" panose="00000400000000000000" pitchFamily="2" charset="2"/>
              </a:rPr>
              <a:pPr/>
              <a:t>7</a:t>
            </a:fld>
            <a:endParaRPr lang="en-US" sz="3200" b="1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075" y="6351104"/>
            <a:ext cx="1155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Alex </a:t>
            </a:r>
            <a:r>
              <a:rPr lang="en-US" dirty="0" err="1" smtClean="0">
                <a:latin typeface="SansSerif" panose="00000400000000000000" pitchFamily="2" charset="2"/>
              </a:rPr>
              <a:t>Filardo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9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Storage Tank</a:t>
            </a:r>
            <a:endParaRPr lang="en-US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9786" y="1454727"/>
                <a:ext cx="4605866" cy="3880773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latin typeface="SansSerif" panose="00000400000000000000" pitchFamily="2" charset="2"/>
                  </a:rPr>
                  <a:t>The Storage Tank volume is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=3.5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𝑔𝑎𝑙𝑙𝑜𝑛𝑠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(13.25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SansSerif" panose="00000400000000000000" pitchFamily="2" charset="2"/>
                </a:endParaRPr>
              </a:p>
              <a:p>
                <a:r>
                  <a:rPr lang="en-US" sz="2000" dirty="0" smtClean="0">
                    <a:latin typeface="SansSerif" panose="00000400000000000000" pitchFamily="2" charset="2"/>
                  </a:rPr>
                  <a:t>Filter located in the upper portion of the tank will filter out particles larger than 100 microns</a:t>
                </a:r>
              </a:p>
              <a:p>
                <a:r>
                  <a:rPr lang="en-US" sz="2000" dirty="0" smtClean="0">
                    <a:latin typeface="SansSerif" panose="00000400000000000000" pitchFamily="2" charset="2"/>
                  </a:rPr>
                  <a:t>Storage tank will be painted black to maximize heat absorption from the sun</a:t>
                </a:r>
              </a:p>
              <a:p>
                <a:r>
                  <a:rPr lang="en-US" sz="2000" dirty="0" smtClean="0">
                    <a:latin typeface="SansSerif" panose="00000400000000000000" pitchFamily="2" charset="2"/>
                  </a:rPr>
                  <a:t>Manually operated valve will control the flow of filtered saline water into the trough</a:t>
                </a:r>
                <a:endParaRPr lang="en-US" sz="2000" dirty="0">
                  <a:latin typeface="SansSerif" panose="000004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786" y="1454727"/>
                <a:ext cx="4605866" cy="3880773"/>
              </a:xfrm>
              <a:blipFill rotWithShape="1">
                <a:blip r:embed="rId2"/>
                <a:stretch>
                  <a:fillRect l="-661" t="-629" r="-1984" b="-26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642" y="2160589"/>
            <a:ext cx="3085380" cy="31749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55362" y="11405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SansSerif" panose="00000400000000000000" pitchFamily="2" charset="2"/>
              </a:rPr>
              <a:t>Figure </a:t>
            </a:r>
            <a:r>
              <a:rPr lang="en-US" i="1" dirty="0" smtClean="0">
                <a:latin typeface="SansSerif" panose="00000400000000000000" pitchFamily="2" charset="2"/>
              </a:rPr>
              <a:t>4. Storage Tank</a:t>
            </a:r>
          </a:p>
          <a:p>
            <a:r>
              <a:rPr lang="en-US" i="1" dirty="0" smtClean="0">
                <a:latin typeface="SansSerif" panose="00000400000000000000" pitchFamily="2" charset="2"/>
              </a:rPr>
              <a:t>Filters and hold saline water to feed into the through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43837" y="25265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2800" b="1">
                <a:latin typeface="SansSerif" panose="00000400000000000000" pitchFamily="2" charset="2"/>
              </a:rPr>
              <a:pPr/>
              <a:t>8</a:t>
            </a:fld>
            <a:endParaRPr lang="en-US" sz="2800" b="1" dirty="0">
              <a:latin typeface="SansSerif" panose="00000400000000000000" pitchFamily="2" charset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557995" y="3622325"/>
            <a:ext cx="112805" cy="4650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741803" y="2671387"/>
            <a:ext cx="105668" cy="5849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89642" y="4087409"/>
            <a:ext cx="337769" cy="436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83683" y="2630912"/>
            <a:ext cx="327576" cy="404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162668" y="3256370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10 in</a:t>
            </a:r>
            <a:endParaRPr lang="en-US" dirty="0">
              <a:latin typeface="SansSerif" panose="00000400000000000000" pitchFamily="2" charset="2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9700910" y="4739316"/>
            <a:ext cx="445968" cy="1660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0150155" y="4512301"/>
            <a:ext cx="35973" cy="3351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74303" y="5119422"/>
            <a:ext cx="0" cy="338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803362" y="4824039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13.75 in</a:t>
            </a:r>
            <a:endParaRPr lang="en-US" dirty="0">
              <a:latin typeface="SansSerif" panose="00000400000000000000" pitchFamily="2" charset="2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403336" y="5108031"/>
            <a:ext cx="515306" cy="133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75698" y="4173777"/>
            <a:ext cx="0" cy="338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74303" y="4626338"/>
            <a:ext cx="0" cy="338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575698" y="4375455"/>
            <a:ext cx="798605" cy="4201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386365" y="4595822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6</a:t>
            </a:r>
            <a:r>
              <a:rPr lang="en-US" dirty="0" smtClean="0">
                <a:latin typeface="SansSerif" panose="00000400000000000000" pitchFamily="2" charset="2"/>
              </a:rPr>
              <a:t> in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075" y="6351104"/>
            <a:ext cx="117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307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Trough</a:t>
            </a:r>
            <a:endParaRPr lang="en-US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459356"/>
                <a:ext cx="4682066" cy="3880773"/>
              </a:xfrm>
            </p:spPr>
            <p:txBody>
              <a:bodyPr/>
              <a:lstStyle/>
              <a:p>
                <a:r>
                  <a:rPr lang="en-US" dirty="0" smtClean="0">
                    <a:latin typeface="SansSerif" panose="00000400000000000000" pitchFamily="2" charset="2"/>
                  </a:rPr>
                  <a:t>The trough runs the full length of the solar sausage and has a width of 2 inches</a:t>
                </a:r>
              </a:p>
              <a:p>
                <a:pPr lvl="1"/>
                <a:r>
                  <a:rPr lang="en-US" dirty="0" smtClean="0">
                    <a:latin typeface="SansSerif" panose="00000400000000000000" pitchFamily="2" charset="2"/>
                  </a:rPr>
                  <a:t>The focal point is only 3/8</a:t>
                </a:r>
                <a:r>
                  <a:rPr lang="en-US" baseline="30000" dirty="0" smtClean="0">
                    <a:latin typeface="SansSerif" panose="00000400000000000000" pitchFamily="2" charset="2"/>
                  </a:rPr>
                  <a:t>th</a:t>
                </a:r>
                <a:r>
                  <a:rPr lang="en-US" dirty="0" smtClean="0">
                    <a:latin typeface="SansSerif" panose="00000400000000000000" pitchFamily="2" charset="2"/>
                  </a:rPr>
                  <a:t> of an inch wide</a:t>
                </a:r>
              </a:p>
              <a:p>
                <a:r>
                  <a:rPr lang="en-US" dirty="0">
                    <a:latin typeface="SansSerif" panose="00000400000000000000" pitchFamily="2" charset="2"/>
                  </a:rPr>
                  <a:t>The troughs volume is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𝑔𝑎𝑙𝑙𝑜𝑛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(5.68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SansSerif" panose="00000400000000000000" pitchFamily="2" charset="2"/>
                </a:endParaRPr>
              </a:p>
              <a:p>
                <a:r>
                  <a:rPr lang="en-US" dirty="0">
                    <a:latin typeface="SansSerif" panose="00000400000000000000" pitchFamily="2" charset="2"/>
                  </a:rPr>
                  <a:t>Heat Delivered to Trough</a:t>
                </a:r>
              </a:p>
              <a:p>
                <a:pPr marL="742950" lvl="2" indent="-342900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𝐴𝑐𝑡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=5,175.57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𝐵𝑡𝑢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(1516.81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SansSerif" panose="00000400000000000000" pitchFamily="2" charset="2"/>
                </a:endParaRP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The trough is painted black to maximize heat absorption</a:t>
                </a:r>
                <a:endParaRPr lang="en-US" dirty="0">
                  <a:latin typeface="SansSerif" panose="000004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459356"/>
                <a:ext cx="4682066" cy="3880773"/>
              </a:xfrm>
              <a:blipFill rotWithShape="0">
                <a:blip r:embed="rId2"/>
                <a:stretch>
                  <a:fillRect l="-260" t="-942" b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74942" y="1459356"/>
            <a:ext cx="3978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SansSerif" panose="00000400000000000000" pitchFamily="2" charset="2"/>
              </a:rPr>
              <a:t>Figure 2. Trough</a:t>
            </a:r>
          </a:p>
          <a:p>
            <a:pPr marL="342900" indent="-342900">
              <a:buAutoNum type="alphaLcParenR"/>
            </a:pPr>
            <a:r>
              <a:rPr lang="en-US" i="1" dirty="0" smtClean="0">
                <a:latin typeface="SansSerif" panose="00000400000000000000" pitchFamily="2" charset="2"/>
              </a:rPr>
              <a:t>Full Trough	</a:t>
            </a:r>
          </a:p>
          <a:p>
            <a:pPr marL="342900" indent="-342900">
              <a:buAutoNum type="alphaLcParenR"/>
            </a:pPr>
            <a:r>
              <a:rPr lang="en-US" i="1" dirty="0" smtClean="0">
                <a:latin typeface="SansSerif" panose="00000400000000000000" pitchFamily="2" charset="2"/>
              </a:rPr>
              <a:t>End of Trough where it is bolted to the stand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95430" y="2735693"/>
            <a:ext cx="4952339" cy="2334820"/>
            <a:chOff x="6643242" y="3377313"/>
            <a:chExt cx="4672827" cy="20212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3242" y="3919417"/>
              <a:ext cx="3067219" cy="14790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92374" y="3377313"/>
              <a:ext cx="1723695" cy="202120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643242" y="4018582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ansSerif" panose="00000400000000000000" pitchFamily="2" charset="2"/>
                </a:rPr>
                <a:t>a)</a:t>
              </a:r>
              <a:endParaRPr lang="en-US" dirty="0">
                <a:solidFill>
                  <a:schemeClr val="bg1"/>
                </a:solidFill>
                <a:latin typeface="SansSerif" panose="00000400000000000000" pitchFamily="2" charset="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592374" y="349650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74942" y="3581400"/>
            <a:ext cx="443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a)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46119" y="2873381"/>
            <a:ext cx="431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b)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04080" y="242716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05720C4-5094-4F88-9A58-B31FBEC66532}" type="slidenum">
              <a:rPr lang="en-US" sz="3200" b="1">
                <a:latin typeface="SansSerif" panose="00000400000000000000" pitchFamily="2" charset="2"/>
              </a:rPr>
              <a:pPr/>
              <a:t>9</a:t>
            </a:fld>
            <a:endParaRPr lang="en-US" sz="3200" b="1" dirty="0">
              <a:latin typeface="SansSerif" panose="00000400000000000000" pitchFamily="2" charset="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253243" y="2659685"/>
            <a:ext cx="0" cy="338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858869" y="3023388"/>
            <a:ext cx="0" cy="338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418518" y="2654056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2 in</a:t>
            </a:r>
            <a:endParaRPr lang="en-US" dirty="0">
              <a:latin typeface="SansSerif" panose="00000400000000000000" pitchFamily="2" charset="2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253243" y="2828947"/>
            <a:ext cx="605626" cy="363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837812" y="3833748"/>
            <a:ext cx="12875" cy="739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696800" y="3781455"/>
            <a:ext cx="390300" cy="37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696800" y="4554577"/>
            <a:ext cx="390300" cy="37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862356" y="3960904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2 in</a:t>
            </a:r>
            <a:endParaRPr lang="en-US" dirty="0">
              <a:latin typeface="SansSerif" panose="00000400000000000000" pitchFamily="2" charset="2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972085" y="4091197"/>
            <a:ext cx="1054098" cy="489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939500" y="3167471"/>
            <a:ext cx="1092569" cy="50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3598" y="2998209"/>
            <a:ext cx="127371" cy="338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94203" y="4383506"/>
            <a:ext cx="127371" cy="338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102565" y="367066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10 </a:t>
            </a:r>
            <a:r>
              <a:rPr lang="en-US" dirty="0" err="1" smtClean="0">
                <a:latin typeface="SansSerif" panose="00000400000000000000" pitchFamily="2" charset="2"/>
              </a:rPr>
              <a:t>ft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075" y="6351104"/>
            <a:ext cx="117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Water Desalination						</a:t>
            </a:r>
            <a:r>
              <a:rPr lang="en-US" dirty="0">
                <a:latin typeface="SansSerif" panose="00000400000000000000" pitchFamily="2" charset="2"/>
              </a:rPr>
              <a:t>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04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</TotalTime>
  <Words>826</Words>
  <Application>Microsoft Office PowerPoint</Application>
  <PresentationFormat>Widescreen</PresentationFormat>
  <Paragraphs>228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SansSerif</vt:lpstr>
      <vt:lpstr>Trebuchet MS</vt:lpstr>
      <vt:lpstr>Wingdings 3</vt:lpstr>
      <vt:lpstr>Facet</vt:lpstr>
      <vt:lpstr>Solar Sausage for Desalination </vt:lpstr>
      <vt:lpstr>Overview</vt:lpstr>
      <vt:lpstr>The Project</vt:lpstr>
      <vt:lpstr>Solar Sausage</vt:lpstr>
      <vt:lpstr>System Overview: The Design</vt:lpstr>
      <vt:lpstr>PowerPoint Presentation</vt:lpstr>
      <vt:lpstr>General Layout</vt:lpstr>
      <vt:lpstr>Storage Tank</vt:lpstr>
      <vt:lpstr>Trough</vt:lpstr>
      <vt:lpstr>Condenser/Channels</vt:lpstr>
      <vt:lpstr>Bladder</vt:lpstr>
      <vt:lpstr>Expected Worker Maintenance</vt:lpstr>
      <vt:lpstr>General Calculations</vt:lpstr>
      <vt:lpstr>PowerPoint Presentation</vt:lpstr>
      <vt:lpstr>Business Plan</vt:lpstr>
      <vt:lpstr>Challenges Faced/Lessons Learned</vt:lpstr>
      <vt:lpstr>Procurement</vt:lpstr>
      <vt:lpstr>Budget</vt:lpstr>
      <vt:lpstr>Gantt Chart</vt:lpstr>
      <vt:lpstr>Summary</vt:lpstr>
      <vt:lpstr>References</vt:lpstr>
      <vt:lpstr>Questions 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Sausage for Desalination</dc:title>
  <dc:creator>studentpro</dc:creator>
  <cp:lastModifiedBy>studentpro</cp:lastModifiedBy>
  <cp:revision>49</cp:revision>
  <dcterms:created xsi:type="dcterms:W3CDTF">2015-01-26T22:24:17Z</dcterms:created>
  <dcterms:modified xsi:type="dcterms:W3CDTF">2015-02-15T23:52:28Z</dcterms:modified>
</cp:coreProperties>
</file>