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74" r:id="rId4"/>
    <p:sldId id="281" r:id="rId5"/>
    <p:sldId id="282" r:id="rId6"/>
    <p:sldId id="288" r:id="rId7"/>
    <p:sldId id="289" r:id="rId8"/>
    <p:sldId id="290" r:id="rId9"/>
    <p:sldId id="287" r:id="rId10"/>
    <p:sldId id="278" r:id="rId11"/>
    <p:sldId id="283" r:id="rId12"/>
    <p:sldId id="284" r:id="rId13"/>
    <p:sldId id="279" r:id="rId14"/>
    <p:sldId id="286" r:id="rId15"/>
    <p:sldId id="266" r:id="rId16"/>
    <p:sldId id="267" r:id="rId17"/>
    <p:sldId id="268" r:id="rId18"/>
    <p:sldId id="26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85435" autoAdjust="0"/>
  </p:normalViewPr>
  <p:slideViewPr>
    <p:cSldViewPr snapToGrid="0">
      <p:cViewPr varScale="1">
        <p:scale>
          <a:sx n="75" d="100"/>
          <a:sy n="75" d="100"/>
        </p:scale>
        <p:origin x="72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E35F1-0B07-4C17-8121-AEFEEE33C0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E0FDEA-C6BB-4F1F-A1F3-F030B4869A95}">
      <dgm:prSet custT="1"/>
      <dgm:spPr/>
      <dgm:t>
        <a:bodyPr/>
        <a:lstStyle/>
        <a:p>
          <a:pPr rtl="0"/>
          <a:r>
            <a:rPr lang="en-US" sz="2400" b="1" i="1" dirty="0" smtClean="0">
              <a:latin typeface="SansSerif" panose="00000400000000000000" pitchFamily="2" charset="2"/>
            </a:rPr>
            <a:t>“Much of the under developed world still lacks access to clean drinking water.”</a:t>
          </a:r>
          <a:endParaRPr lang="en-US" sz="2400" dirty="0">
            <a:latin typeface="SansSerif" panose="00000400000000000000" pitchFamily="2" charset="2"/>
          </a:endParaRPr>
        </a:p>
      </dgm:t>
    </dgm:pt>
    <dgm:pt modelId="{9F8EE1D8-E8B2-46BE-924B-71D0BE093919}" type="parTrans" cxnId="{11CDCC77-EB84-4CA5-91F7-83E7AAC80BFD}">
      <dgm:prSet/>
      <dgm:spPr/>
      <dgm:t>
        <a:bodyPr/>
        <a:lstStyle/>
        <a:p>
          <a:endParaRPr lang="en-US"/>
        </a:p>
      </dgm:t>
    </dgm:pt>
    <dgm:pt modelId="{4E60A948-D711-4857-ADA3-CD4E5000D60C}" type="sibTrans" cxnId="{11CDCC77-EB84-4CA5-91F7-83E7AAC80BFD}">
      <dgm:prSet/>
      <dgm:spPr/>
      <dgm:t>
        <a:bodyPr/>
        <a:lstStyle/>
        <a:p>
          <a:endParaRPr lang="en-US"/>
        </a:p>
      </dgm:t>
    </dgm:pt>
    <dgm:pt modelId="{0D23C801-1A69-445B-9FB2-CE3F1BFA1198}" type="pres">
      <dgm:prSet presAssocID="{CE8E35F1-0B07-4C17-8121-AEFEEE33C0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2CAC3-1DFF-4976-A11E-CD279161C78A}" type="pres">
      <dgm:prSet presAssocID="{19E0FDEA-C6BB-4F1F-A1F3-F030B4869A95}" presName="parentText" presStyleLbl="node1" presStyleIdx="0" presStyleCnt="1" custLinFactNeighborY="287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6BF34-3F1B-4853-9B50-6A9693BE05FD}" type="presOf" srcId="{19E0FDEA-C6BB-4F1F-A1F3-F030B4869A95}" destId="{22E2CAC3-1DFF-4976-A11E-CD279161C78A}" srcOrd="0" destOrd="0" presId="urn:microsoft.com/office/officeart/2005/8/layout/vList2"/>
    <dgm:cxn modelId="{7707426E-09CB-4524-B9E5-E8D2D37BBB4B}" type="presOf" srcId="{CE8E35F1-0B07-4C17-8121-AEFEEE33C000}" destId="{0D23C801-1A69-445B-9FB2-CE3F1BFA1198}" srcOrd="0" destOrd="0" presId="urn:microsoft.com/office/officeart/2005/8/layout/vList2"/>
    <dgm:cxn modelId="{11CDCC77-EB84-4CA5-91F7-83E7AAC80BFD}" srcId="{CE8E35F1-0B07-4C17-8121-AEFEEE33C000}" destId="{19E0FDEA-C6BB-4F1F-A1F3-F030B4869A95}" srcOrd="0" destOrd="0" parTransId="{9F8EE1D8-E8B2-46BE-924B-71D0BE093919}" sibTransId="{4E60A948-D711-4857-ADA3-CD4E5000D60C}"/>
    <dgm:cxn modelId="{45835FAB-999B-411E-9CD9-CA3913B9A76D}" type="presParOf" srcId="{0D23C801-1A69-445B-9FB2-CE3F1BFA1198}" destId="{22E2CAC3-1DFF-4976-A11E-CD279161C7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9EDD03-7394-4410-BB7B-B6EBCB2C56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33500E-174A-471B-86A5-112DE4499225}">
      <dgm:prSet custT="1"/>
      <dgm:spPr/>
      <dgm:t>
        <a:bodyPr/>
        <a:lstStyle/>
        <a:p>
          <a:pPr rtl="0"/>
          <a:r>
            <a:rPr lang="en-US" sz="2600" b="1" i="1" dirty="0" smtClean="0">
              <a:latin typeface="SansSerif" panose="00000400000000000000" pitchFamily="2" charset="2"/>
            </a:rPr>
            <a:t>“</a:t>
          </a:r>
          <a:r>
            <a:rPr lang="en-US" sz="2400" b="1" i="1" dirty="0" smtClean="0">
              <a:latin typeface="SansSerif" panose="00000400000000000000" pitchFamily="2" charset="2"/>
            </a:rPr>
            <a:t>The goal of this project is to create a solar desalination system using the Solar Sausage.</a:t>
          </a:r>
          <a:r>
            <a:rPr lang="en-US" sz="2600" b="1" i="1" dirty="0" smtClean="0">
              <a:latin typeface="SansSerif" panose="00000400000000000000" pitchFamily="2" charset="2"/>
            </a:rPr>
            <a:t>”</a:t>
          </a:r>
          <a:endParaRPr lang="en-US" sz="2600" dirty="0">
            <a:latin typeface="SansSerif" panose="00000400000000000000" pitchFamily="2" charset="2"/>
          </a:endParaRPr>
        </a:p>
      </dgm:t>
    </dgm:pt>
    <dgm:pt modelId="{10F364CB-58E0-4C65-BB7E-8902DBDBC853}" type="parTrans" cxnId="{43F5FF31-4086-4B36-B8CA-95B1E92416FB}">
      <dgm:prSet/>
      <dgm:spPr/>
      <dgm:t>
        <a:bodyPr/>
        <a:lstStyle/>
        <a:p>
          <a:endParaRPr lang="en-US"/>
        </a:p>
      </dgm:t>
    </dgm:pt>
    <dgm:pt modelId="{BC1758E3-F31A-41B7-83A3-EC7602588C8E}" type="sibTrans" cxnId="{43F5FF31-4086-4B36-B8CA-95B1E92416FB}">
      <dgm:prSet/>
      <dgm:spPr/>
      <dgm:t>
        <a:bodyPr/>
        <a:lstStyle/>
        <a:p>
          <a:endParaRPr lang="en-US"/>
        </a:p>
      </dgm:t>
    </dgm:pt>
    <dgm:pt modelId="{E25FAED8-CD76-49B0-AD0F-881622DA754F}">
      <dgm:prSet/>
      <dgm:spPr/>
      <dgm:t>
        <a:bodyPr/>
        <a:lstStyle/>
        <a:p>
          <a:pPr rtl="0"/>
          <a:endParaRPr lang="en-US" b="0" u="sng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0609859-8E49-47EE-A13D-7D522FE17B9C}" type="parTrans" cxnId="{F9B2E0B0-5CEC-4012-99DB-F030919066A9}">
      <dgm:prSet/>
      <dgm:spPr/>
      <dgm:t>
        <a:bodyPr/>
        <a:lstStyle/>
        <a:p>
          <a:endParaRPr lang="en-US"/>
        </a:p>
      </dgm:t>
    </dgm:pt>
    <dgm:pt modelId="{FB0AD833-6EAB-467F-BA1E-13C7BAC8B3B6}" type="sibTrans" cxnId="{F9B2E0B0-5CEC-4012-99DB-F030919066A9}">
      <dgm:prSet/>
      <dgm:spPr/>
      <dgm:t>
        <a:bodyPr/>
        <a:lstStyle/>
        <a:p>
          <a:endParaRPr lang="en-US"/>
        </a:p>
      </dgm:t>
    </dgm:pt>
    <dgm:pt modelId="{5F320726-02C4-43F5-9629-C2B09DF87EFB}" type="pres">
      <dgm:prSet presAssocID="{959EDD03-7394-4410-BB7B-B6EBCB2C56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958394-13FD-419B-9EE1-585F8A21E523}" type="pres">
      <dgm:prSet presAssocID="{F233500E-174A-471B-86A5-112DE4499225}" presName="parentText" presStyleLbl="node1" presStyleIdx="0" presStyleCnt="1" custLinFactY="2411" custLinFactNeighborX="-130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B66CD-2B4B-4736-BEFD-D67E57385194}" type="pres">
      <dgm:prSet presAssocID="{F233500E-174A-471B-86A5-112DE449922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DB193-74E5-4389-9033-FEDB7427D320}" type="presOf" srcId="{959EDD03-7394-4410-BB7B-B6EBCB2C5600}" destId="{5F320726-02C4-43F5-9629-C2B09DF87EFB}" srcOrd="0" destOrd="0" presId="urn:microsoft.com/office/officeart/2005/8/layout/vList2"/>
    <dgm:cxn modelId="{43F5FF31-4086-4B36-B8CA-95B1E92416FB}" srcId="{959EDD03-7394-4410-BB7B-B6EBCB2C5600}" destId="{F233500E-174A-471B-86A5-112DE4499225}" srcOrd="0" destOrd="0" parTransId="{10F364CB-58E0-4C65-BB7E-8902DBDBC853}" sibTransId="{BC1758E3-F31A-41B7-83A3-EC7602588C8E}"/>
    <dgm:cxn modelId="{C5F2E970-55B5-4359-83C4-F3E542AD3205}" type="presOf" srcId="{F233500E-174A-471B-86A5-112DE4499225}" destId="{30958394-13FD-419B-9EE1-585F8A21E523}" srcOrd="0" destOrd="0" presId="urn:microsoft.com/office/officeart/2005/8/layout/vList2"/>
    <dgm:cxn modelId="{F9B2E0B0-5CEC-4012-99DB-F030919066A9}" srcId="{F233500E-174A-471B-86A5-112DE4499225}" destId="{E25FAED8-CD76-49B0-AD0F-881622DA754F}" srcOrd="0" destOrd="0" parTransId="{E0609859-8E49-47EE-A13D-7D522FE17B9C}" sibTransId="{FB0AD833-6EAB-467F-BA1E-13C7BAC8B3B6}"/>
    <dgm:cxn modelId="{B704C920-9ADB-4ED7-AB4B-D31C39529B29}" type="presOf" srcId="{E25FAED8-CD76-49B0-AD0F-881622DA754F}" destId="{08CB66CD-2B4B-4736-BEFD-D67E57385194}" srcOrd="0" destOrd="0" presId="urn:microsoft.com/office/officeart/2005/8/layout/vList2"/>
    <dgm:cxn modelId="{F22825CF-585C-4E90-B805-3D0A3D0050E8}" type="presParOf" srcId="{5F320726-02C4-43F5-9629-C2B09DF87EFB}" destId="{30958394-13FD-419B-9EE1-585F8A21E523}" srcOrd="0" destOrd="0" presId="urn:microsoft.com/office/officeart/2005/8/layout/vList2"/>
    <dgm:cxn modelId="{B7DFD065-F228-40FD-8AC6-6AA034622CD2}" type="presParOf" srcId="{5F320726-02C4-43F5-9629-C2B09DF87EFB}" destId="{08CB66CD-2B4B-4736-BEFD-D67E5738519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0E2A67-CB5D-41D3-9B5A-30FD4D2A7EDB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47D2E7-9A02-4981-B649-36C23A3A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 defTabSz="931774">
              <a:buFontTx/>
              <a:buChar char="-"/>
              <a:defRPr/>
            </a:pPr>
            <a:r>
              <a:rPr lang="en-US" sz="1900" dirty="0"/>
              <a:t>Reduced Education</a:t>
            </a:r>
          </a:p>
          <a:p>
            <a:pPr lvl="1">
              <a:buFontTx/>
              <a:buChar char="-"/>
            </a:pPr>
            <a:r>
              <a:rPr lang="en-US" sz="1900" dirty="0"/>
              <a:t>Poor Hygiene </a:t>
            </a:r>
          </a:p>
          <a:p>
            <a:pPr lvl="1">
              <a:buFontTx/>
              <a:buChar char="-"/>
            </a:pPr>
            <a:r>
              <a:rPr lang="en-US" sz="1900" dirty="0"/>
              <a:t>Pollutants</a:t>
            </a:r>
          </a:p>
          <a:p>
            <a:endParaRPr lang="en-US" dirty="0" smtClean="0"/>
          </a:p>
          <a:p>
            <a:r>
              <a:rPr lang="en-US" dirty="0" smtClean="0"/>
              <a:t>3.4 million people die from water-related illness every year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blueplanetnetwork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&gt;186000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/Tallahassee -</a:t>
            </a:r>
            <a:r>
              <a:rPr lang="en-US" baseline="0" dirty="0" smtClean="0">
                <a:sym typeface="Wingdings" panose="05000000000000000000" pitchFamily="2" charset="2"/>
              </a:rPr>
              <a:t> that’s 18x the amount of people in Tallahassee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1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HE: Most expensive,</a:t>
            </a:r>
            <a:r>
              <a:rPr lang="en-US" baseline="0" dirty="0" smtClean="0"/>
              <a:t> most components, more maintenance required, complex design, more monitoring </a:t>
            </a:r>
            <a:r>
              <a:rPr lang="en-US" baseline="0" dirty="0" err="1" smtClean="0"/>
              <a:t>requried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DHTM: free-standing condenser required, takes up larger space, not easily adjusted for sun movement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0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Larger</a:t>
            </a:r>
            <a:r>
              <a:rPr lang="en-US" baseline="0" dirty="0" smtClean="0"/>
              <a:t> solar sausage =&gt; greater material =&gt; greater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0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0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36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 water not easily</a:t>
            </a:r>
            <a:r>
              <a:rPr lang="en-US" baseline="0" dirty="0" smtClean="0"/>
              <a:t> available like we are used to. </a:t>
            </a:r>
          </a:p>
          <a:p>
            <a:r>
              <a:rPr lang="en-US" baseline="0" dirty="0" smtClean="0"/>
              <a:t>Luxury as the lack of causes disease and leads to a cycle of poverty.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Solar Sausage provides a solution to developing countries in need of clean water. </a:t>
            </a:r>
          </a:p>
          <a:p>
            <a:r>
              <a:rPr lang="en-US" baseline="0" dirty="0" smtClean="0"/>
              <a:t>Green Energy – Solar </a:t>
            </a:r>
          </a:p>
          <a:p>
            <a:r>
              <a:rPr lang="en-US" baseline="0" dirty="0" smtClean="0"/>
              <a:t>Direct Heat Transfer method chosen opposed to H.E. because simpler, easily fixed, less components, easier to train people. </a:t>
            </a:r>
          </a:p>
          <a:p>
            <a:r>
              <a:rPr lang="en-US" baseline="0" dirty="0" smtClean="0"/>
              <a:t>	increases deployment area opportunities </a:t>
            </a:r>
          </a:p>
          <a:p>
            <a:r>
              <a:rPr lang="en-US" baseline="0" dirty="0" smtClean="0"/>
              <a:t>		-&gt; broadens marketing opportunities &amp; potential consumer base</a:t>
            </a:r>
          </a:p>
          <a:p>
            <a:r>
              <a:rPr lang="en-US" baseline="0" dirty="0" smtClean="0"/>
              <a:t>Many challenges to account for : climate and materials</a:t>
            </a:r>
          </a:p>
          <a:p>
            <a:r>
              <a:rPr lang="en-US" baseline="0" dirty="0" smtClean="0"/>
              <a:t>	easily </a:t>
            </a:r>
            <a:r>
              <a:rPr lang="en-US" baseline="0" dirty="0" err="1" smtClean="0"/>
              <a:t>replacable</a:t>
            </a:r>
            <a:r>
              <a:rPr lang="en-US" baseline="0" dirty="0" smtClean="0"/>
              <a:t> parts</a:t>
            </a:r>
          </a:p>
          <a:p>
            <a:r>
              <a:rPr lang="en-US" baseline="0" dirty="0" smtClean="0"/>
              <a:t>	weather conditions (seasonal variation) </a:t>
            </a:r>
          </a:p>
          <a:p>
            <a:r>
              <a:rPr lang="en-US" baseline="0" dirty="0" smtClean="0"/>
              <a:t>Project Forecast: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892BF7A-38E1-43B4-BFBB-EA08DEF10EB2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ABF-636E-4AB5-A08B-39300F51FDED}" type="datetime1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1DD2-D8FF-4847-B652-8ABA908D9EA6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28CB-C6B5-42EA-AF42-AAA592A7D71E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7AC-60E9-4E0C-9D9D-C078AC502492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D04-DC1B-4222-9A75-5DFE945E5C42}" type="datetime1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F7E-E4B2-4E38-A7CE-D172219A0C21}" type="datetime1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BB94-ADC3-406D-BF0B-B2000FDDA5A7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1C99-8E9A-4027-ACD4-347240E46EC8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055-D58C-4927-AA8B-3B5978FCB877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EF38-C6FE-41EA-9E82-5A8EB09052F3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E2D9-AA20-44AA-9D3B-4E3B3C37A209}" type="datetime1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4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B4ED-A62E-4D09-BD52-35A3600C4D5B}" type="datetime1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B82-DBA1-416F-BEF1-78F11862E76B}" type="datetime1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F143-A1AF-401C-8A4A-31484A07ACB6}" type="datetime1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6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FDB6-6F2C-4ABB-9689-5503964F0025}" type="datetime1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16F6-4E99-4640-AF68-FDEA7C92364D}" type="datetime1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AAF4A53-F77E-46BD-8FB4-B7CCF6E607C0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823" y="1310017"/>
            <a:ext cx="9291185" cy="1020175"/>
          </a:xfrm>
        </p:spPr>
        <p:txBody>
          <a:bodyPr/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Solar Sausage for Water Desalination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1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643" y="2579914"/>
            <a:ext cx="4895564" cy="3139546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TextBox 5"/>
          <p:cNvSpPr txBox="1"/>
          <p:nvPr/>
        </p:nvSpPr>
        <p:spPr>
          <a:xfrm>
            <a:off x="1059823" y="2611013"/>
            <a:ext cx="52338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SansSerif" panose="00000400000000000000" pitchFamily="2" charset="2"/>
              </a:rPr>
              <a:t>Sponsor: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Florida State University</a:t>
            </a:r>
            <a:endParaRPr lang="en-US" sz="2000" dirty="0">
              <a:solidFill>
                <a:schemeClr val="bg1"/>
              </a:solidFill>
              <a:latin typeface="SansSerif" panose="00000400000000000000" pitchFamily="2" charset="2"/>
            </a:endParaRPr>
          </a:p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SansSerif" panose="00000400000000000000" pitchFamily="2" charset="2"/>
              </a:rPr>
              <a:t>Advisor: 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Dr. Shangchao Lin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SansSerif" panose="00000400000000000000" pitchFamily="2" charset="2"/>
              </a:rPr>
              <a:t>Instructor: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Dr. Scott Helzer</a:t>
            </a:r>
          </a:p>
          <a:p>
            <a:pPr lvl="3"/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	Nikhil Gupta</a:t>
            </a:r>
          </a:p>
          <a:p>
            <a:pPr lvl="1">
              <a:spcAft>
                <a:spcPts val="800"/>
              </a:spcAft>
            </a:pP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		Dr. Chiang Shih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SansSerif" panose="00000400000000000000" pitchFamily="2" charset="2"/>
              </a:rPr>
              <a:t>Group 7: 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Alexandra Filardo</a:t>
            </a:r>
          </a:p>
          <a:p>
            <a:r>
              <a:rPr lang="en-US" sz="2000" dirty="0">
                <a:solidFill>
                  <a:schemeClr val="bg1"/>
                </a:solidFill>
                <a:latin typeface="SansSerif" panose="000004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  	Joseph Hamel</a:t>
            </a:r>
          </a:p>
          <a:p>
            <a:r>
              <a:rPr lang="en-US" sz="2000" dirty="0">
                <a:solidFill>
                  <a:schemeClr val="bg1"/>
                </a:solidFill>
                <a:latin typeface="SansSerif" panose="000004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  	Alex Stringer</a:t>
            </a:r>
          </a:p>
          <a:p>
            <a:r>
              <a:rPr lang="en-US" sz="2000" dirty="0">
                <a:solidFill>
                  <a:schemeClr val="bg1"/>
                </a:solidFill>
                <a:latin typeface="SansSerif" panose="000004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  	Crystal Wells</a:t>
            </a:r>
          </a:p>
        </p:txBody>
      </p:sp>
    </p:spTree>
    <p:extLst>
      <p:ext uri="{BB962C8B-B14F-4D97-AF65-F5344CB8AC3E}">
        <p14:creationId xmlns:p14="http://schemas.microsoft.com/office/powerpoint/2010/main" val="8765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Energy Analysis 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315369"/>
            <a:ext cx="4825157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Solar Insolation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54953" y="2896393"/>
                <a:ext cx="4825158" cy="28400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 smtClean="0">
                    <a:latin typeface="SansSerif" panose="00000400000000000000" pitchFamily="2" charset="2"/>
                  </a:rPr>
                  <a:t>During peak hours the average Solar Insolation,</a:t>
                </a:r>
                <a:r>
                  <a:rPr lang="en-US" sz="2200" dirty="0">
                    <a:latin typeface="SansSerif" panose="000004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=1000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 smtClean="0">
                  <a:latin typeface="SansSerif" panose="00000400000000000000" pitchFamily="2" charset="2"/>
                </a:endParaRPr>
              </a:p>
              <a:p>
                <a:r>
                  <a:rPr lang="en-US" sz="2200" dirty="0" smtClean="0">
                    <a:latin typeface="SansSerif" panose="00000400000000000000" pitchFamily="2" charset="2"/>
                  </a:rPr>
                  <a:t>This values vary based on the collectors angle or latitude to the sun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=1000</m:t>
                    </m:r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1900" dirty="0" smtClean="0">
                  <a:latin typeface="SansSerif" panose="00000400000000000000" pitchFamily="2" charset="2"/>
                </a:endParaRPr>
              </a:p>
              <a:p>
                <a:r>
                  <a:rPr lang="en-US" sz="2200" dirty="0" smtClean="0">
                    <a:latin typeface="SansSerif" panose="00000400000000000000" pitchFamily="2" charset="2"/>
                  </a:rPr>
                  <a:t>The latitude of Tallahassee is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=30° </m:t>
                    </m:r>
                  </m:oMath>
                </a14:m>
                <a:endParaRPr lang="en-US" sz="2200" b="0" dirty="0" smtClean="0">
                  <a:latin typeface="SansSerif" panose="00000400000000000000" pitchFamily="2" charset="2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=866.16 </m:t>
                    </m:r>
                    <m:f>
                      <m:f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54953" y="2896393"/>
                <a:ext cx="4825158" cy="2840039"/>
              </a:xfrm>
              <a:blipFill rotWithShape="0">
                <a:blip r:embed="rId3"/>
                <a:stretch>
                  <a:fillRect l="-505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8710" y="2315369"/>
            <a:ext cx="4825159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Heat Delivered to the System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08710" y="2932586"/>
                <a:ext cx="4825159" cy="308721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latin typeface="SansSerif" panose="00000400000000000000" pitchFamily="2" charset="2"/>
                  </a:rPr>
                  <a:t>Heat Delivered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𝑅𝑒𝑓𝑙𝑒𝑐𝑡𝑖𝑣𝑒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=2279.5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800" b="0" dirty="0" smtClean="0">
                  <a:latin typeface="SansSerif" panose="00000400000000000000" pitchFamily="2" charset="2"/>
                </a:endParaRPr>
              </a:p>
              <a:p>
                <a:r>
                  <a:rPr lang="en-US" sz="2000" dirty="0" smtClean="0">
                    <a:latin typeface="SansSerif" panose="00000400000000000000" pitchFamily="2" charset="2"/>
                  </a:rPr>
                  <a:t>Actual Heat Delivered</a:t>
                </a:r>
              </a:p>
              <a:p>
                <a:pPr lvl="1"/>
                <a:r>
                  <a:rPr lang="en-US" sz="1800" dirty="0" smtClean="0">
                    <a:latin typeface="SansSerif" panose="00000400000000000000" pitchFamily="2" charset="2"/>
                  </a:rPr>
                  <a:t>Taking into account the compounding losses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𝐴𝑐𝑡</m:t>
                            </m:r>
                          </m:sub>
                        </m:sSub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=1516.81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800" dirty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08710" y="2932586"/>
                <a:ext cx="4825159" cy="3087216"/>
              </a:xfrm>
              <a:blipFill rotWithShape="0">
                <a:blip r:embed="rId4"/>
                <a:stretch>
                  <a:fillRect l="-505" t="-986" r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Stringer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7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Evaporation and Condensation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378869"/>
            <a:ext cx="4825157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Evaporation Rate 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54953" y="3152748"/>
                <a:ext cx="4825158" cy="2840039"/>
              </a:xfrm>
            </p:spPr>
            <p:txBody>
              <a:bodyPr/>
              <a:lstStyle/>
              <a:p>
                <a:r>
                  <a:rPr lang="en-US" sz="2000" dirty="0" smtClean="0">
                    <a:latin typeface="SansSerif" panose="00000400000000000000" pitchFamily="2" charset="2"/>
                  </a:rPr>
                  <a:t>Its important to know the maximum rate of evaporation </a:t>
                </a:r>
              </a:p>
              <a:p>
                <a:r>
                  <a:rPr lang="en-US" sz="2000" dirty="0" smtClean="0">
                    <a:latin typeface="SansSerif" panose="00000400000000000000" pitchFamily="2" charset="2"/>
                  </a:rPr>
                  <a:t>Maximum Evaporation Rate Occurs at</a:t>
                </a:r>
                <a:r>
                  <a:rPr lang="en-US" sz="2000" dirty="0">
                    <a:latin typeface="SansSerif" panose="00000400000000000000" pitchFamily="2" charset="2"/>
                  </a:rPr>
                  <a:t> </a:t>
                </a:r>
                <a:r>
                  <a:rPr lang="en-US" sz="2000" dirty="0" smtClean="0">
                    <a:latin typeface="SansSerif" panose="00000400000000000000" pitchFamily="2" charset="2"/>
                  </a:rPr>
                  <a:t>the maximum water temperature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=105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800" dirty="0" smtClean="0">
                  <a:latin typeface="SansSerif" panose="00000400000000000000" pitchFamily="2" charset="2"/>
                </a:endParaRPr>
              </a:p>
              <a:p>
                <a:r>
                  <a:rPr lang="en-US" sz="2000" dirty="0">
                    <a:latin typeface="SansSerif" panose="00000400000000000000" pitchFamily="2" charset="2"/>
                  </a:rPr>
                  <a:t>Maximum Evaporation Rate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𝑒𝑣𝑎𝑝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=0.7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dirty="0">
                  <a:latin typeface="SansSerif" panose="00000400000000000000" pitchFamily="2" charset="2"/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54953" y="3152748"/>
                <a:ext cx="4825158" cy="2840039"/>
              </a:xfrm>
              <a:blipFill rotWithShape="0">
                <a:blip r:embed="rId3"/>
                <a:stretch>
                  <a:fillRect l="-505" t="-1073" r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0" y="2432897"/>
            <a:ext cx="4825159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Condensation Requirements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08710" y="3152747"/>
                <a:ext cx="4825159" cy="284003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SansSerif" panose="00000400000000000000" pitchFamily="2" charset="2"/>
                  </a:rPr>
                  <a:t>Heat that must be removed from condenser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@105°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2683.4</m:t>
                    </m:r>
                  </m:oMath>
                </a14:m>
                <a:r>
                  <a:rPr lang="en-US" sz="1800" b="0" i="1" dirty="0" smtClean="0">
                    <a:latin typeface="SansSerif" panose="00000400000000000000" pitchFamily="2" charset="2"/>
                  </a:rPr>
                  <a:t> kJ/kg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𝑐𝑜𝑛𝑑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̇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𝑒𝑣𝑎𝑝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@105°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=1.878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800" b="0" dirty="0" smtClean="0">
                  <a:latin typeface="SansSerif" panose="00000400000000000000" pitchFamily="2" charset="2"/>
                </a:endParaRP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Minimum Condenser Area</a:t>
                </a:r>
              </a:p>
              <a:p>
                <a:pPr marL="742950" lvl="2" indent="-342900"/>
                <a:r>
                  <a:rPr lang="en-US" sz="1800" dirty="0" smtClean="0">
                    <a:latin typeface="SansSerif" panose="000004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0.03 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08710" y="3152747"/>
                <a:ext cx="4825159" cy="2840039"/>
              </a:xfrm>
              <a:blipFill rotWithShape="0">
                <a:blip r:embed="rId4"/>
                <a:stretch>
                  <a:fillRect l="-253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 smtClean="0">
              <a:latin typeface="SansSerif" panose="00000400000000000000" pitchFamily="2" charset="2"/>
            </a:endParaRP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94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Heat Loss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882" y="2154580"/>
            <a:ext cx="4825157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Trough Heat Loss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0501" y="2761804"/>
                <a:ext cx="4825158" cy="2840039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000" dirty="0" smtClean="0">
                    <a:latin typeface="SansSerif" panose="00000400000000000000" pitchFamily="2" charset="2"/>
                  </a:rPr>
                  <a:t>Area of Trough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120 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=240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=0.155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 smtClean="0">
                  <a:latin typeface="SansSerif" panose="00000400000000000000" pitchFamily="2" charset="2"/>
                </a:endParaRPr>
              </a:p>
              <a:p>
                <a:pPr lvl="1"/>
                <a:r>
                  <a:rPr lang="en-US" sz="2000" dirty="0" smtClean="0">
                    <a:latin typeface="SansSerif" panose="00000400000000000000" pitchFamily="2" charset="2"/>
                  </a:rPr>
                  <a:t>Heat lost from one-side wall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9.65 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800" b="0" i="1" dirty="0" smtClean="0">
                  <a:latin typeface="SansSerif" panose="00000400000000000000" pitchFamily="2" charset="2"/>
                </a:endParaRPr>
              </a:p>
              <a:p>
                <a:pPr lvl="1"/>
                <a:r>
                  <a:rPr lang="en-US" sz="2000" dirty="0" smtClean="0">
                    <a:latin typeface="SansSerif" panose="00000400000000000000" pitchFamily="2" charset="2"/>
                  </a:rPr>
                  <a:t>Total heat loss from sides </a:t>
                </a:r>
                <a:endParaRPr lang="en-US" sz="2000" dirty="0">
                  <a:latin typeface="SansSerif" panose="000004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9.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800" i="1" dirty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0501" y="2761804"/>
                <a:ext cx="4825158" cy="2840039"/>
              </a:xfrm>
              <a:blipFill rotWithShape="0">
                <a:blip r:embed="rId2"/>
                <a:stretch>
                  <a:fillRect t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8039" y="2185542"/>
            <a:ext cx="4825159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Maximizing Heat Input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112" y="2752502"/>
            <a:ext cx="6034088" cy="284003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Coat bottom of trough in black paint</a:t>
            </a:r>
          </a:p>
          <a:p>
            <a:pPr lvl="1"/>
            <a:r>
              <a:rPr lang="en-US" sz="1800" dirty="0" smtClean="0">
                <a:latin typeface="SansSerif" panose="00000400000000000000" pitchFamily="2" charset="2"/>
              </a:rPr>
              <a:t>Maximizes heat absorption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Line sides of trough with insulation </a:t>
            </a:r>
          </a:p>
          <a:p>
            <a:pPr lvl="1"/>
            <a:r>
              <a:rPr lang="en-US" sz="1800" dirty="0" smtClean="0">
                <a:latin typeface="SansSerif" panose="00000400000000000000" pitchFamily="2" charset="2"/>
              </a:rPr>
              <a:t>Reduces heat loss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Pressure Regulation System</a:t>
            </a:r>
          </a:p>
          <a:p>
            <a:pPr lvl="1"/>
            <a:r>
              <a:rPr lang="en-US" sz="1800" dirty="0" smtClean="0">
                <a:latin typeface="SansSerif" panose="00000400000000000000" pitchFamily="2" charset="2"/>
              </a:rPr>
              <a:t>Maintains focal point concentration	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Sun Tracking </a:t>
            </a:r>
          </a:p>
          <a:p>
            <a:pPr lvl="1"/>
            <a:r>
              <a:rPr lang="en-US" sz="1800" dirty="0" smtClean="0">
                <a:latin typeface="SansSerif" panose="00000400000000000000" pitchFamily="2" charset="2"/>
              </a:rPr>
              <a:t>Maximize the amount of Solar Insulation Captures</a:t>
            </a:r>
            <a:endParaRPr lang="en-US" sz="1800" dirty="0">
              <a:latin typeface="SansSerif" panose="000004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708" y="6211669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 smtClean="0">
              <a:latin typeface="SansSerif" panose="00000400000000000000" pitchFamily="2" charset="2"/>
            </a:endParaRP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878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Budget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91741"/>
              </p:ext>
            </p:extLst>
          </p:nvPr>
        </p:nvGraphicFramePr>
        <p:xfrm>
          <a:off x="1694656" y="2324101"/>
          <a:ext cx="9199459" cy="3797299"/>
        </p:xfrm>
        <a:graphic>
          <a:graphicData uri="http://schemas.openxmlformats.org/drawingml/2006/table">
            <a:tbl>
              <a:tblPr/>
              <a:tblGrid>
                <a:gridCol w="1733550"/>
                <a:gridCol w="1878070"/>
                <a:gridCol w="2666396"/>
                <a:gridCol w="2921443"/>
              </a:tblGrid>
              <a:tr h="3699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Master Budget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Estimated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% of Tot. Spent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% of Tot. 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Raw 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$    325.45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Fastners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$      39.31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Accessories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$    226.00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Labor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$    750.00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Shipping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$    160.89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$ 1,501.65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Total 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$ 5,000.00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% Budget Spent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 smtClean="0">
              <a:latin typeface="SansSerif" panose="00000400000000000000" pitchFamily="2" charset="2"/>
            </a:endParaRP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634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Projected Work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056716"/>
            <a:ext cx="4825157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Future Task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574054" y="2632978"/>
                <a:ext cx="10035785" cy="28146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>
                    <a:latin typeface="SansSerif" panose="00000400000000000000" pitchFamily="2" charset="2"/>
                  </a:rPr>
                  <a:t>Develop pressure regulation system for Solar Sausage</a:t>
                </a:r>
              </a:p>
              <a:p>
                <a:pPr lvl="1"/>
                <a:r>
                  <a:rPr lang="en-US" sz="1800" dirty="0" smtClean="0">
                    <a:latin typeface="SansSerif" panose="00000400000000000000" pitchFamily="2" charset="2"/>
                  </a:rPr>
                  <a:t>Must maintain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.01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𝑝𝑠𝑖</m:t>
                    </m:r>
                  </m:oMath>
                </a14:m>
                <a:r>
                  <a:rPr lang="en-US" sz="1800" dirty="0" smtClean="0">
                    <a:latin typeface="SansSerif" panose="00000400000000000000" pitchFamily="2" charset="2"/>
                  </a:rPr>
                  <a:t> pressure difference between upper and lower chambers</a:t>
                </a:r>
              </a:p>
              <a:p>
                <a:r>
                  <a:rPr lang="en-US" sz="2000" dirty="0" smtClean="0">
                    <a:latin typeface="SansSerif" panose="00000400000000000000" pitchFamily="2" charset="2"/>
                  </a:rPr>
                  <a:t>Develop sun tracking system </a:t>
                </a:r>
              </a:p>
              <a:p>
                <a:pPr lvl="1"/>
                <a:r>
                  <a:rPr lang="en-US" sz="1800" dirty="0" smtClean="0">
                    <a:latin typeface="SansSerif" panose="00000400000000000000" pitchFamily="2" charset="2"/>
                  </a:rPr>
                  <a:t>Must be a manual System</a:t>
                </a:r>
              </a:p>
              <a:p>
                <a:r>
                  <a:rPr lang="en-US" sz="2000" dirty="0" smtClean="0">
                    <a:latin typeface="SansSerif" panose="00000400000000000000" pitchFamily="2" charset="2"/>
                  </a:rPr>
                  <a:t>Construct a Solar Sausage of appropriate dimension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𝐿𝑒𝑛𝑔𝑡h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𝑓𝑡</m:t>
                    </m:r>
                  </m:oMath>
                </a14:m>
                <a:endParaRPr lang="en-US" sz="1800" b="0" dirty="0" smtClean="0">
                  <a:latin typeface="SansSerif" panose="00000400000000000000" pitchFamily="2" charset="2"/>
                </a:endParaRPr>
              </a:p>
              <a:p>
                <a:r>
                  <a:rPr lang="en-US" sz="2000" dirty="0" smtClean="0">
                    <a:latin typeface="SansSerif" panose="00000400000000000000" pitchFamily="2" charset="2"/>
                  </a:rPr>
                  <a:t>Developed a small storage tank</a:t>
                </a:r>
              </a:p>
              <a:p>
                <a:pPr lvl="1"/>
                <a:r>
                  <a:rPr lang="en-US" sz="1800" dirty="0" smtClean="0">
                    <a:latin typeface="SansSerif" panose="00000400000000000000" pitchFamily="2" charset="2"/>
                  </a:rPr>
                  <a:t>With built in filtration system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74054" y="2632978"/>
                <a:ext cx="10035785" cy="2814638"/>
              </a:xfrm>
              <a:blipFill rotWithShape="0">
                <a:blip r:embed="rId2"/>
                <a:stretch>
                  <a:fillRect l="-243" t="-1299" b="-20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586" y="6211669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Stringer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205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Gantt Chart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15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Alex Stringer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39" y="2313729"/>
            <a:ext cx="98298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Summary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6947645" cy="3416300"/>
              </a:xfrm>
            </p:spPr>
            <p:txBody>
              <a:bodyPr/>
              <a:lstStyle/>
              <a:p>
                <a:pPr marL="342900" lvl="1" indent="-342900"/>
                <a:r>
                  <a:rPr lang="en-US" dirty="0" smtClean="0">
                    <a:latin typeface="SansSerif" panose="00000400000000000000" pitchFamily="2" charset="2"/>
                  </a:rPr>
                  <a:t>The Solar Sausage delivers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𝐴𝑐𝑡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=1558.9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SansSerif" panose="00000400000000000000" pitchFamily="2" charset="2"/>
                  </a:rPr>
                  <a:t> of heat to the trough during peak sun hours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The Trough is capable of holding 1.75 U.S gallons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We have currently spent an estimated 30% of our Budget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Will develop</a:t>
                </a:r>
              </a:p>
              <a:p>
                <a:pPr lvl="1"/>
                <a:r>
                  <a:rPr lang="en-US" dirty="0" smtClean="0">
                    <a:latin typeface="SansSerif" panose="00000400000000000000" pitchFamily="2" charset="2"/>
                  </a:rPr>
                  <a:t>Pressure Regulation System</a:t>
                </a:r>
              </a:p>
              <a:p>
                <a:pPr lvl="1"/>
                <a:r>
                  <a:rPr lang="en-US" dirty="0" smtClean="0">
                    <a:latin typeface="SansSerif" panose="00000400000000000000" pitchFamily="2" charset="2"/>
                  </a:rPr>
                  <a:t>Sun Tracking System</a:t>
                </a:r>
              </a:p>
              <a:p>
                <a:pPr lvl="1"/>
                <a:r>
                  <a:rPr lang="en-US" dirty="0" smtClean="0">
                    <a:latin typeface="SansSerif" panose="00000400000000000000" pitchFamily="2" charset="2"/>
                  </a:rPr>
                  <a:t>Small Storage Tank</a:t>
                </a:r>
              </a:p>
              <a:p>
                <a:pPr lvl="1"/>
                <a:endParaRPr lang="en-US" dirty="0" smtClean="0">
                  <a:latin typeface="SansSerif" panose="00000400000000000000" pitchFamily="2" charset="2"/>
                </a:endParaRPr>
              </a:p>
              <a:p>
                <a:pPr lvl="1"/>
                <a:endParaRPr lang="en-US" dirty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6947645" cy="3416300"/>
              </a:xfrm>
              <a:blipFill rotWithShape="0">
                <a:blip r:embed="rId3"/>
                <a:stretch>
                  <a:fillRect l="-175" t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105" y="2603500"/>
            <a:ext cx="3569470" cy="2692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16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14530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References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08" y="2705100"/>
            <a:ext cx="11164205" cy="3416300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buNone/>
            </a:pPr>
            <a:r>
              <a:rPr lang="en-US" sz="1900" dirty="0" smtClean="0">
                <a:latin typeface="SansSerif" panose="00000400000000000000" pitchFamily="2" charset="2"/>
              </a:rPr>
              <a:t>[1]	Seawater </a:t>
            </a:r>
            <a:r>
              <a:rPr lang="en-US" sz="1900" dirty="0">
                <a:latin typeface="SansSerif" panose="00000400000000000000" pitchFamily="2" charset="2"/>
              </a:rPr>
              <a:t>Desalination Power Consumption." Sustainable Solutions for a Thirsty Planet. </a:t>
            </a:r>
            <a:r>
              <a:rPr lang="en-US" sz="1900" dirty="0" smtClean="0">
                <a:latin typeface="SansSerif" panose="00000400000000000000" pitchFamily="2" charset="2"/>
              </a:rPr>
              <a:t>	</a:t>
            </a:r>
            <a:r>
              <a:rPr lang="en-US" sz="1900" dirty="0" err="1" smtClean="0">
                <a:latin typeface="SansSerif" panose="00000400000000000000" pitchFamily="2" charset="2"/>
              </a:rPr>
              <a:t>WateReuse</a:t>
            </a:r>
            <a:r>
              <a:rPr lang="en-US" sz="1900" dirty="0" smtClean="0">
                <a:latin typeface="SansSerif" panose="00000400000000000000" pitchFamily="2" charset="2"/>
              </a:rPr>
              <a:t> </a:t>
            </a:r>
            <a:r>
              <a:rPr lang="en-US" sz="1900" dirty="0">
                <a:latin typeface="SansSerif" panose="00000400000000000000" pitchFamily="2" charset="2"/>
              </a:rPr>
              <a:t>Association, 1 Nov. 2011. Web. 23 Sept. 2014. &lt;</a:t>
            </a:r>
            <a:r>
              <a:rPr lang="en-US" sz="1900" dirty="0" err="1">
                <a:latin typeface="SansSerif" panose="00000400000000000000" pitchFamily="2" charset="2"/>
              </a:rPr>
              <a:t>WateReuse</a:t>
            </a:r>
            <a:r>
              <a:rPr lang="en-US" sz="1900" dirty="0">
                <a:latin typeface="SansSerif" panose="00000400000000000000" pitchFamily="2" charset="2"/>
              </a:rPr>
              <a:t> Association&gt;.  </a:t>
            </a:r>
          </a:p>
          <a:p>
            <a:pPr marL="0" lvl="0" indent="0" fontAlgn="base">
              <a:buNone/>
            </a:pPr>
            <a:r>
              <a:rPr lang="en-US" sz="1900" dirty="0" smtClean="0">
                <a:latin typeface="SansSerif" panose="00000400000000000000" pitchFamily="2" charset="2"/>
              </a:rPr>
              <a:t>[2]	</a:t>
            </a:r>
            <a:r>
              <a:rPr lang="en-US" sz="1900" dirty="0" err="1" smtClean="0">
                <a:latin typeface="SansSerif" panose="00000400000000000000" pitchFamily="2" charset="2"/>
              </a:rPr>
              <a:t>Aintablian</a:t>
            </a:r>
            <a:r>
              <a:rPr lang="en-US" sz="1900" dirty="0">
                <a:latin typeface="SansSerif" panose="00000400000000000000" pitchFamily="2" charset="2"/>
              </a:rPr>
              <a:t>, </a:t>
            </a:r>
            <a:r>
              <a:rPr lang="en-US" sz="1900" dirty="0" err="1">
                <a:latin typeface="SansSerif" panose="00000400000000000000" pitchFamily="2" charset="2"/>
              </a:rPr>
              <a:t>Xanthe</a:t>
            </a:r>
            <a:r>
              <a:rPr lang="en-US" sz="1900" dirty="0">
                <a:latin typeface="SansSerif" panose="00000400000000000000" pitchFamily="2" charset="2"/>
              </a:rPr>
              <a:t>. "Desalination Expands as Technology Becomes More Affordable." Water </a:t>
            </a:r>
            <a:r>
              <a:rPr lang="en-US" sz="1900" dirty="0" smtClean="0">
                <a:latin typeface="SansSerif" panose="00000400000000000000" pitchFamily="2" charset="2"/>
              </a:rPr>
              <a:t>	Desalination</a:t>
            </a:r>
            <a:r>
              <a:rPr lang="en-US" sz="1900" dirty="0">
                <a:latin typeface="SansSerif" panose="00000400000000000000" pitchFamily="2" charset="2"/>
              </a:rPr>
              <a:t>. </a:t>
            </a:r>
            <a:r>
              <a:rPr lang="en-US" sz="1900" dirty="0" err="1">
                <a:latin typeface="SansSerif" panose="00000400000000000000" pitchFamily="2" charset="2"/>
              </a:rPr>
              <a:t>AboutEducation</a:t>
            </a:r>
            <a:r>
              <a:rPr lang="en-US" sz="1900" dirty="0">
                <a:latin typeface="SansSerif" panose="00000400000000000000" pitchFamily="2" charset="2"/>
              </a:rPr>
              <a:t>. Web. 23 Sept. 2014.  </a:t>
            </a:r>
            <a:endParaRPr lang="en-US" sz="1900" dirty="0" smtClean="0">
              <a:latin typeface="SansSerif" panose="00000400000000000000" pitchFamily="2" charset="2"/>
            </a:endParaRPr>
          </a:p>
          <a:p>
            <a:pPr marL="0" lvl="0" indent="0" fontAlgn="base">
              <a:buNone/>
            </a:pPr>
            <a:r>
              <a:rPr lang="en-US" sz="1900" dirty="0" smtClean="0">
                <a:latin typeface="SansSerif" panose="00000400000000000000" pitchFamily="2" charset="2"/>
              </a:rPr>
              <a:t>[3]	West</a:t>
            </a:r>
            <a:r>
              <a:rPr lang="en-US" sz="1900" dirty="0">
                <a:latin typeface="SansSerif" panose="00000400000000000000" pitchFamily="2" charset="2"/>
              </a:rPr>
              <a:t>, Tyler. "Low - Energy Desalination Units for Developing Countries." Web. 23 Sept. </a:t>
            </a:r>
          </a:p>
          <a:p>
            <a:pPr marL="0" indent="0">
              <a:buNone/>
            </a:pPr>
            <a:r>
              <a:rPr lang="en-US" sz="1900" dirty="0" smtClean="0">
                <a:latin typeface="SansSerif" panose="00000400000000000000" pitchFamily="2" charset="2"/>
              </a:rPr>
              <a:t>	2014</a:t>
            </a:r>
            <a:r>
              <a:rPr lang="en-US" sz="1900" dirty="0">
                <a:latin typeface="SansSerif" panose="00000400000000000000" pitchFamily="2" charset="2"/>
              </a:rPr>
              <a:t>. &lt;http://www.pitt.edu/~tew32/WA3.pdf&gt;.  </a:t>
            </a:r>
          </a:p>
          <a:p>
            <a:pPr marL="0" lvl="0" indent="0">
              <a:buNone/>
            </a:pPr>
            <a:r>
              <a:rPr lang="en-US" sz="19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[4]	</a:t>
            </a:r>
            <a:r>
              <a:rPr lang="en-US" sz="1900" dirty="0">
                <a:latin typeface="SansSerif" panose="00000400000000000000" pitchFamily="2" charset="2"/>
              </a:rPr>
              <a:t>Engel, </a:t>
            </a:r>
            <a:r>
              <a:rPr lang="en-US" sz="1900" dirty="0" err="1">
                <a:latin typeface="SansSerif" panose="00000400000000000000" pitchFamily="2" charset="2"/>
              </a:rPr>
              <a:t>Yunus</a:t>
            </a:r>
            <a:r>
              <a:rPr lang="en-US" sz="1900" dirty="0">
                <a:latin typeface="SansSerif" panose="00000400000000000000" pitchFamily="2" charset="2"/>
              </a:rPr>
              <a:t> A. </a:t>
            </a:r>
            <a:r>
              <a:rPr lang="en-US" sz="1900" i="1" dirty="0">
                <a:latin typeface="SansSerif" panose="00000400000000000000" pitchFamily="2" charset="2"/>
              </a:rPr>
              <a:t>Fundamentals of Thermal-fluid Sciences</a:t>
            </a:r>
            <a:r>
              <a:rPr lang="en-US" sz="1900" dirty="0">
                <a:latin typeface="SansSerif" panose="00000400000000000000" pitchFamily="2" charset="2"/>
              </a:rPr>
              <a:t>. 4th ed. Singapore: </a:t>
            </a:r>
            <a:r>
              <a:rPr lang="en-US" sz="1900" dirty="0" err="1">
                <a:latin typeface="SansSerif" panose="00000400000000000000" pitchFamily="2" charset="2"/>
              </a:rPr>
              <a:t>McGrawHill</a:t>
            </a:r>
            <a:r>
              <a:rPr lang="en-US" sz="1900" dirty="0">
                <a:latin typeface="SansSerif" panose="00000400000000000000" pitchFamily="2" charset="2"/>
              </a:rPr>
              <a:t>, 2012. </a:t>
            </a:r>
            <a:r>
              <a:rPr lang="en-US" sz="1900" dirty="0" smtClean="0">
                <a:latin typeface="SansSerif" panose="00000400000000000000" pitchFamily="2" charset="2"/>
              </a:rPr>
              <a:t>	Print</a:t>
            </a:r>
            <a:r>
              <a:rPr lang="en-US" sz="1900" dirty="0">
                <a:latin typeface="SansSerif" panose="00000400000000000000" pitchFamily="2" charset="2"/>
              </a:rPr>
              <a:t>. </a:t>
            </a:r>
            <a:endParaRPr lang="en-US" sz="1900" dirty="0" smtClean="0">
              <a:latin typeface="SansSerif" panose="00000400000000000000" pitchFamily="2" charset="2"/>
            </a:endParaRPr>
          </a:p>
          <a:p>
            <a:pPr marL="0" lvl="0" indent="0" fontAlgn="base">
              <a:buNone/>
            </a:pPr>
            <a:r>
              <a:rPr lang="en-US" sz="1900" dirty="0" smtClean="0">
                <a:latin typeface="SansSerif" panose="00000400000000000000" pitchFamily="2" charset="2"/>
              </a:rPr>
              <a:t>[5]	</a:t>
            </a:r>
            <a:r>
              <a:rPr lang="en-US" sz="1900" dirty="0">
                <a:latin typeface="SansSerif" panose="00000400000000000000" pitchFamily="2" charset="2"/>
              </a:rPr>
              <a:t>"Ocean Water: Salinity." </a:t>
            </a:r>
            <a:r>
              <a:rPr lang="en-US" sz="1900" i="1" dirty="0">
                <a:latin typeface="SansSerif" panose="00000400000000000000" pitchFamily="2" charset="2"/>
              </a:rPr>
              <a:t>Oceanography</a:t>
            </a:r>
            <a:r>
              <a:rPr lang="en-US" sz="1900" dirty="0">
                <a:latin typeface="SansSerif" panose="00000400000000000000" pitchFamily="2" charset="2"/>
              </a:rPr>
              <a:t>. Office If Naval Research. Web. 18 Oct. 2014</a:t>
            </a:r>
            <a:r>
              <a:rPr lang="en-US" sz="1900" dirty="0" smtClean="0">
                <a:latin typeface="SansSerif" panose="00000400000000000000" pitchFamily="2" charset="2"/>
              </a:rPr>
              <a:t>.	&lt;</a:t>
            </a:r>
            <a:r>
              <a:rPr lang="en-US" sz="1900" dirty="0">
                <a:latin typeface="SansSerif" panose="00000400000000000000" pitchFamily="2" charset="2"/>
              </a:rPr>
              <a:t>http://www.onr.navy.mil/focus/ocean/water/salinity1.htm&gt;. </a:t>
            </a:r>
            <a:endParaRPr lang="en-US" sz="1900" dirty="0" smtClean="0">
              <a:latin typeface="SansSerif" panose="00000400000000000000" pitchFamily="2" charset="2"/>
            </a:endParaRPr>
          </a:p>
          <a:p>
            <a:pPr marL="0" lvl="0" indent="0" fontAlgn="base">
              <a:buNone/>
            </a:pPr>
            <a:r>
              <a:rPr lang="en-US" sz="1900" dirty="0" smtClean="0">
                <a:latin typeface="SansSerif" panose="00000400000000000000" pitchFamily="2" charset="2"/>
              </a:rPr>
              <a:t>[6]	</a:t>
            </a:r>
            <a:r>
              <a:rPr lang="en-US" sz="1900" dirty="0">
                <a:latin typeface="SansSerif" panose="00000400000000000000" pitchFamily="2" charset="2"/>
              </a:rPr>
              <a:t>Sinha, </a:t>
            </a:r>
            <a:r>
              <a:rPr lang="en-US" sz="1900" dirty="0" err="1">
                <a:latin typeface="SansSerif" panose="00000400000000000000" pitchFamily="2" charset="2"/>
              </a:rPr>
              <a:t>Sayontan</a:t>
            </a:r>
            <a:r>
              <a:rPr lang="en-US" sz="1900" dirty="0">
                <a:latin typeface="SansSerif" panose="00000400000000000000" pitchFamily="2" charset="2"/>
              </a:rPr>
              <a:t>. "Solar Insolation." </a:t>
            </a:r>
            <a:r>
              <a:rPr lang="en-US" sz="1900" i="1" dirty="0">
                <a:latin typeface="SansSerif" panose="00000400000000000000" pitchFamily="2" charset="2"/>
              </a:rPr>
              <a:t>Solar Insolation</a:t>
            </a:r>
            <a:r>
              <a:rPr lang="en-US" sz="1900" dirty="0">
                <a:latin typeface="SansSerif" panose="00000400000000000000" pitchFamily="2" charset="2"/>
              </a:rPr>
              <a:t>. Web. 21 Oct. 2014.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17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22495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854" y="-190500"/>
            <a:ext cx="12882880" cy="805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910" y="1530654"/>
            <a:ext cx="7442947" cy="817032"/>
          </a:xfrm>
        </p:spPr>
        <p:txBody>
          <a:bodyPr/>
          <a:lstStyle/>
          <a:p>
            <a:r>
              <a:rPr lang="en-US" sz="6600" b="1" dirty="0" smtClean="0">
                <a:latin typeface="Bodoni MT Black" panose="02070A03080606020203" pitchFamily="18" charset="0"/>
              </a:rPr>
              <a:t>QUESTIONS? </a:t>
            </a:r>
            <a:endParaRPr lang="en-US" sz="66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Needs and Goal Statement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461" r="20308"/>
          <a:stretch/>
        </p:blipFill>
        <p:spPr>
          <a:xfrm>
            <a:off x="9520689" y="2248327"/>
            <a:ext cx="2501900" cy="21399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2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 smtClean="0">
              <a:latin typeface="SansSerif" panose="00000400000000000000" pitchFamily="2" charset="2"/>
            </a:endParaRP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22631610"/>
              </p:ext>
            </p:extLst>
          </p:nvPr>
        </p:nvGraphicFramePr>
        <p:xfrm>
          <a:off x="328745" y="2766712"/>
          <a:ext cx="8879354" cy="110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32939"/>
              </p:ext>
            </p:extLst>
          </p:nvPr>
        </p:nvGraphicFramePr>
        <p:xfrm>
          <a:off x="376107" y="4283528"/>
          <a:ext cx="9540259" cy="127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 Placeholder 2"/>
          <p:cNvSpPr txBox="1">
            <a:spLocks/>
          </p:cNvSpPr>
          <p:nvPr/>
        </p:nvSpPr>
        <p:spPr>
          <a:xfrm>
            <a:off x="445408" y="2248327"/>
            <a:ext cx="4825157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SansSerif" panose="00000400000000000000" pitchFamily="2" charset="2"/>
              </a:rPr>
              <a:t>Needs Statement</a:t>
            </a:r>
            <a:endParaRPr lang="en-US" sz="2400" dirty="0">
              <a:solidFill>
                <a:schemeClr val="accent1"/>
              </a:solidFill>
              <a:latin typeface="SansSerif" panose="00000400000000000000" pitchFamily="2" charset="2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45407" y="4100146"/>
            <a:ext cx="4825157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SansSerif" panose="00000400000000000000" pitchFamily="2" charset="2"/>
              </a:rPr>
              <a:t>Goal Statement</a:t>
            </a:r>
            <a:endParaRPr lang="en-US" sz="2400" dirty="0">
              <a:solidFill>
                <a:schemeClr val="accent1"/>
              </a:solidFill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30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 #1 and #2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Heat Exchanger Method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 Heat Transfer Method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3125" y="6211669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 smtClean="0">
              <a:latin typeface="SansSerif" panose="00000400000000000000" pitchFamily="2" charset="2"/>
            </a:endParaRP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707" y="3186548"/>
            <a:ext cx="4982031" cy="2909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53" y="3220716"/>
            <a:ext cx="4825158" cy="28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Design: Open Trough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781801" y="3086100"/>
            <a:ext cx="4523239" cy="2997202"/>
          </a:xfrm>
        </p:spPr>
        <p:txBody>
          <a:bodyPr>
            <a:normAutofit fontScale="62500" lnSpcReduction="20000"/>
          </a:bodyPr>
          <a:lstStyle/>
          <a:p>
            <a:pPr marL="685800"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</a:t>
            </a:r>
            <a:r>
              <a:rPr lang="en-US" sz="3000" dirty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a sufficient potable water for a small family in Madagascar</a:t>
            </a:r>
          </a:p>
          <a:p>
            <a:pPr marL="685800"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Stay within </a:t>
            </a:r>
            <a:r>
              <a:rPr lang="en-US" sz="3000" dirty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allowable budget</a:t>
            </a:r>
          </a:p>
          <a:p>
            <a:pPr marL="685800"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Remain simplistic in nature so that locals could easily be trained to operate and maintain</a:t>
            </a:r>
          </a:p>
          <a:p>
            <a:pPr marL="685800"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Solar Sausage must be easily transported and installed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2257991"/>
            <a:ext cx="5600699" cy="4026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 smtClean="0">
              <a:latin typeface="SansSerif" panose="00000400000000000000" pitchFamily="2" charset="2"/>
            </a:endParaRP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1" y="253576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ansSerif" panose="00000400000000000000" pitchFamily="2" charset="2"/>
              </a:rPr>
              <a:t>Objectives</a:t>
            </a:r>
            <a:endParaRPr lang="en-US" sz="2400" dirty="0">
              <a:solidFill>
                <a:schemeClr val="accent1"/>
              </a:solidFill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09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Final Design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95535"/>
            <a:ext cx="5930900" cy="3667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2563694"/>
            <a:ext cx="2463458" cy="3330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Stringer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76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400300"/>
            <a:ext cx="4825157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Desired Properties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501" y="2976562"/>
            <a:ext cx="4026599" cy="2840039"/>
          </a:xfrm>
        </p:spPr>
        <p:txBody>
          <a:bodyPr/>
          <a:lstStyle/>
          <a:p>
            <a:r>
              <a:rPr lang="en-US" dirty="0" smtClean="0"/>
              <a:t>Structural Material Must be light weight</a:t>
            </a:r>
          </a:p>
          <a:p>
            <a:r>
              <a:rPr lang="en-US" dirty="0" smtClean="0"/>
              <a:t>Good thermal </a:t>
            </a:r>
            <a:r>
              <a:rPr lang="en-US" dirty="0"/>
              <a:t>c</a:t>
            </a:r>
            <a:r>
              <a:rPr lang="en-US" dirty="0" smtClean="0"/>
              <a:t>onductivity</a:t>
            </a:r>
          </a:p>
          <a:p>
            <a:r>
              <a:rPr lang="en-US" dirty="0" smtClean="0"/>
              <a:t>Easily machinable</a:t>
            </a:r>
          </a:p>
          <a:p>
            <a:r>
              <a:rPr lang="en-US" dirty="0" smtClean="0"/>
              <a:t>Low Cost </a:t>
            </a:r>
          </a:p>
          <a:p>
            <a:r>
              <a:rPr lang="en-US" dirty="0" smtClean="0"/>
              <a:t>Corrosion resistant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8067"/>
              </p:ext>
            </p:extLst>
          </p:nvPr>
        </p:nvGraphicFramePr>
        <p:xfrm>
          <a:off x="4737100" y="2298700"/>
          <a:ext cx="7027285" cy="1968501"/>
        </p:xfrm>
        <a:graphic>
          <a:graphicData uri="http://schemas.openxmlformats.org/drawingml/2006/table">
            <a:tbl>
              <a:tblPr/>
              <a:tblGrid>
                <a:gridCol w="857785"/>
                <a:gridCol w="762475"/>
                <a:gridCol w="581025"/>
                <a:gridCol w="1206500"/>
                <a:gridCol w="761472"/>
                <a:gridCol w="737128"/>
                <a:gridCol w="906958"/>
                <a:gridCol w="560134"/>
                <a:gridCol w="653808"/>
              </a:tblGrid>
              <a:tr h="37165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Structural Material Decision Matrix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Density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Machinability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Tensile Strength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kg/m^3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Mpa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$/ton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Aluminum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2770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$2,017.50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Steel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7854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$766.00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Weight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              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              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                 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885893"/>
              </p:ext>
            </p:extLst>
          </p:nvPr>
        </p:nvGraphicFramePr>
        <p:xfrm>
          <a:off x="4737100" y="4419602"/>
          <a:ext cx="7010400" cy="1892297"/>
        </p:xfrm>
        <a:graphic>
          <a:graphicData uri="http://schemas.openxmlformats.org/drawingml/2006/table">
            <a:tbl>
              <a:tblPr/>
              <a:tblGrid>
                <a:gridCol w="974205"/>
                <a:gridCol w="442848"/>
                <a:gridCol w="623394"/>
                <a:gridCol w="1402869"/>
                <a:gridCol w="1001266"/>
                <a:gridCol w="623394"/>
                <a:gridCol w="1076462"/>
                <a:gridCol w="865962"/>
              </a:tblGrid>
              <a:tr h="33202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Condenser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and Trough Material Decision Matrix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Emissivity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Machinability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Availability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$/ton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Aluminum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$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2,017.50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$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6,621.00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Weight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       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                  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 pitchFamily="2" charset="2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 panose="00000400000000000000" pitchFamily="2" charset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1608" y="6069697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Water Desalination								Alex Stringer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54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168990"/>
            <a:ext cx="4825157" cy="576262"/>
          </a:xfrm>
        </p:spPr>
        <p:txBody>
          <a:bodyPr/>
          <a:lstStyle/>
          <a:p>
            <a:r>
              <a:rPr lang="en-US" dirty="0" smtClean="0"/>
              <a:t>Stand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54953" y="2746709"/>
                <a:ext cx="4825158" cy="1485107"/>
              </a:xfrm>
            </p:spPr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dirty="0"/>
                  <a:t> Aluminum Tubing</a:t>
                </a:r>
              </a:p>
              <a:p>
                <a:pPr lvl="2"/>
                <a:r>
                  <a:rPr lang="en-US" dirty="0"/>
                  <a:t>1/8” Thick Wall</a:t>
                </a:r>
              </a:p>
              <a:p>
                <a:pPr lvl="1"/>
                <a:r>
                  <a:rPr lang="en-US" dirty="0" smtClean="0"/>
                  <a:t>Crossbars</a:t>
                </a:r>
                <a:endParaRPr lang="en-US" dirty="0"/>
              </a:p>
              <a:p>
                <a:pPr lvl="2"/>
                <a:r>
                  <a:rPr lang="en-US" dirty="0"/>
                  <a:t>Length: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54953" y="2746709"/>
                <a:ext cx="4825158" cy="1485107"/>
              </a:xfrm>
              <a:blipFill rotWithShape="0">
                <a:blip r:embed="rId2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4953" y="4182374"/>
            <a:ext cx="4825159" cy="533981"/>
          </a:xfrm>
        </p:spPr>
        <p:txBody>
          <a:bodyPr/>
          <a:lstStyle/>
          <a:p>
            <a:r>
              <a:rPr lang="en-US" dirty="0" smtClean="0"/>
              <a:t>Trough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154952" y="4703840"/>
                <a:ext cx="5077959" cy="1392238"/>
              </a:xfrm>
            </p:spPr>
            <p:txBody>
              <a:bodyPr/>
              <a:lstStyle/>
              <a:p>
                <a:pPr lvl="1"/>
                <a:r>
                  <a:rPr lang="en-US" dirty="0" smtClean="0"/>
                  <a:t>Width: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=1.875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/>
                  <a:t> Height: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1.875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Length: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troughs volume is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=390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𝑎𝑏𝑜𝑢𝑡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1.5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𝑔𝑎𝑙𝑙𝑜𝑛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154952" y="4703840"/>
                <a:ext cx="5077959" cy="1392238"/>
              </a:xfrm>
              <a:blipFill rotWithShape="0">
                <a:blip r:embed="rId3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Stringer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021" y="2499524"/>
            <a:ext cx="3628645" cy="1749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400" y="3489262"/>
            <a:ext cx="1929266" cy="22622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13700" y="263823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a)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13343" y="3784600"/>
            <a:ext cx="61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15500" y="4343682"/>
            <a:ext cx="28829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#. Trough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latin typeface="SansSerif" panose="00000400000000000000" pitchFamily="2" charset="2"/>
              </a:rPr>
              <a:t>Full Trough	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latin typeface="SansSerif" panose="00000400000000000000" pitchFamily="2" charset="2"/>
              </a:rPr>
              <a:t>End of Trough where it is bolted to the stand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7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374" y="3699186"/>
            <a:ext cx="1740858" cy="268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Components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0500" y="4513574"/>
                <a:ext cx="6285592" cy="2160105"/>
              </a:xfrm>
            </p:spPr>
            <p:txBody>
              <a:bodyPr/>
              <a:lstStyle/>
              <a:p>
                <a:r>
                  <a:rPr lang="en-US" dirty="0" smtClean="0"/>
                  <a:t>Width: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dirty="0" smtClean="0"/>
                  <a:t>, Height: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dirty="0" smtClean="0"/>
                  <a:t>, 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Condenser Dome Radius: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Surface Area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𝑆𝑢𝑟𝑓𝑎𝑐𝑒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=960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.62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0500" y="4513574"/>
                <a:ext cx="6285592" cy="2160105"/>
              </a:xfrm>
              <a:blipFill rotWithShape="0">
                <a:blip r:embed="rId4"/>
                <a:stretch>
                  <a:fillRect l="-291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10500" y="2788495"/>
                <a:ext cx="4825159" cy="12900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Protrudes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b="0" dirty="0" smtClean="0"/>
                  <a:t> into the ground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b="0" dirty="0" smtClean="0"/>
                  <a:t> diameter</a:t>
                </a:r>
              </a:p>
              <a:p>
                <a:r>
                  <a:rPr lang="en-US" dirty="0" smtClean="0"/>
                  <a:t>Protrudes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b="0" dirty="0" smtClean="0"/>
                  <a:t> into the stand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10500" y="2788495"/>
                <a:ext cx="4825159" cy="1290053"/>
              </a:xfrm>
              <a:blipFill rotWithShape="0">
                <a:blip r:embed="rId5"/>
                <a:stretch>
                  <a:fillRect l="-379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408" y="6211669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Stringer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45408" y="3937312"/>
            <a:ext cx="4825157" cy="576262"/>
          </a:xfrm>
        </p:spPr>
        <p:txBody>
          <a:bodyPr/>
          <a:lstStyle/>
          <a:p>
            <a:r>
              <a:rPr lang="en-US" dirty="0" smtClean="0"/>
              <a:t>Condenser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45408" y="2212233"/>
            <a:ext cx="4825157" cy="576262"/>
          </a:xfrm>
        </p:spPr>
        <p:txBody>
          <a:bodyPr/>
          <a:lstStyle/>
          <a:p>
            <a:r>
              <a:rPr lang="en-US" dirty="0" smtClean="0"/>
              <a:t>Spike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58" y="3704260"/>
            <a:ext cx="2339947" cy="24941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2615" y="2437647"/>
            <a:ext cx="508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#. Condenser</a:t>
            </a:r>
          </a:p>
          <a:p>
            <a:r>
              <a:rPr lang="en-US" sz="1600" dirty="0" smtClean="0">
                <a:latin typeface="SansSerif" panose="00000400000000000000" pitchFamily="2" charset="2"/>
              </a:rPr>
              <a:t>a) Connected to an elevated Bolt on the Stand.</a:t>
            </a:r>
          </a:p>
          <a:p>
            <a:r>
              <a:rPr lang="en-US" sz="1600" dirty="0" smtClean="0">
                <a:latin typeface="SansSerif" panose="00000400000000000000" pitchFamily="2" charset="2"/>
              </a:rPr>
              <a:t>b) The angle of the raised end drives the water down the channels</a:t>
            </a:r>
            <a:endParaRPr lang="en-US" sz="1600" dirty="0">
              <a:latin typeface="SansSerif" panose="000004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2979" y="38237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82304" y="5103673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0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Technical Information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834" y="2083589"/>
            <a:ext cx="4825157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Solar Sausage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1834" y="2723090"/>
                <a:ext cx="8430266" cy="3467314"/>
              </a:xfrm>
            </p:spPr>
            <p:txBody>
              <a:bodyPr>
                <a:normAutofit fontScale="32500" lnSpcReduction="20000"/>
              </a:bodyPr>
              <a:lstStyle/>
              <a:p>
                <a:r>
                  <a:rPr lang="en-US" sz="4900" dirty="0" smtClean="0">
                    <a:latin typeface="SansSerif" panose="00000400000000000000" pitchFamily="2" charset="2"/>
                  </a:rPr>
                  <a:t>The Solar Sausage utilized will have a </a:t>
                </a:r>
              </a:p>
              <a:p>
                <a:pPr lvl="1"/>
                <a:r>
                  <a:rPr lang="en-US" sz="4900" dirty="0" smtClean="0">
                    <a:latin typeface="SansSerif" panose="00000400000000000000" pitchFamily="2" charset="2"/>
                  </a:rPr>
                  <a:t>Radius: </a:t>
                </a:r>
                <a14:m>
                  <m:oMath xmlns:m="http://schemas.openxmlformats.org/officeDocument/2006/math"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=36 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sz="4900" b="0" dirty="0" smtClean="0">
                    <a:latin typeface="SansSerif" panose="00000400000000000000" pitchFamily="2" charset="2"/>
                  </a:rPr>
                  <a:t> and Length: </a:t>
                </a:r>
                <a14:m>
                  <m:oMath xmlns:m="http://schemas.openxmlformats.org/officeDocument/2006/math"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=120 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sz="4900" b="0" dirty="0" smtClean="0">
                  <a:latin typeface="SansSerif" panose="00000400000000000000" pitchFamily="2" charset="2"/>
                </a:endParaRPr>
              </a:p>
              <a:p>
                <a:r>
                  <a:rPr lang="en-US" sz="4900" dirty="0">
                    <a:latin typeface="SansSerif" panose="00000400000000000000" pitchFamily="2" charset="2"/>
                  </a:rPr>
                  <a:t>The total Reflective Surface Area is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4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𝑅𝑒𝑓𝑙𝑒𝑐𝑡𝑖𝑣𝑒</m:t>
                        </m:r>
                      </m:sub>
                    </m:sSub>
                    <m:r>
                      <a:rPr lang="en-US" sz="4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4080</m:t>
                    </m:r>
                    <m:sSup>
                      <m:sSupPr>
                        <m:ctrlPr>
                          <a:rPr lang="en-US" sz="4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9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900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4900" i="1">
                        <a:latin typeface="Cambria Math" panose="02040503050406030204" pitchFamily="18" charset="0"/>
                      </a:rPr>
                      <m:t> 2.6</m:t>
                    </m:r>
                    <m:sSup>
                      <m:sSupPr>
                        <m:ctrlPr>
                          <a:rPr lang="en-US" sz="4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900" b="0" dirty="0" smtClean="0">
                  <a:latin typeface="SansSerif" panose="00000400000000000000" pitchFamily="2" charset="2"/>
                </a:endParaRPr>
              </a:p>
              <a:p>
                <a:r>
                  <a:rPr lang="en-US" sz="4900" dirty="0" smtClean="0">
                    <a:latin typeface="SansSerif" panose="00000400000000000000" pitchFamily="2" charset="2"/>
                  </a:rPr>
                  <a:t>The Solar Sausage has three points of compounding  loss</a:t>
                </a:r>
              </a:p>
              <a:p>
                <a:pPr lvl="1"/>
                <a:r>
                  <a:rPr lang="en-US" sz="4900" dirty="0" smtClean="0">
                    <a:latin typeface="SansSerif" panose="00000400000000000000" pitchFamily="2" charset="2"/>
                  </a:rPr>
                  <a:t>16%, when entering the Solar Sausage</a:t>
                </a:r>
              </a:p>
              <a:p>
                <a:pPr lvl="1"/>
                <a:r>
                  <a:rPr lang="en-US" sz="4900" dirty="0" smtClean="0">
                    <a:latin typeface="SansSerif" panose="00000400000000000000" pitchFamily="2" charset="2"/>
                  </a:rPr>
                  <a:t>10%, reflective membrane loss</a:t>
                </a:r>
              </a:p>
              <a:p>
                <a:pPr lvl="1"/>
                <a:r>
                  <a:rPr lang="en-US" sz="4900" dirty="0" smtClean="0">
                    <a:latin typeface="SansSerif" panose="00000400000000000000" pitchFamily="2" charset="2"/>
                  </a:rPr>
                  <a:t>12%, when exiting the Solar Sausage</a:t>
                </a:r>
              </a:p>
              <a:p>
                <a:r>
                  <a:rPr lang="en-US" sz="4900" dirty="0" smtClean="0">
                    <a:latin typeface="SansSerif" panose="00000400000000000000" pitchFamily="2" charset="2"/>
                  </a:rPr>
                  <a:t>Using these values a loss coefficient, </a:t>
                </a:r>
                <a14:m>
                  <m:oMath xmlns:m="http://schemas.openxmlformats.org/officeDocument/2006/math"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900" dirty="0" smtClean="0">
                    <a:latin typeface="SansSerif" panose="00000400000000000000" pitchFamily="2" charset="2"/>
                  </a:rPr>
                  <a:t>was calculated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9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4900" dirty="0" smtClean="0">
                  <a:latin typeface="SansSerif" panose="00000400000000000000" pitchFamily="2" charset="2"/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1834" y="2723090"/>
                <a:ext cx="8430266" cy="3467314"/>
              </a:xfrm>
              <a:blipFill rotWithShape="0">
                <a:blip r:embed="rId2"/>
                <a:stretch>
                  <a:fillRect l="-72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498" y="2434960"/>
            <a:ext cx="2643641" cy="2749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318498" y="5184819"/>
            <a:ext cx="282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#. Solar Sausage Cross-Sectional View</a:t>
            </a:r>
            <a:endParaRPr lang="en-US" sz="1600" dirty="0">
              <a:latin typeface="SansSerif" panose="000004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Alex Stringer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86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1734</TotalTime>
  <Words>839</Words>
  <Application>Microsoft Office PowerPoint</Application>
  <PresentationFormat>Widescreen</PresentationFormat>
  <Paragraphs>346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Bodoni MT Black</vt:lpstr>
      <vt:lpstr>Calibri</vt:lpstr>
      <vt:lpstr>Cambria Math</vt:lpstr>
      <vt:lpstr>Century Gothic</vt:lpstr>
      <vt:lpstr>SansSerif</vt:lpstr>
      <vt:lpstr>Wingdings</vt:lpstr>
      <vt:lpstr>Wingdings 3</vt:lpstr>
      <vt:lpstr>Ion Boardroom</vt:lpstr>
      <vt:lpstr>Solar Sausage for Water Desalination</vt:lpstr>
      <vt:lpstr>Needs and Goal Statement</vt:lpstr>
      <vt:lpstr>Design Concept #1 and #2</vt:lpstr>
      <vt:lpstr>Final Design: Open Trough</vt:lpstr>
      <vt:lpstr>Revised Final Design </vt:lpstr>
      <vt:lpstr>Material Selection</vt:lpstr>
      <vt:lpstr>Components</vt:lpstr>
      <vt:lpstr>Components</vt:lpstr>
      <vt:lpstr>Technical Information</vt:lpstr>
      <vt:lpstr>Energy Analysis </vt:lpstr>
      <vt:lpstr>Evaporation and Condensation</vt:lpstr>
      <vt:lpstr>Heat Loss</vt:lpstr>
      <vt:lpstr>Budget</vt:lpstr>
      <vt:lpstr>Projected Work</vt:lpstr>
      <vt:lpstr>Gantt Chart</vt:lpstr>
      <vt:lpstr>Summary</vt:lpstr>
      <vt:lpstr>References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Sausage for Desalination</dc:title>
  <dc:creator>studentpro</dc:creator>
  <cp:lastModifiedBy>studentpro</cp:lastModifiedBy>
  <cp:revision>153</cp:revision>
  <cp:lastPrinted>2014-10-13T22:10:11Z</cp:lastPrinted>
  <dcterms:created xsi:type="dcterms:W3CDTF">2014-10-12T16:06:28Z</dcterms:created>
  <dcterms:modified xsi:type="dcterms:W3CDTF">2014-11-18T14:46:49Z</dcterms:modified>
</cp:coreProperties>
</file>