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73" r:id="rId3"/>
    <p:sldId id="296" r:id="rId4"/>
    <p:sldId id="276" r:id="rId5"/>
    <p:sldId id="277" r:id="rId6"/>
    <p:sldId id="297" r:id="rId7"/>
    <p:sldId id="279" r:id="rId8"/>
    <p:sldId id="294" r:id="rId9"/>
    <p:sldId id="295" r:id="rId10"/>
    <p:sldId id="302" r:id="rId11"/>
    <p:sldId id="300" r:id="rId12"/>
    <p:sldId id="282" r:id="rId13"/>
    <p:sldId id="283" r:id="rId14"/>
    <p:sldId id="284" r:id="rId15"/>
    <p:sldId id="304" r:id="rId16"/>
    <p:sldId id="287" r:id="rId17"/>
    <p:sldId id="301" r:id="rId18"/>
    <p:sldId id="298" r:id="rId19"/>
    <p:sldId id="299" r:id="rId20"/>
    <p:sldId id="291" r:id="rId21"/>
    <p:sldId id="292" r:id="rId22"/>
    <p:sldId id="305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9" autoAdjust="0"/>
    <p:restoredTop sz="88345" autoAdjust="0"/>
  </p:normalViewPr>
  <p:slideViewPr>
    <p:cSldViewPr snapToGrid="0">
      <p:cViewPr varScale="1">
        <p:scale>
          <a:sx n="85" d="100"/>
          <a:sy n="85" d="100"/>
        </p:scale>
        <p:origin x="10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Senior%20Design%20Spring%202015\Budget%20Overvi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882634582548E-2"/>
          <c:y val="0.19059310274801"/>
          <c:w val="0.48340687347113798"/>
          <c:h val="0.7594599725631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B40D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9484199987067"/>
                  <c:y val="0.11695365114404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j-lt"/>
                      </a:rPr>
                      <a:t>$464.85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491186631805"/>
                  <c:y val="-0.195571116547881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j-lt"/>
                      </a:rPr>
                      <a:t> </a:t>
                    </a:r>
                    <a:r>
                      <a:rPr lang="en-US" sz="1600" b="1" dirty="0" smtClean="0">
                        <a:latin typeface="+mj-lt"/>
                      </a:rPr>
                      <a:t>$592.84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55419456839001"/>
                  <c:y val="0.13133205864989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j-lt"/>
                      </a:rPr>
                      <a:t> $</a:t>
                    </a:r>
                    <a:r>
                      <a:rPr lang="en-US" sz="1600" b="1" dirty="0" smtClean="0">
                        <a:latin typeface="+mj-lt"/>
                      </a:rPr>
                      <a:t>247.93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699611688272951E-2"/>
                  <c:y val="0.1232645669291338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+mj-lt"/>
                      </a:rPr>
                      <a:t> </a:t>
                    </a:r>
                    <a:r>
                      <a:rPr lang="en-US" sz="1600" b="1" dirty="0" smtClean="0">
                        <a:latin typeface="+mj-lt"/>
                      </a:rPr>
                      <a:t>$180.00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'Budget Overview'!$A$3:$A$6</c:f>
              <c:strCache>
                <c:ptCount val="4"/>
                <c:pt idx="0">
                  <c:v>Raw Materials</c:v>
                </c:pt>
                <c:pt idx="1">
                  <c:v>Accessories</c:v>
                </c:pt>
                <c:pt idx="2">
                  <c:v>Testing Supplies</c:v>
                </c:pt>
                <c:pt idx="3">
                  <c:v>Labor</c:v>
                </c:pt>
              </c:strCache>
            </c:strRef>
          </c:cat>
          <c:val>
            <c:numRef>
              <c:f>'Budget Overview'!$B$3:$B$6</c:f>
              <c:numCache>
                <c:formatCode>_("$"* #,##0.00_);_("$"* \(#,##0.00\);_("$"* "-"??_);_(@_)</c:formatCode>
                <c:ptCount val="4"/>
                <c:pt idx="0">
                  <c:v>418.98</c:v>
                </c:pt>
                <c:pt idx="1">
                  <c:v>430.23</c:v>
                </c:pt>
                <c:pt idx="2">
                  <c:v>247.93</c:v>
                </c:pt>
                <c:pt idx="3">
                  <c:v>60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62914424221602"/>
          <c:y val="0.25031096161594901"/>
          <c:w val="0.34520049577136203"/>
          <c:h val="0.719920166229220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68D72-4F2A-409A-8680-0EDE44BB4A53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9073-17A2-4936-861A-7EABDCC1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Input water:    		56 </a:t>
            </a:r>
            <a:r>
              <a:rPr lang="en-US" dirty="0" err="1" smtClean="0">
                <a:solidFill>
                  <a:schemeClr val="tx1"/>
                </a:solidFill>
              </a:rPr>
              <a:t>fl</a:t>
            </a:r>
            <a:r>
              <a:rPr lang="en-US" dirty="0" smtClean="0">
                <a:solidFill>
                  <a:schemeClr val="tx1"/>
                </a:solidFill>
              </a:rPr>
              <a:t> oz. 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Condensed water:		1.2 </a:t>
            </a:r>
            <a:r>
              <a:rPr lang="en-US" dirty="0" err="1" smtClean="0">
                <a:solidFill>
                  <a:schemeClr val="tx1"/>
                </a:solidFill>
              </a:rPr>
              <a:t>fl</a:t>
            </a:r>
            <a:r>
              <a:rPr lang="en-US" dirty="0" smtClean="0">
                <a:solidFill>
                  <a:schemeClr val="tx1"/>
                </a:solidFill>
              </a:rPr>
              <a:t> oz.</a:t>
            </a:r>
          </a:p>
          <a:p>
            <a:pPr lvl="1"/>
            <a:r>
              <a:rPr lang="en-US" i="0" dirty="0" smtClean="0">
                <a:solidFill>
                  <a:schemeClr val="tx1"/>
                </a:solidFill>
              </a:rPr>
              <a:t>Losses: </a:t>
            </a:r>
            <a:r>
              <a:rPr lang="en-US" i="0" dirty="0" err="1" smtClean="0">
                <a:solidFill>
                  <a:schemeClr val="tx1"/>
                </a:solidFill>
              </a:rPr>
              <a:t>manufatcuring</a:t>
            </a:r>
            <a:r>
              <a:rPr lang="en-US" i="0" dirty="0" smtClean="0">
                <a:solidFill>
                  <a:schemeClr val="tx1"/>
                </a:solidFill>
              </a:rPr>
              <a:t> defects (crinkling of tarp, not clean aluminum with weld </a:t>
            </a:r>
            <a:r>
              <a:rPr lang="en-US" i="0" smtClean="0">
                <a:solidFill>
                  <a:schemeClr val="tx1"/>
                </a:solidFill>
              </a:rPr>
              <a:t>to channels)</a:t>
            </a:r>
            <a:endParaRPr lang="en-US" i="0" dirty="0" smtClean="0">
              <a:solidFill>
                <a:schemeClr val="tx1"/>
              </a:solidFill>
            </a:endParaRPr>
          </a:p>
          <a:p>
            <a:pPr lvl="1"/>
            <a:r>
              <a:rPr lang="en-US" i="0" dirty="0" smtClean="0">
                <a:solidFill>
                  <a:schemeClr val="tx1"/>
                </a:solidFill>
              </a:rPr>
              <a:t>Open</a:t>
            </a:r>
            <a:r>
              <a:rPr lang="en-US" i="0" baseline="0" dirty="0" smtClean="0">
                <a:solidFill>
                  <a:schemeClr val="tx1"/>
                </a:solidFill>
              </a:rPr>
              <a:t> to atmosphere</a:t>
            </a:r>
          </a:p>
          <a:p>
            <a:pPr lvl="1"/>
            <a:endParaRPr lang="en-US" i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9073-17A2-4936-861A-7EABDCC1B2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Input water:    		56 </a:t>
            </a:r>
            <a:r>
              <a:rPr lang="en-US" dirty="0" err="1" smtClean="0">
                <a:solidFill>
                  <a:schemeClr val="tx1"/>
                </a:solidFill>
              </a:rPr>
              <a:t>fl</a:t>
            </a:r>
            <a:r>
              <a:rPr lang="en-US" dirty="0" smtClean="0">
                <a:solidFill>
                  <a:schemeClr val="tx1"/>
                </a:solidFill>
              </a:rPr>
              <a:t> oz. 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Condensed water:		1.2 </a:t>
            </a:r>
            <a:r>
              <a:rPr lang="en-US" dirty="0" err="1" smtClean="0">
                <a:solidFill>
                  <a:schemeClr val="tx1"/>
                </a:solidFill>
              </a:rPr>
              <a:t>fl</a:t>
            </a:r>
            <a:r>
              <a:rPr lang="en-US" dirty="0" smtClean="0">
                <a:solidFill>
                  <a:schemeClr val="tx1"/>
                </a:solidFill>
              </a:rPr>
              <a:t> oz.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9073-17A2-4936-861A-7EABDCC1B2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7138-96D4-4677-8119-9FEDFF7CF26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0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9C0-71EB-4EB2-8100-156D6937745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6E-40F9-4888-8629-5AD1BA8FC58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7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7138-96D4-4677-8119-9FEDFF7CF26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A49-7F3C-4BF3-8152-1927E380704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3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EDE-F8BE-49B8-94CD-D410327B00F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0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B5E-8985-477D-9939-46012C88159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CD0E-3972-4E21-B105-ED109525C2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58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F2B3-89BF-4F53-B760-DD7CA06E7CE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9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043C-A0E1-4FFC-84CA-2ECCDA2D8A5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3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DF76-0F9A-4213-93AC-69B85EBD116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A49-7F3C-4BF3-8152-1927E380704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7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3735-EF6B-46AC-A046-3D195750794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9C0-71EB-4EB2-8100-156D6937745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6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6E-40F9-4888-8629-5AD1BA8FC58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0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EDE-F8BE-49B8-94CD-D410327B00F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1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B5E-8985-477D-9939-46012C88159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CD0E-3972-4E21-B105-ED109525C2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F2B3-89BF-4F53-B760-DD7CA06E7CE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043C-A0E1-4FFC-84CA-2ECCDA2D8A5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DF76-0F9A-4213-93AC-69B85EBD116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3735-EF6B-46AC-A046-3D195750794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10FA22-5D44-4730-96EF-99B749D3049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10FA22-5D44-4730-96EF-99B749D3049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4/17/2015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  Crystal Wells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35665" y="152401"/>
            <a:ext cx="10363200" cy="2481071"/>
          </a:xfrm>
        </p:spPr>
        <p:txBody>
          <a:bodyPr/>
          <a:lstStyle/>
          <a:p>
            <a:r>
              <a:rPr lang="en-US" sz="7200" dirty="0" smtClean="0">
                <a:latin typeface="+mj-lt"/>
              </a:rPr>
              <a:t>Solar Sausage for Desalination </a:t>
            </a:r>
            <a:endParaRPr lang="en-US" sz="72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167946"/>
            <a:ext cx="8534400" cy="320709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Sponsor: 	</a:t>
            </a:r>
            <a:r>
              <a:rPr lang="en-US" dirty="0" smtClean="0">
                <a:solidFill>
                  <a:schemeClr val="tx1"/>
                </a:solidFill>
              </a:rPr>
              <a:t>FAMU-FSU College of Engineering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Advisor: 	</a:t>
            </a:r>
            <a:r>
              <a:rPr lang="en-US" dirty="0" smtClean="0">
                <a:solidFill>
                  <a:schemeClr val="tx1"/>
                </a:solidFill>
              </a:rPr>
              <a:t>Dr. Michael Devine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b="1" dirty="0" smtClean="0">
                <a:solidFill>
                  <a:schemeClr val="tx1"/>
                </a:solidFill>
              </a:rPr>
              <a:t>    	</a:t>
            </a: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Shangchao</a:t>
            </a:r>
            <a:r>
              <a:rPr lang="en-US" dirty="0" smtClean="0">
                <a:solidFill>
                  <a:schemeClr val="tx1"/>
                </a:solidFill>
              </a:rPr>
              <a:t> Lin 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Group:    	</a:t>
            </a:r>
            <a:r>
              <a:rPr lang="en-US" dirty="0" smtClean="0">
                <a:solidFill>
                  <a:schemeClr val="tx1"/>
                </a:solidFill>
              </a:rPr>
              <a:t>Alexandra </a:t>
            </a:r>
            <a:r>
              <a:rPr lang="en-US" dirty="0" err="1" smtClean="0">
                <a:solidFill>
                  <a:schemeClr val="tx1"/>
                </a:solidFill>
              </a:rPr>
              <a:t>Filardo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    	</a:t>
            </a:r>
            <a:r>
              <a:rPr lang="en-US" dirty="0" smtClean="0">
                <a:solidFill>
                  <a:schemeClr val="tx1"/>
                </a:solidFill>
              </a:rPr>
              <a:t>Joseph Hamel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b="1" dirty="0" smtClean="0">
                <a:solidFill>
                  <a:schemeClr val="tx1"/>
                </a:solidFill>
              </a:rPr>
              <a:t>    	</a:t>
            </a:r>
            <a:r>
              <a:rPr lang="en-US" dirty="0" smtClean="0">
                <a:solidFill>
                  <a:schemeClr val="tx1"/>
                </a:solidFill>
              </a:rPr>
              <a:t>Alexander Stringer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b="1" dirty="0" smtClean="0">
                <a:solidFill>
                  <a:schemeClr val="tx1"/>
                </a:solidFill>
              </a:rPr>
              <a:t>    	</a:t>
            </a:r>
            <a:r>
              <a:rPr lang="en-US" dirty="0" smtClean="0">
                <a:solidFill>
                  <a:schemeClr val="tx1"/>
                </a:solidFill>
              </a:rPr>
              <a:t>Crystal Wells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 descr="http://www.betterworldproject.org/AM/Images/FSUSausageStory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74" y="3903425"/>
            <a:ext cx="3061843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g.fsu.edu/me/senior_design/2015/team08/FSUFAMU%20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64" y="5707303"/>
            <a:ext cx="3136265" cy="10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Major Components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33694" y="1535498"/>
            <a:ext cx="6784950" cy="4572000"/>
            <a:chOff x="799924" y="1623187"/>
            <a:chExt cx="5017092" cy="2897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924" y="1623187"/>
              <a:ext cx="5017092" cy="28976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48214" y="3177182"/>
              <a:ext cx="1473200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Solar </a:t>
              </a:r>
            </a:p>
            <a:p>
              <a:r>
                <a:rPr lang="en-US" dirty="0" smtClean="0">
                  <a:latin typeface="+mj-lt"/>
                </a:rPr>
                <a:t>Sausage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4465" y="3834372"/>
            <a:ext cx="2559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Constructed of 1 inch square aluminum tubing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Height:</a:t>
            </a:r>
            <a:r>
              <a:rPr lang="en-US" dirty="0" smtClean="0">
                <a:latin typeface="+mj-lt"/>
              </a:rPr>
              <a:t> 48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Width:</a:t>
            </a:r>
            <a:r>
              <a:rPr lang="en-US" dirty="0" smtClean="0">
                <a:latin typeface="+mj-lt"/>
              </a:rPr>
              <a:t> 14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57300" y="3984845"/>
            <a:ext cx="303530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465" y="1923542"/>
            <a:ext cx="276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Storage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5 gallon bucket, U.N water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0.5 inch ball valve controls the flow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82800" y="2095500"/>
            <a:ext cx="2120900" cy="1270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18644" y="2971800"/>
            <a:ext cx="264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Length:</a:t>
            </a:r>
            <a:r>
              <a:rPr lang="en-US" dirty="0" smtClean="0">
                <a:latin typeface="+mj-lt"/>
              </a:rPr>
              <a:t> 120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2 inch square aluminum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Holds 1.5 gallons of water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25910" y="962137"/>
            <a:ext cx="635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Condenser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Length:</a:t>
            </a:r>
            <a:r>
              <a:rPr lang="en-US" dirty="0" smtClean="0">
                <a:latin typeface="+mj-lt"/>
              </a:rPr>
              <a:t> 126 inches, </a:t>
            </a:r>
            <a:r>
              <a:rPr lang="en-US" i="1" dirty="0" smtClean="0">
                <a:latin typeface="+mj-lt"/>
              </a:rPr>
              <a:t>Width:</a:t>
            </a:r>
            <a:r>
              <a:rPr lang="en-US" dirty="0" smtClean="0">
                <a:latin typeface="+mj-lt"/>
              </a:rPr>
              <a:t> 5 inches, </a:t>
            </a:r>
            <a:r>
              <a:rPr lang="en-US" i="1" dirty="0" smtClean="0">
                <a:latin typeface="+mj-lt"/>
              </a:rPr>
              <a:t>Height:</a:t>
            </a:r>
            <a:r>
              <a:rPr lang="en-US" dirty="0" smtClean="0">
                <a:latin typeface="+mj-lt"/>
              </a:rPr>
              <a:t> 3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Raised 2 inches at storage tank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Water exits out the collection pipe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2162467"/>
            <a:ext cx="0" cy="68233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32744" y="3183270"/>
            <a:ext cx="148590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17"/>
          <p:cNvSpPr txBox="1"/>
          <p:nvPr/>
        </p:nvSpPr>
        <p:spPr>
          <a:xfrm>
            <a:off x="5709444" y="6107498"/>
            <a:ext cx="38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6: Component analysis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18644" y="5003125"/>
            <a:ext cx="27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Solar Sausage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Length</a:t>
            </a:r>
            <a:r>
              <a:rPr lang="en-US" dirty="0" smtClean="0"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120 </a:t>
            </a:r>
            <a:r>
              <a:rPr lang="en-US" dirty="0" smtClean="0">
                <a:latin typeface="+mj-lt"/>
              </a:rPr>
              <a:t>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Width</a:t>
            </a:r>
            <a:r>
              <a:rPr lang="en-US" dirty="0" smtClean="0"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36 </a:t>
            </a:r>
            <a:r>
              <a:rPr lang="en-US" dirty="0" smtClean="0">
                <a:latin typeface="+mj-lt"/>
              </a:rPr>
              <a:t>inches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05600" y="4633793"/>
            <a:ext cx="2630892" cy="54240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General Process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00168" y="970326"/>
            <a:ext cx="6043794" cy="3438522"/>
            <a:chOff x="309493" y="1290909"/>
            <a:chExt cx="6378610" cy="37551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08" y="2881486"/>
              <a:ext cx="953291" cy="1371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9493" y="1872520"/>
              <a:ext cx="1417320" cy="63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[1] </a:t>
              </a:r>
              <a:r>
                <a:rPr lang="en-US" sz="1600" dirty="0" smtClean="0">
                  <a:latin typeface="+mj-lt"/>
                </a:rPr>
                <a:t>Saline </a:t>
              </a:r>
            </a:p>
            <a:p>
              <a:r>
                <a:rPr lang="en-US" sz="1600" dirty="0" smtClean="0">
                  <a:latin typeface="+mj-lt"/>
                </a:rPr>
                <a:t>      Water 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2"/>
              <a:endCxn id="11" idx="0"/>
            </p:cNvCxnSpPr>
            <p:nvPr/>
          </p:nvCxnSpPr>
          <p:spPr>
            <a:xfrm>
              <a:off x="1018153" y="2511143"/>
              <a:ext cx="0" cy="370343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5927" y="3878756"/>
              <a:ext cx="2743200" cy="3471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1566333" y="4067992"/>
              <a:ext cx="1371600" cy="11544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66333" y="4138545"/>
              <a:ext cx="1371600" cy="907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[2] </a:t>
              </a:r>
              <a:r>
                <a:rPr lang="en-US" sz="1600" dirty="0" smtClean="0">
                  <a:latin typeface="+mj-lt"/>
                </a:rPr>
                <a:t>Filtered         </a:t>
              </a:r>
            </a:p>
            <a:p>
              <a:r>
                <a:rPr lang="en-US" sz="1600" dirty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     </a:t>
              </a:r>
              <a:r>
                <a:rPr lang="en-US" sz="1600" dirty="0">
                  <a:latin typeface="+mj-lt"/>
                </a:rPr>
                <a:t>S</a:t>
              </a:r>
              <a:r>
                <a:rPr lang="en-US" sz="1600" dirty="0" smtClean="0">
                  <a:latin typeface="+mj-lt"/>
                </a:rPr>
                <a:t>aline    </a:t>
              </a:r>
            </a:p>
            <a:p>
              <a:r>
                <a:rPr lang="en-US" sz="1600" dirty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     Water </a:t>
              </a:r>
              <a:endParaRPr lang="en-US" sz="1600" dirty="0"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6798" y="1929880"/>
              <a:ext cx="1326979" cy="89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5416" y="1880931"/>
              <a:ext cx="1232687" cy="1019597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3318695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25842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732989" y="4257052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952226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171463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375620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591625" y="4241542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794393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005919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225155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451922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654199" y="4253086"/>
              <a:ext cx="1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416300" y="2850063"/>
              <a:ext cx="13405" cy="89643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90676" y="1290909"/>
              <a:ext cx="2117899" cy="63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[5] </a:t>
              </a:r>
              <a:r>
                <a:rPr lang="en-US" sz="1600" dirty="0" smtClean="0">
                  <a:latin typeface="+mj-lt"/>
                </a:rPr>
                <a:t>Vapor</a:t>
              </a:r>
            </a:p>
            <a:p>
              <a:r>
                <a:rPr lang="en-US" sz="1600" dirty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     Condenses</a:t>
              </a:r>
              <a:endParaRPr lang="en-US" sz="1600" dirty="0">
                <a:latin typeface="+mj-l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236197" y="2237873"/>
              <a:ext cx="992142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174898" y="2881486"/>
              <a:ext cx="0" cy="14882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92077" y="1362251"/>
            <a:ext cx="4749718" cy="2743200"/>
            <a:chOff x="799924" y="1623187"/>
            <a:chExt cx="4749718" cy="27432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9924" y="1623187"/>
              <a:ext cx="4749718" cy="27432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847531" y="3045887"/>
              <a:ext cx="147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Solar Sausage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9621074" y="2516050"/>
            <a:ext cx="1730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j-lt"/>
              </a:rPr>
              <a:t>[6] </a:t>
            </a:r>
            <a:r>
              <a:rPr lang="en-US" sz="1600" dirty="0" smtClean="0">
                <a:latin typeface="+mj-lt"/>
              </a:rPr>
              <a:t>Desalinated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      </a:t>
            </a:r>
            <a:r>
              <a:rPr lang="en-US" sz="1600" dirty="0" smtClean="0">
                <a:latin typeface="+mj-lt"/>
              </a:rPr>
              <a:t>Water</a:t>
            </a:r>
            <a:endParaRPr lang="en-US" sz="1600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14310" y="2538074"/>
            <a:ext cx="1247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prstClr val="black"/>
                </a:solidFill>
                <a:latin typeface="Century Gothic"/>
              </a:rPr>
              <a:t>[4] </a:t>
            </a: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Water</a:t>
            </a: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Century Gothic"/>
              </a:rPr>
              <a:t>      </a:t>
            </a:r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Vapor</a:t>
            </a:r>
            <a:endParaRPr lang="en-US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53042" y="4133241"/>
            <a:ext cx="3118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j-lt"/>
              </a:rPr>
              <a:t>[3] </a:t>
            </a:r>
            <a:r>
              <a:rPr lang="en-US" sz="1600" dirty="0" smtClean="0">
                <a:latin typeface="+mj-lt"/>
              </a:rPr>
              <a:t>Heat Delivered to Trough</a:t>
            </a:r>
            <a:endParaRPr lang="en-US" sz="16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3532" y="4632733"/>
            <a:ext cx="5777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[1] </a:t>
            </a:r>
            <a:r>
              <a:rPr lang="en-US" dirty="0">
                <a:latin typeface="+mj-lt"/>
              </a:rPr>
              <a:t>Storage tank is filled with saline </a:t>
            </a:r>
            <a:r>
              <a:rPr lang="en-US" dirty="0" smtClean="0">
                <a:latin typeface="+mj-lt"/>
              </a:rPr>
              <a:t>water, </a:t>
            </a:r>
            <a:r>
              <a:rPr lang="en-US" dirty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arge 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debris is filtered out</a:t>
            </a:r>
          </a:p>
          <a:p>
            <a:r>
              <a:rPr lang="en-US" b="1" dirty="0">
                <a:latin typeface="+mj-lt"/>
              </a:rPr>
              <a:t>[2] </a:t>
            </a:r>
            <a:r>
              <a:rPr lang="en-US" dirty="0">
                <a:latin typeface="+mj-lt"/>
              </a:rPr>
              <a:t>Trough is filled with saline water </a:t>
            </a:r>
          </a:p>
          <a:p>
            <a:r>
              <a:rPr lang="en-US" b="1" dirty="0">
                <a:latin typeface="+mj-lt"/>
              </a:rPr>
              <a:t>[3] </a:t>
            </a:r>
            <a:r>
              <a:rPr lang="en-US" dirty="0">
                <a:latin typeface="+mj-lt"/>
              </a:rPr>
              <a:t>The Solar Sausage delivers heat to the through</a:t>
            </a:r>
            <a:r>
              <a:rPr lang="en-US" dirty="0" smtClean="0">
                <a:latin typeface="+mj-lt"/>
              </a:rPr>
              <a:t>,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heating the water</a:t>
            </a:r>
            <a:endParaRPr lang="en-US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0264" y="4632733"/>
            <a:ext cx="5487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[4]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Water vapor rises into the condenser 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[5] </a:t>
            </a:r>
            <a:r>
              <a:rPr lang="en-US" dirty="0">
                <a:latin typeface="+mj-lt"/>
              </a:rPr>
              <a:t>The water vapor condenses and collects </a:t>
            </a:r>
            <a:r>
              <a:rPr lang="en-US" dirty="0" smtClean="0">
                <a:latin typeface="+mj-lt"/>
              </a:rPr>
              <a:t>in 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the channels along the sides </a:t>
            </a:r>
          </a:p>
          <a:p>
            <a:r>
              <a:rPr lang="en-US" b="1" dirty="0" smtClean="0">
                <a:latin typeface="+mj-lt"/>
              </a:rPr>
              <a:t>[6] </a:t>
            </a:r>
            <a:r>
              <a:rPr lang="en-US" dirty="0">
                <a:latin typeface="+mj-lt"/>
              </a:rPr>
              <a:t>A gradient drives the water down channels, 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the desalinated water exits</a:t>
            </a:r>
            <a:endParaRPr lang="en-US" dirty="0">
              <a:latin typeface="+mj-lt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592076" y="4129878"/>
            <a:ext cx="459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7: Assembled and process views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6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Testing Confirmation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45966"/>
            <a:ext cx="5486400" cy="54864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Pressure Regulation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545966"/>
            <a:ext cx="5029200" cy="54864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Focal Point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7920" y="4197726"/>
            <a:ext cx="5029200" cy="17884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Confirmed through controlled environment conditions with predetermined amount of water to condense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Steam cookers used to produce vapor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17920" y="2094606"/>
            <a:ext cx="5029200" cy="15544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Visually confirmed against the bottom of the trough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Joseph Hamel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71453" y="3618606"/>
            <a:ext cx="502920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chemeClr val="tx1"/>
                </a:solidFill>
              </a:rPr>
              <a:t>Evaporation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217920" y="3649086"/>
            <a:ext cx="502920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chemeClr val="tx1"/>
                </a:solidFill>
              </a:rPr>
              <a:t>Condensation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762000" y="2094606"/>
            <a:ext cx="5029200" cy="155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Pressure difference confirmed according to visual focal point width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841079" y="4197726"/>
            <a:ext cx="5029200" cy="155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Confirmed through heating of trough with predetermined amount of water to evaporate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Testing and Results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376907"/>
            <a:ext cx="5386917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Pressure Regulation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7601" y="1376907"/>
            <a:ext cx="5389033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Focal Point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053950"/>
            <a:ext cx="5388864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 between chambers of Solar Sausage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Top </a:t>
            </a:r>
            <a:r>
              <a:rPr lang="en-US" i="1" dirty="0">
                <a:solidFill>
                  <a:schemeClr val="tx1"/>
                </a:solidFill>
              </a:rPr>
              <a:t>Chamber: </a:t>
            </a:r>
            <a:r>
              <a:rPr lang="en-US" dirty="0">
                <a:solidFill>
                  <a:schemeClr val="tx1"/>
                </a:solidFill>
              </a:rPr>
              <a:t>1.0 psi</a:t>
            </a:r>
          </a:p>
          <a:p>
            <a:r>
              <a:rPr lang="en-US" i="1" dirty="0">
                <a:solidFill>
                  <a:schemeClr val="tx1"/>
                </a:solidFill>
              </a:rPr>
              <a:t>Bottom Chamber: </a:t>
            </a:r>
            <a:r>
              <a:rPr lang="en-US" dirty="0">
                <a:solidFill>
                  <a:schemeClr val="tx1"/>
                </a:solidFill>
              </a:rPr>
              <a:t>0.5 psi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Found through visually creating focal width on trough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0.5 psi differential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Expected 1/100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psi differential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Variance due to change in focal line height away from Solar Sausage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2053951"/>
            <a:ext cx="5388864" cy="39131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Necessary width of 3/8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in.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2 in.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Achieved during testing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Decreased width → increased temperature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Lower focal </a:t>
            </a:r>
            <a:r>
              <a:rPr lang="en-US" dirty="0">
                <a:solidFill>
                  <a:schemeClr val="tx1"/>
                </a:solidFill>
              </a:rPr>
              <a:t>point height </a:t>
            </a:r>
            <a:r>
              <a:rPr lang="en-US" dirty="0" smtClean="0">
                <a:solidFill>
                  <a:schemeClr val="tx1"/>
                </a:solidFill>
              </a:rPr>
              <a:t>→ increase top chamber pressure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Higher </a:t>
            </a:r>
            <a:r>
              <a:rPr lang="en-US" dirty="0">
                <a:solidFill>
                  <a:schemeClr val="tx1"/>
                </a:solidFill>
              </a:rPr>
              <a:t>focal point height → increase </a:t>
            </a:r>
            <a:r>
              <a:rPr lang="en-US" dirty="0" smtClean="0">
                <a:solidFill>
                  <a:schemeClr val="tx1"/>
                </a:solidFill>
              </a:rPr>
              <a:t>bottom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chamber pressure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Joseph Hamel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Testing and Results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196146"/>
            <a:ext cx="5386917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Evaporation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7601" y="1196146"/>
            <a:ext cx="5389033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Condensation/Collection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873189"/>
            <a:ext cx="5388864" cy="39959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Full system tested without condenser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temperature achieved 120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⁰</a:t>
            </a:r>
            <a:r>
              <a:rPr lang="en-US" dirty="0" smtClean="0">
                <a:solidFill>
                  <a:schemeClr val="tx1"/>
                </a:solidFill>
              </a:rPr>
              <a:t>F with focal point tested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evaporation occurred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Evaporation rate of 0.074 gal/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Testing conditions: bottled water starting at room temperature, sunny with overcast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Expected 0.67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Variance due to inconsistent sunlight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Optimal temperature: 220</a:t>
            </a:r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⁰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1873190"/>
            <a:ext cx="5388864" cy="40810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Confirmed proof of concept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Achieved 0.008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Evaporation rate 0.35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Tarp used for condensing hood for prototype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Custom machine required to bend aluminum into radius of design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Losses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Joseph Hamel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Project Management</a:t>
            </a:r>
            <a:endParaRPr lang="en-US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22960" y="1255100"/>
            <a:ext cx="5389033" cy="609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Schedule 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78887" y="1850069"/>
            <a:ext cx="5535995" cy="945764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Weather and condenser construction delays occurred</a:t>
            </a: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0" y="1222834"/>
            <a:ext cx="5389033" cy="609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Resource Allocation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414882" y="1952505"/>
            <a:ext cx="5535995" cy="1686655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Utilized college machine shop and local welding services</a:t>
            </a:r>
          </a:p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Stored and constructed system at the college of engineering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1430370" y="5539102"/>
            <a:ext cx="38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</a:t>
            </a:r>
            <a:r>
              <a:rPr lang="en-US" dirty="0">
                <a:latin typeface="+mj-lt"/>
              </a:rPr>
              <a:t>8</a:t>
            </a:r>
            <a:r>
              <a:rPr lang="en-US" dirty="0" smtClean="0">
                <a:latin typeface="+mj-lt"/>
              </a:rPr>
              <a:t>: Gantt Chart Overview</a:t>
            </a:r>
            <a:endParaRPr lang="en-US" dirty="0">
              <a:latin typeface="+mj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6980815" y="5539102"/>
            <a:ext cx="38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</a:t>
            </a:r>
            <a:r>
              <a:rPr lang="en-US" dirty="0">
                <a:latin typeface="+mj-lt"/>
              </a:rPr>
              <a:t>9</a:t>
            </a:r>
            <a:r>
              <a:rPr lang="en-US" dirty="0" smtClean="0">
                <a:latin typeface="+mj-lt"/>
              </a:rPr>
              <a:t>: Resource Allocation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85" y="2796434"/>
            <a:ext cx="4528491" cy="27426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11899"/>
              </p:ext>
            </p:extLst>
          </p:nvPr>
        </p:nvGraphicFramePr>
        <p:xfrm>
          <a:off x="6414882" y="3620149"/>
          <a:ext cx="4674989" cy="1918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197"/>
                <a:gridCol w="1205224"/>
                <a:gridCol w="2098568"/>
              </a:tblGrid>
              <a:tr h="2462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Resource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Resource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Provider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Solar Sausage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Research and Material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Ian Winger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Machining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College of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Welding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Tallahassee Welding and Machine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Storage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Facility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College of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Budget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5477" y="1518871"/>
            <a:ext cx="5721899" cy="45185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Total budget: $5,000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Total Spent: $1,485.62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30% of total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Total System Cost: $855.26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Inexpensive for higher marketability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Assuming 3 gallon output: 81¢ / gallon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Vendors: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McMaster Carr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Metals Supermarket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65070"/>
              </p:ext>
            </p:extLst>
          </p:nvPr>
        </p:nvGraphicFramePr>
        <p:xfrm>
          <a:off x="5630332" y="840578"/>
          <a:ext cx="6335889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/>
          <p:cNvSpPr txBox="1"/>
          <p:nvPr/>
        </p:nvSpPr>
        <p:spPr>
          <a:xfrm>
            <a:off x="6167376" y="5285578"/>
            <a:ext cx="459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10: Budget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Overcoming Challenges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307125"/>
            <a:ext cx="5386917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Challenges Encountered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7601" y="1307125"/>
            <a:ext cx="5389033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Lessons Learned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984168"/>
            <a:ext cx="5388864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Entrepreneurship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Prevent contamination from Aluminum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Condenser 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Tarp used for prototype to resolve issue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Schedule delays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Outsourced welding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Testing contingent upon weather conditions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1984169"/>
            <a:ext cx="5388864" cy="39131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Expect the best, plan for the worst!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Contingency plans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Account for delays when creating a schedule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93" y="3879788"/>
            <a:ext cx="2560460" cy="2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is sufficient for evaporating and condensing water.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Full system tested without condenser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ondenser tested separately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Components proven to work individually so system concluded to work with overall system inefficiencies discovered with future testing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Prototype sets basis for a marketable and functional product to provide potable water to coastal regions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Modifications need to be made to increase output and efficiency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Particularly in the condenser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Joseph Hamel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Future Work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8968" y="1465757"/>
            <a:ext cx="5388864" cy="39136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Test system as a whole unit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Improved pressure pumping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 design is foot pump requiring 30 min for startup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 output and efficiency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Better evaporation and condensation rates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Possible solutions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Enclosed condenser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Decrease cost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Provides better cost against competitors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Joseph Hamel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93" y="1304780"/>
            <a:ext cx="3243593" cy="194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7"/>
          <p:cNvSpPr txBox="1"/>
          <p:nvPr/>
        </p:nvSpPr>
        <p:spPr>
          <a:xfrm>
            <a:off x="6495827" y="3237907"/>
            <a:ext cx="38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11: Current pressure pump</a:t>
            </a:r>
            <a:endParaRPr lang="en-US" dirty="0">
              <a:latin typeface="+mj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6495827" y="5683764"/>
            <a:ext cx="429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12: Current condensing hood</a:t>
            </a:r>
            <a:endParaRPr lang="en-US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02" y="3696767"/>
            <a:ext cx="4535601" cy="190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6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313109"/>
            <a:ext cx="5386917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Need for Water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7601" y="1313109"/>
            <a:ext cx="5389033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Desalination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15172" y="1936990"/>
            <a:ext cx="5388864" cy="41621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Salt Water 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dirty="0">
                <a:solidFill>
                  <a:schemeClr val="tx1"/>
                </a:solidFill>
              </a:rPr>
              <a:t>Fresh Water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Energy intensive process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World leaders in desalination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Israel, Saudi Arabia, and United Arab Emirates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Mutli</a:t>
            </a:r>
            <a:r>
              <a:rPr lang="en-US" dirty="0" smtClean="0">
                <a:solidFill>
                  <a:schemeClr val="tx1"/>
                </a:solidFill>
              </a:rPr>
              <a:t>-Stage Flash Distillation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Uses </a:t>
            </a:r>
            <a:r>
              <a:rPr lang="en-US" sz="1900" dirty="0">
                <a:solidFill>
                  <a:schemeClr val="tx1"/>
                </a:solidFill>
              </a:rPr>
              <a:t>the waste heat from adjacent power </a:t>
            </a:r>
            <a:r>
              <a:rPr lang="en-US" sz="1900" dirty="0" smtClean="0">
                <a:solidFill>
                  <a:schemeClr val="tx1"/>
                </a:solidFill>
              </a:rPr>
              <a:t>plants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Osmotic Drives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Saline water forced through small membrane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Requires electricity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use solar energy as heat source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989384"/>
            <a:ext cx="5389563" cy="391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“Much of the developing world still lacks access to clean drinking water.”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Lack of clean drinking water contributes to: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Illness and disease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overty</a:t>
            </a:r>
          </a:p>
        </p:txBody>
      </p:sp>
    </p:spTree>
    <p:extLst>
      <p:ext uri="{BB962C8B-B14F-4D97-AF65-F5344CB8AC3E}">
        <p14:creationId xmlns:p14="http://schemas.microsoft.com/office/powerpoint/2010/main" val="7410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4658" y="972879"/>
            <a:ext cx="10972800" cy="1005840"/>
          </a:xfrm>
        </p:spPr>
        <p:txBody>
          <a:bodyPr/>
          <a:lstStyle/>
          <a:p>
            <a:r>
              <a:rPr lang="en-US" sz="9600" dirty="0" smtClean="0">
                <a:latin typeface="+mj-lt"/>
              </a:rPr>
              <a:t>Questions</a:t>
            </a:r>
            <a:r>
              <a:rPr lang="en-US" sz="11500" dirty="0" smtClean="0">
                <a:latin typeface="+mj-lt"/>
              </a:rPr>
              <a:t>?</a:t>
            </a:r>
            <a:endParaRPr lang="en-US" sz="115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635000" y="3060701"/>
            <a:ext cx="10972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eng.fsu.edu/me/senior_design/2015/team07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334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Analysis slides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Solar Sausage for Desalination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Testing and Results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196146"/>
            <a:ext cx="5386917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Evaporation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7601" y="1196146"/>
            <a:ext cx="5389033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Condensation/Collection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873189"/>
            <a:ext cx="5388864" cy="39959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Full system tested without condenser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temperature achieved 120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⁰</a:t>
            </a:r>
            <a:r>
              <a:rPr lang="en-US" dirty="0" smtClean="0">
                <a:solidFill>
                  <a:schemeClr val="tx1"/>
                </a:solidFill>
              </a:rPr>
              <a:t>F with focal point tested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evaporation occurred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Evaporation rate of 0.074 gal/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Testing conditions: bottled water starting at room temperature, sunny with overcast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Expected 0.67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Variance due to inconsistent sunlight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Optimal temperature: 220</a:t>
            </a:r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⁰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1873190"/>
            <a:ext cx="5388864" cy="40810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Confirmed proof of concept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Achieved 0.008 gal/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Achieved 0.008 gal/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Evaporation rate 		0.35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Expected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ondensation rate: 	0.54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Evaporation rate: 	0.67 gal/</a:t>
            </a:r>
            <a:r>
              <a:rPr lang="en-US" sz="1800" dirty="0" err="1" smtClean="0">
                <a:solidFill>
                  <a:schemeClr val="tx1"/>
                </a:solidFill>
              </a:rPr>
              <a:t>hr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Losses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Tarp used for condensing hood for prototype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Custom machine required to bend aluminum into radius of design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pPr/>
              <a:t>22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20210"/>
              </p:ext>
            </p:extLst>
          </p:nvPr>
        </p:nvGraphicFramePr>
        <p:xfrm>
          <a:off x="2094089" y="1998133"/>
          <a:ext cx="7840132" cy="320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679"/>
                <a:gridCol w="1050018"/>
                <a:gridCol w="1120019"/>
                <a:gridCol w="769106"/>
                <a:gridCol w="2112609"/>
                <a:gridCol w="2041701"/>
              </a:tblGrid>
              <a:tr h="4709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H20 Heat Capacity (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Btu/lbm*F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2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Amount of Water in Trough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(lbm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74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Time (s)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Init. Temp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Final Temp (F)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∆T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Heat Input (Btu)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Rate of Heat Input (Btu/hr)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709.25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18.7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530.08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806.67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9.9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462.86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74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Average Heat Input (Btu/hr)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627.21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40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188488"/>
            <a:ext cx="5386917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Solar Sausage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797291"/>
            <a:ext cx="5388864" cy="377102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Inflatable solar collector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Invented by Ian Winger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First </a:t>
            </a:r>
            <a:r>
              <a:rPr lang="en-US" dirty="0">
                <a:solidFill>
                  <a:schemeClr val="tx1"/>
                </a:solidFill>
              </a:rPr>
              <a:t>prototype introduced to Florida State in </a:t>
            </a:r>
            <a:r>
              <a:rPr lang="en-US" dirty="0" smtClean="0">
                <a:solidFill>
                  <a:schemeClr val="tx1"/>
                </a:solidFill>
              </a:rPr>
              <a:t>2009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Made of a clear membrane and a Mylar reflective membrane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Achieved 752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⁰</a:t>
            </a:r>
            <a:r>
              <a:rPr lang="en-US" dirty="0" smtClean="0">
                <a:solidFill>
                  <a:schemeClr val="tx1"/>
                </a:solidFill>
              </a:rPr>
              <a:t>F at focal point at special laboratory settings with receiving 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9" y="1651391"/>
            <a:ext cx="4071838" cy="358037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/>
        </p:nvSpPr>
        <p:spPr>
          <a:xfrm>
            <a:off x="7365152" y="5245148"/>
            <a:ext cx="295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1: Cross-sectional view of Solar Sausage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17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Project Scope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Project Specifications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2456" y="1600200"/>
            <a:ext cx="5738300" cy="6096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</a:rPr>
              <a:t>Entrepreneurship in Engineering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277243"/>
            <a:ext cx="5388864" cy="39136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Is an entrepreneurial project with a budget of $</a:t>
            </a:r>
            <a:r>
              <a:rPr lang="en-US" dirty="0" smtClean="0">
                <a:solidFill>
                  <a:schemeClr val="tx1"/>
                </a:solidFill>
              </a:rPr>
              <a:t>5000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Tasked with using the Solar Sausage technology to desalinate </a:t>
            </a:r>
            <a:r>
              <a:rPr lang="en-US" dirty="0" smtClean="0">
                <a:solidFill>
                  <a:schemeClr val="tx1"/>
                </a:solidFill>
              </a:rPr>
              <a:t>water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2277244"/>
            <a:ext cx="5388864" cy="391318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 Cost per gallon must compete or beat competition</a:t>
            </a:r>
          </a:p>
          <a:p>
            <a:pPr marL="0" indent="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 Maintain simplicity </a:t>
            </a:r>
          </a:p>
          <a:p>
            <a:pPr marL="0" indent="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 Readily available materials</a:t>
            </a:r>
          </a:p>
          <a:p>
            <a:pPr marL="0" indent="0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 Universal operation manual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1086214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Project Direction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440705"/>
            <a:ext cx="5386917" cy="6096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Technical Questions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7601" y="1440705"/>
            <a:ext cx="5389033" cy="6096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Project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117748"/>
            <a:ext cx="5497689" cy="39136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Can it be operated manually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How much water should be produced to support an average family?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is the best design for </a:t>
            </a:r>
            <a:r>
              <a:rPr lang="en-US" dirty="0" smtClean="0">
                <a:solidFill>
                  <a:schemeClr val="tx1"/>
                </a:solidFill>
              </a:rPr>
              <a:t>functionality and commercialization?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2117749"/>
            <a:ext cx="5388864" cy="39131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Produce drinking water with a saline concentration less than </a:t>
            </a:r>
            <a:r>
              <a:rPr lang="en-US" dirty="0" smtClean="0">
                <a:solidFill>
                  <a:schemeClr val="tx1"/>
                </a:solidFill>
              </a:rPr>
              <a:t>1000 ppm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Support a family of </a:t>
            </a:r>
            <a:r>
              <a:rPr lang="en-US" dirty="0" smtClean="0">
                <a:solidFill>
                  <a:schemeClr val="tx1"/>
                </a:solidFill>
              </a:rPr>
              <a:t>4 - 5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Minimize </a:t>
            </a:r>
            <a:r>
              <a:rPr lang="en-US" dirty="0" smtClean="0">
                <a:solidFill>
                  <a:schemeClr val="tx1"/>
                </a:solidFill>
              </a:rPr>
              <a:t>cost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Create a user friendly system that can be easily transported and constructed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</a:t>
            </a:r>
            <a:r>
              <a:rPr lang="en-US" sz="1600" dirty="0" err="1" smtClean="0">
                <a:solidFill>
                  <a:schemeClr val="tx1"/>
                </a:solidFill>
              </a:rPr>
              <a:t>Filardo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Design Concept 1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333500"/>
            <a:ext cx="5386917" cy="609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  <a:latin typeface=""/>
                <a:cs typeface=""/>
              </a:rPr>
              <a:t>Heat Transfer Method</a:t>
            </a:r>
            <a:endParaRPr lang="en-US" b="1" u="sng" dirty="0">
              <a:solidFill>
                <a:schemeClr val="tx1"/>
              </a:solidFill>
              <a:latin typeface=""/>
              <a:cs typeface="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010543"/>
            <a:ext cx="5388864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Uses eutectic salt and thermal siphoning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Density change in salt causes salt to circulate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Disadvantages: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Lack of portability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Expensive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environmentally friendly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</a:t>
            </a:r>
            <a:r>
              <a:rPr lang="en-US" sz="1600" dirty="0" err="1" smtClean="0">
                <a:solidFill>
                  <a:schemeClr val="tx1"/>
                </a:solidFill>
              </a:rPr>
              <a:t>Filardo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52" y="1638300"/>
            <a:ext cx="6424099" cy="3828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9952" y="5472455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Figure </a:t>
            </a:r>
            <a:r>
              <a:rPr lang="en-US" dirty="0" smtClean="0">
                <a:latin typeface="+mj-lt"/>
              </a:rPr>
              <a:t>2: Heat Transfer Method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1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Design Concept 2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917" cy="609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Direct Heating Method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972443"/>
            <a:ext cx="5388864" cy="39136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Heats saline water in receiving tube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Replaces heat exchanger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Storage is raised to lead saline water through the tube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Disadvantages: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Lack of portability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Receiving tube is likely to corrode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Requires control system to regulate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flow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Limited operation time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</a:t>
            </a:r>
            <a:r>
              <a:rPr lang="en-US" sz="1600" dirty="0" err="1" smtClean="0">
                <a:solidFill>
                  <a:schemeClr val="tx1"/>
                </a:solidFill>
              </a:rPr>
              <a:t>Filardo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06" y="1763486"/>
            <a:ext cx="6337608" cy="3701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4106" y="5464807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Figure </a:t>
            </a:r>
            <a:r>
              <a:rPr lang="en-US" dirty="0" smtClean="0">
                <a:latin typeface="+mj-lt"/>
              </a:rPr>
              <a:t>3: Direct Heating Method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6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Final Design</a:t>
            </a:r>
            <a:endParaRPr 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91840" y="1206780"/>
            <a:ext cx="5486400" cy="6096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Open Trough Method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</a:t>
            </a:r>
            <a:r>
              <a:rPr lang="en-US" sz="1600" dirty="0" err="1" smtClean="0">
                <a:solidFill>
                  <a:schemeClr val="tx1"/>
                </a:solidFill>
              </a:rPr>
              <a:t>Filardo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65" y="1920404"/>
            <a:ext cx="5365413" cy="3642834"/>
          </a:xfrm>
          <a:prstGeom prst="rect">
            <a:avLst/>
          </a:prstGeom>
        </p:spPr>
      </p:pic>
      <p:sp>
        <p:nvSpPr>
          <p:cNvPr id="11" name="TextBox 17"/>
          <p:cNvSpPr txBox="1"/>
          <p:nvPr/>
        </p:nvSpPr>
        <p:spPr>
          <a:xfrm>
            <a:off x="638665" y="5563238"/>
            <a:ext cx="429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4: Assembled View</a:t>
            </a:r>
            <a:endParaRPr lang="en-US" dirty="0">
              <a:latin typeface="+mj-lt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6644559" y="5559821"/>
            <a:ext cx="429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Figure 5: Deployed View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59" y="1920404"/>
            <a:ext cx="4816971" cy="36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Final Design Advantages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Modular design</a:t>
            </a:r>
          </a:p>
          <a:p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nexpensive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Easily </a:t>
            </a:r>
            <a:r>
              <a:rPr lang="en-US" sz="2800" dirty="0" smtClean="0">
                <a:solidFill>
                  <a:schemeClr val="tx1"/>
                </a:solidFill>
              </a:rPr>
              <a:t>repaired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Components made of readily available material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Versatile </a:t>
            </a:r>
            <a:r>
              <a:rPr lang="en-US" sz="2800" dirty="0">
                <a:solidFill>
                  <a:schemeClr val="tx1"/>
                </a:solidFill>
              </a:rPr>
              <a:t>design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Pasteurization possible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" id="{A9E8EE37-F157-4FAB-9D02-C6A4919D96D2}" vid="{E16C1578-6210-4947-9C53-8D303B43B450}"/>
    </a:ext>
  </a:extLst>
</a:theme>
</file>

<file path=ppt/theme/theme2.xml><?xml version="1.0" encoding="utf-8"?>
<a:theme xmlns:a="http://schemas.openxmlformats.org/drawingml/2006/main" name="1_CO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" id="{A9E8EE37-F157-4FAB-9D02-C6A4919D96D2}" vid="{E16C1578-6210-4947-9C53-8D303B43B4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1418</Words>
  <Application>Microsoft Office PowerPoint</Application>
  <PresentationFormat>Widescreen</PresentationFormat>
  <Paragraphs>380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COE</vt:lpstr>
      <vt:lpstr>1_COE</vt:lpstr>
      <vt:lpstr>Solar Sausage for Desalination </vt:lpstr>
      <vt:lpstr>Background</vt:lpstr>
      <vt:lpstr>Background</vt:lpstr>
      <vt:lpstr>Project Scope</vt:lpstr>
      <vt:lpstr>Project Direction</vt:lpstr>
      <vt:lpstr>Design Concept 1</vt:lpstr>
      <vt:lpstr>Design Concept 2</vt:lpstr>
      <vt:lpstr>Final Design</vt:lpstr>
      <vt:lpstr>Final Design Advantages</vt:lpstr>
      <vt:lpstr>Major Components</vt:lpstr>
      <vt:lpstr>General Process</vt:lpstr>
      <vt:lpstr>Testing Confirmation</vt:lpstr>
      <vt:lpstr>Testing and Results</vt:lpstr>
      <vt:lpstr>Testing and Results</vt:lpstr>
      <vt:lpstr>Project Management</vt:lpstr>
      <vt:lpstr>Budget</vt:lpstr>
      <vt:lpstr>Overcoming Challenges</vt:lpstr>
      <vt:lpstr>Conclusion</vt:lpstr>
      <vt:lpstr>Future Work</vt:lpstr>
      <vt:lpstr>Questions?</vt:lpstr>
      <vt:lpstr>Analysis slides</vt:lpstr>
      <vt:lpstr>Testing and Results</vt:lpstr>
      <vt:lpstr>Testing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Sausage for Desalination</dc:title>
  <dc:creator>studentpro</dc:creator>
  <cp:lastModifiedBy>studentpro</cp:lastModifiedBy>
  <cp:revision>120</cp:revision>
  <dcterms:created xsi:type="dcterms:W3CDTF">2015-04-14T15:01:30Z</dcterms:created>
  <dcterms:modified xsi:type="dcterms:W3CDTF">2015-04-17T17:11:14Z</dcterms:modified>
</cp:coreProperties>
</file>