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7" r:id="rId3"/>
    <p:sldId id="276" r:id="rId4"/>
    <p:sldId id="258" r:id="rId5"/>
    <p:sldId id="259" r:id="rId6"/>
    <p:sldId id="261" r:id="rId7"/>
    <p:sldId id="263" r:id="rId8"/>
    <p:sldId id="262" r:id="rId9"/>
    <p:sldId id="272" r:id="rId10"/>
    <p:sldId id="260" r:id="rId11"/>
    <p:sldId id="275" r:id="rId12"/>
    <p:sldId id="282" r:id="rId13"/>
    <p:sldId id="271" r:id="rId14"/>
    <p:sldId id="284" r:id="rId15"/>
    <p:sldId id="288" r:id="rId16"/>
    <p:sldId id="289" r:id="rId17"/>
    <p:sldId id="286" r:id="rId18"/>
    <p:sldId id="270" r:id="rId19"/>
    <p:sldId id="279" r:id="rId20"/>
    <p:sldId id="290" r:id="rId21"/>
    <p:sldId id="281" r:id="rId22"/>
    <p:sldId id="287" r:id="rId23"/>
    <p:sldId id="267" r:id="rId24"/>
    <p:sldId id="268" r:id="rId25"/>
    <p:sldId id="277" r:id="rId26"/>
    <p:sldId id="273" r:id="rId27"/>
    <p:sldId id="274" r:id="rId28"/>
    <p:sldId id="283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BD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3" autoAdjust="0"/>
    <p:restoredTop sz="94689" autoAdjust="0"/>
  </p:normalViewPr>
  <p:slideViewPr>
    <p:cSldViewPr>
      <p:cViewPr varScale="1">
        <p:scale>
          <a:sx n="103" d="100"/>
          <a:sy n="103" d="100"/>
        </p:scale>
        <p:origin x="3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88288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844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1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76775" y="1905000"/>
            <a:ext cx="3849688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1905000"/>
            <a:ext cx="3852863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54762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3857625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676775" y="1905000"/>
            <a:ext cx="3849688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19030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2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10275" y="1905000"/>
            <a:ext cx="2516188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1905000"/>
            <a:ext cx="5211763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62251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2519363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38513" y="1905000"/>
            <a:ext cx="5187950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4371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88288" cy="968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3054350"/>
            <a:ext cx="7888288" cy="325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058240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5338763"/>
            <a:ext cx="7888288" cy="966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1905000"/>
            <a:ext cx="7888288" cy="3275013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899193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endParaRPr lang="da-DK" altLang="zh-CN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6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88288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23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983410"/>
            <a:ext cx="9144000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6826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1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0" y="1176338"/>
            <a:ext cx="5183188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38513" y="1905000"/>
            <a:ext cx="5187950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982800"/>
            <a:ext cx="3154363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2512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983410"/>
            <a:ext cx="9144000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317153"/>
            <a:ext cx="7891463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859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6" y="1176338"/>
            <a:ext cx="5213349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5211763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10275" y="982800"/>
            <a:ext cx="3133725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353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2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367" y="1176338"/>
            <a:ext cx="3841571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982800"/>
            <a:ext cx="4491038" cy="5502275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676400" y="1904400"/>
            <a:ext cx="3837600" cy="439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9747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1176338"/>
            <a:ext cx="3870325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676775" y="982800"/>
            <a:ext cx="4467225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26400" y="1904400"/>
            <a:ext cx="3837600" cy="439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7021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908000"/>
            <a:ext cx="9144000" cy="4572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558082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1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75588" cy="212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4197350"/>
            <a:ext cx="9144000" cy="2282825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39291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638175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6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1995543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7" name="Picture Placeholder 34"/>
          <p:cNvSpPr>
            <a:spLocks noGrp="1"/>
          </p:cNvSpPr>
          <p:nvPr>
            <p:ph type="pic" sz="quarter" idx="13"/>
          </p:nvPr>
        </p:nvSpPr>
        <p:spPr>
          <a:xfrm>
            <a:off x="3332218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8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4676775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9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6010275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0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7366000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1" name="Picture Placeholder 34"/>
          <p:cNvSpPr>
            <a:spLocks noGrp="1"/>
          </p:cNvSpPr>
          <p:nvPr>
            <p:ph type="pic" sz="quarter" idx="17"/>
          </p:nvPr>
        </p:nvSpPr>
        <p:spPr>
          <a:xfrm>
            <a:off x="638175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2" name="Picture Placeholder 34"/>
          <p:cNvSpPr>
            <a:spLocks noGrp="1"/>
          </p:cNvSpPr>
          <p:nvPr>
            <p:ph type="pic" sz="quarter" idx="18"/>
          </p:nvPr>
        </p:nvSpPr>
        <p:spPr>
          <a:xfrm>
            <a:off x="1995543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3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3332218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4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4676775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5" name="Picture Placeholder 34"/>
          <p:cNvSpPr>
            <a:spLocks noGrp="1"/>
          </p:cNvSpPr>
          <p:nvPr>
            <p:ph type="pic" sz="quarter" idx="21"/>
          </p:nvPr>
        </p:nvSpPr>
        <p:spPr>
          <a:xfrm>
            <a:off x="6010275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6" name="Picture Placeholder 34"/>
          <p:cNvSpPr>
            <a:spLocks noGrp="1"/>
          </p:cNvSpPr>
          <p:nvPr>
            <p:ph type="pic" sz="quarter" idx="22"/>
          </p:nvPr>
        </p:nvSpPr>
        <p:spPr>
          <a:xfrm>
            <a:off x="7366000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7" name="Picture Placeholder 34"/>
          <p:cNvSpPr>
            <a:spLocks noGrp="1"/>
          </p:cNvSpPr>
          <p:nvPr>
            <p:ph type="pic" sz="quarter" idx="23"/>
          </p:nvPr>
        </p:nvSpPr>
        <p:spPr>
          <a:xfrm>
            <a:off x="638175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8" name="Picture Placeholder 34"/>
          <p:cNvSpPr>
            <a:spLocks noGrp="1"/>
          </p:cNvSpPr>
          <p:nvPr>
            <p:ph type="pic" sz="quarter" idx="24"/>
          </p:nvPr>
        </p:nvSpPr>
        <p:spPr>
          <a:xfrm>
            <a:off x="1995543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9" name="Picture Placeholder 34"/>
          <p:cNvSpPr>
            <a:spLocks noGrp="1"/>
          </p:cNvSpPr>
          <p:nvPr>
            <p:ph type="pic" sz="quarter" idx="25"/>
          </p:nvPr>
        </p:nvSpPr>
        <p:spPr>
          <a:xfrm>
            <a:off x="3332218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0" name="Picture Placeholder 34"/>
          <p:cNvSpPr>
            <a:spLocks noGrp="1"/>
          </p:cNvSpPr>
          <p:nvPr>
            <p:ph type="pic" sz="quarter" idx="26"/>
          </p:nvPr>
        </p:nvSpPr>
        <p:spPr>
          <a:xfrm>
            <a:off x="4676775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1" name="Picture Placeholder 34"/>
          <p:cNvSpPr>
            <a:spLocks noGrp="1"/>
          </p:cNvSpPr>
          <p:nvPr>
            <p:ph type="pic" sz="quarter" idx="27"/>
          </p:nvPr>
        </p:nvSpPr>
        <p:spPr>
          <a:xfrm>
            <a:off x="6010275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2" name="Picture Placeholder 34"/>
          <p:cNvSpPr>
            <a:spLocks noGrp="1"/>
          </p:cNvSpPr>
          <p:nvPr>
            <p:ph type="pic" sz="quarter" idx="28"/>
          </p:nvPr>
        </p:nvSpPr>
        <p:spPr>
          <a:xfrm>
            <a:off x="7366000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3" name="Picture Placeholder 34"/>
          <p:cNvSpPr>
            <a:spLocks noGrp="1"/>
          </p:cNvSpPr>
          <p:nvPr>
            <p:ph type="pic" sz="quarter" idx="29"/>
          </p:nvPr>
        </p:nvSpPr>
        <p:spPr>
          <a:xfrm>
            <a:off x="638175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4" name="Picture Placeholder 34"/>
          <p:cNvSpPr>
            <a:spLocks noGrp="1"/>
          </p:cNvSpPr>
          <p:nvPr>
            <p:ph type="pic" sz="quarter" idx="30"/>
          </p:nvPr>
        </p:nvSpPr>
        <p:spPr>
          <a:xfrm>
            <a:off x="1995543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5" name="Picture Placeholder 34"/>
          <p:cNvSpPr>
            <a:spLocks noGrp="1"/>
          </p:cNvSpPr>
          <p:nvPr>
            <p:ph type="pic" sz="quarter" idx="31"/>
          </p:nvPr>
        </p:nvSpPr>
        <p:spPr>
          <a:xfrm>
            <a:off x="3332218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6" name="Picture Placeholder 34"/>
          <p:cNvSpPr>
            <a:spLocks noGrp="1"/>
          </p:cNvSpPr>
          <p:nvPr>
            <p:ph type="pic" sz="quarter" idx="32"/>
          </p:nvPr>
        </p:nvSpPr>
        <p:spPr>
          <a:xfrm>
            <a:off x="4676775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7" name="Picture Placeholder 34"/>
          <p:cNvSpPr>
            <a:spLocks noGrp="1"/>
          </p:cNvSpPr>
          <p:nvPr>
            <p:ph type="pic" sz="quarter" idx="33"/>
          </p:nvPr>
        </p:nvSpPr>
        <p:spPr>
          <a:xfrm>
            <a:off x="6010275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8" name="Picture Placeholder 34"/>
          <p:cNvSpPr>
            <a:spLocks noGrp="1"/>
          </p:cNvSpPr>
          <p:nvPr>
            <p:ph type="pic" sz="quarter" idx="34"/>
          </p:nvPr>
        </p:nvSpPr>
        <p:spPr>
          <a:xfrm>
            <a:off x="7366000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40417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1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76775" y="1905000"/>
            <a:ext cx="3849688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1905000"/>
            <a:ext cx="3852863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51176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3857625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676775" y="1905000"/>
            <a:ext cx="3849688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96599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2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10275" y="1905000"/>
            <a:ext cx="2516188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1905000"/>
            <a:ext cx="5211763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845973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2519363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38513" y="1905000"/>
            <a:ext cx="5187950" cy="440055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28240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1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0" y="1176338"/>
            <a:ext cx="5183188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38513" y="1905000"/>
            <a:ext cx="5187950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982800"/>
            <a:ext cx="3154363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9187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88288" cy="968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3054350"/>
            <a:ext cx="7888288" cy="325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621456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8175" y="5338763"/>
            <a:ext cx="7888288" cy="966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8175" y="1905000"/>
            <a:ext cx="7888288" cy="3275013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09625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F5F5F"/>
            </a:solidFill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endParaRPr lang="da-DK" altLang="zh-CN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0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6" y="1176338"/>
            <a:ext cx="5213349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5211763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10275" y="982800"/>
            <a:ext cx="3133725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8810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2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367" y="1176338"/>
            <a:ext cx="3841571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982800"/>
            <a:ext cx="4491038" cy="5502275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676400" y="1904400"/>
            <a:ext cx="3837600" cy="439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618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1176338"/>
            <a:ext cx="3870325" cy="663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676775" y="982800"/>
            <a:ext cx="4467225" cy="5500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26400" y="1904400"/>
            <a:ext cx="3837600" cy="439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843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908000"/>
            <a:ext cx="9144000" cy="4572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07902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1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75588" cy="2124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4197350"/>
            <a:ext cx="9144000" cy="2282825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83256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638175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6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1995543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7" name="Picture Placeholder 34"/>
          <p:cNvSpPr>
            <a:spLocks noGrp="1"/>
          </p:cNvSpPr>
          <p:nvPr>
            <p:ph type="pic" sz="quarter" idx="13"/>
          </p:nvPr>
        </p:nvSpPr>
        <p:spPr>
          <a:xfrm>
            <a:off x="3332218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8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4676775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39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6010275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0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7366000" y="1904999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1" name="Picture Placeholder 34"/>
          <p:cNvSpPr>
            <a:spLocks noGrp="1"/>
          </p:cNvSpPr>
          <p:nvPr>
            <p:ph type="pic" sz="quarter" idx="17"/>
          </p:nvPr>
        </p:nvSpPr>
        <p:spPr>
          <a:xfrm>
            <a:off x="638175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2" name="Picture Placeholder 34"/>
          <p:cNvSpPr>
            <a:spLocks noGrp="1"/>
          </p:cNvSpPr>
          <p:nvPr>
            <p:ph type="pic" sz="quarter" idx="18"/>
          </p:nvPr>
        </p:nvSpPr>
        <p:spPr>
          <a:xfrm>
            <a:off x="1995543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3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3332218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4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4676775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5" name="Picture Placeholder 34"/>
          <p:cNvSpPr>
            <a:spLocks noGrp="1"/>
          </p:cNvSpPr>
          <p:nvPr>
            <p:ph type="pic" sz="quarter" idx="21"/>
          </p:nvPr>
        </p:nvSpPr>
        <p:spPr>
          <a:xfrm>
            <a:off x="6010275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6" name="Picture Placeholder 34"/>
          <p:cNvSpPr>
            <a:spLocks noGrp="1"/>
          </p:cNvSpPr>
          <p:nvPr>
            <p:ph type="pic" sz="quarter" idx="22"/>
          </p:nvPr>
        </p:nvSpPr>
        <p:spPr>
          <a:xfrm>
            <a:off x="7366000" y="305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7" name="Picture Placeholder 34"/>
          <p:cNvSpPr>
            <a:spLocks noGrp="1"/>
          </p:cNvSpPr>
          <p:nvPr>
            <p:ph type="pic" sz="quarter" idx="23"/>
          </p:nvPr>
        </p:nvSpPr>
        <p:spPr>
          <a:xfrm>
            <a:off x="638175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8" name="Picture Placeholder 34"/>
          <p:cNvSpPr>
            <a:spLocks noGrp="1"/>
          </p:cNvSpPr>
          <p:nvPr>
            <p:ph type="pic" sz="quarter" idx="24"/>
          </p:nvPr>
        </p:nvSpPr>
        <p:spPr>
          <a:xfrm>
            <a:off x="1995543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49" name="Picture Placeholder 34"/>
          <p:cNvSpPr>
            <a:spLocks noGrp="1"/>
          </p:cNvSpPr>
          <p:nvPr>
            <p:ph type="pic" sz="quarter" idx="25"/>
          </p:nvPr>
        </p:nvSpPr>
        <p:spPr>
          <a:xfrm>
            <a:off x="3332218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0" name="Picture Placeholder 34"/>
          <p:cNvSpPr>
            <a:spLocks noGrp="1"/>
          </p:cNvSpPr>
          <p:nvPr>
            <p:ph type="pic" sz="quarter" idx="26"/>
          </p:nvPr>
        </p:nvSpPr>
        <p:spPr>
          <a:xfrm>
            <a:off x="4676775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1" name="Picture Placeholder 34"/>
          <p:cNvSpPr>
            <a:spLocks noGrp="1"/>
          </p:cNvSpPr>
          <p:nvPr>
            <p:ph type="pic" sz="quarter" idx="27"/>
          </p:nvPr>
        </p:nvSpPr>
        <p:spPr>
          <a:xfrm>
            <a:off x="6010275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2" name="Picture Placeholder 34"/>
          <p:cNvSpPr>
            <a:spLocks noGrp="1"/>
          </p:cNvSpPr>
          <p:nvPr>
            <p:ph type="pic" sz="quarter" idx="28"/>
          </p:nvPr>
        </p:nvSpPr>
        <p:spPr>
          <a:xfrm>
            <a:off x="7366000" y="4197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3" name="Picture Placeholder 34"/>
          <p:cNvSpPr>
            <a:spLocks noGrp="1"/>
          </p:cNvSpPr>
          <p:nvPr>
            <p:ph type="pic" sz="quarter" idx="29"/>
          </p:nvPr>
        </p:nvSpPr>
        <p:spPr>
          <a:xfrm>
            <a:off x="638175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4" name="Picture Placeholder 34"/>
          <p:cNvSpPr>
            <a:spLocks noGrp="1"/>
          </p:cNvSpPr>
          <p:nvPr>
            <p:ph type="pic" sz="quarter" idx="30"/>
          </p:nvPr>
        </p:nvSpPr>
        <p:spPr>
          <a:xfrm>
            <a:off x="1995543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5" name="Picture Placeholder 34"/>
          <p:cNvSpPr>
            <a:spLocks noGrp="1"/>
          </p:cNvSpPr>
          <p:nvPr>
            <p:ph type="pic" sz="quarter" idx="31"/>
          </p:nvPr>
        </p:nvSpPr>
        <p:spPr>
          <a:xfrm>
            <a:off x="3332218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6" name="Picture Placeholder 34"/>
          <p:cNvSpPr>
            <a:spLocks noGrp="1"/>
          </p:cNvSpPr>
          <p:nvPr>
            <p:ph type="pic" sz="quarter" idx="32"/>
          </p:nvPr>
        </p:nvSpPr>
        <p:spPr>
          <a:xfrm>
            <a:off x="4676775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7" name="Picture Placeholder 34"/>
          <p:cNvSpPr>
            <a:spLocks noGrp="1"/>
          </p:cNvSpPr>
          <p:nvPr>
            <p:ph type="pic" sz="quarter" idx="33"/>
          </p:nvPr>
        </p:nvSpPr>
        <p:spPr>
          <a:xfrm>
            <a:off x="6010275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  <p:sp>
        <p:nvSpPr>
          <p:cNvPr id="58" name="Picture Placeholder 34"/>
          <p:cNvSpPr>
            <a:spLocks noGrp="1"/>
          </p:cNvSpPr>
          <p:nvPr>
            <p:ph type="pic" sz="quarter" idx="34"/>
          </p:nvPr>
        </p:nvSpPr>
        <p:spPr>
          <a:xfrm>
            <a:off x="7366000" y="5344350"/>
            <a:ext cx="1158820" cy="9612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5485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://www.turboco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hyperlink" Target="http://www.turbocor.com/" TargetMode="Externa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908720"/>
            <a:ext cx="78914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GB" altLang="zh-CN" smtClean="0"/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5475" y="1700808"/>
            <a:ext cx="789146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GB" altLang="zh-CN" dirty="0" smtClean="0"/>
          </a:p>
        </p:txBody>
      </p:sp>
      <p:sp>
        <p:nvSpPr>
          <p:cNvPr id="2053" name="Line 13"/>
          <p:cNvSpPr>
            <a:spLocks noChangeShapeType="1"/>
          </p:cNvSpPr>
          <p:nvPr/>
        </p:nvSpPr>
        <p:spPr bwMode="auto">
          <a:xfrm>
            <a:off x="0" y="776373"/>
            <a:ext cx="9144000" cy="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4" name="Line 14"/>
          <p:cNvSpPr>
            <a:spLocks noChangeShapeType="1"/>
          </p:cNvSpPr>
          <p:nvPr/>
        </p:nvSpPr>
        <p:spPr bwMode="auto">
          <a:xfrm>
            <a:off x="0" y="6481763"/>
            <a:ext cx="9144000" cy="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5" name="bmkFldAdditionalInfo"/>
          <p:cNvSpPr txBox="1">
            <a:spLocks noChangeArrowheads="1"/>
          </p:cNvSpPr>
          <p:nvPr/>
        </p:nvSpPr>
        <p:spPr bwMode="auto">
          <a:xfrm>
            <a:off x="3497263" y="6645275"/>
            <a:ext cx="2159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zh-CN" sz="800" dirty="0" smtClean="0">
                <a:solidFill>
                  <a:srgbClr val="000000"/>
                </a:solidFill>
              </a:rPr>
              <a:t>Danfoss Turbocor Confidential</a:t>
            </a:r>
          </a:p>
        </p:txBody>
      </p:sp>
      <p:sp>
        <p:nvSpPr>
          <p:cNvPr id="2057" name="bmkFldAdditionalInfo"/>
          <p:cNvSpPr txBox="1">
            <a:spLocks noChangeArrowheads="1"/>
          </p:cNvSpPr>
          <p:nvPr/>
        </p:nvSpPr>
        <p:spPr bwMode="auto">
          <a:xfrm>
            <a:off x="6057900" y="6645275"/>
            <a:ext cx="2159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58B80AC4-B5F6-4777-93E7-5D4FC12ACD28}" type="datetime3">
              <a:rPr lang="en-GB" altLang="zh-CN" sz="800" smtClean="0">
                <a:solidFill>
                  <a:srgbClr val="000000"/>
                </a:solidFill>
              </a:rPr>
              <a:t>14 November, 2013</a:t>
            </a:fld>
            <a:endParaRPr lang="en-GB" altLang="zh-CN" sz="800" dirty="0" smtClean="0">
              <a:solidFill>
                <a:srgbClr val="000000"/>
              </a:solidFill>
            </a:endParaRPr>
          </a:p>
        </p:txBody>
      </p:sp>
      <p:sp>
        <p:nvSpPr>
          <p:cNvPr id="2058" name="bmkFldAdditionalInfo"/>
          <p:cNvSpPr txBox="1">
            <a:spLocks noChangeArrowheads="1"/>
          </p:cNvSpPr>
          <p:nvPr/>
        </p:nvSpPr>
        <p:spPr bwMode="auto">
          <a:xfrm>
            <a:off x="8145463" y="6645275"/>
            <a:ext cx="381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zh-CN" sz="800" smtClean="0">
                <a:solidFill>
                  <a:srgbClr val="FF0000"/>
                </a:solidFill>
              </a:rPr>
              <a:t>| </a:t>
            </a:r>
            <a:fld id="{BC7EB37D-E466-4309-89D0-451375F1C397}" type="slidenum">
              <a:rPr lang="da-DK" altLang="zh-CN" sz="8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altLang="zh-CN" sz="800" smtClean="0">
              <a:solidFill>
                <a:srgbClr val="000000"/>
              </a:solidFill>
            </a:endParaRPr>
          </a:p>
        </p:txBody>
      </p:sp>
      <p:pic>
        <p:nvPicPr>
          <p:cNvPr id="2059" name="Picture 2" descr="Danfoss Turbocor Compressors Inc. - World Leader of Magnetic Bearing Centrifugal Compressors for the HVAC Industry">
            <a:hlinkClick r:id="rId18" tooltip="Danfoss Turbocor Compressors Inc. - World Leader of Magnetic Bearing Centrifugal Compressors for the HVAC Industry"/>
          </p:cNvPr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2897" b="12544"/>
          <a:stretch>
            <a:fillRect/>
          </a:stretch>
        </p:blipFill>
        <p:spPr bwMode="auto">
          <a:xfrm>
            <a:off x="7473279" y="105812"/>
            <a:ext cx="1344367" cy="56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29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ts val="763"/>
        </a:spcBef>
        <a:spcAft>
          <a:spcPct val="0"/>
        </a:spcAft>
        <a:buClr>
          <a:srgbClr val="808080"/>
        </a:buClr>
        <a:buFont typeface="Wingdings" pitchFamily="2" charset="2"/>
        <a:buChar char="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2pPr>
      <a:lvl3pPr marL="1079500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3pPr>
      <a:lvl4pPr marL="1438275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4pPr>
      <a:lvl5pPr marL="1798638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5pPr>
      <a:lvl6pPr marL="22447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6pPr>
      <a:lvl7pPr marL="27019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7pPr>
      <a:lvl8pPr marL="31591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8pPr>
      <a:lvl9pPr marL="36163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1176338"/>
            <a:ext cx="78914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GB" altLang="zh-CN" smtClean="0"/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5475" y="1892300"/>
            <a:ext cx="7891463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GB" altLang="zh-CN" smtClean="0"/>
          </a:p>
        </p:txBody>
      </p:sp>
      <p:pic>
        <p:nvPicPr>
          <p:cNvPr id="2052" name="Picture 11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268288"/>
            <a:ext cx="15160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13"/>
          <p:cNvSpPr>
            <a:spLocks noChangeShapeType="1"/>
          </p:cNvSpPr>
          <p:nvPr/>
        </p:nvSpPr>
        <p:spPr bwMode="auto">
          <a:xfrm>
            <a:off x="0" y="977900"/>
            <a:ext cx="9144000" cy="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4" name="Line 14"/>
          <p:cNvSpPr>
            <a:spLocks noChangeShapeType="1"/>
          </p:cNvSpPr>
          <p:nvPr/>
        </p:nvSpPr>
        <p:spPr bwMode="auto">
          <a:xfrm>
            <a:off x="0" y="6481763"/>
            <a:ext cx="9144000" cy="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5" name="bmkFldAdditionalInfo"/>
          <p:cNvSpPr txBox="1">
            <a:spLocks noChangeArrowheads="1"/>
          </p:cNvSpPr>
          <p:nvPr/>
        </p:nvSpPr>
        <p:spPr bwMode="auto">
          <a:xfrm>
            <a:off x="3497263" y="6645275"/>
            <a:ext cx="2159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zh-CN" sz="800" smtClean="0">
                <a:solidFill>
                  <a:srgbClr val="000000"/>
                </a:solidFill>
              </a:rPr>
              <a:t>Optional text</a:t>
            </a:r>
          </a:p>
        </p:txBody>
      </p:sp>
      <p:sp>
        <p:nvSpPr>
          <p:cNvPr id="2056" name="bmkFldAdditionalInfo"/>
          <p:cNvSpPr txBox="1">
            <a:spLocks noChangeArrowheads="1"/>
          </p:cNvSpPr>
          <p:nvPr/>
        </p:nvSpPr>
        <p:spPr bwMode="auto">
          <a:xfrm>
            <a:off x="638175" y="6645275"/>
            <a:ext cx="2159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zh-CN" sz="800" smtClean="0">
                <a:solidFill>
                  <a:srgbClr val="000000"/>
                </a:solidFill>
              </a:rPr>
              <a:t>Department (slide master)</a:t>
            </a:r>
          </a:p>
        </p:txBody>
      </p:sp>
      <p:sp>
        <p:nvSpPr>
          <p:cNvPr id="2057" name="bmkFldAdditionalInfo"/>
          <p:cNvSpPr txBox="1">
            <a:spLocks noChangeArrowheads="1"/>
          </p:cNvSpPr>
          <p:nvPr/>
        </p:nvSpPr>
        <p:spPr bwMode="auto">
          <a:xfrm>
            <a:off x="6057900" y="6645275"/>
            <a:ext cx="2159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zh-CN" sz="800" smtClean="0">
                <a:solidFill>
                  <a:srgbClr val="000000"/>
                </a:solidFill>
              </a:rPr>
              <a:t>Date</a:t>
            </a:r>
          </a:p>
        </p:txBody>
      </p:sp>
      <p:sp>
        <p:nvSpPr>
          <p:cNvPr id="2058" name="bmkFldAdditionalInfo"/>
          <p:cNvSpPr txBox="1">
            <a:spLocks noChangeArrowheads="1"/>
          </p:cNvSpPr>
          <p:nvPr/>
        </p:nvSpPr>
        <p:spPr bwMode="auto">
          <a:xfrm>
            <a:off x="8145463" y="6645275"/>
            <a:ext cx="381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zh-CN" sz="800" smtClean="0">
                <a:solidFill>
                  <a:srgbClr val="FF0000"/>
                </a:solidFill>
              </a:rPr>
              <a:t>| </a:t>
            </a:r>
            <a:fld id="{BC7EB37D-E466-4309-89D0-451375F1C397}" type="slidenum">
              <a:rPr lang="da-DK" altLang="zh-CN" sz="8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altLang="zh-CN" sz="800" smtClean="0">
              <a:solidFill>
                <a:srgbClr val="000000"/>
              </a:solidFill>
            </a:endParaRPr>
          </a:p>
        </p:txBody>
      </p:sp>
      <p:pic>
        <p:nvPicPr>
          <p:cNvPr id="2059" name="Picture 2" descr="Danfoss Turbocor Compressors Inc. - World Leader of Magnetic Bearing Centrifugal Compressors for the HVAC Industry">
            <a:hlinkClick r:id="rId19" tooltip="Danfoss Turbocor Compressors Inc. - World Leader of Magnetic Bearing Centrifugal Compressors for the HVAC Industry"/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2897" b="12544"/>
          <a:stretch>
            <a:fillRect/>
          </a:stretch>
        </p:blipFill>
        <p:spPr bwMode="auto">
          <a:xfrm>
            <a:off x="7011988" y="268288"/>
            <a:ext cx="15986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16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  <a:ea typeface="SimHei" pitchFamily="49" charset="-122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ts val="763"/>
        </a:spcBef>
        <a:spcAft>
          <a:spcPct val="0"/>
        </a:spcAft>
        <a:buClr>
          <a:srgbClr val="808080"/>
        </a:buClr>
        <a:buFont typeface="Wingdings" pitchFamily="2" charset="2"/>
        <a:buChar char="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2pPr>
      <a:lvl3pPr marL="1079500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3pPr>
      <a:lvl4pPr marL="1438275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4pPr>
      <a:lvl5pPr marL="1798638" indent="-358775" algn="l" rtl="0" eaLnBrk="0" fontAlgn="base" hangingPunct="0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SimHei" pitchFamily="49" charset="-122"/>
          <a:cs typeface="+mn-cs"/>
        </a:defRPr>
      </a:lvl5pPr>
      <a:lvl6pPr marL="22447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6pPr>
      <a:lvl7pPr marL="27019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7pPr>
      <a:lvl8pPr marL="31591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8pPr>
      <a:lvl9pPr marL="3616325" indent="-347663" algn="l" rtl="0" eaLnBrk="1" fontAlgn="base" hangingPunct="1">
        <a:spcBef>
          <a:spcPct val="40000"/>
        </a:spcBef>
        <a:spcAft>
          <a:spcPct val="0"/>
        </a:spcAft>
        <a:buClr>
          <a:srgbClr val="808080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jpeg"/><Relationship Id="rId4" Type="http://schemas.openxmlformats.org/officeDocument/2006/relationships/hyperlink" Target="http://www.turbocor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urbocor.com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 txBox="1">
            <a:spLocks noChangeArrowheads="1"/>
          </p:cNvSpPr>
          <p:nvPr/>
        </p:nvSpPr>
        <p:spPr>
          <a:xfrm>
            <a:off x="603250" y="908720"/>
            <a:ext cx="8161338" cy="523875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3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Danfoss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Turbocor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Magnet Insertion </a:t>
            </a:r>
            <a:r>
              <a:rPr lang="en-US" kern="0" dirty="0">
                <a:latin typeface="+mj-lt"/>
                <a:ea typeface="+mj-ea"/>
                <a:cs typeface="+mj-cs"/>
              </a:rPr>
              <a:t>P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rocess</a:t>
            </a:r>
            <a:endParaRPr kumimoji="0" lang="da-DK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1844824"/>
            <a:ext cx="9142858" cy="4571429"/>
          </a:xfrm>
          <a:prstGeom prst="rect">
            <a:avLst/>
          </a:prstGeom>
        </p:spPr>
      </p:pic>
      <p:pic>
        <p:nvPicPr>
          <p:cNvPr id="12" name="Picture 23" descr="TAG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7" y="348456"/>
            <a:ext cx="18732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07504" y="6453336"/>
            <a:ext cx="31638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/>
              <a:t>www.turbocor.com</a:t>
            </a:r>
            <a:endParaRPr lang="da-DK" sz="1400" dirty="0"/>
          </a:p>
        </p:txBody>
      </p:sp>
      <p:sp>
        <p:nvSpPr>
          <p:cNvPr id="13" name="Rectangle 12"/>
          <p:cNvSpPr/>
          <p:nvPr/>
        </p:nvSpPr>
        <p:spPr>
          <a:xfrm>
            <a:off x="3347864" y="4797152"/>
            <a:ext cx="56388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u="sng" dirty="0" smtClean="0">
                <a:latin typeface="+mj-lt"/>
                <a:ea typeface="宋体" pitchFamily="2" charset="-122"/>
              </a:rPr>
              <a:t>Team 5</a:t>
            </a:r>
            <a:r>
              <a:rPr lang="en-US" altLang="zh-CN" sz="1400" dirty="0" smtClean="0">
                <a:latin typeface="+mj-lt"/>
                <a:ea typeface="宋体" pitchFamily="2" charset="-122"/>
              </a:rPr>
              <a:t> 				</a:t>
            </a:r>
            <a:fld id="{04B38805-CE6F-4CC4-BE93-ECFFB059F373}" type="datetime4">
              <a:rPr lang="en-US" altLang="zh-CN" sz="1400" i="1" smtClean="0">
                <a:ea typeface="宋体" pitchFamily="2" charset="-122"/>
              </a:rPr>
              <a:pPr>
                <a:defRPr/>
              </a:pPr>
              <a:t>November 14, 2013</a:t>
            </a:fld>
            <a:endParaRPr lang="en-US" altLang="zh-CN" sz="1400" i="1" dirty="0" smtClean="0">
              <a:ea typeface="宋体" pitchFamily="2" charset="-122"/>
            </a:endParaRPr>
          </a:p>
          <a:p>
            <a:pPr>
              <a:defRPr/>
            </a:pPr>
            <a:endParaRPr lang="en-US" altLang="zh-CN" sz="1400" dirty="0" smtClean="0">
              <a:latin typeface="+mj-lt"/>
              <a:ea typeface="宋体" pitchFamily="2" charset="-122"/>
            </a:endParaRPr>
          </a:p>
          <a:p>
            <a:pPr>
              <a:defRPr/>
            </a:pPr>
            <a:r>
              <a:rPr lang="en-US" altLang="zh-CN" sz="1400" dirty="0" smtClean="0">
                <a:latin typeface="+mj-lt"/>
                <a:ea typeface="宋体" pitchFamily="2" charset="-122"/>
              </a:rPr>
              <a:t>Team Leader: 			Jaro Volny</a:t>
            </a:r>
          </a:p>
          <a:p>
            <a:pPr>
              <a:defRPr/>
            </a:pPr>
            <a:r>
              <a:rPr lang="en-US" altLang="zh-CN" sz="1400" dirty="0" smtClean="0">
                <a:latin typeface="+mj-lt"/>
                <a:ea typeface="宋体" pitchFamily="2" charset="-122"/>
              </a:rPr>
              <a:t>Coordinator/Financial Advisor: 	Henry </a:t>
            </a:r>
            <a:r>
              <a:rPr lang="en-US" altLang="zh-CN" sz="1400" dirty="0" err="1" smtClean="0">
                <a:latin typeface="+mj-lt"/>
                <a:ea typeface="宋体" pitchFamily="2" charset="-122"/>
              </a:rPr>
              <a:t>Ferree</a:t>
            </a:r>
            <a:endParaRPr lang="en-US" altLang="zh-CN" sz="1400" dirty="0" smtClean="0">
              <a:latin typeface="+mj-lt"/>
              <a:ea typeface="宋体" pitchFamily="2" charset="-122"/>
            </a:endParaRPr>
          </a:p>
          <a:p>
            <a:pPr>
              <a:defRPr/>
            </a:pPr>
            <a:r>
              <a:rPr lang="en-US" altLang="zh-CN" sz="1400" dirty="0" smtClean="0">
                <a:latin typeface="+mj-lt"/>
                <a:ea typeface="宋体" pitchFamily="2" charset="-122"/>
              </a:rPr>
              <a:t>Webmaster: 			Timothy Blum</a:t>
            </a:r>
          </a:p>
          <a:p>
            <a:pPr>
              <a:defRPr/>
            </a:pPr>
            <a:endParaRPr lang="en-US" altLang="zh-CN" sz="1400" dirty="0" smtClean="0">
              <a:latin typeface="+mj-lt"/>
              <a:ea typeface="宋体" pitchFamily="2" charset="-122"/>
            </a:endParaRPr>
          </a:p>
          <a:p>
            <a:pPr>
              <a:defRPr/>
            </a:pPr>
            <a:r>
              <a:rPr lang="en-US" altLang="zh-CN" sz="1400" dirty="0" smtClean="0">
                <a:latin typeface="+mj-lt"/>
                <a:ea typeface="宋体" pitchFamily="2" charset="-122"/>
              </a:rPr>
              <a:t>Mentor:				Dr. Simone </a:t>
            </a:r>
            <a:r>
              <a:rPr lang="en-US" altLang="zh-CN" sz="1400" dirty="0" err="1" smtClean="0">
                <a:latin typeface="+mj-lt"/>
                <a:ea typeface="宋体" pitchFamily="2" charset="-122"/>
              </a:rPr>
              <a:t>Hruda</a:t>
            </a:r>
            <a:endParaRPr lang="en-US" altLang="zh-CN" sz="1400" dirty="0" smtClean="0">
              <a:latin typeface="+mj-lt"/>
              <a:ea typeface="宋体" pitchFamily="2" charset="-122"/>
            </a:endParaRPr>
          </a:p>
          <a:p>
            <a:pPr>
              <a:defRPr/>
            </a:pPr>
            <a:r>
              <a:rPr lang="en-US" altLang="zh-CN" sz="1400" dirty="0" smtClean="0">
                <a:latin typeface="+mj-lt"/>
                <a:ea typeface="宋体" pitchFamily="2" charset="-122"/>
              </a:rPr>
              <a:t>Liaison Engineer:			Paul </a:t>
            </a:r>
            <a:r>
              <a:rPr lang="en-US" altLang="zh-CN" sz="1400" dirty="0" err="1" smtClean="0">
                <a:latin typeface="+mj-lt"/>
                <a:ea typeface="宋体" pitchFamily="2" charset="-122"/>
              </a:rPr>
              <a:t>Lulgjuraj</a:t>
            </a:r>
            <a:r>
              <a:rPr lang="en-US" altLang="zh-CN" sz="1400" dirty="0" smtClean="0">
                <a:latin typeface="+mj-lt"/>
                <a:ea typeface="宋体" pitchFamily="2" charset="-122"/>
              </a:rPr>
              <a:t>   </a:t>
            </a:r>
          </a:p>
        </p:txBody>
      </p:sp>
      <p:pic>
        <p:nvPicPr>
          <p:cNvPr id="14" name="Picture 2" descr="Danfoss Turbocor Compressors Inc. - World Leader of Magnetic Bearing Centrifugal Compressors for the HVAC Industry">
            <a:hlinkClick r:id="rId4" tooltip="Danfoss Turbocor Compressors Inc. - World Leader of Magnetic Bearing Centrifugal Compressors for the HVAC Industry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2897" b="12544"/>
          <a:stretch>
            <a:fillRect/>
          </a:stretch>
        </p:blipFill>
        <p:spPr bwMode="auto">
          <a:xfrm>
            <a:off x="7380312" y="128787"/>
            <a:ext cx="1377944" cy="57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817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Project Path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560" y="1692746"/>
            <a:ext cx="7888288" cy="4400550"/>
          </a:xfrm>
        </p:spPr>
        <p:txBody>
          <a:bodyPr numCol="1"/>
          <a:lstStyle/>
          <a:p>
            <a:pPr lvl="1"/>
            <a:r>
              <a:rPr lang="en-US" sz="2000" dirty="0" smtClean="0"/>
              <a:t>Reparation of existing automated machine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Pros:		Safe &amp; design has already been developed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Cons:		Lots of electronics, controls, &amp; sensors</a:t>
            </a:r>
          </a:p>
          <a:p>
            <a:pPr lvl="2">
              <a:buFont typeface="Wingdings" charset="2"/>
              <a:buChar char="§"/>
            </a:pPr>
            <a:endParaRPr lang="en-US" sz="1600" dirty="0" smtClean="0"/>
          </a:p>
          <a:p>
            <a:pPr lvl="1"/>
            <a:r>
              <a:rPr lang="en-US" sz="2000" dirty="0" smtClean="0"/>
              <a:t>Develop a simple insertion mechanism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Pros:		New &amp; improved</a:t>
            </a:r>
            <a:endParaRPr lang="en-US" sz="1600" dirty="0"/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Cons:		Requires new design &amp; increases cost</a:t>
            </a:r>
          </a:p>
          <a:p>
            <a:pPr lvl="2">
              <a:buFont typeface="Wingdings" charset="2"/>
              <a:buChar char="§"/>
            </a:pPr>
            <a:endParaRPr lang="en-US" sz="1600" dirty="0" smtClean="0"/>
          </a:p>
          <a:p>
            <a:pPr lvl="1"/>
            <a:r>
              <a:rPr lang="en-US" sz="2000" dirty="0" smtClean="0"/>
              <a:t>Develop a handheld tool to aid insertion process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Pros:		Simple &amp; cost effective</a:t>
            </a:r>
            <a:endParaRPr lang="en-US" sz="1600" dirty="0"/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Cons:		Little improvement </a:t>
            </a:r>
            <a:endParaRPr lang="en-US" sz="1600" dirty="0"/>
          </a:p>
          <a:p>
            <a:pPr marL="720725" lvl="2" indent="0">
              <a:buNone/>
            </a:pPr>
            <a:endParaRPr lang="en-US" dirty="0"/>
          </a:p>
          <a:p>
            <a:pPr marL="360363" lvl="1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683568" y="2996952"/>
            <a:ext cx="6984776" cy="136815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19" y="6642556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Henry </a:t>
            </a:r>
            <a:r>
              <a:rPr lang="en-US" sz="800" dirty="0" err="1"/>
              <a:t>F</a:t>
            </a:r>
            <a:r>
              <a:rPr lang="en-US" sz="800" dirty="0" err="1" smtClean="0"/>
              <a:t>erree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799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Project Path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5475" y="1740907"/>
            <a:ext cx="7888288" cy="424833"/>
          </a:xfrm>
        </p:spPr>
        <p:txBody>
          <a:bodyPr numCol="1"/>
          <a:lstStyle/>
          <a:p>
            <a:pPr lvl="1"/>
            <a:r>
              <a:rPr lang="en-US" sz="2000" dirty="0"/>
              <a:t>Develop a simple insertion </a:t>
            </a:r>
            <a:r>
              <a:rPr lang="en-US" sz="2000" dirty="0" smtClean="0"/>
              <a:t>mechanism</a:t>
            </a:r>
            <a:endParaRPr lang="en-US" dirty="0"/>
          </a:p>
          <a:p>
            <a:pPr marL="360363" lvl="1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625475" y="2276872"/>
            <a:ext cx="7888288" cy="32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0" fontAlgn="base" hangingPunct="0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2pPr>
            <a:lvl3pPr marL="1079500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3pPr>
            <a:lvl4pPr marL="1438275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4pPr>
            <a:lvl5pPr marL="1798638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5pPr>
            <a:lvl6pPr marL="22447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019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1591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163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/>
            <a:r>
              <a:rPr lang="en-US" sz="2000" kern="0" dirty="0" smtClean="0"/>
              <a:t>Two main issues with selected path:</a:t>
            </a:r>
          </a:p>
          <a:p>
            <a:pPr lvl="2"/>
            <a:r>
              <a:rPr lang="en-US" sz="1600" kern="0" dirty="0" smtClean="0"/>
              <a:t>1. Rotating the bearings to specific magnet location.</a:t>
            </a:r>
          </a:p>
          <a:p>
            <a:pPr lvl="3"/>
            <a:r>
              <a:rPr lang="en-US" sz="1600" kern="0" dirty="0" smtClean="0"/>
              <a:t>3 concepts:</a:t>
            </a:r>
          </a:p>
          <a:p>
            <a:pPr lvl="3"/>
            <a:endParaRPr lang="en-US" sz="1600" kern="0" dirty="0"/>
          </a:p>
          <a:p>
            <a:pPr lvl="3"/>
            <a:endParaRPr lang="en-US" sz="1600" kern="0" dirty="0" smtClean="0"/>
          </a:p>
          <a:p>
            <a:pPr lvl="2"/>
            <a:r>
              <a:rPr lang="en-US" sz="1600" kern="0" dirty="0" smtClean="0"/>
              <a:t>2. Inserting the magnets.</a:t>
            </a:r>
          </a:p>
          <a:p>
            <a:pPr lvl="3"/>
            <a:r>
              <a:rPr lang="en-US" sz="1600" kern="0" dirty="0" smtClean="0"/>
              <a:t>2 concepts: </a:t>
            </a:r>
            <a:endParaRPr lang="en-US" kern="0" dirty="0" smtClean="0"/>
          </a:p>
          <a:p>
            <a:pPr lvl="2"/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47" y="2988351"/>
            <a:ext cx="1828800" cy="976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Untitled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29" y="2985942"/>
            <a:ext cx="1416375" cy="978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87" y="3017946"/>
            <a:ext cx="1178593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Untitled 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509120"/>
            <a:ext cx="1785474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Untitled 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09120"/>
            <a:ext cx="1014517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819" y="6642556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Henry </a:t>
            </a:r>
            <a:r>
              <a:rPr lang="en-US" sz="800" dirty="0" err="1"/>
              <a:t>F</a:t>
            </a:r>
            <a:r>
              <a:rPr lang="en-US" sz="800" dirty="0" err="1" smtClean="0"/>
              <a:t>erree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73027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Concept Selection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5085953" cy="4400550"/>
          </a:xfrm>
        </p:spPr>
        <p:txBody>
          <a:bodyPr/>
          <a:lstStyle/>
          <a:p>
            <a:r>
              <a:rPr lang="en-US" sz="2000" dirty="0" smtClean="0"/>
              <a:t>Rotary </a:t>
            </a:r>
            <a:r>
              <a:rPr lang="en-US" sz="2000" dirty="0"/>
              <a:t>Indexing Mechanism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Dual Actuator Geneva Wheel</a:t>
            </a:r>
            <a:endParaRPr lang="en-US" sz="1600" dirty="0"/>
          </a:p>
          <a:p>
            <a:pPr lvl="2">
              <a:buFont typeface="Lucida Grande"/>
              <a:buChar char="-"/>
            </a:pPr>
            <a:r>
              <a:rPr lang="en-US" dirty="0" smtClean="0"/>
              <a:t>Simple for technician to set up and run</a:t>
            </a:r>
          </a:p>
          <a:p>
            <a:pPr lvl="2">
              <a:buFont typeface="Lucida Grande"/>
              <a:buChar char="-"/>
            </a:pPr>
            <a:r>
              <a:rPr lang="en-US" dirty="0" smtClean="0"/>
              <a:t>Allows possibility to integrate switches for automation</a:t>
            </a:r>
          </a:p>
          <a:p>
            <a:pPr lvl="2">
              <a:buFont typeface="Lucida Grande"/>
              <a:buChar char="-"/>
            </a:pPr>
            <a:r>
              <a:rPr lang="en-US" dirty="0" smtClean="0"/>
              <a:t>Will have to design for changing Geneva wheels for each bearing</a:t>
            </a:r>
            <a:endParaRPr lang="en-US" dirty="0"/>
          </a:p>
          <a:p>
            <a:endParaRPr lang="en-US" dirty="0" smtClean="0"/>
          </a:p>
          <a:p>
            <a:r>
              <a:rPr lang="en-US" sz="2000" dirty="0" smtClean="0"/>
              <a:t>Magnet Inserting Mechanism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Single Action Magnet Inserter</a:t>
            </a:r>
          </a:p>
          <a:p>
            <a:pPr lvl="2">
              <a:buFont typeface="Lucida Grande"/>
              <a:buChar char="-"/>
            </a:pPr>
            <a:r>
              <a:rPr lang="en-US" dirty="0" smtClean="0"/>
              <a:t>Lower cost</a:t>
            </a:r>
          </a:p>
          <a:p>
            <a:pPr lvl="2">
              <a:buFont typeface="Lucida Grande"/>
              <a:buChar char="-"/>
            </a:pPr>
            <a:r>
              <a:rPr lang="en-US" dirty="0" smtClean="0"/>
              <a:t>More compact</a:t>
            </a:r>
            <a:endParaRPr lang="en-US" dirty="0"/>
          </a:p>
        </p:txBody>
      </p:sp>
      <p:pic>
        <p:nvPicPr>
          <p:cNvPr id="4" name="Picture 3" descr="Untitled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39563"/>
            <a:ext cx="2376264" cy="2141765"/>
          </a:xfrm>
          <a:prstGeom prst="rect">
            <a:avLst/>
          </a:prstGeom>
        </p:spPr>
      </p:pic>
      <p:pic>
        <p:nvPicPr>
          <p:cNvPr id="5" name="Picture 4" descr="Untitled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04" y="1743437"/>
            <a:ext cx="3131840" cy="2163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971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Scope Changes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After selecting rotary indexing and magnet insertion mechanisms, </a:t>
            </a:r>
            <a:r>
              <a:rPr lang="en-US" dirty="0" err="1" smtClean="0"/>
              <a:t>Turbocor</a:t>
            </a:r>
            <a:r>
              <a:rPr lang="en-US" dirty="0" smtClean="0"/>
              <a:t> saw an issue with design adaptability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Bearing design changes may be implemented in the near future</a:t>
            </a:r>
          </a:p>
          <a:p>
            <a:pPr lvl="1"/>
            <a:r>
              <a:rPr lang="en-US" dirty="0" smtClean="0"/>
              <a:t>Any changes to bearing, specifically spacer dimensions, would mean </a:t>
            </a:r>
            <a:r>
              <a:rPr lang="en-US" dirty="0" err="1" smtClean="0"/>
              <a:t>geneva</a:t>
            </a:r>
            <a:r>
              <a:rPr lang="en-US" dirty="0" smtClean="0"/>
              <a:t> mechanism would no longer index at correct locations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Turbocor</a:t>
            </a:r>
            <a:r>
              <a:rPr lang="en-US" dirty="0" smtClean="0"/>
              <a:t> recommended the use of a stepper motor that could be reprogrammed in the event of future bearing design changes</a:t>
            </a:r>
          </a:p>
          <a:p>
            <a:endParaRPr lang="en-US" dirty="0" smtClean="0"/>
          </a:p>
          <a:p>
            <a:r>
              <a:rPr lang="en-US" dirty="0" smtClean="0"/>
              <a:t>Team had to reconsider project path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08296"/>
            <a:ext cx="3203848" cy="1697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53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Revised Project Path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560" y="1692746"/>
            <a:ext cx="7888288" cy="4400550"/>
          </a:xfrm>
        </p:spPr>
        <p:txBody>
          <a:bodyPr numCol="1"/>
          <a:lstStyle/>
          <a:p>
            <a:pPr lvl="1"/>
            <a:r>
              <a:rPr lang="en-US" sz="2000" dirty="0" smtClean="0"/>
              <a:t>Reparation of existing automated machine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Pros:		Safe &amp; design has already been developed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Cons:		Lots of electronics, controls, &amp; sensors</a:t>
            </a:r>
          </a:p>
          <a:p>
            <a:pPr lvl="2">
              <a:buFont typeface="Wingdings" charset="2"/>
              <a:buChar char="§"/>
            </a:pPr>
            <a:endParaRPr lang="en-US" sz="1600" dirty="0" smtClean="0"/>
          </a:p>
          <a:p>
            <a:pPr lvl="1"/>
            <a:r>
              <a:rPr lang="en-US" sz="2000" dirty="0" smtClean="0"/>
              <a:t>Develop a simple insertion mechanism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Pros:		New &amp; improved</a:t>
            </a:r>
            <a:endParaRPr lang="en-US" sz="1600" dirty="0"/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Cons:		Requires new design &amp; increases cost</a:t>
            </a:r>
          </a:p>
          <a:p>
            <a:pPr lvl="2">
              <a:buFont typeface="Wingdings" charset="2"/>
              <a:buChar char="§"/>
            </a:pPr>
            <a:endParaRPr lang="en-US" sz="1600" dirty="0" smtClean="0"/>
          </a:p>
          <a:p>
            <a:pPr lvl="1"/>
            <a:r>
              <a:rPr lang="en-US" sz="2000" dirty="0" smtClean="0"/>
              <a:t>Develop a handheld tool to aid insertion process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Pros:		Simple &amp; cost effective</a:t>
            </a:r>
            <a:endParaRPr lang="en-US" sz="1600" dirty="0"/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Cons:		Little improvement </a:t>
            </a:r>
            <a:endParaRPr lang="en-US" sz="1600" dirty="0"/>
          </a:p>
          <a:p>
            <a:pPr marL="720725" lvl="2" indent="0">
              <a:buNone/>
            </a:pPr>
            <a:endParaRPr lang="en-US" dirty="0"/>
          </a:p>
          <a:p>
            <a:pPr marL="360363" lvl="1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683568" y="1484784"/>
            <a:ext cx="7200800" cy="288032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13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Accomplishing Objectives with Stepper Motor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679" t="36993" r="6761" b="17333"/>
          <a:stretch/>
        </p:blipFill>
        <p:spPr>
          <a:xfrm>
            <a:off x="4788024" y="4327334"/>
            <a:ext cx="4032448" cy="2088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680" t="36994" r="6762" b="17332"/>
          <a:stretch/>
        </p:blipFill>
        <p:spPr>
          <a:xfrm>
            <a:off x="4789016" y="4327334"/>
            <a:ext cx="4032448" cy="2088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 bwMode="auto">
          <a:xfrm>
            <a:off x="611560" y="1700808"/>
            <a:ext cx="78882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0" fontAlgn="base" hangingPunct="0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2pPr>
            <a:lvl3pPr marL="1079500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3pPr>
            <a:lvl4pPr marL="1438275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4pPr>
            <a:lvl5pPr marL="1798638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5pPr>
            <a:lvl6pPr marL="22447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019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1591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163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With a stepper motor, new design challenges have been presented</a:t>
            </a:r>
          </a:p>
          <a:p>
            <a:r>
              <a:rPr lang="en-US" kern="0" dirty="0" smtClean="0"/>
              <a:t>Hardware:</a:t>
            </a:r>
          </a:p>
          <a:p>
            <a:pPr lvl="1"/>
            <a:r>
              <a:rPr lang="en-US" kern="0" dirty="0" smtClean="0"/>
              <a:t>Logic board</a:t>
            </a:r>
          </a:p>
          <a:p>
            <a:pPr lvl="1"/>
            <a:r>
              <a:rPr lang="en-US" kern="0" dirty="0" smtClean="0"/>
              <a:t>Sensors</a:t>
            </a:r>
          </a:p>
          <a:p>
            <a:pPr lvl="1"/>
            <a:r>
              <a:rPr lang="en-US" kern="0" dirty="0" smtClean="0"/>
              <a:t>Buttons and switches</a:t>
            </a:r>
          </a:p>
          <a:p>
            <a:pPr lvl="1"/>
            <a:endParaRPr lang="en-US" kern="0" dirty="0" smtClean="0"/>
          </a:p>
          <a:p>
            <a:r>
              <a:rPr lang="en-US" kern="0" dirty="0" smtClean="0"/>
              <a:t>Programming:</a:t>
            </a:r>
          </a:p>
          <a:p>
            <a:pPr lvl="1"/>
            <a:r>
              <a:rPr lang="en-US" kern="0" dirty="0" smtClean="0"/>
              <a:t>Getting the motor to rotate bearing to proper location</a:t>
            </a:r>
          </a:p>
          <a:p>
            <a:pPr lvl="1"/>
            <a:r>
              <a:rPr lang="en-US" kern="0" dirty="0" smtClean="0"/>
              <a:t>Firing actuator at proper timing </a:t>
            </a:r>
            <a:r>
              <a:rPr lang="en-US" kern="0" smtClean="0"/>
              <a:t>intervals </a:t>
            </a:r>
          </a:p>
          <a:p>
            <a:pPr lvl="1"/>
            <a:endParaRPr lang="en-US" kern="0" dirty="0" smtClean="0"/>
          </a:p>
          <a:p>
            <a:r>
              <a:rPr lang="en-US" kern="0" dirty="0" smtClean="0"/>
              <a:t>Safety:</a:t>
            </a:r>
          </a:p>
          <a:p>
            <a:pPr lvl="1"/>
            <a:r>
              <a:rPr lang="en-US" kern="0" dirty="0" smtClean="0"/>
              <a:t>Enclosure</a:t>
            </a:r>
          </a:p>
          <a:p>
            <a:pPr lvl="1"/>
            <a:r>
              <a:rPr lang="en-US" kern="0" dirty="0" smtClean="0"/>
              <a:t>Emergency switch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851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8175" y="1628800"/>
            <a:ext cx="7888288" cy="4400550"/>
          </a:xfrm>
        </p:spPr>
        <p:txBody>
          <a:bodyPr/>
          <a:lstStyle/>
          <a:p>
            <a:r>
              <a:rPr lang="en-US" dirty="0" smtClean="0"/>
              <a:t>Procurement of proper motor items:</a:t>
            </a:r>
          </a:p>
          <a:p>
            <a:pPr lvl="1"/>
            <a:r>
              <a:rPr lang="en-US" dirty="0" smtClean="0"/>
              <a:t>Logic board (PLC, Baby Orangutan, </a:t>
            </a:r>
            <a:r>
              <a:rPr lang="en-US" dirty="0" err="1" smtClean="0"/>
              <a:t>DragonBoard</a:t>
            </a:r>
            <a:r>
              <a:rPr lang="en-US" dirty="0" smtClean="0"/>
              <a:t>, Mini </a:t>
            </a:r>
            <a:r>
              <a:rPr lang="en-US" dirty="0" err="1" smtClean="0"/>
              <a:t>DragonBoard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Power Supply</a:t>
            </a:r>
          </a:p>
          <a:p>
            <a:pPr lvl="1"/>
            <a:r>
              <a:rPr lang="en-US" dirty="0" smtClean="0"/>
              <a:t>Wiring</a:t>
            </a:r>
          </a:p>
          <a:p>
            <a:pPr lvl="1"/>
            <a:r>
              <a:rPr lang="en-US" dirty="0" smtClean="0"/>
              <a:t>Motor Controller</a:t>
            </a:r>
          </a:p>
          <a:p>
            <a:pPr lvl="1"/>
            <a:r>
              <a:rPr lang="en-US" dirty="0" smtClean="0"/>
              <a:t>Switches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Programming motor</a:t>
            </a:r>
          </a:p>
          <a:p>
            <a:endParaRPr lang="en-US" sz="1000" dirty="0" smtClean="0"/>
          </a:p>
          <a:p>
            <a:r>
              <a:rPr lang="en-US" dirty="0" smtClean="0"/>
              <a:t>Enclosure and structural drawings</a:t>
            </a:r>
          </a:p>
          <a:p>
            <a:endParaRPr lang="en-US" sz="1000" dirty="0" smtClean="0"/>
          </a:p>
          <a:p>
            <a:r>
              <a:rPr lang="en-US" dirty="0" smtClean="0"/>
              <a:t>Nest materials</a:t>
            </a:r>
          </a:p>
          <a:p>
            <a:endParaRPr lang="en-US" sz="1000" dirty="0" smtClean="0"/>
          </a:p>
          <a:p>
            <a:r>
              <a:rPr lang="en-US" dirty="0" smtClean="0"/>
              <a:t>GOAL: Drawings to </a:t>
            </a:r>
            <a:r>
              <a:rPr lang="en-US" dirty="0" err="1" smtClean="0"/>
              <a:t>Turbocor</a:t>
            </a:r>
            <a:r>
              <a:rPr lang="en-US" dirty="0" smtClean="0"/>
              <a:t> by end of Fall semester!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951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Gantt Chart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7642"/>
            <a:ext cx="8229600" cy="4871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669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References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88288" cy="1812032"/>
          </a:xfrm>
        </p:spPr>
        <p:txBody>
          <a:bodyPr/>
          <a:lstStyle/>
          <a:p>
            <a:r>
              <a:rPr lang="en-US" sz="2000" i="1" dirty="0" err="1"/>
              <a:t>Danfoss</a:t>
            </a:r>
            <a:r>
              <a:rPr lang="en-US" sz="2000" i="1" dirty="0"/>
              <a:t> </a:t>
            </a:r>
            <a:r>
              <a:rPr lang="en-US" sz="2000" i="1" dirty="0" err="1"/>
              <a:t>turbocor</a:t>
            </a:r>
            <a:r>
              <a:rPr lang="en-US" sz="2000" dirty="0"/>
              <a:t>. (</a:t>
            </a:r>
            <a:r>
              <a:rPr lang="en-US" sz="2000" dirty="0" err="1"/>
              <a:t>n.d.</a:t>
            </a:r>
            <a:r>
              <a:rPr lang="en-US" sz="2000" dirty="0"/>
              <a:t>). Retrieved from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www.turbocor.com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[Web log message]. (2011, February 07). Retrieved from http://</a:t>
            </a:r>
            <a:r>
              <a:rPr lang="en-US" sz="2000" dirty="0" err="1"/>
              <a:t>mechanicaldatahelp.wordpress.com</a:t>
            </a:r>
            <a:r>
              <a:rPr lang="en-US" sz="2000" dirty="0"/>
              <a:t>/2011/02/07/20-geneva-mechanisms/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722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Questions?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7888288" cy="1812032"/>
          </a:xfrm>
        </p:spPr>
        <p:txBody>
          <a:bodyPr/>
          <a:lstStyle/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003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/>
              <a:t>Pioneer and world leader of the oil-free centrifugal compressor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orld’s most efficient commercial refrigerant compressors</a:t>
            </a:r>
          </a:p>
          <a:p>
            <a:r>
              <a:rPr lang="en-US" sz="2000" dirty="0" smtClean="0"/>
              <a:t>World’s first totally oil-free compressor</a:t>
            </a:r>
          </a:p>
          <a:p>
            <a:pPr lvl="1"/>
            <a:r>
              <a:rPr lang="en-US" sz="1600" dirty="0" smtClean="0"/>
              <a:t>Magnetic bearings result in a levitated rotating shaft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628800"/>
            <a:ext cx="4434110" cy="404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5475" y="908720"/>
            <a:ext cx="7891463" cy="663575"/>
          </a:xfrm>
        </p:spPr>
        <p:txBody>
          <a:bodyPr/>
          <a:lstStyle/>
          <a:p>
            <a:r>
              <a:rPr lang="en-US" sz="2800" dirty="0" smtClean="0"/>
              <a:t>Background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-819" y="6642556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Timothy Blum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306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512" y="-228600"/>
            <a:ext cx="9180512" cy="731520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5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 Description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8175" y="1905000"/>
            <a:ext cx="5229969" cy="4400550"/>
          </a:xfrm>
        </p:spPr>
        <p:txBody>
          <a:bodyPr/>
          <a:lstStyle/>
          <a:p>
            <a:r>
              <a:rPr lang="en-US" dirty="0" smtClean="0"/>
              <a:t>Nest will have removable pins that hold specific bearings.</a:t>
            </a:r>
          </a:p>
          <a:p>
            <a:r>
              <a:rPr lang="en-US" dirty="0" smtClean="0"/>
              <a:t>Will also serve as a “shim” to make each bearing height align with insertion surface.</a:t>
            </a:r>
          </a:p>
          <a:p>
            <a:r>
              <a:rPr lang="en-US" dirty="0" smtClean="0"/>
              <a:t>Nest will fit onto stepper motor pinion and system will begin indexing.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997" t="17437" r="27063" b="16856"/>
          <a:stretch/>
        </p:blipFill>
        <p:spPr>
          <a:xfrm>
            <a:off x="6372200" y="1988840"/>
            <a:ext cx="1986538" cy="3608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832" t="37449" r="1569" b="35235"/>
          <a:stretch/>
        </p:blipFill>
        <p:spPr>
          <a:xfrm>
            <a:off x="1957015" y="3810452"/>
            <a:ext cx="2592288" cy="7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" y="1412776"/>
            <a:ext cx="5440680" cy="2905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832648" cy="663575"/>
          </a:xfrm>
        </p:spPr>
        <p:txBody>
          <a:bodyPr/>
          <a:lstStyle/>
          <a:p>
            <a:r>
              <a:rPr lang="en-US" sz="2800" dirty="0" smtClean="0"/>
              <a:t>Rotary Indexing Prototype #1</a:t>
            </a:r>
            <a:endParaRPr lang="en-US" sz="28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652120" y="1556792"/>
            <a:ext cx="3384376" cy="43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0" fontAlgn="base" hangingPunct="0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2pPr>
            <a:lvl3pPr marL="1079500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3pPr>
            <a:lvl4pPr marL="1438275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4pPr>
            <a:lvl5pPr marL="1798638" indent="-3587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SimHei" pitchFamily="49" charset="-122"/>
                <a:cs typeface="+mn-cs"/>
              </a:defRPr>
            </a:lvl5pPr>
            <a:lvl6pPr marL="22447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019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1591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16325" indent="-347663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u="sng" kern="0" dirty="0" smtClean="0"/>
              <a:t>Pros:</a:t>
            </a:r>
          </a:p>
          <a:p>
            <a:r>
              <a:rPr lang="en-US" kern="0" dirty="0" smtClean="0"/>
              <a:t>Simple design</a:t>
            </a:r>
          </a:p>
          <a:p>
            <a:r>
              <a:rPr lang="en-US" kern="0" dirty="0" smtClean="0"/>
              <a:t>Adaptable to all bearing sizes</a:t>
            </a:r>
          </a:p>
          <a:p>
            <a:r>
              <a:rPr lang="en-US" kern="0" dirty="0" smtClean="0"/>
              <a:t>Possible conversion to an automated mechanism</a:t>
            </a:r>
          </a:p>
          <a:p>
            <a:pPr marL="0" indent="0">
              <a:buFont typeface="Wingdings" pitchFamily="2" charset="2"/>
              <a:buNone/>
            </a:pPr>
            <a:endParaRPr lang="en-US" kern="0" dirty="0" smtClean="0"/>
          </a:p>
          <a:p>
            <a:pPr marL="0" indent="0">
              <a:buFont typeface="Wingdings" pitchFamily="2" charset="2"/>
              <a:buNone/>
            </a:pPr>
            <a:r>
              <a:rPr lang="en-US" sz="2000" u="sng" kern="0" dirty="0" smtClean="0"/>
              <a:t>Cons:</a:t>
            </a:r>
            <a:endParaRPr lang="en-US" sz="2000" kern="0" dirty="0" smtClean="0"/>
          </a:p>
          <a:p>
            <a:r>
              <a:rPr lang="en-US" kern="0" dirty="0" smtClean="0"/>
              <a:t>Safety</a:t>
            </a:r>
          </a:p>
          <a:p>
            <a:r>
              <a:rPr lang="en-US" kern="0" dirty="0" smtClean="0"/>
              <a:t>Large rotational input</a:t>
            </a:r>
          </a:p>
          <a:p>
            <a:r>
              <a:rPr lang="en-US" kern="0" dirty="0" smtClean="0"/>
              <a:t>Actuator triggered by hand</a:t>
            </a:r>
          </a:p>
          <a:p>
            <a:endParaRPr lang="en-US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827584" y="908720"/>
            <a:ext cx="367240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2000" dirty="0" smtClean="0"/>
              <a:t>Internal Gear-set with Crank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-819" y="6597352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  <p:pic>
        <p:nvPicPr>
          <p:cNvPr id="4" name="mechanism1 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43" y="4437112"/>
            <a:ext cx="3312368" cy="18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472608" cy="663575"/>
          </a:xfrm>
        </p:spPr>
        <p:txBody>
          <a:bodyPr/>
          <a:lstStyle/>
          <a:p>
            <a:r>
              <a:rPr lang="en-US" sz="2800" dirty="0"/>
              <a:t>Rotary Indexing Prototype </a:t>
            </a:r>
            <a:r>
              <a:rPr lang="en-US" sz="2800" dirty="0" smtClean="0"/>
              <a:t>#2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652120" y="1838112"/>
            <a:ext cx="3837600" cy="4399200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Pros:</a:t>
            </a:r>
          </a:p>
          <a:p>
            <a:r>
              <a:rPr lang="en-US" dirty="0" smtClean="0"/>
              <a:t>Works for bearings with same number of magnets</a:t>
            </a:r>
          </a:p>
          <a:p>
            <a:r>
              <a:rPr lang="en-US" dirty="0" smtClean="0"/>
              <a:t>Simple design</a:t>
            </a:r>
          </a:p>
          <a:p>
            <a:r>
              <a:rPr lang="en-US" dirty="0" smtClean="0"/>
              <a:t>Possible conversion to an automated mechanism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u="sng" dirty="0" smtClean="0"/>
              <a:t>Cons:</a:t>
            </a:r>
            <a:endParaRPr lang="en-US" sz="2000" dirty="0" smtClean="0"/>
          </a:p>
          <a:p>
            <a:r>
              <a:rPr lang="en-US" dirty="0" smtClean="0"/>
              <a:t>Two linear actuators</a:t>
            </a:r>
          </a:p>
          <a:p>
            <a:r>
              <a:rPr lang="en-US" dirty="0" smtClean="0"/>
              <a:t>Cost</a:t>
            </a:r>
          </a:p>
          <a:p>
            <a:r>
              <a:rPr lang="en-US" dirty="0" smtClean="0"/>
              <a:t>Requires user to input preset conditions before use</a:t>
            </a:r>
          </a:p>
          <a:p>
            <a:endParaRPr lang="en-US" dirty="0"/>
          </a:p>
        </p:txBody>
      </p:sp>
      <p:pic>
        <p:nvPicPr>
          <p:cNvPr id="8" name="Picture 7" descr="Untitled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120"/>
            <a:ext cx="5436096" cy="3755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043608" y="1190040"/>
            <a:ext cx="396044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2000" dirty="0" smtClean="0"/>
              <a:t>Dual Actuator Geneva Wheel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0522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05969" y="1980778"/>
            <a:ext cx="4170487" cy="4400550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Pros:</a:t>
            </a:r>
            <a:endParaRPr lang="en-US" sz="2000" u="sng" dirty="0"/>
          </a:p>
          <a:p>
            <a:r>
              <a:rPr lang="en-US" dirty="0" smtClean="0"/>
              <a:t>Cost</a:t>
            </a:r>
            <a:endParaRPr lang="en-US" dirty="0"/>
          </a:p>
          <a:p>
            <a:r>
              <a:rPr lang="en-US" dirty="0" smtClean="0"/>
              <a:t>Simple design</a:t>
            </a:r>
            <a:endParaRPr lang="en-US" dirty="0"/>
          </a:p>
          <a:p>
            <a:r>
              <a:rPr lang="en-US" dirty="0" smtClean="0"/>
              <a:t>Single input</a:t>
            </a:r>
          </a:p>
          <a:p>
            <a:r>
              <a:rPr lang="en-US" dirty="0" smtClean="0"/>
              <a:t>Does not require any linear actuators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u="sng" dirty="0" smtClean="0"/>
              <a:t>Cons:</a:t>
            </a:r>
            <a:endParaRPr lang="en-US" sz="2000" u="sng" dirty="0"/>
          </a:p>
          <a:p>
            <a:r>
              <a:rPr lang="en-US" dirty="0" smtClean="0"/>
              <a:t>Each bearing requires a separate mechanism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4" y="1980778"/>
            <a:ext cx="4304136" cy="33393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7504" y="116632"/>
            <a:ext cx="568863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2800" dirty="0" smtClean="0"/>
              <a:t>Rotary Indexing Prototype #3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93602" y="1257027"/>
            <a:ext cx="321991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2000" dirty="0" smtClean="0"/>
              <a:t>Indexing Lever Arm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848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496944" cy="663575"/>
          </a:xfrm>
        </p:spPr>
        <p:txBody>
          <a:bodyPr/>
          <a:lstStyle/>
          <a:p>
            <a:r>
              <a:rPr lang="en-US" sz="2800" dirty="0" smtClean="0"/>
              <a:t>Inserting Mechanism Prototype #</a:t>
            </a:r>
            <a:r>
              <a:rPr lang="en-US" sz="2800" dirty="0"/>
              <a:t>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74960" y="2126144"/>
            <a:ext cx="3837600" cy="4399200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Pros:</a:t>
            </a:r>
            <a:endParaRPr lang="en-US" sz="2000" dirty="0" smtClean="0"/>
          </a:p>
          <a:p>
            <a:r>
              <a:rPr lang="en-US" dirty="0" smtClean="0"/>
              <a:t>Simple design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Used by existing faulty  automated machine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u="sng" dirty="0" smtClean="0"/>
              <a:t>Cons:</a:t>
            </a:r>
            <a:endParaRPr lang="en-US" sz="2000" dirty="0" smtClean="0"/>
          </a:p>
          <a:p>
            <a:r>
              <a:rPr lang="en-US" dirty="0" smtClean="0"/>
              <a:t>Two linear actuators</a:t>
            </a:r>
          </a:p>
          <a:p>
            <a:r>
              <a:rPr lang="en-US" dirty="0" smtClean="0"/>
              <a:t>Cost</a:t>
            </a:r>
          </a:p>
          <a:p>
            <a:r>
              <a:rPr lang="en-US" dirty="0" smtClean="0"/>
              <a:t>Size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11560" y="1478072"/>
            <a:ext cx="43924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2000" dirty="0" smtClean="0"/>
              <a:t>Double Action Magnet Inserter</a:t>
            </a:r>
            <a:endParaRPr lang="en-US" sz="2000" dirty="0"/>
          </a:p>
        </p:txBody>
      </p:sp>
      <p:pic>
        <p:nvPicPr>
          <p:cNvPr id="3" name="Picture 2" descr="Untitled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98152"/>
            <a:ext cx="5571903" cy="2853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2459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984776" cy="663575"/>
          </a:xfrm>
        </p:spPr>
        <p:txBody>
          <a:bodyPr/>
          <a:lstStyle/>
          <a:p>
            <a:r>
              <a:rPr lang="en-US" sz="2800" dirty="0" smtClean="0"/>
              <a:t>Inserting Mechanism Prototype #2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652120" y="1556792"/>
            <a:ext cx="3837600" cy="4399200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Pros:</a:t>
            </a:r>
            <a:endParaRPr lang="en-US" sz="2000" dirty="0" smtClean="0"/>
          </a:p>
          <a:p>
            <a:r>
              <a:rPr lang="en-US" dirty="0" smtClean="0"/>
              <a:t>Single linear actuator</a:t>
            </a:r>
          </a:p>
          <a:p>
            <a:r>
              <a:rPr lang="en-US" dirty="0" smtClean="0"/>
              <a:t>Compact</a:t>
            </a:r>
          </a:p>
          <a:p>
            <a:pPr marL="360363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u="sng" dirty="0" smtClean="0"/>
              <a:t>Cons:</a:t>
            </a:r>
            <a:endParaRPr lang="en-US" sz="2000" dirty="0" smtClean="0"/>
          </a:p>
          <a:p>
            <a:r>
              <a:rPr lang="en-US" dirty="0" smtClean="0"/>
              <a:t>Reliability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908720"/>
            <a:ext cx="432048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SimHei" pitchFamily="49" charset="-122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2000" dirty="0" smtClean="0"/>
              <a:t>Single Action Magnet Inserter</a:t>
            </a:r>
            <a:endParaRPr lang="en-US" sz="2000" dirty="0"/>
          </a:p>
        </p:txBody>
      </p:sp>
      <p:pic>
        <p:nvPicPr>
          <p:cNvPr id="5" name="Picture 4" descr="Untitled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602088" cy="4147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19" y="6642556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Jaro</a:t>
            </a:r>
            <a:r>
              <a:rPr lang="en-US" sz="800" dirty="0" smtClean="0"/>
              <a:t> </a:t>
            </a:r>
            <a:r>
              <a:rPr lang="en-US" sz="800" dirty="0" err="1" smtClean="0"/>
              <a:t>Volny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231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Magnet Insertion Machine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Z:\Production Projects\Magnet Insertion\Insertion Mach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12776"/>
            <a:ext cx="2880320" cy="47030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 descr="Z:\Production Projects\Magnet Insertion\Insertion Machine Ope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276872"/>
            <a:ext cx="2393166" cy="2736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3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left to be done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Gantt Chart &amp; future work (last slide) </a:t>
            </a:r>
          </a:p>
          <a:p>
            <a:r>
              <a:rPr lang="en-US" dirty="0" smtClean="0"/>
              <a:t>Formatting/spelling &amp; grammar check</a:t>
            </a:r>
          </a:p>
          <a:p>
            <a:r>
              <a:rPr lang="en-US" dirty="0" smtClean="0"/>
              <a:t>Pictures if needed</a:t>
            </a:r>
          </a:p>
          <a:p>
            <a:r>
              <a:rPr lang="en-US" dirty="0" smtClean="0"/>
              <a:t>Choosing indexing mechanism with </a:t>
            </a:r>
            <a:r>
              <a:rPr lang="en-US" dirty="0" err="1" smtClean="0"/>
              <a:t>Turbocor</a:t>
            </a:r>
            <a:endParaRPr lang="en-US" dirty="0" smtClean="0"/>
          </a:p>
          <a:p>
            <a:r>
              <a:rPr lang="en-US" dirty="0" smtClean="0"/>
              <a:t>Project Path animations explaining that 1 of 3 rotary indexing mechanism and 1 of 2 insertion mechanisms need to be chosen</a:t>
            </a:r>
          </a:p>
          <a:p>
            <a:r>
              <a:rPr lang="en-US" dirty="0" smtClean="0"/>
              <a:t>All bottom headings need to be taken out except for page number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004048" y="1988840"/>
            <a:ext cx="72008" cy="144016"/>
          </a:xfrm>
          <a:prstGeom prst="ellipse">
            <a:avLst/>
          </a:prstGeom>
          <a:solidFill>
            <a:srgbClr val="00B050"/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668344" y="3429000"/>
            <a:ext cx="72008" cy="144016"/>
          </a:xfrm>
          <a:prstGeom prst="ellipse">
            <a:avLst/>
          </a:prstGeom>
          <a:solidFill>
            <a:srgbClr val="00B050"/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884368" y="3913997"/>
            <a:ext cx="72008" cy="144016"/>
          </a:xfrm>
          <a:prstGeom prst="ellipse">
            <a:avLst/>
          </a:prstGeom>
          <a:solidFill>
            <a:srgbClr val="00B050"/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050701" y="2324742"/>
            <a:ext cx="72008" cy="144016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951313" y="2669975"/>
            <a:ext cx="72008" cy="144016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722505" y="3024538"/>
            <a:ext cx="72008" cy="144016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Bearings and Magnet Overview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560" y="1700808"/>
            <a:ext cx="7888288" cy="4400550"/>
          </a:xfrm>
        </p:spPr>
        <p:txBody>
          <a:bodyPr/>
          <a:lstStyle/>
          <a:p>
            <a:r>
              <a:rPr lang="en-US" sz="2000" dirty="0" smtClean="0"/>
              <a:t>The three different bearings are named:</a:t>
            </a:r>
          </a:p>
          <a:p>
            <a:pPr lvl="1"/>
            <a:r>
              <a:rPr lang="en-US" sz="1600" dirty="0" smtClean="0"/>
              <a:t>Big</a:t>
            </a:r>
          </a:p>
          <a:p>
            <a:pPr lvl="1"/>
            <a:r>
              <a:rPr lang="en-US" sz="1600" dirty="0" smtClean="0"/>
              <a:t>Small</a:t>
            </a:r>
          </a:p>
          <a:p>
            <a:pPr lvl="1"/>
            <a:r>
              <a:rPr lang="en-US" sz="1600" dirty="0" smtClean="0"/>
              <a:t>Twin</a:t>
            </a:r>
          </a:p>
          <a:p>
            <a:r>
              <a:rPr lang="en-US" sz="2000" dirty="0" smtClean="0"/>
              <a:t>Used in different model compressors designed for specific applications and operations</a:t>
            </a:r>
          </a:p>
          <a:p>
            <a:r>
              <a:rPr lang="en-US" sz="2000" dirty="0" smtClean="0"/>
              <a:t>Two different magnets used in the bearing’s design:</a:t>
            </a:r>
          </a:p>
          <a:p>
            <a:pPr lvl="1"/>
            <a:r>
              <a:rPr lang="en-US" sz="1600" dirty="0" smtClean="0"/>
              <a:t>The shorter magnet is used on the “big” and “twin” bearings</a:t>
            </a:r>
          </a:p>
          <a:p>
            <a:pPr lvl="1"/>
            <a:r>
              <a:rPr lang="en-US" sz="1600" dirty="0" smtClean="0"/>
              <a:t>The longer magnet is used on the “small” bearing</a:t>
            </a:r>
          </a:p>
          <a:p>
            <a:pPr lvl="1"/>
            <a:r>
              <a:rPr lang="en-US" sz="1600" dirty="0" smtClean="0"/>
              <a:t>The red dot is to identify the orientation of the magnet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9894">
            <a:off x="6861513" y="1199769"/>
            <a:ext cx="914400" cy="15376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8454">
            <a:off x="7803373" y="908153"/>
            <a:ext cx="914400" cy="21098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819" y="6642556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Timothy Blum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830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20" y="1647378"/>
            <a:ext cx="3657600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“Big”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38513" y="2204864"/>
            <a:ext cx="5187950" cy="4400550"/>
          </a:xfrm>
        </p:spPr>
        <p:txBody>
          <a:bodyPr/>
          <a:lstStyle/>
          <a:p>
            <a:r>
              <a:rPr lang="en-US" sz="2000" dirty="0" smtClean="0"/>
              <a:t>Largest bearing outer diameter  (6.37 inches)</a:t>
            </a:r>
          </a:p>
          <a:p>
            <a:r>
              <a:rPr lang="en-US" sz="2000" dirty="0" smtClean="0"/>
              <a:t>12 magnets in 6 pairs</a:t>
            </a:r>
          </a:p>
          <a:p>
            <a:pPr lvl="1"/>
            <a:r>
              <a:rPr lang="en-US" sz="1600" dirty="0" smtClean="0"/>
              <a:t>6 spacer regions separating magnets</a:t>
            </a:r>
          </a:p>
          <a:p>
            <a:r>
              <a:rPr lang="en-US" sz="2000" dirty="0" smtClean="0"/>
              <a:t>Magnets pairs are separated evenly by 60 degrees</a:t>
            </a:r>
          </a:p>
          <a:p>
            <a:r>
              <a:rPr lang="en-US" sz="2000" dirty="0" smtClean="0"/>
              <a:t>4 coolant holes</a:t>
            </a:r>
          </a:p>
          <a:p>
            <a:r>
              <a:rPr lang="en-US" sz="2000" dirty="0" smtClean="0"/>
              <a:t>Uses short magnet design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49904" y="2283232"/>
            <a:ext cx="2426352" cy="2385892"/>
            <a:chOff x="436531" y="1754497"/>
            <a:chExt cx="2426352" cy="2385892"/>
          </a:xfrm>
        </p:grpSpPr>
        <p:sp>
          <p:nvSpPr>
            <p:cNvPr id="12" name="Oval 11"/>
            <p:cNvSpPr/>
            <p:nvPr/>
          </p:nvSpPr>
          <p:spPr bwMode="auto">
            <a:xfrm>
              <a:off x="1876913" y="1754497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1</a:t>
              </a: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402895" y="2045811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2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702301" y="2587977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3</a:t>
              </a: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702301" y="3194880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4</a:t>
              </a: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362435" y="3704678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5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860729" y="3979807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6</a:t>
              </a: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229550" y="3971715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7</a:t>
              </a: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68304" y="3696586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8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460807" y="3130143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9</a:t>
              </a: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36531" y="2612253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10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776396" y="2061995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11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253826" y="1770681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12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97">
            <a:off x="8256695" y="4472173"/>
            <a:ext cx="539535" cy="9073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-819" y="6642556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Timothy Blum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920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“Small”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38513" y="2196802"/>
            <a:ext cx="5187950" cy="4400550"/>
          </a:xfrm>
        </p:spPr>
        <p:txBody>
          <a:bodyPr/>
          <a:lstStyle/>
          <a:p>
            <a:r>
              <a:rPr lang="en-US" sz="2000" dirty="0" smtClean="0"/>
              <a:t>Bearing outer diameter (5.38 inches)</a:t>
            </a:r>
          </a:p>
          <a:p>
            <a:r>
              <a:rPr lang="en-US" sz="2000" dirty="0" smtClean="0"/>
              <a:t>8 magnets in 4 pairs</a:t>
            </a:r>
          </a:p>
          <a:p>
            <a:pPr lvl="1"/>
            <a:r>
              <a:rPr lang="en-US" sz="1600" dirty="0" smtClean="0"/>
              <a:t>4 spacer regions separating magnets</a:t>
            </a:r>
          </a:p>
          <a:p>
            <a:r>
              <a:rPr lang="en-US" sz="2000" dirty="0" smtClean="0"/>
              <a:t>Magnets pairs are separated evenly by 90 degrees</a:t>
            </a:r>
          </a:p>
          <a:p>
            <a:r>
              <a:rPr lang="en-US" sz="2000" dirty="0" smtClean="0"/>
              <a:t>4 coolant holes</a:t>
            </a:r>
          </a:p>
          <a:p>
            <a:r>
              <a:rPr lang="en-US" sz="2000" dirty="0" smtClean="0"/>
              <a:t>Uses long magnet design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7438">
            <a:off x="-44886" y="1488554"/>
            <a:ext cx="3657600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188842" y="1987892"/>
            <a:ext cx="2824878" cy="2755035"/>
            <a:chOff x="179512" y="1698643"/>
            <a:chExt cx="2824878" cy="2755035"/>
          </a:xfrm>
        </p:grpSpPr>
        <p:sp>
          <p:nvSpPr>
            <p:cNvPr id="7" name="Oval 6"/>
            <p:cNvSpPr/>
            <p:nvPr/>
          </p:nvSpPr>
          <p:spPr bwMode="auto">
            <a:xfrm>
              <a:off x="2173114" y="1778934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1</a:t>
              </a: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43808" y="2780928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2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763517" y="3573016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3</a:t>
              </a: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835696" y="4293096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4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971600" y="4212805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5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79512" y="3284984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6</a:t>
              </a: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40094" y="2420888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7</a:t>
              </a: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187624" y="1698643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8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647">
            <a:off x="8201254" y="4082825"/>
            <a:ext cx="502572" cy="115962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-819" y="6642556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Timothy Blum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169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“Twin”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38513" y="2268810"/>
            <a:ext cx="5187950" cy="4400550"/>
          </a:xfrm>
        </p:spPr>
        <p:txBody>
          <a:bodyPr/>
          <a:lstStyle/>
          <a:p>
            <a:r>
              <a:rPr lang="en-US" sz="2000" dirty="0" smtClean="0"/>
              <a:t>Bearing outer diameter (5.38 inches)</a:t>
            </a:r>
          </a:p>
          <a:p>
            <a:r>
              <a:rPr lang="en-US" sz="2000" dirty="0" smtClean="0"/>
              <a:t>8 magnets</a:t>
            </a:r>
          </a:p>
          <a:p>
            <a:r>
              <a:rPr lang="en-US" sz="2000" dirty="0" smtClean="0"/>
              <a:t>Magnets are not separated evenly due to spacer geometry</a:t>
            </a:r>
          </a:p>
          <a:p>
            <a:r>
              <a:rPr lang="en-US" sz="2000" dirty="0" smtClean="0"/>
              <a:t>4 coolant holes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ses short magnet design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96" y="1560562"/>
            <a:ext cx="3657600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361252" y="2104235"/>
            <a:ext cx="2598301" cy="2601287"/>
            <a:chOff x="333261" y="1731011"/>
            <a:chExt cx="2598301" cy="2601287"/>
          </a:xfrm>
        </p:grpSpPr>
        <p:sp>
          <p:nvSpPr>
            <p:cNvPr id="7" name="Oval 6"/>
            <p:cNvSpPr/>
            <p:nvPr/>
          </p:nvSpPr>
          <p:spPr bwMode="auto">
            <a:xfrm>
              <a:off x="2411760" y="2060848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770980" y="2789020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2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456019" y="3823869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3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779051" y="4171716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4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728839" y="3864847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5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33261" y="3147419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6</a:t>
              </a: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63775" y="2081023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7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365649" y="1731011"/>
              <a:ext cx="160582" cy="160582"/>
            </a:xfrm>
            <a:prstGeom prst="ellipse">
              <a:avLst/>
            </a:prstGeom>
            <a:ln w="952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rPr>
                <a:t>8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221">
            <a:off x="7745252" y="3992875"/>
            <a:ext cx="539536" cy="9073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-819" y="6642556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Timothy Blum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660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475" y="188640"/>
            <a:ext cx="7891463" cy="663575"/>
          </a:xfrm>
        </p:spPr>
        <p:txBody>
          <a:bodyPr/>
          <a:lstStyle/>
          <a:p>
            <a:r>
              <a:rPr lang="en-US" sz="2800" dirty="0" smtClean="0"/>
              <a:t>Bearing Compatibility</a:t>
            </a:r>
            <a:endParaRPr lang="en-US" sz="2800" dirty="0"/>
          </a:p>
        </p:txBody>
      </p:sp>
      <p:sp>
        <p:nvSpPr>
          <p:cNvPr id="10" name="Oval 9"/>
          <p:cNvSpPr/>
          <p:nvPr/>
        </p:nvSpPr>
        <p:spPr bwMode="auto">
          <a:xfrm>
            <a:off x="1331640" y="772730"/>
            <a:ext cx="4591208" cy="431245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771800" y="772730"/>
            <a:ext cx="4591208" cy="4312454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51720" y="2140882"/>
            <a:ext cx="4591208" cy="4312454"/>
          </a:xfrm>
          <a:prstGeom prst="ellipse">
            <a:avLst/>
          </a:prstGeom>
          <a:solidFill>
            <a:srgbClr val="0070C0">
              <a:alpha val="20000"/>
            </a:srgb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05995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195736" y="3705110"/>
            <a:ext cx="1006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Short magnet design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4534" y="3789040"/>
            <a:ext cx="1035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8 magnets to insert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79912" y="980728"/>
            <a:ext cx="12961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Magnets in pairs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Even spacer separation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60669" y="1765089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12 magnets to insert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60°spacer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786805" y="1952689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120°spacer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Longer magnet design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059832" y="5374957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Uneven spacer geometry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023069" y="141277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34672" y="133248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Small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928911" y="583041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Twin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72" y="555788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9894">
            <a:off x="2990317" y="4329672"/>
            <a:ext cx="338448" cy="5691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8454">
            <a:off x="6706177" y="2974369"/>
            <a:ext cx="338328" cy="7806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3714914" y="2977281"/>
            <a:ext cx="1494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 coolant holes in same location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819" y="6642556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Timothy Blum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482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Current Magnet Insertion Issues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8175" y="1556792"/>
            <a:ext cx="7888288" cy="4400550"/>
          </a:xfrm>
        </p:spPr>
        <p:txBody>
          <a:bodyPr/>
          <a:lstStyle/>
          <a:p>
            <a:pPr lvl="1"/>
            <a:r>
              <a:rPr lang="en-US" sz="2000" dirty="0" smtClean="0"/>
              <a:t>Existing automated assembly machine is not reliable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Control issues</a:t>
            </a:r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Magnet spacer rejection causes jamming</a:t>
            </a:r>
          </a:p>
          <a:p>
            <a:pPr marL="720725" lvl="2" indent="0">
              <a:buNone/>
            </a:pPr>
            <a:endParaRPr lang="en-US" dirty="0" smtClean="0"/>
          </a:p>
          <a:p>
            <a:pPr lvl="1"/>
            <a:r>
              <a:rPr lang="en-US" sz="2000" dirty="0" smtClean="0"/>
              <a:t>Currently assembled by hand by a technician</a:t>
            </a:r>
          </a:p>
          <a:p>
            <a:pPr lvl="1"/>
            <a:endParaRPr lang="en-US" sz="500" dirty="0" smtClean="0"/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Ergonomic issues due to strong magnetic forces</a:t>
            </a:r>
          </a:p>
          <a:p>
            <a:pPr lvl="3">
              <a:buFont typeface="Lucida Grande"/>
              <a:buChar char="-"/>
            </a:pPr>
            <a:r>
              <a:rPr lang="en-US" dirty="0" smtClean="0"/>
              <a:t>High impacts cause magnets to fracture</a:t>
            </a:r>
          </a:p>
          <a:p>
            <a:pPr lvl="3">
              <a:buFont typeface="Lucida Grande"/>
              <a:buChar char="-"/>
            </a:pPr>
            <a:endParaRPr lang="en-US" dirty="0"/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Proper magnet placement</a:t>
            </a:r>
          </a:p>
          <a:p>
            <a:pPr lvl="3">
              <a:buFont typeface="Lucida Grande"/>
              <a:buChar char="-"/>
            </a:pPr>
            <a:r>
              <a:rPr lang="en-US" dirty="0" smtClean="0"/>
              <a:t>Magnet misalignment causes bearing assembly failure</a:t>
            </a:r>
          </a:p>
          <a:p>
            <a:pPr lvl="3">
              <a:buFont typeface="Lucida Grande"/>
              <a:buChar char="-"/>
            </a:pPr>
            <a:endParaRPr lang="en-US" dirty="0" smtClean="0"/>
          </a:p>
          <a:p>
            <a:pPr lvl="2">
              <a:buFont typeface="Wingdings" charset="2"/>
              <a:buChar char="§"/>
            </a:pPr>
            <a:r>
              <a:rPr lang="en-US" sz="1600" dirty="0" smtClean="0"/>
              <a:t>Proper magnetic pole orientation</a:t>
            </a:r>
          </a:p>
          <a:p>
            <a:pPr lvl="3">
              <a:buFont typeface="Lucida Grande"/>
              <a:buChar char="-"/>
            </a:pPr>
            <a:r>
              <a:rPr lang="en-US" dirty="0" smtClean="0"/>
              <a:t>Improper orientation causes compressor to fail </a:t>
            </a:r>
          </a:p>
          <a:p>
            <a:pPr lvl="2">
              <a:buFont typeface="Lucida Grande"/>
              <a:buChar char="-"/>
            </a:pPr>
            <a:endParaRPr lang="en-US" dirty="0"/>
          </a:p>
          <a:p>
            <a:pPr marL="360363" lvl="1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02" y="4005064"/>
            <a:ext cx="2276872" cy="2276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819" y="6642556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Henry </a:t>
            </a:r>
            <a:r>
              <a:rPr lang="en-US" sz="800" dirty="0" err="1"/>
              <a:t>F</a:t>
            </a:r>
            <a:r>
              <a:rPr lang="en-US" sz="800" dirty="0" err="1" smtClean="0"/>
              <a:t>erree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249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475" y="821209"/>
            <a:ext cx="7891463" cy="663575"/>
          </a:xfrm>
        </p:spPr>
        <p:txBody>
          <a:bodyPr/>
          <a:lstStyle/>
          <a:p>
            <a:r>
              <a:rPr lang="en-US" sz="2800" dirty="0" smtClean="0"/>
              <a:t>Handling Magnets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819" y="6642556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Henry </a:t>
            </a:r>
            <a:r>
              <a:rPr lang="en-US" sz="800" dirty="0" err="1"/>
              <a:t>F</a:t>
            </a:r>
            <a:r>
              <a:rPr lang="en-US" sz="800" dirty="0" err="1" smtClean="0"/>
              <a:t>erree</a:t>
            </a:r>
            <a:endParaRPr lang="en-US" sz="800" dirty="0"/>
          </a:p>
        </p:txBody>
      </p:sp>
      <p:pic>
        <p:nvPicPr>
          <p:cNvPr id="5" name="Magnet handling 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68381"/>
            <a:ext cx="7315200" cy="41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anfoss_corporate_template_2007">
  <a:themeElements>
    <a:clrScheme name="Danfoss Corporate New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0000"/>
      </a:accent1>
      <a:accent2>
        <a:srgbClr val="0049B2"/>
      </a:accent2>
      <a:accent3>
        <a:srgbClr val="04933C"/>
      </a:accent3>
      <a:accent4>
        <a:srgbClr val="FF9123"/>
      </a:accent4>
      <a:accent5>
        <a:srgbClr val="492681"/>
      </a:accent5>
      <a:accent6>
        <a:srgbClr val="8E542B"/>
      </a:accent6>
      <a:hlink>
        <a:srgbClr val="04933C"/>
      </a:hlink>
      <a:folHlink>
        <a:srgbClr val="FF9123"/>
      </a:folHlink>
    </a:clrScheme>
    <a:fontScheme name="Danfoss Corporate New">
      <a:majorFont>
        <a:latin typeface="Verdana"/>
        <a:ea typeface="SimHei"/>
        <a:cs typeface="Arial"/>
      </a:majorFont>
      <a:minorFont>
        <a:latin typeface="Verdana"/>
        <a:ea typeface="SimHe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8080"/>
        </a:solidFill>
        <a:ln w="6350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808080"/>
          </a:buClr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8080"/>
        </a:solidFill>
        <a:ln w="6350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808080"/>
          </a:buClr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Danfoss corporate template 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0000"/>
        </a:accent1>
        <a:accent2>
          <a:srgbClr val="0049B2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41A1"/>
        </a:accent6>
        <a:hlink>
          <a:srgbClr val="04933C"/>
        </a:hlink>
        <a:folHlink>
          <a:srgbClr val="FF91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foss corporate template 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0000"/>
        </a:accent1>
        <a:accent2>
          <a:srgbClr val="0049B2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41A1"/>
        </a:accent6>
        <a:hlink>
          <a:srgbClr val="04933C"/>
        </a:hlink>
        <a:folHlink>
          <a:srgbClr val="FF91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foss corporate template 2">
        <a:dk1>
          <a:srgbClr val="000000"/>
        </a:dk1>
        <a:lt1>
          <a:srgbClr val="FFFFFF"/>
        </a:lt1>
        <a:dk2>
          <a:srgbClr val="0049B2"/>
        </a:dk2>
        <a:lt2>
          <a:srgbClr val="7E7E7E"/>
        </a:lt2>
        <a:accent1>
          <a:srgbClr val="04933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AC8AF"/>
        </a:accent5>
        <a:accent6>
          <a:srgbClr val="E70000"/>
        </a:accent6>
        <a:hlink>
          <a:srgbClr val="FF9123"/>
        </a:hlink>
        <a:folHlink>
          <a:srgbClr val="FFF0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nfoss_corporate_template_2007">
  <a:themeElements>
    <a:clrScheme name="Danfoss Corporate New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0000"/>
      </a:accent1>
      <a:accent2>
        <a:srgbClr val="0049B2"/>
      </a:accent2>
      <a:accent3>
        <a:srgbClr val="04933C"/>
      </a:accent3>
      <a:accent4>
        <a:srgbClr val="FF9123"/>
      </a:accent4>
      <a:accent5>
        <a:srgbClr val="492681"/>
      </a:accent5>
      <a:accent6>
        <a:srgbClr val="8E542B"/>
      </a:accent6>
      <a:hlink>
        <a:srgbClr val="04933C"/>
      </a:hlink>
      <a:folHlink>
        <a:srgbClr val="FF9123"/>
      </a:folHlink>
    </a:clrScheme>
    <a:fontScheme name="Danfoss Corporate New">
      <a:majorFont>
        <a:latin typeface="Verdana"/>
        <a:ea typeface="SimHei"/>
        <a:cs typeface="Arial"/>
      </a:majorFont>
      <a:minorFont>
        <a:latin typeface="Verdana"/>
        <a:ea typeface="SimHe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8080"/>
        </a:solidFill>
        <a:ln w="6350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808080"/>
          </a:buClr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8080"/>
        </a:solidFill>
        <a:ln w="6350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808080"/>
          </a:buClr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Danfoss corporate template 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0000"/>
        </a:accent1>
        <a:accent2>
          <a:srgbClr val="0049B2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41A1"/>
        </a:accent6>
        <a:hlink>
          <a:srgbClr val="04933C"/>
        </a:hlink>
        <a:folHlink>
          <a:srgbClr val="FF91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foss corporate template 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0000"/>
        </a:accent1>
        <a:accent2>
          <a:srgbClr val="0049B2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41A1"/>
        </a:accent6>
        <a:hlink>
          <a:srgbClr val="04933C"/>
        </a:hlink>
        <a:folHlink>
          <a:srgbClr val="FF91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foss corporate template 2">
        <a:dk1>
          <a:srgbClr val="000000"/>
        </a:dk1>
        <a:lt1>
          <a:srgbClr val="FFFFFF"/>
        </a:lt1>
        <a:dk2>
          <a:srgbClr val="0049B2"/>
        </a:dk2>
        <a:lt2>
          <a:srgbClr val="7E7E7E"/>
        </a:lt2>
        <a:accent1>
          <a:srgbClr val="04933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AC8AF"/>
        </a:accent5>
        <a:accent6>
          <a:srgbClr val="E70000"/>
        </a:accent6>
        <a:hlink>
          <a:srgbClr val="FF9123"/>
        </a:hlink>
        <a:folHlink>
          <a:srgbClr val="FFF0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</TotalTime>
  <Words>931</Words>
  <Application>Microsoft Office PowerPoint</Application>
  <PresentationFormat>On-screen Show (4:3)</PresentationFormat>
  <Paragraphs>291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SimHei</vt:lpstr>
      <vt:lpstr>宋体</vt:lpstr>
      <vt:lpstr>Arial</vt:lpstr>
      <vt:lpstr>Lucida Grande</vt:lpstr>
      <vt:lpstr>Verdana</vt:lpstr>
      <vt:lpstr>Wingdings</vt:lpstr>
      <vt:lpstr>Danfoss_corporate_template_2007</vt:lpstr>
      <vt:lpstr>1_Danfoss_corporate_template_2007</vt:lpstr>
      <vt:lpstr>PowerPoint Presentation</vt:lpstr>
      <vt:lpstr>Background</vt:lpstr>
      <vt:lpstr>Bearings and Magnet Overview</vt:lpstr>
      <vt:lpstr>“Big”</vt:lpstr>
      <vt:lpstr>“Small”</vt:lpstr>
      <vt:lpstr>“Twin”</vt:lpstr>
      <vt:lpstr>Bearing Compatibility</vt:lpstr>
      <vt:lpstr>Current Magnet Insertion Issues</vt:lpstr>
      <vt:lpstr>Handling Magnets</vt:lpstr>
      <vt:lpstr>Project Path</vt:lpstr>
      <vt:lpstr>Project Path</vt:lpstr>
      <vt:lpstr>Concept Selection</vt:lpstr>
      <vt:lpstr>Project Scope Changes</vt:lpstr>
      <vt:lpstr>Revised Project Path</vt:lpstr>
      <vt:lpstr>Accomplishing Objectives with Stepper Motor</vt:lpstr>
      <vt:lpstr>Future Work</vt:lpstr>
      <vt:lpstr>Gantt Chart</vt:lpstr>
      <vt:lpstr>References</vt:lpstr>
      <vt:lpstr>Questions?</vt:lpstr>
      <vt:lpstr>PowerPoint Presentation</vt:lpstr>
      <vt:lpstr>Nest Description</vt:lpstr>
      <vt:lpstr>Rotary Indexing Prototype #1</vt:lpstr>
      <vt:lpstr>Rotary Indexing Prototype #2</vt:lpstr>
      <vt:lpstr>PowerPoint Presentation</vt:lpstr>
      <vt:lpstr>Inserting Mechanism Prototype #1</vt:lpstr>
      <vt:lpstr>Inserting Mechanism Prototype #2</vt:lpstr>
      <vt:lpstr>Automated Magnet Insertion Machine</vt:lpstr>
      <vt:lpstr>What is left to be done</vt:lpstr>
    </vt:vector>
  </TitlesOfParts>
  <Company>Danfoss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 Yuwen(Valerie)</dc:creator>
  <cp:lastModifiedBy>studentpro</cp:lastModifiedBy>
  <cp:revision>104</cp:revision>
  <dcterms:created xsi:type="dcterms:W3CDTF">2013-08-12T08:29:38Z</dcterms:created>
  <dcterms:modified xsi:type="dcterms:W3CDTF">2013-11-14T18:55:35Z</dcterms:modified>
</cp:coreProperties>
</file>