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7" r:id="rId5"/>
    <p:sldId id="274" r:id="rId6"/>
    <p:sldId id="282" r:id="rId7"/>
    <p:sldId id="275" r:id="rId8"/>
    <p:sldId id="276" r:id="rId9"/>
    <p:sldId id="285" r:id="rId10"/>
    <p:sldId id="289" r:id="rId11"/>
    <p:sldId id="272" r:id="rId12"/>
    <p:sldId id="277" r:id="rId13"/>
    <p:sldId id="286" r:id="rId14"/>
    <p:sldId id="278" r:id="rId15"/>
    <p:sldId id="290" r:id="rId16"/>
    <p:sldId id="265" r:id="rId17"/>
    <p:sldId id="266" r:id="rId18"/>
    <p:sldId id="268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50" autoAdjust="0"/>
  </p:normalViewPr>
  <p:slideViewPr>
    <p:cSldViewPr>
      <p:cViewPr>
        <p:scale>
          <a:sx n="70" d="100"/>
          <a:sy n="70" d="100"/>
        </p:scale>
        <p:origin x="-2184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M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8F15-AF23-40E4-B202-F2951B7DE0C2}" type="datetimeFigureOut">
              <a:rPr lang="en-MY" smtClean="0"/>
              <a:t>10/22/13</a:t>
            </a:fld>
            <a:endParaRPr lang="en-M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54ED-7005-4DFA-86A6-1C6E972282EC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8F15-AF23-40E4-B202-F2951B7DE0C2}" type="datetimeFigureOut">
              <a:rPr lang="en-MY" smtClean="0"/>
              <a:t>10/22/13</a:t>
            </a:fld>
            <a:endParaRPr lang="en-M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54ED-7005-4DFA-86A6-1C6E972282EC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8F15-AF23-40E4-B202-F2951B7DE0C2}" type="datetimeFigureOut">
              <a:rPr lang="en-MY" smtClean="0"/>
              <a:t>10/22/13</a:t>
            </a:fld>
            <a:endParaRPr lang="en-M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54ED-7005-4DFA-86A6-1C6E972282EC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8F15-AF23-40E4-B202-F2951B7DE0C2}" type="datetimeFigureOut">
              <a:rPr lang="en-MY" smtClean="0"/>
              <a:t>10/22/13</a:t>
            </a:fld>
            <a:endParaRPr lang="en-M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54ED-7005-4DFA-86A6-1C6E972282EC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8F15-AF23-40E4-B202-F2951B7DE0C2}" type="datetimeFigureOut">
              <a:rPr lang="en-MY" smtClean="0"/>
              <a:t>10/22/13</a:t>
            </a:fld>
            <a:endParaRPr lang="en-M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54ED-7005-4DFA-86A6-1C6E972282EC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8F15-AF23-40E4-B202-F2951B7DE0C2}" type="datetimeFigureOut">
              <a:rPr lang="en-MY" smtClean="0"/>
              <a:t>10/22/13</a:t>
            </a:fld>
            <a:endParaRPr lang="en-M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54ED-7005-4DFA-86A6-1C6E972282EC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8F15-AF23-40E4-B202-F2951B7DE0C2}" type="datetimeFigureOut">
              <a:rPr lang="en-MY" smtClean="0"/>
              <a:t>10/22/13</a:t>
            </a:fld>
            <a:endParaRPr lang="en-M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54ED-7005-4DFA-86A6-1C6E972282EC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8F15-AF23-40E4-B202-F2951B7DE0C2}" type="datetimeFigureOut">
              <a:rPr lang="en-MY" smtClean="0"/>
              <a:t>10/22/13</a:t>
            </a:fld>
            <a:endParaRPr lang="en-M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54ED-7005-4DFA-86A6-1C6E972282EC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8F15-AF23-40E4-B202-F2951B7DE0C2}" type="datetimeFigureOut">
              <a:rPr lang="en-MY" smtClean="0"/>
              <a:t>10/22/13</a:t>
            </a:fld>
            <a:endParaRPr lang="en-M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54ED-7005-4DFA-86A6-1C6E972282EC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8F15-AF23-40E4-B202-F2951B7DE0C2}" type="datetimeFigureOut">
              <a:rPr lang="en-MY" smtClean="0"/>
              <a:t>10/22/13</a:t>
            </a:fld>
            <a:endParaRPr lang="en-M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54ED-7005-4DFA-86A6-1C6E972282EC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8F15-AF23-40E4-B202-F2951B7DE0C2}" type="datetimeFigureOut">
              <a:rPr lang="en-MY" smtClean="0"/>
              <a:t>10/22/13</a:t>
            </a:fld>
            <a:endParaRPr lang="en-M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54ED-7005-4DFA-86A6-1C6E972282EC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M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M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8F15-AF23-40E4-B202-F2951B7DE0C2}" type="datetimeFigureOut">
              <a:rPr lang="en-MY" smtClean="0"/>
              <a:t>10/22/13</a:t>
            </a:fld>
            <a:endParaRPr lang="en-M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854ED-7005-4DFA-86A6-1C6E972282EC}" type="slidenum">
              <a:rPr lang="en-MY" smtClean="0"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577064" cy="706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107504" y="548680"/>
            <a:ext cx="9036496" cy="1556792"/>
          </a:xfrm>
        </p:spPr>
        <p:txBody>
          <a:bodyPr>
            <a:normAutofit fontScale="90000"/>
          </a:bodyPr>
          <a:lstStyle/>
          <a:p>
            <a:r>
              <a:rPr lang="es-MX" sz="8000" b="1" dirty="0" smtClean="0">
                <a:ln w="571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“Wear It” Protective Vest</a:t>
            </a:r>
            <a:r>
              <a:rPr lang="es-MX" sz="8000" b="1" dirty="0" smtClean="0">
                <a:ln w="571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s-MX" sz="8000" b="1" dirty="0" smtClean="0">
                <a:ln w="571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s-MX" sz="2200" b="1" dirty="0" smtClean="0">
                <a:ln w="571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endParaRPr lang="en-MY" sz="8000" b="1" dirty="0">
              <a:ln w="635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2 Subtítulo"/>
          <p:cNvSpPr>
            <a:spLocks noGrp="1"/>
          </p:cNvSpPr>
          <p:nvPr>
            <p:ph type="subTitle" idx="1"/>
          </p:nvPr>
        </p:nvSpPr>
        <p:spPr>
          <a:xfrm>
            <a:off x="-1044624" y="2420888"/>
            <a:ext cx="6552728" cy="3672408"/>
          </a:xfrm>
        </p:spPr>
        <p:txBody>
          <a:bodyPr>
            <a:norm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Members:</a:t>
            </a:r>
            <a:endParaRPr lang="es-MX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Kyler Hast ME</a:t>
            </a:r>
            <a:endParaRPr lang="en-MY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Kyle Meredith ME</a:t>
            </a:r>
          </a:p>
          <a:p>
            <a:r>
              <a:rPr lang="es-MX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Ryne Wickery ME</a:t>
            </a:r>
          </a:p>
          <a:p>
            <a:r>
              <a:rPr lang="es-MX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Garth Fletcher </a:t>
            </a:r>
            <a:r>
              <a:rPr lang="es-MX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</a:p>
          <a:p>
            <a:r>
              <a:rPr lang="es-MX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Miro </a:t>
            </a:r>
            <a:r>
              <a:rPr lang="es-MX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</a:p>
          <a:p>
            <a:r>
              <a:rPr lang="es-MX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Cecilia Wong IE</a:t>
            </a: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3419872" y="5157192"/>
            <a:ext cx="6552728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Sponsored</a:t>
            </a:r>
            <a:r>
              <a:rPr kumimoji="0" lang="es-MX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</a:t>
            </a:r>
            <a:r>
              <a:rPr kumimoji="0" lang="es-MX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Mr. Gavin Boone</a:t>
            </a:r>
          </a:p>
          <a:p>
            <a:pPr algn="ctr">
              <a:spcBef>
                <a:spcPct val="20000"/>
              </a:spcBef>
              <a:defRPr/>
            </a:pPr>
            <a:r>
              <a:rPr lang="es-MX" sz="2000" i="1" dirty="0">
                <a:solidFill>
                  <a:schemeClr val="bg1"/>
                </a:solidFill>
              </a:rPr>
              <a:t>ME Advisor: Dr. Kamal Amin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IE Advisor: Dr. David Olawale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</a:t>
            </a:r>
            <a:r>
              <a:rPr kumimoji="0" lang="es-MX" sz="20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22, 2013</a:t>
            </a:r>
            <a:endParaRPr kumimoji="0" lang="es-MX" sz="20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97" r="9640"/>
          <a:stretch>
            <a:fillRect/>
          </a:stretch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38748" y="6381328"/>
            <a:ext cx="176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Garth Fletcher IE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IMG_5306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 r="854"/>
          <a:stretch/>
        </p:blipFill>
        <p:spPr>
          <a:xfrm>
            <a:off x="2849886" y="332656"/>
            <a:ext cx="4818458" cy="6003627"/>
          </a:xfr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30568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097" r="9640"/>
          <a:stretch>
            <a:fillRect/>
          </a:stretch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u="sng" dirty="0" smtClean="0">
                <a:solidFill>
                  <a:srgbClr val="FFFFFF"/>
                </a:solidFill>
              </a:rPr>
              <a:t>Materials</a:t>
            </a:r>
            <a:endParaRPr lang="en-US" u="sng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8748" y="6381328"/>
            <a:ext cx="182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Ryne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Wickery</a:t>
            </a:r>
            <a:r>
              <a:rPr lang="en-US" dirty="0" smtClean="0">
                <a:solidFill>
                  <a:schemeClr val="bg1"/>
                </a:solidFill>
              </a:rPr>
              <a:t> ME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561321"/>
              </p:ext>
            </p:extLst>
          </p:nvPr>
        </p:nvGraphicFramePr>
        <p:xfrm>
          <a:off x="457200" y="1600200"/>
          <a:ext cx="8229600" cy="293623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Density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(</a:t>
                      </a:r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Mg/m</a:t>
                      </a:r>
                      <a:r>
                        <a:rPr lang="en-US" sz="1800" b="1" i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Tensile</a:t>
                      </a:r>
                      <a:r>
                        <a:rPr lang="en-US" baseline="0" dirty="0" smtClean="0"/>
                        <a:t> Strength </a:t>
                      </a:r>
                    </a:p>
                    <a:p>
                      <a:pPr algn="ctr"/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MPa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Fracture Toughness (</a:t>
                      </a:r>
                      <a:r>
                        <a:rPr lang="en-US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MPam</a:t>
                      </a:r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($/Kg)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Polyurethane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1.12 – 1.24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35.9 – 56.5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1.84</a:t>
                      </a:r>
                      <a:r>
                        <a:rPr lang="en-US" baseline="0" dirty="0" smtClean="0"/>
                        <a:t> – 4.97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4.10</a:t>
                      </a:r>
                      <a:r>
                        <a:rPr lang="en-US" baseline="0" dirty="0" smtClean="0"/>
                        <a:t> – 5.60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Polyethylene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0.939 – 0.96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20.7 – 44.8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1.44 – 1.72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1.30 – 1.40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Kevlar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 – 4.1 </a:t>
                      </a:r>
                      <a:r>
                        <a:rPr lang="en-US" dirty="0" err="1" smtClean="0"/>
                        <a:t>GPa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(spool of thread)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Flexible Polymer</a:t>
                      </a:r>
                      <a:r>
                        <a:rPr lang="en-US" baseline="0" dirty="0" smtClean="0"/>
                        <a:t> Foam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0.016 – 0.115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0.24</a:t>
                      </a:r>
                      <a:r>
                        <a:rPr lang="en-US" baseline="0" dirty="0" smtClean="0"/>
                        <a:t> – 2.95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0.005 – 0.09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2.90 – 3.10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50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097" r="9640"/>
          <a:stretch>
            <a:fillRect/>
          </a:stretch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FFFF"/>
                </a:solidFill>
              </a:rPr>
              <a:t>Challenges/Risks</a:t>
            </a:r>
            <a:endParaRPr lang="en-US" u="sng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5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Must ensure that vest will prevent the impact of baseball from doing extensive damage</a:t>
            </a:r>
          </a:p>
          <a:p>
            <a:pPr lvl="5">
              <a:buFont typeface="Arial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lvl="5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Determining what constitutes “extensive” damage</a:t>
            </a:r>
          </a:p>
          <a:p>
            <a:pPr lvl="5">
              <a:buFont typeface="Arial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lvl="5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Vest must allow batter to retain the originally ability to bat</a:t>
            </a:r>
          </a:p>
          <a:p>
            <a:pPr lvl="5">
              <a:buFont typeface="Arial"/>
              <a:buChar char="•"/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6666" y="6381328"/>
            <a:ext cx="149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Kyler</a:t>
            </a:r>
            <a:r>
              <a:rPr lang="en-US" dirty="0" smtClean="0">
                <a:solidFill>
                  <a:schemeClr val="bg1"/>
                </a:solidFill>
              </a:rPr>
              <a:t> Hast ME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7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097" r="9640"/>
          <a:stretch>
            <a:fillRect/>
          </a:stretch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FFFF"/>
                </a:solidFill>
              </a:rPr>
              <a:t>Challenges/Risks</a:t>
            </a:r>
            <a:endParaRPr lang="en-US" u="sng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42" y="1692276"/>
            <a:ext cx="8229600" cy="4525963"/>
          </a:xfrm>
        </p:spPr>
        <p:txBody>
          <a:bodyPr>
            <a:normAutofit/>
          </a:bodyPr>
          <a:lstStyle/>
          <a:p>
            <a:pPr lvl="5"/>
            <a:r>
              <a:rPr lang="en-US" sz="2800" dirty="0">
                <a:solidFill>
                  <a:schemeClr val="bg1"/>
                </a:solidFill>
              </a:rPr>
              <a:t>Runner must retain the ability to run the bases and slide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lvl="5"/>
            <a:r>
              <a:rPr lang="en-US" sz="2800" dirty="0">
                <a:solidFill>
                  <a:schemeClr val="bg1"/>
                </a:solidFill>
              </a:rPr>
              <a:t>Numbers must be visible, but are located in an area that is covered by the vest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lvl="5"/>
            <a:r>
              <a:rPr lang="en-US" sz="2800" dirty="0">
                <a:solidFill>
                  <a:schemeClr val="bg1"/>
                </a:solidFill>
              </a:rPr>
              <a:t>Vest should be able to be put on and removed quickly</a:t>
            </a:r>
          </a:p>
          <a:p>
            <a:pPr marL="2286000" lvl="5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6666" y="6381328"/>
            <a:ext cx="149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Kyler</a:t>
            </a:r>
            <a:r>
              <a:rPr lang="en-US" dirty="0" smtClean="0">
                <a:solidFill>
                  <a:schemeClr val="bg1"/>
                </a:solidFill>
              </a:rPr>
              <a:t> Hast ME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9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97" r="9640"/>
          <a:stretch>
            <a:fillRect/>
          </a:stretch>
        </p:blipFill>
        <p:spPr bwMode="auto">
          <a:xfrm>
            <a:off x="0" y="10410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FFFF"/>
                </a:solidFill>
              </a:rPr>
              <a:t>Selection Criteria</a:t>
            </a:r>
            <a:endParaRPr lang="en-US" u="sng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600200"/>
            <a:ext cx="613102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500" dirty="0" smtClean="0">
                <a:solidFill>
                  <a:srgbClr val="FFFFFF"/>
                </a:solidFill>
              </a:rPr>
              <a:t>Cost efficient</a:t>
            </a:r>
            <a:r>
              <a:rPr lang="en-US" sz="2500" dirty="0" smtClean="0">
                <a:solidFill>
                  <a:srgbClr val="FFFFFF"/>
                </a:solidFill>
              </a:rPr>
              <a:t>.</a:t>
            </a:r>
          </a:p>
          <a:p>
            <a:endParaRPr lang="en-US" sz="2500" dirty="0" smtClean="0">
              <a:solidFill>
                <a:srgbClr val="FFFFFF"/>
              </a:solidFill>
            </a:endParaRPr>
          </a:p>
          <a:p>
            <a:r>
              <a:rPr lang="en-US" sz="2500" dirty="0">
                <a:solidFill>
                  <a:srgbClr val="FFFFFF"/>
                </a:solidFill>
              </a:rPr>
              <a:t>Material combination</a:t>
            </a:r>
            <a:r>
              <a:rPr lang="en-US" sz="2500" dirty="0" smtClean="0">
                <a:solidFill>
                  <a:srgbClr val="FFFFFF"/>
                </a:solidFill>
              </a:rPr>
              <a:t>.</a:t>
            </a:r>
          </a:p>
          <a:p>
            <a:endParaRPr lang="en-US" sz="2500" dirty="0" smtClean="0">
              <a:solidFill>
                <a:srgbClr val="FFFFFF"/>
              </a:solidFill>
            </a:endParaRPr>
          </a:p>
          <a:p>
            <a:r>
              <a:rPr lang="en-US" sz="2500" dirty="0" smtClean="0">
                <a:solidFill>
                  <a:srgbClr val="FFFFFF"/>
                </a:solidFill>
              </a:rPr>
              <a:t>Safety requirement</a:t>
            </a:r>
            <a:r>
              <a:rPr lang="en-US" sz="2500" dirty="0" smtClean="0">
                <a:solidFill>
                  <a:srgbClr val="FFFFFF"/>
                </a:solidFill>
              </a:rPr>
              <a:t>.</a:t>
            </a:r>
          </a:p>
          <a:p>
            <a:endParaRPr lang="en-US" sz="2500" dirty="0" smtClean="0">
              <a:solidFill>
                <a:srgbClr val="FFFFFF"/>
              </a:solidFill>
            </a:endParaRPr>
          </a:p>
          <a:p>
            <a:r>
              <a:rPr lang="en-US" sz="2500" dirty="0" smtClean="0">
                <a:solidFill>
                  <a:srgbClr val="FFFFFF"/>
                </a:solidFill>
              </a:rPr>
              <a:t>Good quality</a:t>
            </a:r>
            <a:r>
              <a:rPr lang="en-US" sz="2500" dirty="0" smtClean="0">
                <a:solidFill>
                  <a:srgbClr val="FFFFFF"/>
                </a:solidFill>
              </a:rPr>
              <a:t>.</a:t>
            </a:r>
          </a:p>
          <a:p>
            <a:endParaRPr lang="en-US" sz="2500" dirty="0" smtClean="0">
              <a:solidFill>
                <a:srgbClr val="FFFFFF"/>
              </a:solidFill>
            </a:endParaRPr>
          </a:p>
          <a:p>
            <a:r>
              <a:rPr lang="en-US" sz="2500" dirty="0" smtClean="0">
                <a:solidFill>
                  <a:srgbClr val="FFFFFF"/>
                </a:solidFill>
              </a:rPr>
              <a:t>Does not hinder player performance</a:t>
            </a:r>
            <a:r>
              <a:rPr lang="en-US" sz="2500" dirty="0" smtClean="0">
                <a:solidFill>
                  <a:srgbClr val="FFFFFF"/>
                </a:solidFill>
              </a:rPr>
              <a:t>.</a:t>
            </a:r>
          </a:p>
          <a:p>
            <a:endParaRPr lang="en-US" sz="2500" dirty="0" smtClean="0">
              <a:solidFill>
                <a:srgbClr val="FFFFFF"/>
              </a:solidFill>
            </a:endParaRPr>
          </a:p>
          <a:p>
            <a:r>
              <a:rPr lang="en-US" sz="2500" dirty="0" smtClean="0">
                <a:solidFill>
                  <a:srgbClr val="FFFFFF"/>
                </a:solidFill>
              </a:rPr>
              <a:t>Extra features provided.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8748" y="6381328"/>
            <a:ext cx="176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Garth Fletcher IE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6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97" r="9640"/>
          <a:stretch>
            <a:fillRect/>
          </a:stretch>
        </p:blipFill>
        <p:spPr bwMode="auto">
          <a:xfrm>
            <a:off x="0" y="-27384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HOQ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747" r="-70747" b="19751"/>
          <a:stretch/>
        </p:blipFill>
        <p:spPr>
          <a:xfrm>
            <a:off x="-1476672" y="-27384"/>
            <a:ext cx="14860250" cy="68853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7" y="4797152"/>
            <a:ext cx="2813270" cy="1512168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FFFF"/>
                </a:solidFill>
              </a:rPr>
              <a:t>House of Quality</a:t>
            </a:r>
            <a:endParaRPr lang="en-US" u="sng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488668"/>
            <a:ext cx="162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Cecilia Wong IE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9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97" r="9640"/>
          <a:stretch>
            <a:fillRect/>
          </a:stretch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627784" y="-27384"/>
            <a:ext cx="6336704" cy="1143000"/>
          </a:xfrm>
        </p:spPr>
        <p:txBody>
          <a:bodyPr/>
          <a:lstStyle/>
          <a:p>
            <a:r>
              <a:rPr lang="es-MX" b="1" u="sng" spc="50" dirty="0" err="1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Future</a:t>
            </a:r>
            <a:r>
              <a:rPr lang="es-MX" b="1" u="sng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s-MX" b="1" u="sng" spc="50" dirty="0" err="1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Plans</a:t>
            </a:r>
            <a:r>
              <a:rPr lang="es-MX" b="1" u="sng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n-MY" b="1" u="sng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1933" t="28796" r="76085" b="21625"/>
          <a:stretch>
            <a:fillRect/>
          </a:stretch>
        </p:blipFill>
        <p:spPr bwMode="auto">
          <a:xfrm>
            <a:off x="3419872" y="908720"/>
            <a:ext cx="468052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3275856" y="2708920"/>
            <a:ext cx="4968552" cy="3672408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6453336"/>
            <a:ext cx="222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Maria Cristina </a:t>
            </a:r>
            <a:r>
              <a:rPr lang="en-US" dirty="0" err="1" smtClean="0">
                <a:solidFill>
                  <a:schemeClr val="bg1"/>
                </a:solidFill>
              </a:rPr>
              <a:t>Miro</a:t>
            </a:r>
            <a:r>
              <a:rPr lang="en-US" dirty="0" smtClean="0">
                <a:solidFill>
                  <a:schemeClr val="bg1"/>
                </a:solidFill>
              </a:rPr>
              <a:t> IE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5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97" r="9640"/>
          <a:stretch>
            <a:fillRect/>
          </a:stretch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 l="5901" t="1816" b="3447"/>
          <a:stretch>
            <a:fillRect/>
          </a:stretch>
        </p:blipFill>
        <p:spPr bwMode="auto">
          <a:xfrm>
            <a:off x="251520" y="1052736"/>
            <a:ext cx="8676456" cy="518457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1259632" y="-27384"/>
            <a:ext cx="6336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Gantt Chart</a:t>
            </a:r>
            <a:r>
              <a:rPr kumimoji="0" lang="es-MX" sz="4400" b="1" i="0" u="sng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MY" sz="4400" b="1" i="0" u="sng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6444044"/>
            <a:ext cx="222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Maria Cristina </a:t>
            </a:r>
            <a:r>
              <a:rPr lang="en-US" dirty="0" err="1" smtClean="0">
                <a:solidFill>
                  <a:schemeClr val="bg1"/>
                </a:solidFill>
              </a:rPr>
              <a:t>Miro</a:t>
            </a:r>
            <a:r>
              <a:rPr lang="en-US" dirty="0" smtClean="0">
                <a:solidFill>
                  <a:schemeClr val="bg1"/>
                </a:solidFill>
              </a:rPr>
              <a:t> IE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6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097" r="9640"/>
          <a:stretch>
            <a:fillRect/>
          </a:stretch>
        </p:blipFill>
        <p:spPr bwMode="auto">
          <a:xfrm>
            <a:off x="0" y="-27384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FFFF"/>
                </a:solidFill>
              </a:rPr>
              <a:t>Final Summary</a:t>
            </a:r>
            <a:endParaRPr lang="en-US" b="1" u="sng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600200"/>
            <a:ext cx="6131024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 Discussed current problem and scope of project.</a:t>
            </a: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Went over multiple design options for our vest.</a:t>
            </a: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Introduced possible materials to use for our vest</a:t>
            </a: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FF"/>
                </a:solidFill>
              </a:rPr>
              <a:t>In The Coming Weeks: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FFFF"/>
                </a:solidFill>
              </a:rPr>
              <a:t>Finalize Material Selection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FFFF"/>
                </a:solidFill>
              </a:rPr>
              <a:t>Acquire Test Samples of Materials to Analyze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>
                <a:solidFill>
                  <a:srgbClr val="FFFFFF"/>
                </a:solidFill>
              </a:rPr>
              <a:t>Start Developing </a:t>
            </a:r>
            <a:r>
              <a:rPr lang="en-US" b="1" dirty="0" smtClean="0">
                <a:solidFill>
                  <a:srgbClr val="FFFFFF"/>
                </a:solidFill>
              </a:rPr>
              <a:t>Prototype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6381328"/>
            <a:ext cx="187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Kyle Meredith 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92280" y="6381328"/>
            <a:ext cx="187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Kyle Meredith ME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9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097" r="9640"/>
          <a:stretch>
            <a:fillRect/>
          </a:stretch>
        </p:blipFill>
        <p:spPr bwMode="auto">
          <a:xfrm>
            <a:off x="0" y="-27384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2276872"/>
            <a:ext cx="5482952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cs typeface="Calibri"/>
              </a:rPr>
              <a:t>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2280" y="6381328"/>
            <a:ext cx="187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Kyle Meredith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1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97" r="9640"/>
          <a:stretch>
            <a:fillRect/>
          </a:stretch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FFFF"/>
                </a:solidFill>
              </a:rPr>
              <a:t>Project Scope</a:t>
            </a:r>
            <a:endParaRPr lang="en-US" u="sng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1600200"/>
            <a:ext cx="6059016" cy="4525963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FFFFFF"/>
                </a:solidFill>
              </a:rPr>
              <a:t>Create a vest prototype that protects the players from being injured by the baseball when batting.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rgbClr val="FFFFFF"/>
                </a:solidFill>
              </a:rPr>
              <a:t> </a:t>
            </a:r>
          </a:p>
          <a:p>
            <a:r>
              <a:rPr lang="en-US" sz="2500" dirty="0" smtClean="0">
                <a:solidFill>
                  <a:srgbClr val="FFFFFF"/>
                </a:solidFill>
              </a:rPr>
              <a:t>The vest will cover the entire back of the player as well as the ribs, and neck part unprotected by the helmet.</a:t>
            </a: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0521" y="6372036"/>
            <a:ext cx="162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Cecilia Wong IE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97" r="9640"/>
          <a:stretch>
            <a:fillRect/>
          </a:stretch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FFFF"/>
                </a:solidFill>
              </a:rPr>
              <a:t>Objectives</a:t>
            </a:r>
            <a:endParaRPr lang="en-US" u="sng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600200"/>
            <a:ext cx="6131024" cy="4525963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lphaUcPeriod"/>
            </a:pPr>
            <a:r>
              <a:rPr lang="en-US" sz="2500" dirty="0" smtClean="0">
                <a:solidFill>
                  <a:srgbClr val="FFFFFF"/>
                </a:solidFill>
              </a:rPr>
              <a:t>Analyze materials.</a:t>
            </a:r>
          </a:p>
          <a:p>
            <a:pPr marL="514350" lvl="0" indent="-514350">
              <a:buFont typeface="+mj-lt"/>
              <a:buAutoNum type="alphaUcPeriod"/>
            </a:pPr>
            <a:endParaRPr lang="en-US" sz="2500" dirty="0">
              <a:solidFill>
                <a:srgbClr val="FFFFFF"/>
              </a:solidFill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sz="2500" dirty="0" smtClean="0">
                <a:solidFill>
                  <a:srgbClr val="FFFFFF"/>
                </a:solidFill>
              </a:rPr>
              <a:t>Determine </a:t>
            </a:r>
            <a:r>
              <a:rPr lang="en-US" sz="2500" dirty="0">
                <a:solidFill>
                  <a:srgbClr val="FFFFFF"/>
                </a:solidFill>
              </a:rPr>
              <a:t>the ideal material</a:t>
            </a:r>
            <a:r>
              <a:rPr lang="en-US" sz="2500" dirty="0" smtClean="0">
                <a:solidFill>
                  <a:srgbClr val="FFFFFF"/>
                </a:solidFill>
              </a:rPr>
              <a:t>.</a:t>
            </a:r>
          </a:p>
          <a:p>
            <a:pPr marL="0" lvl="0" indent="0">
              <a:buNone/>
            </a:pPr>
            <a:endParaRPr lang="en-US" sz="2500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r>
              <a:rPr lang="en-US" sz="2500" dirty="0" smtClean="0">
                <a:solidFill>
                  <a:srgbClr val="FFFFFF"/>
                </a:solidFill>
              </a:rPr>
              <a:t>C.   Analyze </a:t>
            </a:r>
            <a:r>
              <a:rPr lang="en-US" sz="2500" dirty="0">
                <a:solidFill>
                  <a:srgbClr val="FFFFFF"/>
                </a:solidFill>
              </a:rPr>
              <a:t>designs to determine best choice </a:t>
            </a:r>
            <a:r>
              <a:rPr lang="en-US" sz="2500" dirty="0" smtClean="0">
                <a:solidFill>
                  <a:srgbClr val="FFFFFF"/>
                </a:solidFill>
              </a:rPr>
              <a:t>   </a:t>
            </a:r>
          </a:p>
          <a:p>
            <a:pPr marL="0" lvl="0" indent="0">
              <a:buNone/>
            </a:pP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smtClean="0">
                <a:solidFill>
                  <a:srgbClr val="FFFFFF"/>
                </a:solidFill>
              </a:rPr>
              <a:t>      for </a:t>
            </a:r>
            <a:r>
              <a:rPr lang="en-US" sz="2500" dirty="0">
                <a:solidFill>
                  <a:srgbClr val="FFFFFF"/>
                </a:solidFill>
              </a:rPr>
              <a:t>protective vest</a:t>
            </a:r>
            <a:r>
              <a:rPr lang="en-US" sz="2500" dirty="0" smtClean="0">
                <a:solidFill>
                  <a:srgbClr val="FFFFFF"/>
                </a:solidFill>
              </a:rPr>
              <a:t>.</a:t>
            </a:r>
          </a:p>
          <a:p>
            <a:pPr marL="514350" lvl="0" indent="-514350">
              <a:buFont typeface="+mj-lt"/>
              <a:buAutoNum type="alphaUcPeriod"/>
            </a:pPr>
            <a:endParaRPr lang="en-US" sz="2500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r>
              <a:rPr lang="en-US" sz="2500" dirty="0" smtClean="0">
                <a:solidFill>
                  <a:srgbClr val="FFFFFF"/>
                </a:solidFill>
              </a:rPr>
              <a:t>D.   Choose design.</a:t>
            </a:r>
          </a:p>
          <a:p>
            <a:pPr marL="0" lvl="0" indent="0">
              <a:buNone/>
            </a:pPr>
            <a:endParaRPr lang="en-US" sz="2500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r>
              <a:rPr lang="en-US" sz="2500" dirty="0" smtClean="0">
                <a:solidFill>
                  <a:srgbClr val="FFFFFF"/>
                </a:solidFill>
              </a:rPr>
              <a:t>E.    Construct </a:t>
            </a:r>
            <a:r>
              <a:rPr lang="en-US" sz="2500" dirty="0">
                <a:solidFill>
                  <a:srgbClr val="FFFFFF"/>
                </a:solidFill>
              </a:rPr>
              <a:t>/ Test / Analyze a prototype.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70521" y="6381328"/>
            <a:ext cx="162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Cecilia Wong IE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9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097" r="9640"/>
          <a:stretch>
            <a:fillRect/>
          </a:stretch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FFFF"/>
                </a:solidFill>
              </a:rPr>
              <a:t>Background</a:t>
            </a:r>
            <a:endParaRPr lang="en-US" u="sng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556792"/>
            <a:ext cx="6275040" cy="456937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200" dirty="0" smtClean="0">
                <a:solidFill>
                  <a:srgbClr val="FFFFFF"/>
                </a:solidFill>
              </a:rPr>
              <a:t>The </a:t>
            </a:r>
            <a:r>
              <a:rPr lang="en-US" sz="2200" dirty="0">
                <a:solidFill>
                  <a:srgbClr val="FFFFFF"/>
                </a:solidFill>
              </a:rPr>
              <a:t>inspiration for this design arose from </a:t>
            </a:r>
            <a:r>
              <a:rPr lang="en-US" sz="2200" dirty="0" smtClean="0">
                <a:solidFill>
                  <a:srgbClr val="FFFFFF"/>
                </a:solidFill>
              </a:rPr>
              <a:t>Mr. Gavin Boone </a:t>
            </a:r>
            <a:r>
              <a:rPr lang="en-US" sz="2200" dirty="0">
                <a:solidFill>
                  <a:srgbClr val="FFFFFF"/>
                </a:solidFill>
              </a:rPr>
              <a:t>seeing a </a:t>
            </a:r>
            <a:r>
              <a:rPr lang="en-US" sz="2200" dirty="0" smtClean="0">
                <a:solidFill>
                  <a:srgbClr val="FFFFFF"/>
                </a:solidFill>
              </a:rPr>
              <a:t>player </a:t>
            </a:r>
            <a:r>
              <a:rPr lang="en-US" sz="2200" dirty="0">
                <a:solidFill>
                  <a:srgbClr val="FFFFFF"/>
                </a:solidFill>
              </a:rPr>
              <a:t>being struck in the back of the neck during a game</a:t>
            </a:r>
            <a:r>
              <a:rPr lang="en-US" sz="2200" dirty="0" smtClean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endParaRPr lang="en-US" sz="2200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200" dirty="0" smtClean="0">
                <a:solidFill>
                  <a:srgbClr val="FFFFFF"/>
                </a:solidFill>
              </a:rPr>
              <a:t> Mr</a:t>
            </a:r>
            <a:r>
              <a:rPr lang="en-US" sz="2200" dirty="0">
                <a:solidFill>
                  <a:srgbClr val="FFFFFF"/>
                </a:solidFill>
              </a:rPr>
              <a:t>. Boone recognized there </a:t>
            </a:r>
            <a:r>
              <a:rPr lang="en-US" sz="2200" dirty="0" smtClean="0">
                <a:solidFill>
                  <a:srgbClr val="FFFFFF"/>
                </a:solidFill>
              </a:rPr>
              <a:t>was </a:t>
            </a:r>
            <a:r>
              <a:rPr lang="en-US" sz="2200" dirty="0">
                <a:solidFill>
                  <a:srgbClr val="FFFFFF"/>
                </a:solidFill>
              </a:rPr>
              <a:t>a need for a protective garment that would protect the neck </a:t>
            </a:r>
            <a:r>
              <a:rPr lang="en-US" sz="2200" dirty="0" smtClean="0">
                <a:solidFill>
                  <a:srgbClr val="FFFFFF"/>
                </a:solidFill>
              </a:rPr>
              <a:t>and other vital areas. </a:t>
            </a:r>
          </a:p>
          <a:p>
            <a:pPr marL="0" indent="0">
              <a:buNone/>
            </a:pPr>
            <a:endParaRPr lang="en-US" sz="2200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200" dirty="0" smtClean="0">
                <a:solidFill>
                  <a:srgbClr val="FFFFFF"/>
                </a:solidFill>
              </a:rPr>
              <a:t>The </a:t>
            </a:r>
            <a:r>
              <a:rPr lang="en-US" sz="2200" dirty="0">
                <a:solidFill>
                  <a:srgbClr val="FFFFFF"/>
                </a:solidFill>
              </a:rPr>
              <a:t>protective vest will </a:t>
            </a:r>
            <a:r>
              <a:rPr lang="en-US" sz="2200" dirty="0" smtClean="0">
                <a:solidFill>
                  <a:srgbClr val="FFFFFF"/>
                </a:solidFill>
              </a:rPr>
              <a:t>have </a:t>
            </a:r>
            <a:r>
              <a:rPr lang="en-US" sz="2200" dirty="0">
                <a:solidFill>
                  <a:srgbClr val="FFFFFF"/>
                </a:solidFill>
              </a:rPr>
              <a:t>all the necessary elements for a sports garment; safe, lightweight, comfortable, stylish.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6381328"/>
            <a:ext cx="187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Kyle Meredith ME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9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97" r="9640"/>
          <a:stretch>
            <a:fillRect/>
          </a:stretch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          </a:t>
            </a:r>
            <a:r>
              <a:rPr lang="en-US" u="sng" dirty="0" smtClean="0">
                <a:solidFill>
                  <a:srgbClr val="FFFFFF"/>
                </a:solidFill>
              </a:rPr>
              <a:t>Design Concept 1</a:t>
            </a:r>
            <a:endParaRPr lang="en-US" u="sng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8748" y="6381328"/>
            <a:ext cx="182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Ryne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Wickery</a:t>
            </a:r>
            <a:r>
              <a:rPr lang="en-US" dirty="0" smtClean="0">
                <a:solidFill>
                  <a:schemeClr val="bg1"/>
                </a:solidFill>
              </a:rPr>
              <a:t> ME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7618" t="7558" r="8147" b="12101"/>
          <a:stretch/>
        </p:blipFill>
        <p:spPr bwMode="auto">
          <a:xfrm>
            <a:off x="3131840" y="1052736"/>
            <a:ext cx="4258338" cy="537107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459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97" r="9640"/>
          <a:stretch>
            <a:fillRect/>
          </a:stretch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516216" y="6421642"/>
            <a:ext cx="2664296" cy="31972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MX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Ryne Wickery ME</a:t>
            </a:r>
            <a:endParaRPr lang="en-MY" sz="1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9681" t="11925" r="10941" b="10000"/>
          <a:stretch>
            <a:fillRect/>
          </a:stretch>
        </p:blipFill>
        <p:spPr bwMode="auto">
          <a:xfrm>
            <a:off x="3203848" y="126324"/>
            <a:ext cx="5256584" cy="6158292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449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97" r="9640"/>
          <a:stretch>
            <a:fillRect/>
          </a:stretch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-27384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FFFF"/>
                </a:solidFill>
              </a:rPr>
              <a:t>Design Concept 2</a:t>
            </a:r>
            <a:endParaRPr lang="en-US" u="sng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8674" y="6381328"/>
            <a:ext cx="149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Kyler</a:t>
            </a:r>
            <a:r>
              <a:rPr lang="en-US" dirty="0" smtClean="0">
                <a:solidFill>
                  <a:schemeClr val="bg1"/>
                </a:solidFill>
              </a:rPr>
              <a:t> Hast ME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00029"/>
            <a:ext cx="4060864" cy="5425316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4408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97" r="9640"/>
          <a:stretch>
            <a:fillRect/>
          </a:stretch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424" y="260649"/>
            <a:ext cx="5148960" cy="6121994"/>
          </a:xfrm>
          <a:ln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410279" y="6372036"/>
            <a:ext cx="1482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Kyler Hast ME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0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97" r="9640"/>
          <a:stretch>
            <a:fillRect/>
          </a:stretch>
        </p:blipFill>
        <p:spPr bwMode="auto">
          <a:xfrm>
            <a:off x="0" y="-27384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936" y="44624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FFFF"/>
                </a:solidFill>
              </a:rPr>
              <a:t>Design Concept 3</a:t>
            </a:r>
            <a:endParaRPr lang="en-US" u="sng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8748" y="6381328"/>
            <a:ext cx="176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Garth Fletcher IE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IMG_5305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 r="-104"/>
          <a:stretch/>
        </p:blipFill>
        <p:spPr>
          <a:xfrm>
            <a:off x="3228339" y="1124744"/>
            <a:ext cx="4007957" cy="5318552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2223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510</Words>
  <Application>Microsoft Macintosh PowerPoint</Application>
  <PresentationFormat>On-screen Show (4:3)</PresentationFormat>
  <Paragraphs>123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de Office</vt:lpstr>
      <vt:lpstr>“Wear It” Protective Vest  </vt:lpstr>
      <vt:lpstr>Project Scope</vt:lpstr>
      <vt:lpstr>Objectives</vt:lpstr>
      <vt:lpstr>Background</vt:lpstr>
      <vt:lpstr>          Design Concept 1</vt:lpstr>
      <vt:lpstr>Ryne Wickery ME</vt:lpstr>
      <vt:lpstr>Design Concept 2</vt:lpstr>
      <vt:lpstr>PowerPoint Presentation</vt:lpstr>
      <vt:lpstr>Design Concept 3</vt:lpstr>
      <vt:lpstr>PowerPoint Presentation</vt:lpstr>
      <vt:lpstr>Materials</vt:lpstr>
      <vt:lpstr>Challenges/Risks</vt:lpstr>
      <vt:lpstr>Challenges/Risks</vt:lpstr>
      <vt:lpstr>Selection Criteria</vt:lpstr>
      <vt:lpstr>House of Quality</vt:lpstr>
      <vt:lpstr>Future Plans </vt:lpstr>
      <vt:lpstr>PowerPoint Presentation</vt:lpstr>
      <vt:lpstr>Final Summary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“Wear It”</dc:title>
  <dc:creator>Maricris Miro</dc:creator>
  <cp:lastModifiedBy>Cecilia Wong</cp:lastModifiedBy>
  <cp:revision>44</cp:revision>
  <dcterms:created xsi:type="dcterms:W3CDTF">2013-10-02T01:26:52Z</dcterms:created>
  <dcterms:modified xsi:type="dcterms:W3CDTF">2013-10-22T19:47:59Z</dcterms:modified>
</cp:coreProperties>
</file>