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6"/>
  </p:notesMasterIdLst>
  <p:sldIdLst>
    <p:sldId id="325" r:id="rId2"/>
    <p:sldId id="317" r:id="rId3"/>
    <p:sldId id="318" r:id="rId4"/>
    <p:sldId id="339" r:id="rId5"/>
    <p:sldId id="335" r:id="rId6"/>
    <p:sldId id="338" r:id="rId7"/>
    <p:sldId id="340" r:id="rId8"/>
    <p:sldId id="320" r:id="rId9"/>
    <p:sldId id="323" r:id="rId10"/>
    <p:sldId id="332" r:id="rId11"/>
    <p:sldId id="341" r:id="rId12"/>
    <p:sldId id="342" r:id="rId13"/>
    <p:sldId id="343" r:id="rId14"/>
    <p:sldId id="32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9999"/>
    <a:srgbClr val="0066CC"/>
    <a:srgbClr val="66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69" autoAdjust="0"/>
    <p:restoredTop sz="94660"/>
  </p:normalViewPr>
  <p:slideViewPr>
    <p:cSldViewPr>
      <p:cViewPr varScale="1">
        <p:scale>
          <a:sx n="99" d="100"/>
          <a:sy n="99" d="100"/>
        </p:scale>
        <p:origin x="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82384-43C6-499E-8F64-C0FF2E8D10F6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19199-E624-49BA-BB69-33CA7E68EE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428604"/>
            <a:ext cx="7772400" cy="891530"/>
          </a:xfrm>
        </p:spPr>
        <p:txBody>
          <a:bodyPr anchor="b" anchorCtr="0">
            <a:normAutofit/>
          </a:bodyPr>
          <a:lstStyle>
            <a:lvl1pPr algn="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8846" y="1362998"/>
            <a:ext cx="6400800" cy="62292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A61DCDC-4F75-408A-86B1-1F8006D5F50C}" type="datetime1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FCB4D01-41C5-4FAD-8F48-E275B28D74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F40C-35A3-44E7-BD19-4720840F7E23}" type="datetime1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3" y="3786179"/>
            <a:ext cx="76671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3" y="2285992"/>
            <a:ext cx="7667129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FAAB-E4AA-4AB4-BD9E-12328AB390E6}" type="datetime1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560" y="188532"/>
            <a:ext cx="806489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556684"/>
            <a:ext cx="8075240" cy="3633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81F14E5-7F65-4700-B3B3-8E56AFCF7542}" type="datetime1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32040" y="6356350"/>
            <a:ext cx="2568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979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FCB4D01-41C5-4FAD-8F48-E275B28D74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72396" y="6072206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</a:t>
            </a:r>
            <a:r>
              <a:rPr lang="en-US" baseline="0" dirty="0" smtClean="0"/>
              <a:t> Logo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20684" y="601635"/>
            <a:ext cx="7772400" cy="89153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“Wear It” Impact Baseball Vest</a:t>
            </a:r>
            <a:endParaRPr lang="en-US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923928" y="2466456"/>
            <a:ext cx="4800215" cy="1849978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Garth Fletcher</a:t>
            </a: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Kyler Hast</a:t>
            </a: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Kyle Meredith</a:t>
            </a:r>
          </a:p>
          <a:p>
            <a:endParaRPr lang="en-US" sz="2500" dirty="0" smtClean="0">
              <a:solidFill>
                <a:schemeClr val="tx1"/>
              </a:solidFill>
            </a:endParaRP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Maria </a:t>
            </a:r>
            <a:r>
              <a:rPr lang="en-US" sz="2500" dirty="0" err="1" smtClean="0">
                <a:solidFill>
                  <a:schemeClr val="tx1"/>
                </a:solidFill>
              </a:rPr>
              <a:t>Miro</a:t>
            </a:r>
            <a:endParaRPr lang="en-US" sz="2500" dirty="0" smtClean="0">
              <a:solidFill>
                <a:schemeClr val="tx1"/>
              </a:solidFill>
            </a:endParaRP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Ryne </a:t>
            </a:r>
            <a:r>
              <a:rPr lang="en-US" sz="2500" dirty="0" err="1" smtClean="0">
                <a:solidFill>
                  <a:schemeClr val="tx1"/>
                </a:solidFill>
              </a:rPr>
              <a:t>Wickery</a:t>
            </a:r>
            <a:endParaRPr lang="en-US" sz="2500" dirty="0" smtClean="0">
              <a:solidFill>
                <a:schemeClr val="tx1"/>
              </a:solidFill>
            </a:endParaRP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Cecilia Wong</a:t>
            </a:r>
          </a:p>
          <a:p>
            <a:endParaRPr lang="en-US" dirty="0"/>
          </a:p>
        </p:txBody>
      </p:sp>
      <p:sp>
        <p:nvSpPr>
          <p:cNvPr id="10" name="Title 3"/>
          <p:cNvSpPr>
            <a:spLocks noGrp="1"/>
          </p:cNvSpPr>
          <p:nvPr/>
        </p:nvSpPr>
        <p:spPr>
          <a:xfrm>
            <a:off x="6180344" y="4904260"/>
            <a:ext cx="27127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March 20, 2014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23928" y="3997513"/>
            <a:ext cx="1951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Advisors</a:t>
            </a:r>
          </a:p>
          <a:p>
            <a:r>
              <a:rPr lang="en-US" sz="2000" dirty="0" smtClean="0"/>
              <a:t>Dr. K. Amin</a:t>
            </a:r>
          </a:p>
          <a:p>
            <a:r>
              <a:rPr lang="en-US" sz="2000" dirty="0" smtClean="0"/>
              <a:t>Dr. D. </a:t>
            </a:r>
            <a:r>
              <a:rPr lang="en-US" sz="2000" dirty="0" err="1" smtClean="0"/>
              <a:t>Olawale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18652" y="1898233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Team Members </a:t>
            </a:r>
            <a:endParaRPr lang="en-US" sz="24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6228184" y="4077072"/>
            <a:ext cx="1951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Sponsor</a:t>
            </a:r>
          </a:p>
          <a:p>
            <a:r>
              <a:rPr lang="en-US" sz="2000" dirty="0" smtClean="0"/>
              <a:t>Gavin Boone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23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7384"/>
            <a:ext cx="9144001" cy="6885384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/>
        </p:nvSpPr>
        <p:spPr>
          <a:xfrm>
            <a:off x="467544" y="162880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Collar Attachment</a:t>
            </a:r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043608" y="2460029"/>
            <a:ext cx="8352928" cy="3633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u="sng" dirty="0"/>
              <a:t>B</a:t>
            </a:r>
            <a:r>
              <a:rPr lang="en-US" sz="2400" u="sng" dirty="0" smtClean="0"/>
              <a:t>etween the two materials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Contact cement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u="sng" dirty="0"/>
              <a:t>T</a:t>
            </a:r>
            <a:r>
              <a:rPr lang="en-US" sz="2400" u="sng" dirty="0" smtClean="0"/>
              <a:t>o the vest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Nylon fabric sleeve sewn to the vest neckline.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20272" y="6242152"/>
            <a:ext cx="182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Cecilia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90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-27384"/>
            <a:ext cx="9144001" cy="6885384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/>
        </p:nvSpPr>
        <p:spPr>
          <a:xfrm>
            <a:off x="495300" y="27900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Testing Procedure/Plan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6242152"/>
            <a:ext cx="179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Kyle Meredith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85384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755576" y="2381161"/>
            <a:ext cx="7344816" cy="3633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 smtClean="0"/>
              <a:t>Machine is located in HPMI; not currently functional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6 in X 6 in flat piece of sample will be used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Measures impact energy and deformation of sample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Enables team to determine correct size of final collar design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Video processing also being considered</a:t>
            </a:r>
          </a:p>
          <a:p>
            <a:pPr>
              <a:lnSpc>
                <a:spcPct val="150000"/>
              </a:lnSpc>
              <a:buNone/>
            </a:pPr>
            <a:endParaRPr lang="en-US" sz="2400" dirty="0" smtClean="0"/>
          </a:p>
        </p:txBody>
      </p:sp>
      <p:sp>
        <p:nvSpPr>
          <p:cNvPr id="7" name="Title 3"/>
          <p:cNvSpPr>
            <a:spLocks noGrp="1"/>
          </p:cNvSpPr>
          <p:nvPr/>
        </p:nvSpPr>
        <p:spPr>
          <a:xfrm>
            <a:off x="495300" y="1349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Compression Testing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64288" y="6242152"/>
            <a:ext cx="167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Kyle Meredith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-27384"/>
            <a:ext cx="9144001" cy="6885384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611560" y="2316013"/>
            <a:ext cx="8075240" cy="3633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Force Sensor mimics surface area of ball</a:t>
            </a:r>
          </a:p>
          <a:p>
            <a:r>
              <a:rPr lang="en-US" sz="2800" dirty="0" smtClean="0"/>
              <a:t>Multiple heights are being considered(3 ft, 6ft, etc)</a:t>
            </a:r>
          </a:p>
          <a:p>
            <a:r>
              <a:rPr lang="en-US" sz="2800" dirty="0" smtClean="0"/>
              <a:t>Sample will sit at base of machine(free, unclamped)</a:t>
            </a:r>
            <a:endParaRPr lang="en-US" sz="2000" dirty="0" smtClean="0"/>
          </a:p>
          <a:p>
            <a:r>
              <a:rPr lang="en-US" sz="2800" dirty="0" smtClean="0"/>
              <a:t>Deformation is measured after each drop</a:t>
            </a:r>
          </a:p>
          <a:p>
            <a:r>
              <a:rPr lang="en-US" sz="2800" dirty="0" smtClean="0"/>
              <a:t>Impact energy is calculated from values</a:t>
            </a:r>
          </a:p>
          <a:p>
            <a:r>
              <a:rPr lang="en-US" sz="2800" dirty="0" smtClean="0"/>
              <a:t>Velocity profile may also be obtained from video processing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itle 3"/>
          <p:cNvSpPr>
            <a:spLocks noGrp="1"/>
          </p:cNvSpPr>
          <p:nvPr/>
        </p:nvSpPr>
        <p:spPr>
          <a:xfrm>
            <a:off x="495300" y="1349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Testing Procedure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52320" y="6310079"/>
            <a:ext cx="1607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Kyle Meredith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9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7384"/>
            <a:ext cx="9144001" cy="688538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2244005"/>
            <a:ext cx="8075240" cy="3633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sz="4400" smtClean="0"/>
          </a:p>
          <a:p>
            <a:pPr marL="0" indent="0" algn="ctr">
              <a:buFont typeface="Arial" pitchFamily="34" charset="0"/>
              <a:buNone/>
            </a:pPr>
            <a:r>
              <a:rPr lang="en-US" sz="480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562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7384"/>
            <a:ext cx="9144001" cy="688538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320480" y="2348664"/>
            <a:ext cx="3995936" cy="3384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Batter may incur severe or painful injuries from being hit by a baseball.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r>
              <a:rPr lang="en-US" dirty="0" smtClean="0"/>
              <a:t>These types of injuries may deter younger children from playing baseball.</a:t>
            </a:r>
          </a:p>
          <a:p>
            <a:endParaRPr lang="en-US" dirty="0" smtClean="0"/>
          </a:p>
          <a:p>
            <a:r>
              <a:rPr lang="en-US" dirty="0" smtClean="0"/>
              <a:t>With an effective protective collar injuries to the spine and neck can be prevented.</a:t>
            </a:r>
          </a:p>
          <a:p>
            <a:endParaRPr lang="en-US" dirty="0" smtClean="0"/>
          </a:p>
          <a:p>
            <a:r>
              <a:rPr lang="en-US" dirty="0" smtClean="0"/>
              <a:t>No current protection is available for the neck region.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709" y="2348880"/>
            <a:ext cx="2671171" cy="3201327"/>
          </a:xfrm>
          <a:prstGeom prst="rect">
            <a:avLst/>
          </a:prstGeom>
        </p:spPr>
      </p:pic>
      <p:sp>
        <p:nvSpPr>
          <p:cNvPr id="9" name="Title 3"/>
          <p:cNvSpPr>
            <a:spLocks noGrp="1"/>
          </p:cNvSpPr>
          <p:nvPr/>
        </p:nvSpPr>
        <p:spPr>
          <a:xfrm>
            <a:off x="4953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20272" y="6242152"/>
            <a:ext cx="182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Garth Fletcher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8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7384"/>
            <a:ext cx="9144001" cy="688538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29680" y="2492896"/>
            <a:ext cx="7560840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Design a collar to prevent injury from baseball impact.</a:t>
            </a:r>
          </a:p>
          <a:p>
            <a:endParaRPr lang="en-US" sz="2400" dirty="0"/>
          </a:p>
          <a:p>
            <a:r>
              <a:rPr lang="en-US" sz="2400" dirty="0" smtClean="0"/>
              <a:t>Design the collar so it does not hinder performance.</a:t>
            </a:r>
          </a:p>
          <a:p>
            <a:endParaRPr lang="en-US" sz="2400" dirty="0"/>
          </a:p>
          <a:p>
            <a:r>
              <a:rPr lang="en-US" sz="2400" dirty="0" smtClean="0"/>
              <a:t>Design collar to be integrated into current vests.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3"/>
          <p:cNvSpPr>
            <a:spLocks noGrp="1"/>
          </p:cNvSpPr>
          <p:nvPr/>
        </p:nvSpPr>
        <p:spPr>
          <a:xfrm>
            <a:off x="4953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20272" y="6242152"/>
            <a:ext cx="182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Garth Fletcher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941"/>
            <a:ext cx="9144001" cy="6885384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/>
        </p:nvSpPr>
        <p:spPr>
          <a:xfrm>
            <a:off x="467544" y="162880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Material Selection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763688" y="2204864"/>
            <a:ext cx="6696744" cy="3633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 smtClean="0"/>
              <a:t>EVA </a:t>
            </a:r>
            <a:r>
              <a:rPr lang="en-US" sz="2400" dirty="0"/>
              <a:t>Foam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High Density Polyethylene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20272" y="6242152"/>
            <a:ext cx="182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Garth Fletcher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1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98" y="0"/>
            <a:ext cx="9144001" cy="688538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27584" y="2348880"/>
            <a:ext cx="756084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7" name="Title 3"/>
          <p:cNvSpPr>
            <a:spLocks noGrp="1"/>
          </p:cNvSpPr>
          <p:nvPr/>
        </p:nvSpPr>
        <p:spPr>
          <a:xfrm>
            <a:off x="4953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Why EVA Foam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5111" y="2335186"/>
            <a:ext cx="7513984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0" noProof="0" dirty="0" smtClean="0">
                <a:solidFill>
                  <a:prstClr val="black"/>
                </a:solidFill>
                <a:latin typeface="Arial"/>
              </a:rPr>
              <a:t>Good Characterize 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Arial"/>
              </a:rPr>
              <a:t>Toughness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kern="0" noProof="0" dirty="0" smtClean="0">
                <a:solidFill>
                  <a:prstClr val="black"/>
                </a:solidFill>
                <a:latin typeface="Arial"/>
              </a:rPr>
              <a:t>Flexibility 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Arial"/>
              </a:rPr>
              <a:t>Resistance to chemical</a:t>
            </a:r>
          </a:p>
          <a:p>
            <a:pPr lvl="1">
              <a:spcBef>
                <a:spcPct val="20000"/>
              </a:spcBef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Arial"/>
              </a:rPr>
              <a:t>Many different application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Arial"/>
              </a:rPr>
              <a:t>Shock absorber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0272" y="6242152"/>
            <a:ext cx="182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Garth Fletcher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98" y="-69376"/>
            <a:ext cx="9144001" cy="692737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27584" y="2348880"/>
            <a:ext cx="756084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7" name="Title 3"/>
          <p:cNvSpPr>
            <a:spLocks noGrp="1"/>
          </p:cNvSpPr>
          <p:nvPr/>
        </p:nvSpPr>
        <p:spPr>
          <a:xfrm>
            <a:off x="4953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Why EVA Foam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2335640"/>
            <a:ext cx="8075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Minimize kinetic energy by an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Lifespan of 3 years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Viscoelastic recovery occur after impact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0272" y="6242152"/>
            <a:ext cx="182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Garth Fletcher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98" y="0"/>
            <a:ext cx="9144001" cy="688538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27584" y="2348880"/>
            <a:ext cx="756084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7" name="Title 3"/>
          <p:cNvSpPr>
            <a:spLocks noGrp="1"/>
          </p:cNvSpPr>
          <p:nvPr/>
        </p:nvSpPr>
        <p:spPr>
          <a:xfrm>
            <a:off x="4953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Why HDPE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20272" y="6242152"/>
            <a:ext cx="182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Garth Fletcher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15616" y="2204864"/>
            <a:ext cx="6480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Characteristics 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Thermoplastic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Large </a:t>
            </a:r>
            <a:r>
              <a:rPr lang="en-US" sz="2400" dirty="0"/>
              <a:t>density </a:t>
            </a:r>
            <a:r>
              <a:rPr lang="en-US" sz="2400" dirty="0" smtClean="0"/>
              <a:t>ratio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Lightweight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Resistant </a:t>
            </a:r>
            <a:r>
              <a:rPr lang="en-US" sz="2400" dirty="0"/>
              <a:t>to water and most </a:t>
            </a:r>
            <a:r>
              <a:rPr lang="en-US" sz="2400" dirty="0" smtClean="0"/>
              <a:t>solvents</a:t>
            </a:r>
          </a:p>
          <a:p>
            <a:endParaRPr lang="en-US" sz="2400" dirty="0"/>
          </a:p>
          <a:p>
            <a:r>
              <a:rPr lang="en-US" sz="2400" dirty="0" smtClean="0"/>
              <a:t>Application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Bull </a:t>
            </a:r>
            <a:r>
              <a:rPr lang="en-US" sz="2400" dirty="0"/>
              <a:t>riding </a:t>
            </a:r>
            <a:r>
              <a:rPr lang="en-US" sz="2400" dirty="0" smtClean="0"/>
              <a:t>vest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Fuel tanks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torage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895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7384"/>
            <a:ext cx="9144001" cy="6885384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/>
        </p:nvSpPr>
        <p:spPr>
          <a:xfrm>
            <a:off x="518864" y="27900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Collar Design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20272" y="6242152"/>
            <a:ext cx="182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Cecilia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4D01-41C5-4FAD-8F48-E275B28D747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7384"/>
            <a:ext cx="9144001" cy="6885384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/>
        </p:nvSpPr>
        <p:spPr>
          <a:xfrm>
            <a:off x="378768" y="1268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Flat Neck Plate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44039"/>
            <a:ext cx="2993649" cy="2571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78" y="2491517"/>
            <a:ext cx="3018666" cy="3136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020272" y="6237312"/>
            <a:ext cx="182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Cecilia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3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_0004free">
  <a:themeElements>
    <a:clrScheme name="green, orange, red, blu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84AA33"/>
      </a:accent1>
      <a:accent2>
        <a:srgbClr val="FEB80A"/>
      </a:accent2>
      <a:accent3>
        <a:srgbClr val="C32D2E"/>
      </a:accent3>
      <a:accent4>
        <a:srgbClr val="3891A7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00_0004free</Template>
  <TotalTime>0</TotalTime>
  <Words>344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00_0004free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2013-12-04T04:57:45Z</dcterms:created>
  <dcterms:modified xsi:type="dcterms:W3CDTF">2014-04-01T16:51:21Z</dcterms:modified>
</cp:coreProperties>
</file>