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8"/>
  </p:notesMasterIdLst>
  <p:sldIdLst>
    <p:sldId id="325" r:id="rId2"/>
    <p:sldId id="316" r:id="rId3"/>
    <p:sldId id="317" r:id="rId4"/>
    <p:sldId id="318" r:id="rId5"/>
    <p:sldId id="332" r:id="rId6"/>
    <p:sldId id="320" r:id="rId7"/>
    <p:sldId id="321" r:id="rId8"/>
    <p:sldId id="322" r:id="rId9"/>
    <p:sldId id="323" r:id="rId10"/>
    <p:sldId id="324" r:id="rId11"/>
    <p:sldId id="326" r:id="rId12"/>
    <p:sldId id="327" r:id="rId13"/>
    <p:sldId id="333" r:id="rId14"/>
    <p:sldId id="331" r:id="rId15"/>
    <p:sldId id="328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99"/>
    <a:srgbClr val="0066CC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71" autoAdjust="0"/>
    <p:restoredTop sz="94660"/>
  </p:normalViewPr>
  <p:slideViewPr>
    <p:cSldViewPr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82384-43C6-499E-8F64-C0FF2E8D10F6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19199-E624-49BA-BB69-33CA7E68EE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7772400" cy="891530"/>
          </a:xfrm>
        </p:spPr>
        <p:txBody>
          <a:bodyPr anchor="b" anchorCtr="0">
            <a:normAutofit/>
          </a:bodyPr>
          <a:lstStyle>
            <a:lvl1pPr algn="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8846" y="1362998"/>
            <a:ext cx="6400800" cy="62292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A61DCDC-4F75-408A-86B1-1F8006D5F50C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FCB4D01-41C5-4FAD-8F48-E275B28D7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F40C-35A3-44E7-BD19-4720840F7E23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3786179"/>
            <a:ext cx="766712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3" y="2285992"/>
            <a:ext cx="7667129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AAB-E4AA-4AB4-BD9E-12328AB390E6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188532"/>
            <a:ext cx="806489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556684"/>
            <a:ext cx="807524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81F14E5-7F65-4700-B3B3-8E56AFCF7542}" type="datetime1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2040" y="6356350"/>
            <a:ext cx="2568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9979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FCB4D01-41C5-4FAD-8F48-E275B28D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72396" y="6072206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</a:t>
            </a:r>
            <a:r>
              <a:rPr lang="en-US" baseline="0" dirty="0" smtClean="0"/>
              <a:t> Logo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20684" y="601635"/>
            <a:ext cx="7772400" cy="8915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“Wear It” Impact Baseball Vest</a:t>
            </a:r>
            <a:endParaRPr lang="en-US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23928" y="2466456"/>
            <a:ext cx="4800215" cy="1849978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Garth Fletcher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Kyler Hast</a:t>
            </a: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Kyle Meredith</a:t>
            </a:r>
          </a:p>
          <a:p>
            <a:endParaRPr lang="en-US" sz="2500" dirty="0" smtClean="0">
              <a:solidFill>
                <a:schemeClr val="tx1"/>
              </a:solidFill>
            </a:endParaRPr>
          </a:p>
          <a:p>
            <a:endParaRPr lang="en-US" sz="2500" dirty="0" smtClean="0">
              <a:solidFill>
                <a:schemeClr val="tx1"/>
              </a:solidFill>
            </a:endParaRP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Maria </a:t>
            </a:r>
            <a:r>
              <a:rPr lang="en-US" sz="2500" dirty="0" err="1" smtClean="0">
                <a:solidFill>
                  <a:schemeClr val="tx1"/>
                </a:solidFill>
              </a:rPr>
              <a:t>Miro</a:t>
            </a:r>
            <a:endParaRPr lang="en-US" sz="2500" dirty="0" smtClean="0">
              <a:solidFill>
                <a:schemeClr val="tx1"/>
              </a:solidFill>
            </a:endParaRP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Ryne </a:t>
            </a:r>
            <a:r>
              <a:rPr lang="en-US" sz="2500" dirty="0" err="1" smtClean="0">
                <a:solidFill>
                  <a:schemeClr val="tx1"/>
                </a:solidFill>
              </a:rPr>
              <a:t>Wickery</a:t>
            </a:r>
            <a:endParaRPr lang="en-US" sz="2500" dirty="0" smtClean="0">
              <a:solidFill>
                <a:schemeClr val="tx1"/>
              </a:solidFill>
            </a:endParaRPr>
          </a:p>
          <a:p>
            <a:pPr algn="l"/>
            <a:r>
              <a:rPr lang="en-US" sz="2500" dirty="0" smtClean="0">
                <a:solidFill>
                  <a:schemeClr val="tx1"/>
                </a:solidFill>
              </a:rPr>
              <a:t>Cecilia Wong</a:t>
            </a:r>
          </a:p>
          <a:p>
            <a:endParaRPr lang="en-US" dirty="0"/>
          </a:p>
        </p:txBody>
      </p:sp>
      <p:sp>
        <p:nvSpPr>
          <p:cNvPr id="10" name="Title 3"/>
          <p:cNvSpPr>
            <a:spLocks noGrp="1"/>
          </p:cNvSpPr>
          <p:nvPr/>
        </p:nvSpPr>
        <p:spPr>
          <a:xfrm>
            <a:off x="6180344" y="4904260"/>
            <a:ext cx="27127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/>
              <a:t>February 13, 2014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928" y="3752094"/>
            <a:ext cx="1951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Advisors</a:t>
            </a:r>
          </a:p>
          <a:p>
            <a:r>
              <a:rPr lang="en-US" sz="2000" dirty="0" smtClean="0"/>
              <a:t>Dr. K. Amin</a:t>
            </a:r>
          </a:p>
          <a:p>
            <a:r>
              <a:rPr lang="en-US" sz="2000" dirty="0" smtClean="0"/>
              <a:t>Dr. D. </a:t>
            </a:r>
            <a:r>
              <a:rPr lang="en-US" sz="2000" dirty="0" err="1" smtClean="0"/>
              <a:t>Olawale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18652" y="189823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Team Members </a:t>
            </a:r>
            <a:endParaRPr lang="en-US" sz="24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3785567"/>
            <a:ext cx="195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Sponsor</a:t>
            </a:r>
          </a:p>
          <a:p>
            <a:r>
              <a:rPr lang="en-US" sz="2000" dirty="0" smtClean="0"/>
              <a:t>Gavin Boone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23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495300" y="2790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Final</a:t>
            </a:r>
          </a:p>
          <a:p>
            <a:r>
              <a:rPr lang="en-US" dirty="0" smtClean="0"/>
              <a:t>Material Selection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6117" y="6242152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755576" y="2381161"/>
            <a:ext cx="7344816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Will be used for the hard shell of the collar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Thermoplastic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Relatively large strength-to-density ratio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Currently used in bull riding protection vests, and also in ballistic protection</a:t>
            </a:r>
            <a:endParaRPr lang="en-US" sz="2400" dirty="0"/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4953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 Density Polyethylene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6242152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8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11560" y="2316013"/>
            <a:ext cx="807524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Padding material for the collar </a:t>
            </a:r>
          </a:p>
          <a:p>
            <a:r>
              <a:rPr lang="en-US" sz="2800" dirty="0" smtClean="0"/>
              <a:t>Used in current protective gear</a:t>
            </a:r>
          </a:p>
          <a:p>
            <a:r>
              <a:rPr lang="en-US" sz="2800" dirty="0" smtClean="0"/>
              <a:t>Water resistant</a:t>
            </a:r>
          </a:p>
          <a:p>
            <a:pPr lvl="2"/>
            <a:r>
              <a:rPr lang="en-US" sz="2000" dirty="0" smtClean="0"/>
              <a:t>Won’t absorb sweat</a:t>
            </a:r>
          </a:p>
          <a:p>
            <a:r>
              <a:rPr lang="en-US" sz="2800" dirty="0" smtClean="0"/>
              <a:t>Can be formed to collar shape </a:t>
            </a:r>
          </a:p>
          <a:p>
            <a:r>
              <a:rPr lang="en-US" sz="2800" dirty="0" smtClean="0"/>
              <a:t>Recoverable </a:t>
            </a:r>
          </a:p>
          <a:p>
            <a:r>
              <a:rPr lang="en-US" sz="2800" dirty="0" smtClean="0"/>
              <a:t>Relatively lightweight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495300" y="1163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EVA Foam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96336" y="6310079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 </a:t>
            </a:r>
            <a:r>
              <a:rPr lang="en-US" dirty="0" err="1" smtClean="0"/>
              <a:t>Miro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8423"/>
            <a:ext cx="9144001" cy="6885384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/>
        </p:nvSpPr>
        <p:spPr>
          <a:xfrm>
            <a:off x="467599" y="1556684"/>
            <a:ext cx="8229600" cy="75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Ergonomics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59" y="2419141"/>
            <a:ext cx="80856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Comfort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Foam will be comfortable to player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Thermoplastic, and elastic foam will allow collar to be molded as desired [Retain mobility]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Safety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Collar will protect player from damage caused by impact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Chemical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Polyethylene and EVA will not react with skin of player that would cause rash or disturbance.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6336" y="6310079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 </a:t>
            </a:r>
            <a:r>
              <a:rPr lang="en-US" dirty="0" err="1" smtClean="0"/>
              <a:t>Miro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467599" y="1556684"/>
            <a:ext cx="8229600" cy="75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Plans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2399397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Finite Element Analysis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Will be used to Select Final Design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Will allow us to determine material dimension (thickness)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Procurement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Acquire material samples for compression testing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Compression Testing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Sample of Collar construction will undergo compression testing to mimic impact.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This will allow us to confirm conclusions from finite element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310079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 </a:t>
            </a:r>
            <a:r>
              <a:rPr lang="en-US" dirty="0" err="1" smtClean="0"/>
              <a:t>Miro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7096"/>
            <a:ext cx="7416824" cy="437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6336" y="6310079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 </a:t>
            </a:r>
            <a:r>
              <a:rPr lang="en-US" dirty="0" err="1" smtClean="0"/>
              <a:t>Miro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2244005"/>
            <a:ext cx="8075240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400" smtClean="0"/>
          </a:p>
          <a:p>
            <a:pPr marL="0" indent="0" algn="ctr">
              <a:buFont typeface="Arial" pitchFamily="34" charset="0"/>
              <a:buNone/>
            </a:pPr>
            <a:r>
              <a:rPr lang="en-US" sz="480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562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7" name="5 Marcador de contenido"/>
          <p:cNvSpPr txBox="1">
            <a:spLocks/>
          </p:cNvSpPr>
          <p:nvPr/>
        </p:nvSpPr>
        <p:spPr>
          <a:xfrm>
            <a:off x="5364088" y="2409202"/>
            <a:ext cx="3287216" cy="380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Background</a:t>
            </a:r>
          </a:p>
          <a:p>
            <a:r>
              <a:rPr lang="en-US" sz="2000" dirty="0" smtClean="0"/>
              <a:t>Updated Scope</a:t>
            </a:r>
          </a:p>
          <a:p>
            <a:r>
              <a:rPr lang="en-US" sz="2000" dirty="0" smtClean="0"/>
              <a:t>Analysis </a:t>
            </a:r>
          </a:p>
          <a:p>
            <a:r>
              <a:rPr lang="en-US" sz="2000" dirty="0" smtClean="0"/>
              <a:t>Design</a:t>
            </a:r>
          </a:p>
          <a:p>
            <a:r>
              <a:rPr lang="en-US" sz="2000" dirty="0" smtClean="0"/>
              <a:t>Material Selection</a:t>
            </a:r>
          </a:p>
          <a:p>
            <a:r>
              <a:rPr lang="en-US" sz="2000" dirty="0" smtClean="0"/>
              <a:t>Testing</a:t>
            </a:r>
          </a:p>
          <a:p>
            <a:r>
              <a:rPr lang="en-US" sz="2000" dirty="0" smtClean="0"/>
              <a:t>Ergonomics</a:t>
            </a:r>
          </a:p>
          <a:p>
            <a:r>
              <a:rPr lang="en-US" sz="2000" dirty="0" smtClean="0"/>
              <a:t>Updated Schedule</a:t>
            </a:r>
          </a:p>
          <a:p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65954"/>
            <a:ext cx="3240360" cy="3367302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/>
        </p:nvSpPr>
        <p:spPr>
          <a:xfrm>
            <a:off x="495300" y="1205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6296" y="6217089"/>
            <a:ext cx="13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20480" y="2348664"/>
            <a:ext cx="3995936" cy="3384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Batter may incur severe or painful injuries from being hit by a baseball.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r>
              <a:rPr lang="en-US" dirty="0" smtClean="0"/>
              <a:t>These types of injuries may deter younger children from playing baseball.</a:t>
            </a:r>
          </a:p>
          <a:p>
            <a:endParaRPr lang="en-US" dirty="0" smtClean="0"/>
          </a:p>
          <a:p>
            <a:r>
              <a:rPr lang="en-US" dirty="0" smtClean="0"/>
              <a:t>With an effective protective collar injuries to the spine and neck can be prevented.</a:t>
            </a:r>
          </a:p>
          <a:p>
            <a:endParaRPr lang="en-US" dirty="0" smtClean="0"/>
          </a:p>
          <a:p>
            <a:r>
              <a:rPr lang="en-US" dirty="0" smtClean="0"/>
              <a:t>No current protection is available for the neck region.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09" y="2348880"/>
            <a:ext cx="2671171" cy="3201327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/>
        </p:nvSpPr>
        <p:spPr>
          <a:xfrm>
            <a:off x="495300" y="1205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6246320"/>
            <a:ext cx="13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9680" y="2492896"/>
            <a:ext cx="756084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Design a collar to prevent injury from baseball impact.</a:t>
            </a:r>
          </a:p>
          <a:p>
            <a:endParaRPr lang="en-US" sz="2400" dirty="0"/>
          </a:p>
          <a:p>
            <a:r>
              <a:rPr lang="en-US" sz="2400" dirty="0" smtClean="0"/>
              <a:t>Design the collar so it does not hinder motion/performance.</a:t>
            </a:r>
          </a:p>
          <a:p>
            <a:endParaRPr lang="en-US" sz="2400" dirty="0"/>
          </a:p>
          <a:p>
            <a:r>
              <a:rPr lang="en-US" sz="2400" dirty="0" smtClean="0"/>
              <a:t>Design collar to be integrated into current vests.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495300" y="1205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Updated Scope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6221268"/>
            <a:ext cx="13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27584" y="2348880"/>
            <a:ext cx="756084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Title 3"/>
          <p:cNvSpPr>
            <a:spLocks noGrp="1"/>
          </p:cNvSpPr>
          <p:nvPr/>
        </p:nvSpPr>
        <p:spPr>
          <a:xfrm>
            <a:off x="495300" y="1205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05111" y="2335186"/>
            <a:ext cx="7513984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Impact time 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2.455*10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-3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sec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Force of ball at 100mph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2.581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(580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lbf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Surface area of ball compressed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0.503 in</a:t>
            </a:r>
            <a:r>
              <a:rPr kumimoji="0" lang="en-US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Impact Energy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=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141 J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6242152"/>
            <a:ext cx="13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Kyler</a:t>
            </a:r>
            <a:r>
              <a:rPr lang="en-US" dirty="0" smtClean="0"/>
              <a:t> Hast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314217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Collar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2120" y="2965271"/>
            <a:ext cx="751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Final design will be selected from one of the following designs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Final selection will be based on finite element results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6242152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067" y="0"/>
            <a:ext cx="9144001" cy="688538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4953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Crown Neck Plate</a:t>
            </a:r>
            <a:endParaRPr lang="en-US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83" y="2564904"/>
            <a:ext cx="3749365" cy="224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1" y="2564904"/>
            <a:ext cx="3756025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61176" y="6242152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472281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Arched Neck Plate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50914"/>
            <a:ext cx="34750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43274"/>
            <a:ext cx="348773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38157" y="6242152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D01-41C5-4FAD-8F48-E275B28D74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/>
        </p:nvSpPr>
        <p:spPr>
          <a:xfrm>
            <a:off x="378768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Flat Neck Plate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44039"/>
            <a:ext cx="2993649" cy="257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8" y="2491517"/>
            <a:ext cx="3018666" cy="31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98788" y="6242152"/>
            <a:ext cx="146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Ryne</a:t>
            </a:r>
            <a:r>
              <a:rPr lang="en-US" dirty="0" smtClean="0"/>
              <a:t> </a:t>
            </a:r>
            <a:r>
              <a:rPr lang="en-US" dirty="0" err="1" smtClean="0"/>
              <a:t>Wickery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_0004free">
  <a:themeElements>
    <a:clrScheme name="green, orange, red, blu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84AA33"/>
      </a:accent1>
      <a:accent2>
        <a:srgbClr val="FEB80A"/>
      </a:accent2>
      <a:accent3>
        <a:srgbClr val="C32D2E"/>
      </a:accent3>
      <a:accent4>
        <a:srgbClr val="3891A7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00_0004free</Template>
  <TotalTime>0</TotalTime>
  <Words>406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00_0004free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2013-12-04T04:57:45Z</dcterms:created>
  <dcterms:modified xsi:type="dcterms:W3CDTF">2014-04-01T17:09:47Z</dcterms:modified>
</cp:coreProperties>
</file>