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44" r:id="rId1"/>
  </p:sldMasterIdLst>
  <p:notesMasterIdLst>
    <p:notesMasterId r:id="rId39"/>
  </p:notesMasterIdLst>
  <p:handoutMasterIdLst>
    <p:handoutMasterId r:id="rId40"/>
  </p:handoutMasterIdLst>
  <p:sldIdLst>
    <p:sldId id="287" r:id="rId2"/>
    <p:sldId id="288" r:id="rId3"/>
    <p:sldId id="334" r:id="rId4"/>
    <p:sldId id="351" r:id="rId5"/>
    <p:sldId id="312" r:id="rId6"/>
    <p:sldId id="311" r:id="rId7"/>
    <p:sldId id="362" r:id="rId8"/>
    <p:sldId id="355" r:id="rId9"/>
    <p:sldId id="356" r:id="rId10"/>
    <p:sldId id="357" r:id="rId11"/>
    <p:sldId id="358" r:id="rId12"/>
    <p:sldId id="359" r:id="rId13"/>
    <p:sldId id="363" r:id="rId14"/>
    <p:sldId id="375" r:id="rId15"/>
    <p:sldId id="374" r:id="rId16"/>
    <p:sldId id="372" r:id="rId17"/>
    <p:sldId id="384" r:id="rId18"/>
    <p:sldId id="340" r:id="rId19"/>
    <p:sldId id="381" r:id="rId20"/>
    <p:sldId id="364" r:id="rId21"/>
    <p:sldId id="352" r:id="rId22"/>
    <p:sldId id="353" r:id="rId23"/>
    <p:sldId id="354" r:id="rId24"/>
    <p:sldId id="365" r:id="rId25"/>
    <p:sldId id="366" r:id="rId26"/>
    <p:sldId id="367" r:id="rId27"/>
    <p:sldId id="368" r:id="rId28"/>
    <p:sldId id="369" r:id="rId29"/>
    <p:sldId id="370" r:id="rId30"/>
    <p:sldId id="336" r:id="rId31"/>
    <p:sldId id="337" r:id="rId32"/>
    <p:sldId id="324" r:id="rId33"/>
    <p:sldId id="382" r:id="rId34"/>
    <p:sldId id="383" r:id="rId35"/>
    <p:sldId id="385" r:id="rId36"/>
    <p:sldId id="361" r:id="rId37"/>
    <p:sldId id="335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909CB"/>
    <a:srgbClr val="160AFE"/>
    <a:srgbClr val="269D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02" autoAdjust="0"/>
    <p:restoredTop sz="97000" autoAdjust="0"/>
  </p:normalViewPr>
  <p:slideViewPr>
    <p:cSldViewPr>
      <p:cViewPr>
        <p:scale>
          <a:sx n="66" d="100"/>
          <a:sy n="66" d="100"/>
        </p:scale>
        <p:origin x="-1308" y="-9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iLove_Dallas:Documents:Senior%20Design:Budget.detaled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scene3d>
              <a:camera prst="orthographicFront"/>
              <a:lightRig rig="soft" dir="t">
                <a:rot lat="0" lon="0" rev="4800000"/>
              </a:lightRig>
            </a:scene3d>
            <a:sp3d prstMaterial="matte">
              <a:bevelT w="127000" h="127000"/>
            </a:sp3d>
          </c:spPr>
          <c:explosion val="8"/>
          <c:dLbls>
            <c:dLbl>
              <c:idx val="0"/>
              <c:tx>
                <c:rich>
                  <a:bodyPr/>
                  <a:lstStyle/>
                  <a:p>
                    <a:r>
                      <a:rPr lang="en-US" sz="1600" b="1" dirty="0"/>
                      <a:t>$</a:t>
                    </a:r>
                    <a:r>
                      <a:rPr lang="en-US" sz="1600" b="1" dirty="0" smtClean="0"/>
                      <a:t>268</a:t>
                    </a:r>
                    <a:r>
                      <a:rPr lang="en-US" sz="1600" b="1" baseline="0" dirty="0" smtClean="0"/>
                      <a:t> -</a:t>
                    </a:r>
                    <a:r>
                      <a:rPr lang="en-US" sz="1600" b="1" dirty="0" smtClean="0"/>
                      <a:t>16</a:t>
                    </a:r>
                    <a:r>
                      <a:rPr lang="en-US" sz="1600" b="1" dirty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1"/>
              <c:showPercent val="1"/>
              <c:showBubbleSize val="0"/>
            </c:dLbl>
            <c:dLbl>
              <c:idx val="1"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sz="1600" b="1" dirty="0"/>
                      <a:t>$</a:t>
                    </a:r>
                    <a:r>
                      <a:rPr lang="en-US" sz="1600" b="1" dirty="0" smtClean="0"/>
                      <a:t>1,340 - </a:t>
                    </a:r>
                    <a:r>
                      <a:rPr lang="en-US" sz="1600" b="1" dirty="0"/>
                      <a:t>81%</a:t>
                    </a:r>
                  </a:p>
                </c:rich>
              </c:tx>
              <c:numFmt formatCode="#,##0" sourceLinked="0"/>
              <c:spPr/>
              <c:showLegendKey val="0"/>
              <c:showVal val="1"/>
              <c:showCatName val="0"/>
              <c:showSerName val="1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1600" b="1" dirty="0"/>
                      <a:t>$</a:t>
                    </a:r>
                    <a:r>
                      <a:rPr lang="en-US" sz="1600" b="1" dirty="0" smtClean="0"/>
                      <a:t>50</a:t>
                    </a:r>
                    <a:r>
                      <a:rPr lang="en-US" sz="1600" b="1" baseline="0" dirty="0" smtClean="0"/>
                      <a:t> -</a:t>
                    </a:r>
                    <a:r>
                      <a:rPr lang="en-US" sz="1600" b="1" dirty="0" smtClean="0"/>
                      <a:t> </a:t>
                    </a:r>
                    <a:r>
                      <a:rPr lang="en-US" sz="1600" b="1" dirty="0"/>
                      <a:t>3%</a:t>
                    </a:r>
                  </a:p>
                </c:rich>
              </c:tx>
              <c:showLegendKey val="0"/>
              <c:showVal val="1"/>
              <c:showCatName val="0"/>
              <c:showSerName val="1"/>
              <c:showPercent val="1"/>
              <c:showBubbleSize val="0"/>
            </c:dLbl>
            <c:numFmt formatCode="#,##0.00" sourceLinked="0"/>
            <c:showLegendKey val="0"/>
            <c:showVal val="1"/>
            <c:showCatName val="0"/>
            <c:showSerName val="1"/>
            <c:showPercent val="1"/>
            <c:showBubbleSize val="0"/>
            <c:showLeaderLines val="1"/>
          </c:dLbls>
          <c:cat>
            <c:strRef>
              <c:f>Sheet1!$J$3:$J$5</c:f>
              <c:strCache>
                <c:ptCount val="3"/>
                <c:pt idx="0">
                  <c:v>Mechanical </c:v>
                </c:pt>
                <c:pt idx="1">
                  <c:v>Electrical</c:v>
                </c:pt>
                <c:pt idx="2">
                  <c:v>Miscallaneous </c:v>
                </c:pt>
              </c:strCache>
            </c:strRef>
          </c:cat>
          <c:val>
            <c:numRef>
              <c:f>Sheet1!$K$3:$K$5</c:f>
              <c:numCache>
                <c:formatCode>"$"#,##0.00_);[Red]\("$"#,##0.00\)</c:formatCode>
                <c:ptCount val="3"/>
                <c:pt idx="0">
                  <c:v>268.58</c:v>
                </c:pt>
                <c:pt idx="1">
                  <c:v>1340.3899999999999</c:v>
                </c:pt>
                <c:pt idx="2">
                  <c:v>50.190000000000012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19"/>
      </c:pieChart>
    </c:plotArea>
    <c:legend>
      <c:legendPos val="t"/>
      <c:layout>
        <c:manualLayout>
          <c:xMode val="edge"/>
          <c:yMode val="edge"/>
          <c:x val="0.21122034625479499"/>
          <c:y val="0.92236413112918403"/>
          <c:w val="0.56794379668887607"/>
          <c:h val="6.4671739931972658E-2"/>
        </c:manualLayout>
      </c:layout>
      <c:overlay val="0"/>
      <c:txPr>
        <a:bodyPr/>
        <a:lstStyle/>
        <a:p>
          <a:pPr algn="ctr">
            <a:defRPr sz="1400"/>
          </a:pPr>
          <a:endParaRPr lang="en-US"/>
        </a:p>
      </c:txPr>
    </c:legend>
    <c:plotVisOnly val="1"/>
    <c:dispBlanksAs val="zero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CBEE20-6D4F-4D95-A243-1E965880BFE9}" type="datetimeFigureOut">
              <a:rPr lang="en-US" smtClean="0"/>
              <a:pPr/>
              <a:t>4/24/2013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B72AE3-0631-4C89-9673-81A819A986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70879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8F81B2-60DD-4D7B-8004-D2D5E51884E7}" type="datetimeFigureOut">
              <a:rPr lang="en-US" smtClean="0"/>
              <a:pPr/>
              <a:t>4/24/2013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725845-31CA-43B8-9EC4-1AAE6C994D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7981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160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920B8-63A0-4110-951D-191B36808FD6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54166-C414-42AB-A7B2-5231F1977760}" type="datetime1">
              <a:rPr lang="en-US" smtClean="0"/>
              <a:pPr/>
              <a:t>4/24/2013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B8BF6-D70C-4DDE-B468-A9A9C0015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95159-7505-4159-8E17-7F55EC417D6E}" type="datetime1">
              <a:rPr lang="en-US" smtClean="0"/>
              <a:pPr/>
              <a:t>4/24/2013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B8BF6-D70C-4DDE-B468-A9A9C0015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D70B7-42E8-4736-882A-31B5ECC34E99}" type="datetime1">
              <a:rPr lang="en-US" smtClean="0"/>
              <a:pPr/>
              <a:t>4/24/2013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B8BF6-D70C-4DDE-B468-A9A9C0015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4F73D-0E11-4277-BD1A-B4E5CD3FFC1A}" type="datetime1">
              <a:rPr lang="en-US" smtClean="0"/>
              <a:pPr/>
              <a:t>4/24/2013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B8BF6-D70C-4DDE-B468-A9A9C0015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FCB54-82BC-4231-BCEC-69796C4E61E2}" type="datetime1">
              <a:rPr lang="en-US" smtClean="0"/>
              <a:pPr/>
              <a:t>4/24/2013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B8BF6-D70C-4DDE-B468-A9A9C0015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B3FBE-0742-4838-866E-544E091017C9}" type="datetime1">
              <a:rPr lang="en-US" smtClean="0"/>
              <a:pPr/>
              <a:t>4/24/2013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B8BF6-D70C-4DDE-B468-A9A9C0015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1719E-42A0-47D0-AAC3-B7A16EF03CB1}" type="datetime1">
              <a:rPr lang="en-US" smtClean="0"/>
              <a:pPr/>
              <a:t>4/24/2013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B8BF6-D70C-4DDE-B468-A9A9C0015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EBCF7-3BB6-4516-ABBF-52E89A758D71}" type="datetime1">
              <a:rPr lang="en-US" smtClean="0"/>
              <a:pPr/>
              <a:t>4/24/2013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B8BF6-D70C-4DDE-B468-A9A9C0015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4AD8-CEF6-4956-8228-BBCF6EDF32B1}" type="datetime1">
              <a:rPr lang="en-US" smtClean="0"/>
              <a:pPr/>
              <a:t>4/24/2013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B8BF6-D70C-4DDE-B468-A9A9C0015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FA63B-4573-4370-B294-F6505C97359B}" type="datetime1">
              <a:rPr lang="en-US" smtClean="0"/>
              <a:pPr/>
              <a:t>4/24/2013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B8BF6-D70C-4DDE-B468-A9A9C00159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CEAE5-9E21-4327-95F0-C4F4A988E2D9}" type="datetime1">
              <a:rPr lang="en-US" smtClean="0"/>
              <a:pPr/>
              <a:t>4/24/2013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8B8BF6-D70C-4DDE-B468-A9A9C00159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1E8B8BF6-D70C-4DDE-B468-A9A9C00159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F5DD4365-46D2-486A-B7C4-6C345A325773}" type="datetime1">
              <a:rPr lang="en-US" smtClean="0"/>
              <a:pPr/>
              <a:t>4/24/2013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2.wmv"/><Relationship Id="rId7" Type="http://schemas.openxmlformats.org/officeDocument/2006/relationships/image" Target="../media/image28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wm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4.wmv"/><Relationship Id="rId7" Type="http://schemas.openxmlformats.org/officeDocument/2006/relationships/image" Target="../media/image33.pn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wmv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0.jpeg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notesSlide" Target="../notesSlides/notesSlide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3400" y="152400"/>
            <a:ext cx="7772400" cy="781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Final Presentation-Spring ‘13</a:t>
            </a:r>
            <a:endParaRPr lang="en-US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3276600"/>
            <a:ext cx="7239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Team 6</a:t>
            </a:r>
            <a:r>
              <a:rPr lang="en-US" sz="2800" dirty="0"/>
              <a:t>: Autonomous </a:t>
            </a:r>
            <a:r>
              <a:rPr lang="en-US" sz="2800" dirty="0" smtClean="0"/>
              <a:t>Aerial Vehicle </a:t>
            </a:r>
            <a:endParaRPr lang="en-US" sz="2800" dirty="0"/>
          </a:p>
          <a:p>
            <a:pPr algn="ctr"/>
            <a:r>
              <a:rPr lang="en-US" sz="2200" dirty="0" smtClean="0"/>
              <a:t>AUVSI 2013 Student Unmanned Air Systems Competition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1500" y="5334000"/>
            <a:ext cx="7620000" cy="92333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i="1" dirty="0" smtClean="0"/>
              <a:t>Team Members: </a:t>
            </a:r>
            <a:r>
              <a:rPr lang="en-US" i="1" dirty="0" smtClean="0"/>
              <a:t>Ken Anderson, </a:t>
            </a:r>
            <a:r>
              <a:rPr lang="en-US" i="1" dirty="0"/>
              <a:t>Arielle </a:t>
            </a:r>
            <a:r>
              <a:rPr lang="en-US" i="1" dirty="0" smtClean="0"/>
              <a:t>Duen, Eric Milo, Ernandes Nascimento, </a:t>
            </a:r>
          </a:p>
          <a:p>
            <a:pPr algn="ctr">
              <a:lnSpc>
                <a:spcPct val="150000"/>
              </a:lnSpc>
            </a:pPr>
            <a:r>
              <a:rPr lang="en-US" i="1" dirty="0" smtClean="0"/>
              <a:t>Cristopher Timmons, Robert Woodruff &amp;  Matthew Yasensky</a:t>
            </a:r>
          </a:p>
        </p:txBody>
      </p:sp>
      <p:pic>
        <p:nvPicPr>
          <p:cNvPr id="9" name="Picture 6" descr="http://hbcubuzz.com/wp-content/uploads/2012/03/famu-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295401"/>
            <a:ext cx="1183640" cy="1183640"/>
          </a:xfrm>
          <a:prstGeom prst="rect">
            <a:avLst/>
          </a:prstGeom>
          <a:noFill/>
        </p:spPr>
      </p:pic>
      <p:pic>
        <p:nvPicPr>
          <p:cNvPr id="10" name="Picture 8" descr="http://upload.wikimedia.org/wikipedia/en/thumb/e/e5/FSU_seal.svg/220px-FSU_seal.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86600" y="1371601"/>
            <a:ext cx="1143000" cy="1143002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66" b="23795"/>
          <a:stretch/>
        </p:blipFill>
        <p:spPr>
          <a:xfrm>
            <a:off x="2057400" y="1295400"/>
            <a:ext cx="4693016" cy="16002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676835" y="6265415"/>
            <a:ext cx="7620000" cy="36933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n-US" b="1" i="1" dirty="0" smtClean="0"/>
              <a:t>Project Advisors:  </a:t>
            </a:r>
            <a:r>
              <a:rPr lang="en-US" dirty="0" smtClean="0"/>
              <a:t>Dr</a:t>
            </a:r>
            <a:r>
              <a:rPr lang="en-US" dirty="0"/>
              <a:t>. Chiang Shih, Dr. Michael P. </a:t>
            </a:r>
            <a:r>
              <a:rPr lang="en-US" dirty="0" smtClean="0"/>
              <a:t>Frank, Dr. Kamal Amin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64" b="24529"/>
          <a:stretch/>
        </p:blipFill>
        <p:spPr>
          <a:xfrm>
            <a:off x="2743377" y="4191000"/>
            <a:ext cx="3200223" cy="96456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0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7848600" cy="1143000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Achieving Flight Time</a:t>
            </a:r>
            <a:endParaRPr lang="en-US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B8BF6-D70C-4DDE-B468-A9A9C00159B2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Cube 4"/>
          <p:cNvSpPr/>
          <p:nvPr/>
        </p:nvSpPr>
        <p:spPr>
          <a:xfrm>
            <a:off x="5596142" y="2614666"/>
            <a:ext cx="1219200" cy="647700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be 5"/>
          <p:cNvSpPr/>
          <p:nvPr/>
        </p:nvSpPr>
        <p:spPr>
          <a:xfrm>
            <a:off x="7007747" y="1986810"/>
            <a:ext cx="1143000" cy="304800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Elbow Connector 6"/>
          <p:cNvCxnSpPr/>
          <p:nvPr/>
        </p:nvCxnSpPr>
        <p:spPr>
          <a:xfrm rot="10800000">
            <a:off x="5340984" y="2564914"/>
            <a:ext cx="926515" cy="627941"/>
          </a:xfrm>
          <a:prstGeom prst="bentConnector3">
            <a:avLst>
              <a:gd name="adj1" fmla="val 50000"/>
            </a:avLst>
          </a:prstGeom>
          <a:ln w="38100">
            <a:solidFill>
              <a:srgbClr val="160AF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5977142" y="2452717"/>
            <a:ext cx="712944" cy="0"/>
          </a:xfrm>
          <a:prstGeom prst="line">
            <a:avLst/>
          </a:prstGeom>
          <a:ln w="38100">
            <a:solidFill>
              <a:srgbClr val="160A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7043942" y="2291610"/>
            <a:ext cx="1589" cy="167543"/>
          </a:xfrm>
          <a:prstGeom prst="line">
            <a:avLst/>
          </a:prstGeom>
          <a:ln w="38100">
            <a:solidFill>
              <a:srgbClr val="160A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>
            <a:off x="5789025" y="2642423"/>
            <a:ext cx="381000" cy="1588"/>
          </a:xfrm>
          <a:prstGeom prst="straightConnector1">
            <a:avLst/>
          </a:prstGeom>
          <a:ln w="38100">
            <a:solidFill>
              <a:srgbClr val="160AF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6610954" y="2457564"/>
            <a:ext cx="434577" cy="1589"/>
          </a:xfrm>
          <a:prstGeom prst="straightConnector1">
            <a:avLst/>
          </a:prstGeom>
          <a:ln w="38100">
            <a:solidFill>
              <a:srgbClr val="160AF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WP_000399.jpg"/>
          <p:cNvPicPr>
            <a:picLocks noChangeAspect="1"/>
          </p:cNvPicPr>
          <p:nvPr/>
        </p:nvPicPr>
        <p:blipFill rotWithShape="1">
          <a:blip r:embed="rId2" cstate="print"/>
          <a:srcRect l="12734" t="25556" r="53241" b="20000"/>
          <a:stretch/>
        </p:blipFill>
        <p:spPr>
          <a:xfrm>
            <a:off x="3525597" y="1491778"/>
            <a:ext cx="1600772" cy="192187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3" name="Straight Connector 12"/>
          <p:cNvCxnSpPr/>
          <p:nvPr/>
        </p:nvCxnSpPr>
        <p:spPr>
          <a:xfrm flipH="1" flipV="1">
            <a:off x="4781851" y="2563324"/>
            <a:ext cx="689035" cy="1589"/>
          </a:xfrm>
          <a:prstGeom prst="line">
            <a:avLst/>
          </a:prstGeom>
          <a:ln w="38100">
            <a:solidFill>
              <a:srgbClr val="160A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4335509" y="2074718"/>
            <a:ext cx="2546906" cy="2977"/>
          </a:xfrm>
          <a:prstGeom prst="line">
            <a:avLst/>
          </a:prstGeom>
          <a:ln w="38100">
            <a:solidFill>
              <a:srgbClr val="160A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4336940" y="1930950"/>
            <a:ext cx="1588" cy="151606"/>
          </a:xfrm>
          <a:prstGeom prst="line">
            <a:avLst/>
          </a:prstGeom>
          <a:ln w="38100">
            <a:solidFill>
              <a:srgbClr val="160A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586673" y="2076206"/>
            <a:ext cx="457200" cy="1588"/>
          </a:xfrm>
          <a:prstGeom prst="straightConnector1">
            <a:avLst/>
          </a:prstGeom>
          <a:ln w="38100">
            <a:solidFill>
              <a:srgbClr val="160AF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625736" y="3281416"/>
            <a:ext cx="983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Fuel Tank</a:t>
            </a:r>
            <a:endParaRPr lang="en-US" sz="16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7007747" y="2307220"/>
            <a:ext cx="11927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Feeder tank</a:t>
            </a:r>
            <a:endParaRPr lang="en-US" sz="16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919742" y="3411685"/>
            <a:ext cx="7553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Engine</a:t>
            </a:r>
            <a:endParaRPr lang="en-US" sz="16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5491367" y="1768257"/>
            <a:ext cx="10307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Pressure Line</a:t>
            </a:r>
            <a:endParaRPr lang="en-US" sz="12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5105400" y="2286000"/>
            <a:ext cx="7537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Fuel Line</a:t>
            </a:r>
            <a:endParaRPr lang="en-US" sz="1200" b="1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5112383" y="2073130"/>
            <a:ext cx="457200" cy="1588"/>
          </a:xfrm>
          <a:prstGeom prst="straightConnector1">
            <a:avLst/>
          </a:prstGeom>
          <a:ln w="38100">
            <a:solidFill>
              <a:srgbClr val="160AF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3429000" y="1371600"/>
            <a:ext cx="4956945" cy="237863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plane1.jpg"/>
          <p:cNvPicPr>
            <a:picLocks noChangeAspect="1"/>
          </p:cNvPicPr>
          <p:nvPr/>
        </p:nvPicPr>
        <p:blipFill>
          <a:blip r:embed="rId3" cstate="print"/>
          <a:srcRect t="16300" b="9638"/>
          <a:stretch>
            <a:fillRect/>
          </a:stretch>
        </p:blipFill>
        <p:spPr>
          <a:xfrm>
            <a:off x="3444276" y="3886200"/>
            <a:ext cx="4936478" cy="2743200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  <p:cxnSp>
        <p:nvCxnSpPr>
          <p:cNvPr id="37" name="Straight Arrow Connector 36"/>
          <p:cNvCxnSpPr/>
          <p:nvPr/>
        </p:nvCxnSpPr>
        <p:spPr>
          <a:xfrm rot="5400000">
            <a:off x="5372894" y="4304506"/>
            <a:ext cx="1447800" cy="1588"/>
          </a:xfrm>
          <a:prstGeom prst="straightConnector1">
            <a:avLst/>
          </a:prstGeom>
          <a:ln w="50800">
            <a:solidFill>
              <a:srgbClr val="3BF22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rot="5400000">
            <a:off x="6477794" y="3656806"/>
            <a:ext cx="2133600" cy="1588"/>
          </a:xfrm>
          <a:prstGeom prst="straightConnector1">
            <a:avLst/>
          </a:prstGeom>
          <a:ln w="50800">
            <a:solidFill>
              <a:srgbClr val="3BF22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ontent Placeholder 7"/>
          <p:cNvSpPr txBox="1">
            <a:spLocks/>
          </p:cNvSpPr>
          <p:nvPr/>
        </p:nvSpPr>
        <p:spPr>
          <a:xfrm>
            <a:off x="-152400" y="1600200"/>
            <a:ext cx="3429000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Fuel Tank</a:t>
            </a:r>
            <a:r>
              <a:rPr kumimoji="0" lang="en-US" sz="2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Configuration </a:t>
            </a:r>
            <a:r>
              <a:rPr lang="en-US" sz="2200" b="1" dirty="0" smtClean="0"/>
              <a:t>Concept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40080" marR="0" lvl="1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≈2.5 min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per 1 oz fuel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40080" marR="0" lvl="1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16 oz + 6 oz = 22 oz</a:t>
            </a:r>
          </a:p>
          <a:p>
            <a:pPr marL="640080" marR="0" lvl="1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en-US" dirty="0" smtClean="0"/>
              <a:t>Estimated 55 min flight time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14300"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tabLst/>
              <a:defRPr/>
            </a:pP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14300"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tabLst/>
              <a:defRPr/>
            </a:pPr>
            <a:endParaRPr lang="en-US" b="1" dirty="0" smtClean="0"/>
          </a:p>
          <a:p>
            <a:pPr marL="114300"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tabLst/>
              <a:defRPr/>
            </a:pPr>
            <a:endParaRPr kumimoji="0" lang="en-US" sz="11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Fuel Tanks Installed</a:t>
            </a:r>
          </a:p>
          <a:p>
            <a:pPr marL="640080" marR="0" lvl="1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Demonstrated 50 min flight time</a:t>
            </a:r>
          </a:p>
        </p:txBody>
      </p:sp>
    </p:spTree>
    <p:extLst>
      <p:ext uri="{BB962C8B-B14F-4D97-AF65-F5344CB8AC3E}">
        <p14:creationId xmlns:p14="http://schemas.microsoft.com/office/powerpoint/2010/main" val="140568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B8BF6-D70C-4DDE-B468-A9A9C00159B2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Learning to Fly</a:t>
            </a:r>
            <a:endParaRPr lang="en-US" dirty="0">
              <a:latin typeface="+mn-lt"/>
            </a:endParaRPr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8B8BF6-D70C-4DDE-B468-A9A9C00159B2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7" name="Content Placeholder 7"/>
          <p:cNvSpPr txBox="1">
            <a:spLocks/>
          </p:cNvSpPr>
          <p:nvPr/>
        </p:nvSpPr>
        <p:spPr>
          <a:xfrm>
            <a:off x="0" y="2286000"/>
            <a:ext cx="4191000" cy="304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Real Flight Simulator: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40080" marR="0" lvl="1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20+ hours of flight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experience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14300"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tabLst/>
              <a:defRPr/>
            </a:pP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Buddy Box Practice:</a:t>
            </a:r>
          </a:p>
          <a:p>
            <a:pPr marL="640080" marR="0" lvl="1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Multiple practice flights</a:t>
            </a:r>
          </a:p>
        </p:txBody>
      </p:sp>
      <p:pic>
        <p:nvPicPr>
          <p:cNvPr id="10" name="Picture 9" descr="flight-simulator.jpg"/>
          <p:cNvPicPr>
            <a:picLocks noChangeAspect="1"/>
          </p:cNvPicPr>
          <p:nvPr/>
        </p:nvPicPr>
        <p:blipFill>
          <a:blip r:embed="rId2"/>
          <a:srcRect l="1383" t="1436" r="2569" b="3003"/>
          <a:stretch>
            <a:fillRect/>
          </a:stretch>
        </p:blipFill>
        <p:spPr>
          <a:xfrm>
            <a:off x="3505200" y="1905000"/>
            <a:ext cx="4724400" cy="355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33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B8BF6-D70C-4DDE-B468-A9A9C00159B2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AMA Membership</a:t>
            </a:r>
            <a:endParaRPr lang="en-US" dirty="0">
              <a:latin typeface="+mn-lt"/>
            </a:endParaRPr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8B8BF6-D70C-4DDE-B468-A9A9C00159B2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7" name="Content Placeholder 7"/>
          <p:cNvSpPr txBox="1">
            <a:spLocks/>
          </p:cNvSpPr>
          <p:nvPr/>
        </p:nvSpPr>
        <p:spPr>
          <a:xfrm>
            <a:off x="76200" y="1676400"/>
            <a:ext cx="4191000" cy="441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Academy of Model</a:t>
            </a:r>
            <a:r>
              <a:rPr kumimoji="0" lang="en-US" sz="2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Aeronautics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40080" marR="0" lvl="1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-Requirement to fly in the competition and Tallahassee</a:t>
            </a:r>
          </a:p>
          <a:p>
            <a:pPr marL="3429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14300"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tabLst/>
              <a:defRPr/>
            </a:pP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AMA Benefits:</a:t>
            </a:r>
          </a:p>
          <a:p>
            <a:pPr marL="640080" marR="0" lvl="1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-$2.5 million Comprehensive General Liability Protection</a:t>
            </a:r>
          </a:p>
          <a:p>
            <a:pPr marL="640080" marR="0" lvl="1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-$25,000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Accidental/Medical coverage</a:t>
            </a:r>
          </a:p>
          <a:p>
            <a:pPr marL="640080" marR="0" lvl="1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itchFamily="34" charset="0"/>
              <a:buNone/>
              <a:tabLst/>
              <a:defRPr/>
            </a:pPr>
            <a:r>
              <a:rPr lang="en-US" baseline="0" dirty="0" smtClean="0"/>
              <a:t>-$1,000 Fire, Theft,</a:t>
            </a:r>
            <a:r>
              <a:rPr lang="en-US" dirty="0" smtClean="0"/>
              <a:t> and Vandalism coverage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2" descr="http://www.prosportstickers.com/product_images/u/academy_of_model_aeronautics_logo__5979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3400" y="2438400"/>
            <a:ext cx="3973127" cy="1981200"/>
          </a:xfrm>
          <a:prstGeom prst="rect">
            <a:avLst/>
          </a:prstGeom>
          <a:noFill/>
          <a:ln w="19050">
            <a:noFill/>
          </a:ln>
        </p:spPr>
      </p:pic>
    </p:spTree>
    <p:extLst>
      <p:ext uri="{BB962C8B-B14F-4D97-AF65-F5344CB8AC3E}">
        <p14:creationId xmlns:p14="http://schemas.microsoft.com/office/powerpoint/2010/main" val="91298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B8BF6-D70C-4DDE-B468-A9A9C00159B2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838200"/>
            <a:ext cx="5163271" cy="5563377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077200" cy="1143000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Navigation Systems</a:t>
            </a:r>
            <a:endParaRPr lang="en-US" b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066800" y="4352925"/>
            <a:ext cx="1700769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latin typeface="+mn-lt"/>
              </a:rPr>
              <a:t>Autopilot</a:t>
            </a:r>
            <a:endParaRPr lang="en-US" sz="2800" b="1" dirty="0">
              <a:latin typeface="+mn-lt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429000" y="2362200"/>
            <a:ext cx="533400" cy="381000"/>
          </a:xfrm>
          <a:prstGeom prst="round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3352800" y="3048000"/>
            <a:ext cx="685800" cy="533400"/>
          </a:xfrm>
          <a:prstGeom prst="round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114800" y="3429000"/>
            <a:ext cx="533400" cy="457200"/>
          </a:xfrm>
          <a:prstGeom prst="round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974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B8BF6-D70C-4DDE-B468-A9A9C00159B2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458200" cy="1143000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Ardupilot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 Mega 2.5</a:t>
            </a:r>
          </a:p>
        </p:txBody>
      </p:sp>
      <p:pic>
        <p:nvPicPr>
          <p:cNvPr id="6" name="Picture 2" descr="http://wiki.ardupilot-mega.googlecode.com/git/images/APM25enc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76400"/>
            <a:ext cx="4200525" cy="2983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876800" y="1752600"/>
                <a:ext cx="3581400" cy="31085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lvl="0" indent="-457200">
                  <a:buFont typeface="Arial" pitchFamily="34" charset="0"/>
                  <a:buChar char="•"/>
                </a:pPr>
                <a:r>
                  <a:rPr lang="en-US" sz="2800" dirty="0" smtClean="0"/>
                  <a:t>5.2 V</a:t>
                </a:r>
                <a14:m>
                  <m:oMath xmlns:m="http://schemas.openxmlformats.org/officeDocument/2006/math">
                    <m:r>
                      <a:rPr lang="en-US" sz="2800" b="0" i="0" dirty="0" smtClean="0">
                        <a:latin typeface="Cambria Math"/>
                        <a:ea typeface="Cambria Math"/>
                      </a:rPr>
                      <m:t> </m:t>
                    </m:r>
                    <m:r>
                      <a:rPr lang="en-US" sz="2800" i="1" dirty="0" smtClean="0">
                        <a:latin typeface="Cambria Math"/>
                        <a:ea typeface="Cambria Math"/>
                      </a:rPr>
                      <m:t>±</m:t>
                    </m:r>
                    <m:r>
                      <a:rPr lang="en-US" sz="2800" b="0" i="1" dirty="0" smtClean="0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sz="2800" dirty="0" smtClean="0"/>
                  <a:t>0.5 V</a:t>
                </a:r>
              </a:p>
              <a:p>
                <a:pPr marL="457200" lvl="0" indent="-457200">
                  <a:buFont typeface="Arial" pitchFamily="34" charset="0"/>
                  <a:buChar char="•"/>
                </a:pPr>
                <a:r>
                  <a:rPr lang="en-US" sz="2800" dirty="0" smtClean="0"/>
                  <a:t>200 mA</a:t>
                </a:r>
              </a:p>
              <a:p>
                <a:pPr marL="457200" lvl="0" indent="-457200">
                  <a:buFont typeface="Arial" pitchFamily="34" charset="0"/>
                  <a:buChar char="•"/>
                </a:pPr>
                <a:r>
                  <a:rPr lang="en-US" sz="2800" dirty="0" smtClean="0"/>
                  <a:t>3 </a:t>
                </a:r>
                <a:r>
                  <a:rPr lang="en-US" sz="2800" dirty="0"/>
                  <a:t>axis gyro</a:t>
                </a:r>
              </a:p>
              <a:p>
                <a:pPr marL="457200" lvl="0" indent="-457200">
                  <a:buFont typeface="Arial" pitchFamily="34" charset="0"/>
                  <a:buChar char="•"/>
                </a:pPr>
                <a:r>
                  <a:rPr lang="en-US" sz="2800" dirty="0"/>
                  <a:t>Accelerometer</a:t>
                </a:r>
              </a:p>
              <a:p>
                <a:pPr marL="457200" lvl="0" indent="-457200">
                  <a:buFont typeface="Arial" pitchFamily="34" charset="0"/>
                  <a:buChar char="•"/>
                </a:pPr>
                <a:r>
                  <a:rPr lang="en-US" sz="2800" dirty="0"/>
                  <a:t>Magnetometer</a:t>
                </a:r>
              </a:p>
              <a:p>
                <a:pPr marL="457200" lvl="0" indent="-457200">
                  <a:buFont typeface="Arial" pitchFamily="34" charset="0"/>
                  <a:buChar char="•"/>
                </a:pPr>
                <a:r>
                  <a:rPr lang="en-US" sz="2800" dirty="0"/>
                  <a:t>Barometer</a:t>
                </a:r>
              </a:p>
              <a:p>
                <a:pPr marL="457200" lvl="0" indent="-457200">
                  <a:buFont typeface="Arial" pitchFamily="34" charset="0"/>
                  <a:buChar char="•"/>
                </a:pPr>
                <a:r>
                  <a:rPr lang="en-US" sz="2800" dirty="0" err="1"/>
                  <a:t>Arduino</a:t>
                </a:r>
                <a:r>
                  <a:rPr lang="en-US" sz="2800" dirty="0"/>
                  <a:t> compatible 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6800" y="1752600"/>
                <a:ext cx="3581400" cy="3108543"/>
              </a:xfrm>
              <a:prstGeom prst="rect">
                <a:avLst/>
              </a:prstGeom>
              <a:blipFill rotWithShape="1">
                <a:blip r:embed="rId3"/>
                <a:stretch>
                  <a:fillRect l="-2891" t="-1768" r="-3231" b="-47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152400" y="5203448"/>
            <a:ext cx="84582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Onboard 4 MP </a:t>
            </a:r>
            <a:r>
              <a:rPr lang="en-US" sz="2600" dirty="0" err="1" smtClean="0"/>
              <a:t>Dataflash</a:t>
            </a:r>
            <a:r>
              <a:rPr lang="en-US" sz="2600" dirty="0" smtClean="0"/>
              <a:t> chip for automatic data logging</a:t>
            </a:r>
          </a:p>
          <a:p>
            <a:r>
              <a:rPr lang="en-US" sz="2600" dirty="0" smtClean="0"/>
              <a:t>Digital compass powered by Honeywell’s HMC5883L-TR chip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12650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9"/>
          <p:cNvSpPr txBox="1">
            <a:spLocks noGrp="1"/>
          </p:cNvSpPr>
          <p:nvPr>
            <p:ph type="title"/>
          </p:nvPr>
        </p:nvSpPr>
        <p:spPr>
          <a:xfrm>
            <a:off x="228600" y="304800"/>
            <a:ext cx="4114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3DR GPS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uBlock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LEA-6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524000"/>
            <a:ext cx="1857375" cy="189738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4191000" y="304800"/>
            <a:ext cx="441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3DR Radio Telemetry Kit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14" name="Picture 2" descr="http://api.ning.com/files/svxrPsAClWp9*XnfXCC7mnUOhmEJIZ4Zz-ygw9*E6wRnCOlD6xXmheWij9KbX6UYf3cTBO-7wa6aAiQ-0UvS3A__/3drradio_purp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1447800"/>
            <a:ext cx="2540000" cy="191135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71689" y="1301432"/>
            <a:ext cx="832155" cy="220408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4495800" y="3429000"/>
            <a:ext cx="3581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en-US" sz="2400" dirty="0" smtClean="0"/>
              <a:t> 900 </a:t>
            </a:r>
            <a:r>
              <a:rPr lang="en-US" sz="2400" dirty="0"/>
              <a:t>MHz</a:t>
            </a:r>
          </a:p>
          <a:p>
            <a:pPr lvl="0">
              <a:buFont typeface="Arial" pitchFamily="34" charset="0"/>
              <a:buChar char="•"/>
            </a:pPr>
            <a:r>
              <a:rPr lang="en-US" sz="2400" dirty="0" smtClean="0"/>
              <a:t> 200 </a:t>
            </a:r>
            <a:r>
              <a:rPr lang="en-US" sz="2400" dirty="0" err="1" smtClean="0"/>
              <a:t>dBm</a:t>
            </a:r>
            <a:r>
              <a:rPr lang="en-US" sz="2400" dirty="0" smtClean="0"/>
              <a:t> </a:t>
            </a:r>
            <a:r>
              <a:rPr lang="en-US" sz="2400" dirty="0"/>
              <a:t>transmit power</a:t>
            </a:r>
          </a:p>
          <a:p>
            <a:pPr lvl="0">
              <a:buFont typeface="Arial" pitchFamily="34" charset="0"/>
              <a:buChar char="•"/>
            </a:pPr>
            <a:r>
              <a:rPr lang="en-US" sz="2400" dirty="0" smtClean="0"/>
              <a:t> 250 </a:t>
            </a:r>
            <a:r>
              <a:rPr lang="en-US" sz="2400" dirty="0"/>
              <a:t>kbps air data rate</a:t>
            </a:r>
          </a:p>
          <a:p>
            <a:pPr marL="177800" lvl="0" indent="-177800">
              <a:buFont typeface="Arial" pitchFamily="34" charset="0"/>
              <a:buChar char="•"/>
            </a:pPr>
            <a:r>
              <a:rPr lang="en-US" sz="2400" dirty="0" smtClean="0"/>
              <a:t>Adaptive </a:t>
            </a:r>
            <a:r>
              <a:rPr lang="en-US" sz="2400" dirty="0"/>
              <a:t>time division  </a:t>
            </a:r>
            <a:r>
              <a:rPr lang="en-US" sz="2400" dirty="0" smtClean="0"/>
              <a:t>      multiplexing</a:t>
            </a:r>
            <a:endParaRPr lang="en-US" sz="2400" dirty="0"/>
          </a:p>
          <a:p>
            <a:pPr lvl="0">
              <a:buFont typeface="Arial" pitchFamily="34" charset="0"/>
              <a:buChar char="•"/>
            </a:pPr>
            <a:r>
              <a:rPr lang="en-US" sz="2400" dirty="0" smtClean="0"/>
              <a:t> Built </a:t>
            </a:r>
            <a:r>
              <a:rPr lang="en-US" sz="2400" dirty="0"/>
              <a:t>in error </a:t>
            </a:r>
            <a:r>
              <a:rPr lang="en-US" sz="2400" dirty="0" smtClean="0"/>
              <a:t>correcting</a:t>
            </a:r>
          </a:p>
          <a:p>
            <a:pPr lvl="0">
              <a:buFont typeface="Arial" pitchFamily="34" charset="0"/>
              <a:buChar char="•"/>
            </a:pPr>
            <a:r>
              <a:rPr lang="en-US" sz="2400" dirty="0" smtClean="0"/>
              <a:t> Approx</a:t>
            </a:r>
            <a:r>
              <a:rPr lang="en-US" sz="2400" dirty="0"/>
              <a:t>. 1 mile range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7200" y="3733800"/>
            <a:ext cx="3810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en-US" sz="2400" dirty="0" smtClean="0"/>
              <a:t> 5 Hz  </a:t>
            </a:r>
            <a:r>
              <a:rPr lang="en-US" sz="2400" dirty="0"/>
              <a:t>update rate</a:t>
            </a:r>
          </a:p>
          <a:p>
            <a:pPr lvl="0">
              <a:buFont typeface="Arial" pitchFamily="34" charset="0"/>
              <a:buChar char="•"/>
            </a:pPr>
            <a:r>
              <a:rPr lang="en-US" sz="2400" dirty="0" smtClean="0"/>
              <a:t> 3.3 V </a:t>
            </a:r>
            <a:r>
              <a:rPr lang="en-US" sz="2400" dirty="0"/>
              <a:t>regulator</a:t>
            </a:r>
          </a:p>
          <a:p>
            <a:pPr lvl="0">
              <a:buFont typeface="Arial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I2C </a:t>
            </a:r>
            <a:r>
              <a:rPr lang="en-US" sz="2400" dirty="0"/>
              <a:t>EEPROM for </a:t>
            </a:r>
            <a:r>
              <a:rPr lang="en-US" sz="2400" dirty="0" smtClean="0"/>
              <a:t>                   	configuration </a:t>
            </a:r>
            <a:r>
              <a:rPr lang="en-US" sz="2400" dirty="0"/>
              <a:t>storage</a:t>
            </a:r>
          </a:p>
        </p:txBody>
      </p:sp>
      <p:sp>
        <p:nvSpPr>
          <p:cNvPr id="1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1E8B8BF6-D70C-4DDE-B468-A9A9C00159B2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0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8458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1788" y="5638800"/>
            <a:ext cx="548640" cy="396240"/>
          </a:xfrm>
        </p:spPr>
        <p:txBody>
          <a:bodyPr/>
          <a:lstStyle/>
          <a:p>
            <a:fld id="{1E8B8BF6-D70C-4DDE-B468-A9A9C00159B2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2" name="CRIS Calibrat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12500" b="12500"/>
          <a:stretch/>
        </p:blipFill>
        <p:spPr>
          <a:xfrm>
            <a:off x="1228845" y="3026779"/>
            <a:ext cx="6231497" cy="3505217"/>
          </a:xfrm>
          <a:prstGeom prst="rect">
            <a:avLst/>
          </a:prstGeom>
        </p:spPr>
      </p:pic>
      <p:pic>
        <p:nvPicPr>
          <p:cNvPr id="3" name="CRIS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t="13291" b="12975"/>
          <a:stretch/>
        </p:blipFill>
        <p:spPr>
          <a:xfrm>
            <a:off x="1228844" y="228600"/>
            <a:ext cx="6231497" cy="269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57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 mute="1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90999" y="3200400"/>
            <a:ext cx="4267199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200400"/>
            <a:ext cx="420624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8458199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1E8B8BF6-D70C-4DDE-B468-A9A9C00159B2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B8BF6-D70C-4DDE-B468-A9A9C00159B2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lan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 cstate="print"/>
          <a:srcRect t="12581" b="12976"/>
          <a:stretch/>
        </p:blipFill>
        <p:spPr>
          <a:xfrm>
            <a:off x="381000" y="381001"/>
            <a:ext cx="8458199" cy="3200400"/>
          </a:xfrm>
          <a:prstGeom prst="rect">
            <a:avLst/>
          </a:prstGeom>
        </p:spPr>
      </p:pic>
      <p:pic>
        <p:nvPicPr>
          <p:cNvPr id="2" name="ROB1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t="22210" b="28854"/>
          <a:stretch/>
        </p:blipFill>
        <p:spPr>
          <a:xfrm>
            <a:off x="683710" y="3622877"/>
            <a:ext cx="7776580" cy="285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05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44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6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Safety Features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Futaba 6J 6 Channel Digital Prop. RC System Transmitter </a:t>
            </a:r>
          </a:p>
          <a:p>
            <a:r>
              <a:rPr lang="en-US" dirty="0" smtClean="0"/>
              <a:t>The plane will return to home and loiter around home after 20 seconds of lost signal</a:t>
            </a:r>
          </a:p>
          <a:p>
            <a:r>
              <a:rPr lang="en-US" dirty="0" smtClean="0"/>
              <a:t>The plane must perform a controlled crash after 3 minutes of lost signal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657600"/>
            <a:ext cx="2333951" cy="263879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1E8B8BF6-D70C-4DDE-B468-A9A9C00159B2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178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620000" cy="1143000"/>
          </a:xfrm>
        </p:spPr>
        <p:txBody>
          <a:bodyPr/>
          <a:lstStyle/>
          <a:p>
            <a:pPr algn="l"/>
            <a:r>
              <a:rPr lang="en-US" dirty="0" smtClean="0">
                <a:latin typeface="+mn-lt"/>
              </a:rPr>
              <a:t>Today’s Topics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Team History 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Competition Overview and Needs Assessment</a:t>
            </a:r>
            <a:endParaRPr lang="en-US" sz="2400" dirty="0" smtClean="0"/>
          </a:p>
          <a:p>
            <a:pPr>
              <a:lnSpc>
                <a:spcPct val="150000"/>
              </a:lnSpc>
            </a:pPr>
            <a:r>
              <a:rPr lang="en-US" sz="2800" dirty="0" smtClean="0"/>
              <a:t>Flight Progress 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Autopilot and Navigation 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Camera/Gimbal System 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Imaging Processing 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Schedule/Budget 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Summary</a:t>
            </a:r>
          </a:p>
          <a:p>
            <a:endParaRPr lang="en-US" sz="2800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1E8B8BF6-D70C-4DDE-B468-A9A9C00159B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28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B8BF6-D70C-4DDE-B468-A9A9C00159B2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077200" cy="1143000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Camera Attachment</a:t>
            </a:r>
            <a:endParaRPr lang="en-US" b="1" dirty="0">
              <a:latin typeface="+mn-lt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524000" y="914400"/>
            <a:ext cx="5163271" cy="5563377"/>
            <a:chOff x="3276600" y="837423"/>
            <a:chExt cx="5163271" cy="556337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6600" y="837423"/>
              <a:ext cx="5163271" cy="5563377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5257800" y="1828800"/>
              <a:ext cx="533400" cy="457200"/>
            </a:xfrm>
            <a:prstGeom prst="roundRect">
              <a:avLst/>
            </a:prstGeom>
            <a:noFill/>
            <a:ln w="539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itle 1"/>
          <p:cNvSpPr txBox="1">
            <a:spLocks/>
          </p:cNvSpPr>
          <p:nvPr/>
        </p:nvSpPr>
        <p:spPr>
          <a:xfrm>
            <a:off x="609600" y="4191000"/>
            <a:ext cx="2371725" cy="828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latin typeface="+mn-lt"/>
              </a:rPr>
              <a:t>Gimbal System</a:t>
            </a:r>
            <a:endParaRPr lang="en-US" sz="2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32976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B8BF6-D70C-4DDE-B468-A9A9C00159B2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152400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 smtClean="0">
                <a:latin typeface="+mn-lt"/>
              </a:rPr>
              <a:t>	Gimbal System</a:t>
            </a:r>
            <a:endParaRPr lang="en-US" sz="4400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3733800"/>
            <a:ext cx="1899138" cy="24856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158262" y="1143000"/>
            <a:ext cx="6477000" cy="5867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pt-BR" sz="2400" dirty="0" smtClean="0"/>
              <a:t>Gimbal Concept</a:t>
            </a:r>
          </a:p>
          <a:p>
            <a:pPr lvl="1"/>
            <a:r>
              <a:rPr lang="pt-BR" sz="2400" dirty="0" smtClean="0"/>
              <a:t>Redesigning the Sytem</a:t>
            </a:r>
          </a:p>
          <a:p>
            <a:pPr lvl="2">
              <a:lnSpc>
                <a:spcPct val="150000"/>
              </a:lnSpc>
            </a:pPr>
            <a:r>
              <a:rPr lang="pt-BR" sz="2000" dirty="0" smtClean="0"/>
              <a:t>First system was oversized</a:t>
            </a:r>
          </a:p>
          <a:p>
            <a:pPr lvl="3"/>
            <a:r>
              <a:rPr lang="pt-BR" sz="2000" dirty="0" smtClean="0"/>
              <a:t>Large camera and gimbal</a:t>
            </a:r>
          </a:p>
          <a:p>
            <a:pPr lvl="3"/>
            <a:r>
              <a:rPr lang="pt-BR" sz="2000" dirty="0" smtClean="0"/>
              <a:t>Scaled down camera and gimbal</a:t>
            </a:r>
          </a:p>
          <a:p>
            <a:pPr lvl="3"/>
            <a:r>
              <a:rPr lang="pt-BR" sz="2000" dirty="0" smtClean="0"/>
              <a:t>Eliminated unnecessary components</a:t>
            </a:r>
          </a:p>
          <a:p>
            <a:pPr lvl="2">
              <a:lnSpc>
                <a:spcPct val="150000"/>
              </a:lnSpc>
            </a:pPr>
            <a:r>
              <a:rPr lang="pt-BR" sz="2000" dirty="0" smtClean="0"/>
              <a:t>Latest design features</a:t>
            </a:r>
          </a:p>
          <a:p>
            <a:pPr lvl="3">
              <a:lnSpc>
                <a:spcPct val="150000"/>
              </a:lnSpc>
            </a:pPr>
            <a:r>
              <a:rPr lang="pt-BR" sz="2000" dirty="0"/>
              <a:t>Wider angle of </a:t>
            </a:r>
            <a:r>
              <a:rPr lang="pt-BR" sz="2000" dirty="0" smtClean="0"/>
              <a:t>view</a:t>
            </a:r>
          </a:p>
          <a:p>
            <a:pPr lvl="3"/>
            <a:r>
              <a:rPr lang="pt-BR" sz="2000" dirty="0" smtClean="0"/>
              <a:t>More concise</a:t>
            </a:r>
          </a:p>
          <a:p>
            <a:pPr lvl="3"/>
            <a:r>
              <a:rPr lang="pt-BR" sz="2000" dirty="0" smtClean="0"/>
              <a:t>Less weight, CG dislocation</a:t>
            </a:r>
          </a:p>
          <a:p>
            <a:pPr lvl="3"/>
            <a:r>
              <a:rPr lang="pt-BR" sz="2000" dirty="0" smtClean="0"/>
              <a:t>Higher ground clearance</a:t>
            </a:r>
          </a:p>
          <a:p>
            <a:pPr marL="1051560" lvl="3" indent="0">
              <a:buNone/>
            </a:pPr>
            <a:endParaRPr lang="pt-BR" sz="2100" dirty="0" smtClean="0"/>
          </a:p>
          <a:p>
            <a:pPr marL="1051560" lvl="3" indent="0">
              <a:buNone/>
            </a:pPr>
            <a:endParaRPr lang="en-US" dirty="0" smtClean="0"/>
          </a:p>
          <a:p>
            <a:pPr lvl="1"/>
            <a:endParaRPr lang="en-US" sz="2400" dirty="0" smtClean="0"/>
          </a:p>
          <a:p>
            <a:pPr marL="457200" lvl="1" indent="0">
              <a:buFont typeface="Arial" pitchFamily="34" charset="0"/>
              <a:buNone/>
            </a:pPr>
            <a:endParaRPr lang="en-US" sz="2400" dirty="0" smtClean="0"/>
          </a:p>
          <a:p>
            <a:pPr lvl="1"/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502" y="1333985"/>
            <a:ext cx="1993236" cy="149492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4743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620000" cy="1143000"/>
          </a:xfrm>
        </p:spPr>
        <p:txBody>
          <a:bodyPr/>
          <a:lstStyle/>
          <a:p>
            <a:r>
              <a:rPr lang="en-US" sz="4400" dirty="0" smtClean="0">
                <a:latin typeface="+mn-lt"/>
              </a:rPr>
              <a:t>	Gimbal System</a:t>
            </a:r>
            <a:endParaRPr lang="en-US" sz="44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B8BF6-D70C-4DDE-B468-A9A9C00159B2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76200" y="1295400"/>
            <a:ext cx="7315200" cy="4800600"/>
          </a:xfrm>
        </p:spPr>
        <p:txBody>
          <a:bodyPr>
            <a:normAutofit/>
          </a:bodyPr>
          <a:lstStyle/>
          <a:p>
            <a:pPr marL="411480" lvl="1" indent="0">
              <a:buNone/>
            </a:pPr>
            <a:endParaRPr lang="pt-BR" sz="2400" dirty="0" smtClean="0"/>
          </a:p>
          <a:p>
            <a:pPr lvl="1"/>
            <a:r>
              <a:rPr lang="pt-BR" sz="2400" dirty="0"/>
              <a:t>System </a:t>
            </a:r>
            <a:r>
              <a:rPr lang="pt-BR" sz="2400" dirty="0" smtClean="0"/>
              <a:t>Implemented</a:t>
            </a:r>
            <a:endParaRPr lang="pt-BR" sz="2400" dirty="0"/>
          </a:p>
          <a:p>
            <a:pPr lvl="1">
              <a:buFont typeface="Arial" pitchFamily="34" charset="0"/>
              <a:buChar char="•"/>
            </a:pPr>
            <a:r>
              <a:rPr lang="pt-BR" sz="2400" dirty="0" smtClean="0"/>
              <a:t>System works properly on test flight</a:t>
            </a:r>
          </a:p>
          <a:p>
            <a:pPr lvl="2"/>
            <a:r>
              <a:rPr lang="pt-BR" sz="2400" dirty="0"/>
              <a:t>Autopilot </a:t>
            </a:r>
            <a:r>
              <a:rPr lang="pt-BR" sz="2400" dirty="0" smtClean="0"/>
              <a:t>is able to control servos</a:t>
            </a:r>
          </a:p>
          <a:p>
            <a:pPr lvl="2"/>
            <a:r>
              <a:rPr lang="pt-BR" sz="2400" dirty="0" smtClean="0"/>
              <a:t>Servos are calibrated correctly</a:t>
            </a:r>
          </a:p>
          <a:p>
            <a:pPr lvl="1"/>
            <a:r>
              <a:rPr lang="pt-BR" sz="2400" dirty="0" smtClean="0"/>
              <a:t>Vibrations</a:t>
            </a:r>
          </a:p>
          <a:p>
            <a:pPr lvl="2"/>
            <a:r>
              <a:rPr lang="pt-BR" sz="2200" dirty="0" smtClean="0"/>
              <a:t>Last tests with damping materials were not as good as expected</a:t>
            </a:r>
          </a:p>
          <a:p>
            <a:pPr lvl="2"/>
            <a:r>
              <a:rPr lang="pt-BR" sz="2200" dirty="0" smtClean="0"/>
              <a:t>Newer tests are currently being done</a:t>
            </a:r>
          </a:p>
          <a:p>
            <a:pPr lvl="3"/>
            <a:r>
              <a:rPr lang="pt-BR" sz="2000" dirty="0" smtClean="0"/>
              <a:t>Rubber Bands</a:t>
            </a:r>
          </a:p>
          <a:p>
            <a:pPr marL="411480" lvl="1" indent="0">
              <a:buNone/>
            </a:pPr>
            <a:endParaRPr lang="en-US" sz="2300" dirty="0" smtClean="0"/>
          </a:p>
          <a:p>
            <a:pPr lvl="1">
              <a:buFont typeface="Arial" pitchFamily="34" charset="0"/>
              <a:buChar char="•"/>
            </a:pPr>
            <a:endParaRPr lang="en-US" sz="2000" dirty="0" smtClean="0"/>
          </a:p>
          <a:p>
            <a:pPr lvl="1">
              <a:buFont typeface="Arial" pitchFamily="34" charset="0"/>
              <a:buChar char="•"/>
            </a:pPr>
            <a:endParaRPr lang="en-US" sz="2400" dirty="0"/>
          </a:p>
          <a:p>
            <a:pPr marL="457200" lvl="1" indent="0">
              <a:buNone/>
            </a:pPr>
            <a:endParaRPr lang="en-US" sz="2400" dirty="0" smtClean="0"/>
          </a:p>
          <a:p>
            <a:pPr lvl="1">
              <a:buFont typeface="Arial" pitchFamily="34" charset="0"/>
              <a:buChar char="•"/>
            </a:pPr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654" y="1600200"/>
            <a:ext cx="2527971" cy="18288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Picture 5" descr="image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38800" y="4400550"/>
            <a:ext cx="2565400" cy="1924050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72518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620000" cy="1143000"/>
          </a:xfrm>
        </p:spPr>
        <p:txBody>
          <a:bodyPr/>
          <a:lstStyle/>
          <a:p>
            <a:r>
              <a:rPr lang="en-US" sz="4400" dirty="0" smtClean="0">
                <a:latin typeface="+mn-lt"/>
              </a:rPr>
              <a:t>	Gimbal System</a:t>
            </a:r>
            <a:endParaRPr lang="en-US" sz="44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B8BF6-D70C-4DDE-B468-A9A9C00159B2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333500"/>
            <a:ext cx="7315200" cy="4800600"/>
          </a:xfrm>
        </p:spPr>
        <p:txBody>
          <a:bodyPr>
            <a:normAutofit/>
          </a:bodyPr>
          <a:lstStyle/>
          <a:p>
            <a:pPr lvl="1"/>
            <a:r>
              <a:rPr lang="pt-BR" sz="2400" dirty="0" smtClean="0"/>
              <a:t>Angular Correction Video</a:t>
            </a:r>
            <a:endParaRPr lang="pt-BR" sz="2400" dirty="0"/>
          </a:p>
          <a:p>
            <a:pPr marL="411480" lvl="1" indent="0">
              <a:buNone/>
            </a:pPr>
            <a:endParaRPr lang="pt-BR" sz="2400" dirty="0" smtClean="0"/>
          </a:p>
          <a:p>
            <a:pPr marL="411480" lvl="1" indent="0">
              <a:buNone/>
            </a:pPr>
            <a:endParaRPr lang="en-US" sz="2300" dirty="0" smtClean="0"/>
          </a:p>
          <a:p>
            <a:pPr lvl="1">
              <a:buFont typeface="Arial" pitchFamily="34" charset="0"/>
              <a:buChar char="•"/>
            </a:pPr>
            <a:endParaRPr lang="en-US" sz="2000" dirty="0" smtClean="0"/>
          </a:p>
          <a:p>
            <a:pPr lvl="1">
              <a:buFont typeface="Arial" pitchFamily="34" charset="0"/>
              <a:buChar char="•"/>
            </a:pPr>
            <a:endParaRPr lang="en-US" sz="2400" dirty="0"/>
          </a:p>
          <a:p>
            <a:pPr marL="457200" lvl="1" indent="0">
              <a:buNone/>
            </a:pPr>
            <a:endParaRPr lang="en-US" sz="2400" dirty="0" smtClean="0"/>
          </a:p>
          <a:p>
            <a:pPr lvl="1">
              <a:buFont typeface="Arial" pitchFamily="34" charset="0"/>
              <a:buChar char="•"/>
            </a:pPr>
            <a:endParaRPr lang="en-US" dirty="0" smtClean="0"/>
          </a:p>
        </p:txBody>
      </p:sp>
      <p:pic>
        <p:nvPicPr>
          <p:cNvPr id="7" name="Gimbal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2930" b="17691"/>
          <a:stretch/>
        </p:blipFill>
        <p:spPr>
          <a:xfrm>
            <a:off x="1528011" y="2451798"/>
            <a:ext cx="5638800" cy="293411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4000" y="2451798"/>
            <a:ext cx="5642811" cy="293411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491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B8BF6-D70C-4DDE-B468-A9A9C00159B2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837423"/>
            <a:ext cx="5163271" cy="5563377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077200" cy="1143000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Camera System</a:t>
            </a:r>
            <a:endParaRPr lang="en-US" b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85800" y="4383661"/>
            <a:ext cx="3048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latin typeface="+mn-lt"/>
              </a:rPr>
              <a:t>Image Processing</a:t>
            </a:r>
            <a:endParaRPr lang="en-US" sz="2800" b="1" dirty="0">
              <a:latin typeface="+mn-lt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581400" y="1447800"/>
            <a:ext cx="609600" cy="381000"/>
          </a:xfrm>
          <a:prstGeom prst="round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3581400" y="3886200"/>
            <a:ext cx="609600" cy="457200"/>
          </a:xfrm>
          <a:prstGeom prst="round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22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395" y="4484331"/>
            <a:ext cx="938212" cy="1667932"/>
          </a:xfrm>
          <a:prstGeom prst="rect">
            <a:avLst/>
          </a:prstGeom>
        </p:spPr>
      </p:pic>
      <p:pic>
        <p:nvPicPr>
          <p:cNvPr id="123" name="Picture 1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062" y="5606475"/>
            <a:ext cx="1633440" cy="12039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529205"/>
            <a:ext cx="2006283" cy="1594995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254919" y="2347609"/>
            <a:ext cx="7127081" cy="3956177"/>
            <a:chOff x="20654030" y="16187008"/>
            <a:chExt cx="11587612" cy="7412430"/>
          </a:xfrm>
        </p:grpSpPr>
        <p:grpSp>
          <p:nvGrpSpPr>
            <p:cNvPr id="11" name="Group 10"/>
            <p:cNvGrpSpPr/>
            <p:nvPr/>
          </p:nvGrpSpPr>
          <p:grpSpPr>
            <a:xfrm>
              <a:off x="20654030" y="16539167"/>
              <a:ext cx="8246454" cy="7060271"/>
              <a:chOff x="19914241" y="16284493"/>
              <a:chExt cx="8766501" cy="7505513"/>
            </a:xfrm>
          </p:grpSpPr>
          <p:sp>
            <p:nvSpPr>
              <p:cNvPr id="16" name="Rounded Rectangle 15"/>
              <p:cNvSpPr/>
              <p:nvPr/>
            </p:nvSpPr>
            <p:spPr>
              <a:xfrm>
                <a:off x="21153309" y="16284493"/>
                <a:ext cx="1287278" cy="592176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b="1" dirty="0" smtClean="0"/>
                  <a:t>CCD</a:t>
                </a:r>
              </a:p>
              <a:p>
                <a:pPr algn="ctr"/>
                <a:r>
                  <a:rPr lang="en-US" sz="900" b="1" dirty="0" smtClean="0"/>
                  <a:t>Camera</a:t>
                </a:r>
                <a:endParaRPr lang="en-US" sz="900" b="1" dirty="0"/>
              </a:p>
            </p:txBody>
          </p:sp>
          <p:sp>
            <p:nvSpPr>
              <p:cNvPr id="17" name="Rounded Rectangle 16"/>
              <p:cNvSpPr/>
              <p:nvPr/>
            </p:nvSpPr>
            <p:spPr>
              <a:xfrm>
                <a:off x="19914241" y="17058872"/>
                <a:ext cx="1621595" cy="796123"/>
              </a:xfrm>
              <a:prstGeom prst="roundRect">
                <a:avLst/>
              </a:prstGeom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b="1" dirty="0" smtClean="0"/>
                  <a:t>5.8GHz Video Transmitter</a:t>
                </a:r>
                <a:endParaRPr lang="en-US" sz="900" b="1" dirty="0"/>
              </a:p>
            </p:txBody>
          </p:sp>
          <p:sp>
            <p:nvSpPr>
              <p:cNvPr id="19" name="Rounded Rectangle 18"/>
              <p:cNvSpPr/>
              <p:nvPr/>
            </p:nvSpPr>
            <p:spPr>
              <a:xfrm>
                <a:off x="19970522" y="23072602"/>
                <a:ext cx="1560041" cy="717404"/>
              </a:xfrm>
              <a:prstGeom prst="roundRect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b="1" dirty="0" smtClean="0"/>
                  <a:t>5.8GHz Video Receiver</a:t>
                </a:r>
                <a:endParaRPr lang="en-US" sz="900" b="1" dirty="0"/>
              </a:p>
            </p:txBody>
          </p:sp>
          <p:sp>
            <p:nvSpPr>
              <p:cNvPr id="21" name="Rounded Rectangle 20"/>
              <p:cNvSpPr/>
              <p:nvPr/>
            </p:nvSpPr>
            <p:spPr>
              <a:xfrm>
                <a:off x="24755265" y="22920825"/>
                <a:ext cx="1657117" cy="869180"/>
              </a:xfrm>
              <a:prstGeom prst="roundRect">
                <a:avLst/>
              </a:prstGeom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b="1" dirty="0" smtClean="0"/>
                  <a:t>Composite-to-USB</a:t>
                </a:r>
                <a:r>
                  <a:rPr lang="en-US" sz="1600" b="1" dirty="0" smtClean="0"/>
                  <a:t> </a:t>
                </a:r>
                <a:r>
                  <a:rPr lang="en-US" sz="900" b="1" dirty="0" smtClean="0"/>
                  <a:t>Encoder</a:t>
                </a:r>
                <a:endParaRPr lang="en-US" sz="900" b="1" dirty="0"/>
              </a:p>
            </p:txBody>
          </p:sp>
          <p:cxnSp>
            <p:nvCxnSpPr>
              <p:cNvPr id="23" name="Elbow Connector 22"/>
              <p:cNvCxnSpPr>
                <a:stCxn id="16" idx="1"/>
                <a:endCxn id="17" idx="0"/>
              </p:cNvCxnSpPr>
              <p:nvPr/>
            </p:nvCxnSpPr>
            <p:spPr>
              <a:xfrm rot="10800000" flipV="1">
                <a:off x="20725039" y="16580579"/>
                <a:ext cx="428270" cy="478291"/>
              </a:xfrm>
              <a:prstGeom prst="bentConnector2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laptop"/>
              <p:cNvSpPr>
                <a:spLocks noEditPoints="1" noChangeArrowheads="1"/>
              </p:cNvSpPr>
              <p:nvPr/>
            </p:nvSpPr>
            <p:spPr bwMode="auto">
              <a:xfrm>
                <a:off x="27138619" y="21403067"/>
                <a:ext cx="1542123" cy="1365975"/>
              </a:xfrm>
              <a:custGeom>
                <a:avLst/>
                <a:gdLst>
                  <a:gd name="T0" fmla="*/ 3362 w 21600"/>
                  <a:gd name="T1" fmla="*/ 0 h 21600"/>
                  <a:gd name="T2" fmla="*/ 3362 w 21600"/>
                  <a:gd name="T3" fmla="*/ 7173 h 21600"/>
                  <a:gd name="T4" fmla="*/ 18327 w 21600"/>
                  <a:gd name="T5" fmla="*/ 0 h 21600"/>
                  <a:gd name="T6" fmla="*/ 18327 w 21600"/>
                  <a:gd name="T7" fmla="*/ 7173 h 21600"/>
                  <a:gd name="T8" fmla="*/ 10800 w 21600"/>
                  <a:gd name="T9" fmla="*/ 0 h 21600"/>
                  <a:gd name="T10" fmla="*/ 10800 w 21600"/>
                  <a:gd name="T11" fmla="*/ 21600 h 21600"/>
                  <a:gd name="T12" fmla="*/ 0 w 21600"/>
                  <a:gd name="T13" fmla="*/ 21600 h 21600"/>
                  <a:gd name="T14" fmla="*/ 21600 w 21600"/>
                  <a:gd name="T15" fmla="*/ 21600 h 21600"/>
                  <a:gd name="T16" fmla="*/ 4445 w 21600"/>
                  <a:gd name="T17" fmla="*/ 1858 h 21600"/>
                  <a:gd name="T18" fmla="*/ 17311 w 21600"/>
                  <a:gd name="T19" fmla="*/ 12323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 extrusionOk="0">
                    <a:moveTo>
                      <a:pt x="3362" y="0"/>
                    </a:moveTo>
                    <a:lnTo>
                      <a:pt x="18327" y="0"/>
                    </a:lnTo>
                    <a:lnTo>
                      <a:pt x="18327" y="14347"/>
                    </a:lnTo>
                    <a:lnTo>
                      <a:pt x="3362" y="14347"/>
                    </a:lnTo>
                    <a:lnTo>
                      <a:pt x="3362" y="0"/>
                    </a:lnTo>
                    <a:close/>
                  </a:path>
                  <a:path w="21600" h="21600" extrusionOk="0">
                    <a:moveTo>
                      <a:pt x="3340" y="15068"/>
                    </a:moveTo>
                    <a:lnTo>
                      <a:pt x="0" y="19877"/>
                    </a:lnTo>
                    <a:lnTo>
                      <a:pt x="21600" y="19877"/>
                    </a:lnTo>
                    <a:lnTo>
                      <a:pt x="18327" y="15068"/>
                    </a:lnTo>
                    <a:lnTo>
                      <a:pt x="3340" y="15068"/>
                    </a:lnTo>
                    <a:close/>
                  </a:path>
                  <a:path w="21600" h="21600" extrusionOk="0">
                    <a:moveTo>
                      <a:pt x="0" y="19877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9877"/>
                    </a:lnTo>
                    <a:lnTo>
                      <a:pt x="0" y="19877"/>
                    </a:lnTo>
                    <a:close/>
                  </a:path>
                  <a:path w="21600" h="21600" extrusionOk="0">
                    <a:moveTo>
                      <a:pt x="4186" y="1523"/>
                    </a:moveTo>
                    <a:lnTo>
                      <a:pt x="17547" y="1523"/>
                    </a:lnTo>
                    <a:lnTo>
                      <a:pt x="17547" y="12744"/>
                    </a:lnTo>
                    <a:lnTo>
                      <a:pt x="4186" y="12744"/>
                    </a:lnTo>
                    <a:lnTo>
                      <a:pt x="4186" y="1523"/>
                    </a:lnTo>
                    <a:close/>
                  </a:path>
                  <a:path w="21600" h="21600" extrusionOk="0">
                    <a:moveTo>
                      <a:pt x="3318" y="15549"/>
                    </a:moveTo>
                    <a:lnTo>
                      <a:pt x="2917" y="16110"/>
                    </a:lnTo>
                    <a:lnTo>
                      <a:pt x="18727" y="16110"/>
                    </a:lnTo>
                    <a:lnTo>
                      <a:pt x="18327" y="15549"/>
                    </a:lnTo>
                    <a:lnTo>
                      <a:pt x="3318" y="15549"/>
                    </a:lnTo>
                    <a:close/>
                  </a:path>
                  <a:path w="21600" h="21600" extrusionOk="0">
                    <a:moveTo>
                      <a:pt x="6213" y="18314"/>
                    </a:moveTo>
                    <a:lnTo>
                      <a:pt x="5946" y="18875"/>
                    </a:lnTo>
                    <a:lnTo>
                      <a:pt x="15766" y="18875"/>
                    </a:lnTo>
                    <a:lnTo>
                      <a:pt x="15499" y="18314"/>
                    </a:lnTo>
                    <a:lnTo>
                      <a:pt x="6213" y="18314"/>
                    </a:lnTo>
                    <a:close/>
                  </a:path>
                  <a:path w="21600" h="21600" extrusionOk="0">
                    <a:moveTo>
                      <a:pt x="2828" y="16471"/>
                    </a:moveTo>
                    <a:lnTo>
                      <a:pt x="2405" y="17072"/>
                    </a:lnTo>
                    <a:lnTo>
                      <a:pt x="19284" y="17072"/>
                    </a:lnTo>
                    <a:lnTo>
                      <a:pt x="18839" y="16471"/>
                    </a:lnTo>
                    <a:lnTo>
                      <a:pt x="2828" y="16471"/>
                    </a:lnTo>
                    <a:close/>
                  </a:path>
                  <a:path w="21600" h="21600" extrusionOk="0">
                    <a:moveTo>
                      <a:pt x="2316" y="17352"/>
                    </a:moveTo>
                    <a:lnTo>
                      <a:pt x="1871" y="17953"/>
                    </a:lnTo>
                    <a:lnTo>
                      <a:pt x="19863" y="17953"/>
                    </a:lnTo>
                    <a:lnTo>
                      <a:pt x="19395" y="17352"/>
                    </a:lnTo>
                    <a:lnTo>
                      <a:pt x="2316" y="17352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cxnSp>
            <p:nvCxnSpPr>
              <p:cNvPr id="25" name="Elbow Connector 24"/>
              <p:cNvCxnSpPr>
                <a:stCxn id="21" idx="3"/>
                <a:endCxn id="24" idx="5"/>
              </p:cNvCxnSpPr>
              <p:nvPr/>
            </p:nvCxnSpPr>
            <p:spPr>
              <a:xfrm flipV="1">
                <a:off x="26412381" y="22769042"/>
                <a:ext cx="1497299" cy="586373"/>
              </a:xfrm>
              <a:prstGeom prst="bentConnector3">
                <a:avLst>
                  <a:gd name="adj1" fmla="val 99820"/>
                </a:avLst>
              </a:prstGeom>
              <a:ln>
                <a:tailEnd type="arrow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>
                <a:stCxn id="19" idx="3"/>
                <a:endCxn id="21" idx="1"/>
              </p:cNvCxnSpPr>
              <p:nvPr/>
            </p:nvCxnSpPr>
            <p:spPr>
              <a:xfrm flipV="1">
                <a:off x="21530563" y="23355417"/>
                <a:ext cx="3224701" cy="758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12" name="Rounded Rectangle 11"/>
            <p:cNvSpPr/>
            <p:nvPr/>
          </p:nvSpPr>
          <p:spPr>
            <a:xfrm>
              <a:off x="23926802" y="16187008"/>
              <a:ext cx="8314840" cy="4596009"/>
            </a:xfrm>
            <a:prstGeom prst="roundRect">
              <a:avLst>
                <a:gd name="adj" fmla="val 10155"/>
              </a:avLst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620000" cy="1143000"/>
          </a:xfrm>
        </p:spPr>
        <p:txBody>
          <a:bodyPr/>
          <a:lstStyle/>
          <a:p>
            <a:pPr algn="ctr"/>
            <a:r>
              <a:rPr lang="en-US" dirty="0" smtClean="0">
                <a:latin typeface="+mn-lt"/>
              </a:rPr>
              <a:t>Image Processing – Top Level</a:t>
            </a:r>
            <a:endParaRPr lang="en-US" dirty="0">
              <a:latin typeface="+mn-lt"/>
            </a:endParaRPr>
          </a:p>
        </p:txBody>
      </p:sp>
      <p:grpSp>
        <p:nvGrpSpPr>
          <p:cNvPr id="100" name="Group 99"/>
          <p:cNvGrpSpPr/>
          <p:nvPr/>
        </p:nvGrpSpPr>
        <p:grpSpPr>
          <a:xfrm>
            <a:off x="2362200" y="2057400"/>
            <a:ext cx="5419725" cy="1952625"/>
            <a:chOff x="2362200" y="1515758"/>
            <a:chExt cx="5419725" cy="1952625"/>
          </a:xfrm>
        </p:grpSpPr>
        <p:cxnSp>
          <p:nvCxnSpPr>
            <p:cNvPr id="50" name="Straight Connector 49"/>
            <p:cNvCxnSpPr/>
            <p:nvPr/>
          </p:nvCxnSpPr>
          <p:spPr>
            <a:xfrm flipV="1">
              <a:off x="2362200" y="1515759"/>
              <a:ext cx="4495800" cy="32350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2362200" y="1839260"/>
              <a:ext cx="4572000" cy="9039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2362200" y="1839260"/>
              <a:ext cx="5267325" cy="161007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0" y="1515758"/>
              <a:ext cx="923925" cy="1952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4" name="Straight Connector 63"/>
            <p:cNvCxnSpPr/>
            <p:nvPr/>
          </p:nvCxnSpPr>
          <p:spPr>
            <a:xfrm flipV="1">
              <a:off x="2362200" y="1752602"/>
              <a:ext cx="5419725" cy="8665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51631" y="3059432"/>
            <a:ext cx="1295398" cy="2034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1E8B8BF6-D70C-4DDE-B468-A9A9C00159B2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085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620000" cy="1143000"/>
          </a:xfrm>
        </p:spPr>
        <p:txBody>
          <a:bodyPr/>
          <a:lstStyle/>
          <a:p>
            <a:pPr algn="ctr"/>
            <a:r>
              <a:rPr lang="en-US" dirty="0" smtClean="0">
                <a:latin typeface="+mn-lt"/>
              </a:rPr>
              <a:t>Transmission Subsystem</a:t>
            </a:r>
            <a:endParaRPr lang="en-US" dirty="0">
              <a:latin typeface="+mn-lt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33400" y="1143000"/>
            <a:ext cx="3886200" cy="518160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2800" dirty="0" smtClean="0"/>
          </a:p>
          <a:p>
            <a:r>
              <a:rPr lang="en-US" sz="2800" dirty="0" smtClean="0"/>
              <a:t>Power Supply</a:t>
            </a:r>
          </a:p>
          <a:p>
            <a:pPr lvl="1"/>
            <a:r>
              <a:rPr lang="en-US" dirty="0" smtClean="0"/>
              <a:t>Rechargeable Li-Po Battery</a:t>
            </a:r>
          </a:p>
          <a:p>
            <a:pPr lvl="1"/>
            <a:r>
              <a:rPr lang="en-US" dirty="0" smtClean="0"/>
              <a:t>11.1 V, 2200 </a:t>
            </a:r>
            <a:r>
              <a:rPr lang="en-US" dirty="0" err="1" smtClean="0"/>
              <a:t>mAH</a:t>
            </a:r>
            <a:endParaRPr lang="en-US" dirty="0" smtClean="0"/>
          </a:p>
          <a:p>
            <a:r>
              <a:rPr lang="en-US" sz="2800" dirty="0" smtClean="0"/>
              <a:t>Video Transmitter</a:t>
            </a:r>
          </a:p>
          <a:p>
            <a:pPr lvl="1"/>
            <a:r>
              <a:rPr lang="en-US" dirty="0" smtClean="0"/>
              <a:t>Composite video (NTSC)</a:t>
            </a:r>
          </a:p>
          <a:p>
            <a:pPr lvl="1"/>
            <a:r>
              <a:rPr lang="en-US" dirty="0" smtClean="0"/>
              <a:t>5.8 GHz </a:t>
            </a:r>
          </a:p>
          <a:p>
            <a:pPr lvl="1"/>
            <a:r>
              <a:rPr lang="en-US" dirty="0" smtClean="0"/>
              <a:t>400 </a:t>
            </a:r>
            <a:r>
              <a:rPr lang="en-US" dirty="0" err="1" smtClean="0"/>
              <a:t>mW</a:t>
            </a:r>
            <a:endParaRPr lang="en-US" sz="2800" dirty="0" smtClean="0"/>
          </a:p>
          <a:p>
            <a:r>
              <a:rPr lang="en-US" sz="2800" dirty="0" smtClean="0"/>
              <a:t>Camera</a:t>
            </a:r>
            <a:endParaRPr lang="en-US" dirty="0" smtClean="0"/>
          </a:p>
          <a:p>
            <a:pPr lvl="1"/>
            <a:r>
              <a:rPr lang="en-US" dirty="0" smtClean="0"/>
              <a:t>Sony CCD </a:t>
            </a:r>
          </a:p>
          <a:p>
            <a:pPr lvl="1"/>
            <a:r>
              <a:rPr lang="en-US" dirty="0" smtClean="0"/>
              <a:t>700 TVL Resolution</a:t>
            </a:r>
            <a:endParaRPr lang="en-US" sz="2600" dirty="0" smtClean="0"/>
          </a:p>
          <a:p>
            <a:pPr lvl="1"/>
            <a:endParaRPr lang="en-US" sz="2600" dirty="0" smtClean="0"/>
          </a:p>
          <a:p>
            <a:pPr lvl="1">
              <a:buSzPct val="90000"/>
            </a:pPr>
            <a:endParaRPr lang="en-US" sz="2400" dirty="0" smtClean="0"/>
          </a:p>
          <a:p>
            <a:pPr marL="411480" lvl="1" indent="0">
              <a:buSzPct val="90000"/>
              <a:buNone/>
            </a:pPr>
            <a:endParaRPr lang="en-US" sz="2400" dirty="0" smtClean="0"/>
          </a:p>
          <a:p>
            <a:pPr marL="411480" lvl="1" indent="0">
              <a:buNone/>
            </a:pPr>
            <a:endParaRPr lang="en-US" sz="2800" dirty="0" smtClean="0"/>
          </a:p>
          <a:p>
            <a:pPr marL="411480" lvl="1" indent="0">
              <a:buNone/>
            </a:pPr>
            <a:endParaRPr lang="en-US" sz="2800" dirty="0" smtClean="0"/>
          </a:p>
        </p:txBody>
      </p:sp>
      <p:cxnSp>
        <p:nvCxnSpPr>
          <p:cNvPr id="17" name="Shape 16"/>
          <p:cNvCxnSpPr>
            <a:endCxn id="21" idx="1"/>
          </p:cNvCxnSpPr>
          <p:nvPr/>
        </p:nvCxnSpPr>
        <p:spPr>
          <a:xfrm rot="16200000" flipH="1">
            <a:off x="5314950" y="2647950"/>
            <a:ext cx="685800" cy="876300"/>
          </a:xfrm>
          <a:prstGeom prst="bentConnector2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6096000" y="2438400"/>
            <a:ext cx="1295400" cy="1981200"/>
            <a:chOff x="5105400" y="1981200"/>
            <a:chExt cx="1295400" cy="1981200"/>
          </a:xfrm>
          <a:solidFill>
            <a:schemeClr val="accent1"/>
          </a:solidFill>
        </p:grpSpPr>
        <p:sp>
          <p:nvSpPr>
            <p:cNvPr id="21" name="Rounded Rectangle 20"/>
            <p:cNvSpPr/>
            <p:nvPr/>
          </p:nvSpPr>
          <p:spPr>
            <a:xfrm>
              <a:off x="5105400" y="1981200"/>
              <a:ext cx="1295400" cy="198120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H="1">
              <a:off x="5334000" y="2057400"/>
              <a:ext cx="914400" cy="182879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>
              <a:softEdge rad="63500"/>
            </a:effectLst>
          </p:spPr>
        </p:pic>
      </p:grpSp>
      <p:cxnSp>
        <p:nvCxnSpPr>
          <p:cNvPr id="28" name="Shape 27"/>
          <p:cNvCxnSpPr>
            <a:stCxn id="21" idx="3"/>
          </p:cNvCxnSpPr>
          <p:nvPr/>
        </p:nvCxnSpPr>
        <p:spPr>
          <a:xfrm>
            <a:off x="7391400" y="3429000"/>
            <a:ext cx="298690" cy="1447800"/>
          </a:xfrm>
          <a:prstGeom prst="bentConnector2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hape 31"/>
          <p:cNvCxnSpPr>
            <a:endCxn id="21" idx="2"/>
          </p:cNvCxnSpPr>
          <p:nvPr/>
        </p:nvCxnSpPr>
        <p:spPr>
          <a:xfrm rot="10800000">
            <a:off x="6743700" y="4419600"/>
            <a:ext cx="419100" cy="914400"/>
          </a:xfrm>
          <a:prstGeom prst="bentConnector2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335133" y="1284868"/>
            <a:ext cx="838200" cy="1316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Rounded Rectangle 50"/>
          <p:cNvSpPr/>
          <p:nvPr/>
        </p:nvSpPr>
        <p:spPr>
          <a:xfrm>
            <a:off x="4495800" y="2133600"/>
            <a:ext cx="1447800" cy="609600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11.1 V Li-Po Battery</a:t>
            </a:r>
            <a:endParaRPr lang="en-US" dirty="0"/>
          </a:p>
        </p:txBody>
      </p:sp>
      <p:sp>
        <p:nvSpPr>
          <p:cNvPr id="2" name="Rounded Rectangle 1"/>
          <p:cNvSpPr/>
          <p:nvPr/>
        </p:nvSpPr>
        <p:spPr>
          <a:xfrm>
            <a:off x="6953249" y="4876800"/>
            <a:ext cx="1219200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11759" y="5024436"/>
            <a:ext cx="902180" cy="9191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2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1E8B8BF6-D70C-4DDE-B468-A9A9C00159B2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045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620000" cy="1143000"/>
          </a:xfrm>
        </p:spPr>
        <p:txBody>
          <a:bodyPr/>
          <a:lstStyle/>
          <a:p>
            <a:pPr algn="ctr"/>
            <a:r>
              <a:rPr lang="en-US" dirty="0" smtClean="0">
                <a:latin typeface="+mn-lt"/>
              </a:rPr>
              <a:t>Receiving Subsystem</a:t>
            </a:r>
            <a:endParaRPr lang="en-US" dirty="0">
              <a:latin typeface="+mn-lt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33400" y="1447800"/>
            <a:ext cx="3886200" cy="48006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Video Receiver</a:t>
            </a:r>
          </a:p>
          <a:p>
            <a:pPr lvl="1"/>
            <a:r>
              <a:rPr lang="en-US" dirty="0" smtClean="0"/>
              <a:t>R5800DX</a:t>
            </a:r>
          </a:p>
          <a:p>
            <a:pPr lvl="1"/>
            <a:r>
              <a:rPr lang="en-US" dirty="0" smtClean="0"/>
              <a:t>5.8 GHz sampling frequency</a:t>
            </a:r>
          </a:p>
          <a:p>
            <a:r>
              <a:rPr lang="en-US" sz="2800" dirty="0" smtClean="0"/>
              <a:t>USB Encoder</a:t>
            </a:r>
          </a:p>
          <a:p>
            <a:pPr lvl="1"/>
            <a:r>
              <a:rPr lang="en-US" dirty="0" smtClean="0"/>
              <a:t>Input: Composite Video</a:t>
            </a:r>
          </a:p>
          <a:p>
            <a:pPr lvl="1"/>
            <a:r>
              <a:rPr lang="en-US" dirty="0" smtClean="0"/>
              <a:t>Output: USB</a:t>
            </a:r>
          </a:p>
          <a:p>
            <a:r>
              <a:rPr lang="en-US" sz="2800" dirty="0" smtClean="0"/>
              <a:t>Asus Laptop</a:t>
            </a:r>
          </a:p>
          <a:p>
            <a:pPr lvl="1"/>
            <a:r>
              <a:rPr lang="en-US" dirty="0" smtClean="0"/>
              <a:t>Intel Core i5 Processor</a:t>
            </a:r>
          </a:p>
          <a:p>
            <a:pPr lvl="1"/>
            <a:r>
              <a:rPr lang="en-US" dirty="0" smtClean="0"/>
              <a:t>4 GB RAM memory</a:t>
            </a:r>
            <a:endParaRPr lang="en-US" sz="2600" dirty="0" smtClean="0"/>
          </a:p>
          <a:p>
            <a:pPr lvl="1">
              <a:buSzPct val="90000"/>
              <a:buNone/>
            </a:pPr>
            <a:endParaRPr lang="en-US" sz="2400" dirty="0" smtClean="0"/>
          </a:p>
          <a:p>
            <a:pPr marL="411480" lvl="1" indent="0">
              <a:buSzPct val="90000"/>
              <a:buNone/>
            </a:pPr>
            <a:endParaRPr lang="en-US" sz="2400" dirty="0" smtClean="0"/>
          </a:p>
          <a:p>
            <a:pPr marL="411480" lvl="1" indent="0">
              <a:buNone/>
            </a:pPr>
            <a:endParaRPr lang="en-US" sz="2800" dirty="0" smtClean="0"/>
          </a:p>
          <a:p>
            <a:pPr marL="411480" lvl="1" indent="0">
              <a:buNone/>
            </a:pPr>
            <a:endParaRPr lang="en-US" sz="2800" dirty="0" smtClean="0"/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83210" y="1393790"/>
            <a:ext cx="990597" cy="1555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24"/>
          <p:cNvGrpSpPr/>
          <p:nvPr/>
        </p:nvGrpSpPr>
        <p:grpSpPr>
          <a:xfrm>
            <a:off x="4876800" y="2819400"/>
            <a:ext cx="1447800" cy="1371600"/>
            <a:chOff x="4800600" y="3505200"/>
            <a:chExt cx="1905000" cy="1752600"/>
          </a:xfrm>
        </p:grpSpPr>
        <p:sp>
          <p:nvSpPr>
            <p:cNvPr id="22" name="Rounded Rectangle 21"/>
            <p:cNvSpPr/>
            <p:nvPr/>
          </p:nvSpPr>
          <p:spPr>
            <a:xfrm>
              <a:off x="4800600" y="3505200"/>
              <a:ext cx="1905000" cy="1752600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105400" y="3581400"/>
              <a:ext cx="1295400" cy="1543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31750"/>
            </a:effectLst>
          </p:spPr>
        </p:pic>
      </p:grpSp>
      <p:cxnSp>
        <p:nvCxnSpPr>
          <p:cNvPr id="26" name="Shape 25"/>
          <p:cNvCxnSpPr>
            <a:stCxn id="22" idx="3"/>
            <a:endCxn id="29" idx="0"/>
          </p:cNvCxnSpPr>
          <p:nvPr/>
        </p:nvCxnSpPr>
        <p:spPr>
          <a:xfrm>
            <a:off x="6324600" y="3505200"/>
            <a:ext cx="990600" cy="609600"/>
          </a:xfrm>
          <a:prstGeom prst="bentConnector2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ounded Rectangle 28"/>
          <p:cNvSpPr/>
          <p:nvPr/>
        </p:nvSpPr>
        <p:spPr>
          <a:xfrm>
            <a:off x="6553200" y="4114800"/>
            <a:ext cx="1524000" cy="6096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USB Encoder</a:t>
            </a:r>
            <a:endParaRPr lang="en-US" dirty="0"/>
          </a:p>
        </p:txBody>
      </p:sp>
      <p:grpSp>
        <p:nvGrpSpPr>
          <p:cNvPr id="36" name="Group 35"/>
          <p:cNvGrpSpPr/>
          <p:nvPr/>
        </p:nvGrpSpPr>
        <p:grpSpPr>
          <a:xfrm>
            <a:off x="6705600" y="5334000"/>
            <a:ext cx="1219200" cy="1066800"/>
            <a:chOff x="4191000" y="5105400"/>
            <a:chExt cx="1219200" cy="1066800"/>
          </a:xfrm>
        </p:grpSpPr>
        <p:sp>
          <p:nvSpPr>
            <p:cNvPr id="33" name="Rounded Rectangle 32"/>
            <p:cNvSpPr/>
            <p:nvPr/>
          </p:nvSpPr>
          <p:spPr>
            <a:xfrm>
              <a:off x="4191000" y="5105400"/>
              <a:ext cx="1219200" cy="1066800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laptop"/>
            <p:cNvSpPr>
              <a:spLocks noEditPoints="1" noChangeArrowheads="1"/>
            </p:cNvSpPr>
            <p:nvPr/>
          </p:nvSpPr>
          <p:spPr bwMode="auto">
            <a:xfrm>
              <a:off x="4343400" y="5257800"/>
              <a:ext cx="892232" cy="685802"/>
            </a:xfrm>
            <a:custGeom>
              <a:avLst/>
              <a:gdLst>
                <a:gd name="T0" fmla="*/ 3362 w 21600"/>
                <a:gd name="T1" fmla="*/ 0 h 21600"/>
                <a:gd name="T2" fmla="*/ 3362 w 21600"/>
                <a:gd name="T3" fmla="*/ 7173 h 21600"/>
                <a:gd name="T4" fmla="*/ 18327 w 21600"/>
                <a:gd name="T5" fmla="*/ 0 h 21600"/>
                <a:gd name="T6" fmla="*/ 18327 w 21600"/>
                <a:gd name="T7" fmla="*/ 7173 h 21600"/>
                <a:gd name="T8" fmla="*/ 10800 w 21600"/>
                <a:gd name="T9" fmla="*/ 0 h 21600"/>
                <a:gd name="T10" fmla="*/ 10800 w 21600"/>
                <a:gd name="T11" fmla="*/ 21600 h 21600"/>
                <a:gd name="T12" fmla="*/ 0 w 21600"/>
                <a:gd name="T13" fmla="*/ 21600 h 21600"/>
                <a:gd name="T14" fmla="*/ 21600 w 21600"/>
                <a:gd name="T15" fmla="*/ 21600 h 21600"/>
                <a:gd name="T16" fmla="*/ 4445 w 21600"/>
                <a:gd name="T17" fmla="*/ 1858 h 21600"/>
                <a:gd name="T18" fmla="*/ 17311 w 21600"/>
                <a:gd name="T19" fmla="*/ 12323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 extrusionOk="0">
                  <a:moveTo>
                    <a:pt x="3362" y="0"/>
                  </a:moveTo>
                  <a:lnTo>
                    <a:pt x="18327" y="0"/>
                  </a:lnTo>
                  <a:lnTo>
                    <a:pt x="18327" y="14347"/>
                  </a:lnTo>
                  <a:lnTo>
                    <a:pt x="3362" y="14347"/>
                  </a:lnTo>
                  <a:lnTo>
                    <a:pt x="3362" y="0"/>
                  </a:lnTo>
                  <a:close/>
                </a:path>
                <a:path w="21600" h="21600" extrusionOk="0">
                  <a:moveTo>
                    <a:pt x="3340" y="15068"/>
                  </a:moveTo>
                  <a:lnTo>
                    <a:pt x="0" y="19877"/>
                  </a:lnTo>
                  <a:lnTo>
                    <a:pt x="21600" y="19877"/>
                  </a:lnTo>
                  <a:lnTo>
                    <a:pt x="18327" y="15068"/>
                  </a:lnTo>
                  <a:lnTo>
                    <a:pt x="3340" y="15068"/>
                  </a:lnTo>
                  <a:close/>
                </a:path>
                <a:path w="21600" h="21600" extrusionOk="0">
                  <a:moveTo>
                    <a:pt x="0" y="19877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19877"/>
                  </a:lnTo>
                  <a:lnTo>
                    <a:pt x="0" y="19877"/>
                  </a:lnTo>
                  <a:close/>
                </a:path>
                <a:path w="21600" h="21600" extrusionOk="0">
                  <a:moveTo>
                    <a:pt x="4186" y="1523"/>
                  </a:moveTo>
                  <a:lnTo>
                    <a:pt x="17547" y="1523"/>
                  </a:lnTo>
                  <a:lnTo>
                    <a:pt x="17547" y="12744"/>
                  </a:lnTo>
                  <a:lnTo>
                    <a:pt x="4186" y="12744"/>
                  </a:lnTo>
                  <a:lnTo>
                    <a:pt x="4186" y="1523"/>
                  </a:lnTo>
                  <a:close/>
                </a:path>
                <a:path w="21600" h="21600" extrusionOk="0">
                  <a:moveTo>
                    <a:pt x="3318" y="15549"/>
                  </a:moveTo>
                  <a:lnTo>
                    <a:pt x="2917" y="16110"/>
                  </a:lnTo>
                  <a:lnTo>
                    <a:pt x="18727" y="16110"/>
                  </a:lnTo>
                  <a:lnTo>
                    <a:pt x="18327" y="15549"/>
                  </a:lnTo>
                  <a:lnTo>
                    <a:pt x="3318" y="15549"/>
                  </a:lnTo>
                  <a:close/>
                </a:path>
                <a:path w="21600" h="21600" extrusionOk="0">
                  <a:moveTo>
                    <a:pt x="6213" y="18314"/>
                  </a:moveTo>
                  <a:lnTo>
                    <a:pt x="5946" y="18875"/>
                  </a:lnTo>
                  <a:lnTo>
                    <a:pt x="15766" y="18875"/>
                  </a:lnTo>
                  <a:lnTo>
                    <a:pt x="15499" y="18314"/>
                  </a:lnTo>
                  <a:lnTo>
                    <a:pt x="6213" y="18314"/>
                  </a:lnTo>
                  <a:close/>
                </a:path>
                <a:path w="21600" h="21600" extrusionOk="0">
                  <a:moveTo>
                    <a:pt x="2828" y="16471"/>
                  </a:moveTo>
                  <a:lnTo>
                    <a:pt x="2405" y="17072"/>
                  </a:lnTo>
                  <a:lnTo>
                    <a:pt x="19284" y="17072"/>
                  </a:lnTo>
                  <a:lnTo>
                    <a:pt x="18839" y="16471"/>
                  </a:lnTo>
                  <a:lnTo>
                    <a:pt x="2828" y="16471"/>
                  </a:lnTo>
                  <a:close/>
                </a:path>
                <a:path w="21600" h="21600" extrusionOk="0">
                  <a:moveTo>
                    <a:pt x="2316" y="17352"/>
                  </a:moveTo>
                  <a:lnTo>
                    <a:pt x="1871" y="17953"/>
                  </a:lnTo>
                  <a:lnTo>
                    <a:pt x="19863" y="17953"/>
                  </a:lnTo>
                  <a:lnTo>
                    <a:pt x="19395" y="17352"/>
                  </a:lnTo>
                  <a:lnTo>
                    <a:pt x="2316" y="17352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37" name="Shape 36"/>
          <p:cNvCxnSpPr/>
          <p:nvPr/>
        </p:nvCxnSpPr>
        <p:spPr>
          <a:xfrm rot="5400000">
            <a:off x="6858794" y="5028406"/>
            <a:ext cx="609600" cy="1588"/>
          </a:xfrm>
          <a:prstGeom prst="bentConnector3">
            <a:avLst>
              <a:gd name="adj1" fmla="val 50000"/>
            </a:avLst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hape 39"/>
          <p:cNvCxnSpPr/>
          <p:nvPr/>
        </p:nvCxnSpPr>
        <p:spPr>
          <a:xfrm rot="5400000" flipH="1" flipV="1">
            <a:off x="6997883" y="5037028"/>
            <a:ext cx="610394" cy="794"/>
          </a:xfrm>
          <a:prstGeom prst="bent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hape 36"/>
          <p:cNvCxnSpPr/>
          <p:nvPr/>
        </p:nvCxnSpPr>
        <p:spPr>
          <a:xfrm rot="5400000" flipH="1" flipV="1">
            <a:off x="7163594" y="5028406"/>
            <a:ext cx="609600" cy="1588"/>
          </a:xfrm>
          <a:prstGeom prst="bentConnector3">
            <a:avLst>
              <a:gd name="adj1" fmla="val 50000"/>
            </a:avLst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ounded Rectangle 47"/>
          <p:cNvSpPr/>
          <p:nvPr/>
        </p:nvSpPr>
        <p:spPr>
          <a:xfrm>
            <a:off x="4572000" y="5562600"/>
            <a:ext cx="1447800" cy="609600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AC Wall Outlet</a:t>
            </a:r>
            <a:endParaRPr lang="en-US" dirty="0"/>
          </a:p>
        </p:txBody>
      </p:sp>
      <p:cxnSp>
        <p:nvCxnSpPr>
          <p:cNvPr id="50" name="Shape 39"/>
          <p:cNvCxnSpPr>
            <a:stCxn id="48" idx="0"/>
            <a:endCxn id="22" idx="2"/>
          </p:cNvCxnSpPr>
          <p:nvPr/>
        </p:nvCxnSpPr>
        <p:spPr>
          <a:xfrm rot="5400000" flipH="1" flipV="1">
            <a:off x="4762500" y="4724400"/>
            <a:ext cx="1371600" cy="304800"/>
          </a:xfrm>
          <a:prstGeom prst="bent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hape 39"/>
          <p:cNvCxnSpPr>
            <a:stCxn id="48" idx="3"/>
            <a:endCxn id="33" idx="1"/>
          </p:cNvCxnSpPr>
          <p:nvPr/>
        </p:nvCxnSpPr>
        <p:spPr>
          <a:xfrm>
            <a:off x="6019800" y="5867400"/>
            <a:ext cx="685800" cy="1588"/>
          </a:xfrm>
          <a:prstGeom prst="bent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1E8B8BF6-D70C-4DDE-B468-A9A9C00159B2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881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620000" cy="1143000"/>
          </a:xfrm>
        </p:spPr>
        <p:txBody>
          <a:bodyPr/>
          <a:lstStyle/>
          <a:p>
            <a:pPr algn="l"/>
            <a:r>
              <a:rPr lang="en-US" dirty="0" smtClean="0">
                <a:latin typeface="+mn-lt"/>
              </a:rPr>
              <a:t>Software Subsystem</a:t>
            </a:r>
            <a:endParaRPr lang="en-US" dirty="0">
              <a:latin typeface="+mn-lt"/>
            </a:endParaRPr>
          </a:p>
        </p:txBody>
      </p:sp>
      <p:grpSp>
        <p:nvGrpSpPr>
          <p:cNvPr id="54" name="Group 116"/>
          <p:cNvGrpSpPr>
            <a:grpSpLocks/>
          </p:cNvGrpSpPr>
          <p:nvPr/>
        </p:nvGrpSpPr>
        <p:grpSpPr bwMode="auto">
          <a:xfrm>
            <a:off x="1432554" y="1524000"/>
            <a:ext cx="6339846" cy="4876954"/>
            <a:chOff x="922" y="2125"/>
            <a:chExt cx="10418" cy="10521"/>
          </a:xfrm>
        </p:grpSpPr>
        <p:sp>
          <p:nvSpPr>
            <p:cNvPr id="55" name="AutoShape 117"/>
            <p:cNvSpPr>
              <a:spLocks noChangeArrowheads="1"/>
            </p:cNvSpPr>
            <p:nvPr/>
          </p:nvSpPr>
          <p:spPr bwMode="auto">
            <a:xfrm>
              <a:off x="4170" y="3238"/>
              <a:ext cx="485" cy="376"/>
            </a:xfrm>
            <a:prstGeom prst="flowChartDecision">
              <a:avLst/>
            </a:prstGeom>
            <a:gradFill rotWithShape="0">
              <a:gsLst>
                <a:gs pos="0">
                  <a:srgbClr val="D99594"/>
                </a:gs>
                <a:gs pos="50000">
                  <a:srgbClr val="C0504D"/>
                </a:gs>
                <a:gs pos="100000">
                  <a:srgbClr val="D99594"/>
                </a:gs>
              </a:gsLst>
              <a:lin ang="5400000" scaled="1"/>
            </a:gradFill>
            <a:ln w="12700">
              <a:solidFill>
                <a:srgbClr val="C0504D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622423"/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6" name="Group 119"/>
            <p:cNvGrpSpPr>
              <a:grpSpLocks/>
            </p:cNvGrpSpPr>
            <p:nvPr/>
          </p:nvGrpSpPr>
          <p:grpSpPr bwMode="auto">
            <a:xfrm>
              <a:off x="922" y="2125"/>
              <a:ext cx="10418" cy="10521"/>
              <a:chOff x="922" y="2125"/>
              <a:chExt cx="10418" cy="10521"/>
            </a:xfrm>
          </p:grpSpPr>
          <p:sp>
            <p:nvSpPr>
              <p:cNvPr id="57" name="Text Box 120"/>
              <p:cNvSpPr txBox="1">
                <a:spLocks noChangeArrowheads="1"/>
              </p:cNvSpPr>
              <p:nvPr/>
            </p:nvSpPr>
            <p:spPr bwMode="auto">
              <a:xfrm>
                <a:off x="5368" y="10018"/>
                <a:ext cx="639" cy="34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Yes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8" name="Text Box 121"/>
              <p:cNvSpPr txBox="1">
                <a:spLocks noChangeArrowheads="1"/>
              </p:cNvSpPr>
              <p:nvPr/>
            </p:nvSpPr>
            <p:spPr bwMode="auto">
              <a:xfrm>
                <a:off x="7035" y="10186"/>
                <a:ext cx="2446" cy="53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Duplicate of previous target?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9" name="AutoShape 122"/>
              <p:cNvSpPr>
                <a:spLocks noChangeArrowheads="1"/>
              </p:cNvSpPr>
              <p:nvPr/>
            </p:nvSpPr>
            <p:spPr bwMode="auto">
              <a:xfrm>
                <a:off x="6449" y="10321"/>
                <a:ext cx="485" cy="376"/>
              </a:xfrm>
              <a:prstGeom prst="flowChartDecision">
                <a:avLst/>
              </a:prstGeom>
              <a:gradFill rotWithShape="0">
                <a:gsLst>
                  <a:gs pos="0">
                    <a:srgbClr val="D99594"/>
                  </a:gs>
                  <a:gs pos="50000">
                    <a:srgbClr val="C0504D"/>
                  </a:gs>
                  <a:gs pos="100000">
                    <a:srgbClr val="D99594"/>
                  </a:gs>
                </a:gsLst>
                <a:lin ang="5400000" scaled="1"/>
              </a:gradFill>
              <a:ln w="12700">
                <a:solidFill>
                  <a:srgbClr val="C0504D"/>
                </a:solidFill>
                <a:miter lim="800000"/>
                <a:headEnd/>
                <a:tailEnd/>
              </a:ln>
              <a:effectLst>
                <a:outerShdw dist="28398" dir="3806097" algn="ctr" rotWithShape="0">
                  <a:srgbClr val="622423"/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AutoShape 123"/>
              <p:cNvSpPr>
                <a:spLocks noChangeArrowheads="1"/>
              </p:cNvSpPr>
              <p:nvPr/>
            </p:nvSpPr>
            <p:spPr bwMode="auto">
              <a:xfrm>
                <a:off x="2992" y="10321"/>
                <a:ext cx="1663" cy="872"/>
              </a:xfrm>
              <a:prstGeom prst="flowChartProcess">
                <a:avLst/>
              </a:prstGeom>
              <a:gradFill rotWithShape="0">
                <a:gsLst>
                  <a:gs pos="0">
                    <a:srgbClr val="F79646"/>
                  </a:gs>
                  <a:gs pos="100000">
                    <a:srgbClr val="974706"/>
                  </a:gs>
                </a:gsLst>
                <a:lin ang="2700000" scaled="1"/>
              </a:gradFill>
              <a:ln w="12700">
                <a:solidFill>
                  <a:srgbClr val="F2F2F2"/>
                </a:solidFill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Disregard Data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61" name="AutoShape 124"/>
              <p:cNvCxnSpPr>
                <a:cxnSpLocks noChangeShapeType="1"/>
              </p:cNvCxnSpPr>
              <p:nvPr/>
            </p:nvCxnSpPr>
            <p:spPr bwMode="auto">
              <a:xfrm flipH="1">
                <a:off x="4638" y="10510"/>
                <a:ext cx="1794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  <p:sp>
            <p:nvSpPr>
              <p:cNvPr id="62" name="Text Box 125"/>
              <p:cNvSpPr txBox="1">
                <a:spLocks noChangeArrowheads="1"/>
              </p:cNvSpPr>
              <p:nvPr/>
            </p:nvSpPr>
            <p:spPr bwMode="auto">
              <a:xfrm>
                <a:off x="6679" y="10966"/>
                <a:ext cx="639" cy="34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No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63" name="AutoShape 126"/>
              <p:cNvCxnSpPr>
                <a:cxnSpLocks noChangeShapeType="1"/>
              </p:cNvCxnSpPr>
              <p:nvPr/>
            </p:nvCxnSpPr>
            <p:spPr bwMode="auto">
              <a:xfrm>
                <a:off x="6704" y="10739"/>
                <a:ext cx="19" cy="1019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  <p:sp>
            <p:nvSpPr>
              <p:cNvPr id="64" name="AutoShape 127"/>
              <p:cNvSpPr>
                <a:spLocks noChangeArrowheads="1"/>
              </p:cNvSpPr>
              <p:nvPr/>
            </p:nvSpPr>
            <p:spPr bwMode="auto">
              <a:xfrm>
                <a:off x="5661" y="11758"/>
                <a:ext cx="2057" cy="888"/>
              </a:xfrm>
              <a:prstGeom prst="flowChartProcess">
                <a:avLst/>
              </a:prstGeom>
              <a:gradFill rotWithShape="0">
                <a:gsLst>
                  <a:gs pos="0">
                    <a:srgbClr val="4BACC6"/>
                  </a:gs>
                  <a:gs pos="100000">
                    <a:srgbClr val="205867"/>
                  </a:gs>
                </a:gsLst>
                <a:lin ang="2700000" scaled="1"/>
              </a:gradFill>
              <a:ln w="12700">
                <a:solidFill>
                  <a:srgbClr val="F2F2F2"/>
                </a:solidFill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lang="en-US" sz="1100" dirty="0" smtClean="0">
                    <a:latin typeface="Times New Roman" pitchFamily="18" charset="0"/>
                    <a:cs typeface="Arial" pitchFamily="34" charset="0"/>
                  </a:rPr>
                  <a:t>Save </a:t>
                </a:r>
                <a:r>
                  <a:rPr kumimoji="0" lang="en-US" sz="11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to Output File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65" name="AutoShape 128"/>
              <p:cNvCxnSpPr>
                <a:cxnSpLocks noChangeShapeType="1"/>
                <a:stCxn id="64" idx="1"/>
              </p:cNvCxnSpPr>
              <p:nvPr/>
            </p:nvCxnSpPr>
            <p:spPr bwMode="auto">
              <a:xfrm flipH="1" flipV="1">
                <a:off x="924" y="12201"/>
                <a:ext cx="4737" cy="1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  <p:grpSp>
            <p:nvGrpSpPr>
              <p:cNvPr id="66" name="Group 129"/>
              <p:cNvGrpSpPr>
                <a:grpSpLocks/>
              </p:cNvGrpSpPr>
              <p:nvPr/>
            </p:nvGrpSpPr>
            <p:grpSpPr bwMode="auto">
              <a:xfrm>
                <a:off x="922" y="2125"/>
                <a:ext cx="10418" cy="10078"/>
                <a:chOff x="922" y="2125"/>
                <a:chExt cx="10418" cy="10078"/>
              </a:xfrm>
            </p:grpSpPr>
            <p:sp>
              <p:nvSpPr>
                <p:cNvPr id="67" name="AutoShape 130"/>
                <p:cNvSpPr>
                  <a:spLocks noChangeArrowheads="1"/>
                </p:cNvSpPr>
                <p:nvPr/>
              </p:nvSpPr>
              <p:spPr bwMode="auto">
                <a:xfrm>
                  <a:off x="1063" y="7325"/>
                  <a:ext cx="1573" cy="846"/>
                </a:xfrm>
                <a:prstGeom prst="flowChartProcess">
                  <a:avLst/>
                </a:prstGeom>
                <a:gradFill rotWithShape="0">
                  <a:gsLst>
                    <a:gs pos="0">
                      <a:srgbClr val="F79646"/>
                    </a:gs>
                    <a:gs pos="100000">
                      <a:srgbClr val="974706"/>
                    </a:gs>
                  </a:gsLst>
                  <a:lin ang="2700000" scaled="1"/>
                </a:gradFill>
                <a:ln w="12700">
                  <a:solidFill>
                    <a:srgbClr val="F2F2F2"/>
                  </a:solidFill>
                  <a:miter lim="800000"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100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1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cs typeface="Arial" pitchFamily="34" charset="0"/>
                    </a:rPr>
                    <a:t>Orientation</a:t>
                  </a:r>
                  <a:endParaRPr kumimoji="0" lang="en-US" sz="1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8" name="AutoShape 131"/>
                <p:cNvSpPr>
                  <a:spLocks noChangeArrowheads="1"/>
                </p:cNvSpPr>
                <p:nvPr/>
              </p:nvSpPr>
              <p:spPr bwMode="auto">
                <a:xfrm>
                  <a:off x="2787" y="7325"/>
                  <a:ext cx="2013" cy="846"/>
                </a:xfrm>
                <a:prstGeom prst="flowChartProcess">
                  <a:avLst/>
                </a:prstGeom>
                <a:gradFill rotWithShape="0">
                  <a:gsLst>
                    <a:gs pos="0">
                      <a:srgbClr val="F79646"/>
                    </a:gs>
                    <a:gs pos="100000">
                      <a:srgbClr val="974706"/>
                    </a:gs>
                  </a:gsLst>
                  <a:lin ang="2700000" scaled="1"/>
                </a:gradFill>
                <a:ln w="12700">
                  <a:solidFill>
                    <a:srgbClr val="F2F2F2"/>
                  </a:solidFill>
                  <a:miter lim="800000"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100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1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cs typeface="Arial" pitchFamily="34" charset="0"/>
                    </a:rPr>
                    <a:t>Location of Target</a:t>
                  </a:r>
                  <a:endParaRPr kumimoji="0" lang="en-US" sz="1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9" name="AutoShape 132"/>
                <p:cNvSpPr>
                  <a:spLocks noChangeArrowheads="1"/>
                </p:cNvSpPr>
                <p:nvPr/>
              </p:nvSpPr>
              <p:spPr bwMode="auto">
                <a:xfrm>
                  <a:off x="10148" y="7325"/>
                  <a:ext cx="1192" cy="846"/>
                </a:xfrm>
                <a:prstGeom prst="flowChartProcess">
                  <a:avLst/>
                </a:prstGeom>
                <a:gradFill rotWithShape="0">
                  <a:gsLst>
                    <a:gs pos="0">
                      <a:srgbClr val="F79646"/>
                    </a:gs>
                    <a:gs pos="100000">
                      <a:srgbClr val="974706"/>
                    </a:gs>
                  </a:gsLst>
                  <a:lin ang="2700000" scaled="1"/>
                </a:gradFill>
                <a:ln w="12700">
                  <a:solidFill>
                    <a:srgbClr val="F2F2F2"/>
                  </a:solidFill>
                  <a:miter lim="800000"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100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1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cs typeface="Arial" pitchFamily="34" charset="0"/>
                    </a:rPr>
                    <a:t>Char Color</a:t>
                  </a:r>
                  <a:endParaRPr kumimoji="0" lang="en-US" sz="1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70" name="AutoShape 133"/>
                <p:cNvSpPr>
                  <a:spLocks noChangeArrowheads="1"/>
                </p:cNvSpPr>
                <p:nvPr/>
              </p:nvSpPr>
              <p:spPr bwMode="auto">
                <a:xfrm>
                  <a:off x="8497" y="7325"/>
                  <a:ext cx="1493" cy="846"/>
                </a:xfrm>
                <a:prstGeom prst="flowChartProcess">
                  <a:avLst/>
                </a:prstGeom>
                <a:gradFill rotWithShape="0">
                  <a:gsLst>
                    <a:gs pos="0">
                      <a:srgbClr val="F79646"/>
                    </a:gs>
                    <a:gs pos="100000">
                      <a:srgbClr val="974706"/>
                    </a:gs>
                  </a:gsLst>
                  <a:lin ang="2700000" scaled="1"/>
                </a:gradFill>
                <a:ln w="12700">
                  <a:solidFill>
                    <a:srgbClr val="F2F2F2"/>
                  </a:solidFill>
                  <a:miter lim="800000"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100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1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cs typeface="Arial" pitchFamily="34" charset="0"/>
                    </a:rPr>
                    <a:t>Char Shape</a:t>
                  </a:r>
                  <a:endParaRPr kumimoji="0" lang="en-US" sz="1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71" name="AutoShape 134"/>
                <p:cNvSpPr>
                  <a:spLocks noChangeArrowheads="1"/>
                </p:cNvSpPr>
                <p:nvPr/>
              </p:nvSpPr>
              <p:spPr bwMode="auto">
                <a:xfrm>
                  <a:off x="6733" y="7325"/>
                  <a:ext cx="1582" cy="846"/>
                </a:xfrm>
                <a:prstGeom prst="flowChartProcess">
                  <a:avLst/>
                </a:prstGeom>
                <a:gradFill rotWithShape="0">
                  <a:gsLst>
                    <a:gs pos="0">
                      <a:srgbClr val="F79646"/>
                    </a:gs>
                    <a:gs pos="100000">
                      <a:srgbClr val="974706"/>
                    </a:gs>
                  </a:gsLst>
                  <a:lin ang="2700000" scaled="1"/>
                </a:gradFill>
                <a:ln w="12700">
                  <a:solidFill>
                    <a:srgbClr val="F2F2F2"/>
                  </a:solidFill>
                  <a:miter lim="800000"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100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1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cs typeface="Arial" pitchFamily="34" charset="0"/>
                    </a:rPr>
                    <a:t>Target Color</a:t>
                  </a:r>
                  <a:endParaRPr kumimoji="0" lang="en-US" sz="1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72" name="AutoShape 135"/>
                <p:cNvSpPr>
                  <a:spLocks noChangeArrowheads="1"/>
                </p:cNvSpPr>
                <p:nvPr/>
              </p:nvSpPr>
              <p:spPr bwMode="auto">
                <a:xfrm>
                  <a:off x="4988" y="7325"/>
                  <a:ext cx="1587" cy="846"/>
                </a:xfrm>
                <a:prstGeom prst="flowChartProcess">
                  <a:avLst/>
                </a:prstGeom>
                <a:gradFill rotWithShape="0">
                  <a:gsLst>
                    <a:gs pos="0">
                      <a:srgbClr val="F79646"/>
                    </a:gs>
                    <a:gs pos="100000">
                      <a:srgbClr val="974706"/>
                    </a:gs>
                  </a:gsLst>
                  <a:lin ang="2700000" scaled="1"/>
                </a:gradFill>
                <a:ln w="12700">
                  <a:solidFill>
                    <a:srgbClr val="F2F2F2"/>
                  </a:solidFill>
                  <a:miter lim="800000"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100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1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cs typeface="Arial" pitchFamily="34" charset="0"/>
                    </a:rPr>
                    <a:t>Target Shape</a:t>
                  </a:r>
                  <a:endParaRPr kumimoji="0" lang="en-US" sz="1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cxnSp>
              <p:nvCxnSpPr>
                <p:cNvPr id="73" name="AutoShape 136"/>
                <p:cNvCxnSpPr>
                  <a:cxnSpLocks noChangeShapeType="1"/>
                </p:cNvCxnSpPr>
                <p:nvPr/>
              </p:nvCxnSpPr>
              <p:spPr bwMode="auto">
                <a:xfrm flipV="1">
                  <a:off x="1899" y="6995"/>
                  <a:ext cx="8901" cy="0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75" name="AutoShape 143"/>
                <p:cNvCxnSpPr>
                  <a:cxnSpLocks noChangeShapeType="1"/>
                </p:cNvCxnSpPr>
                <p:nvPr/>
              </p:nvCxnSpPr>
              <p:spPr bwMode="auto">
                <a:xfrm flipV="1">
                  <a:off x="1896" y="8339"/>
                  <a:ext cx="8889" cy="0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76" name="AutoShape 144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1814" y="8253"/>
                  <a:ext cx="168" cy="3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77" name="AutoShape 151"/>
                <p:cNvCxnSpPr>
                  <a:cxnSpLocks noChangeShapeType="1"/>
                  <a:stCxn id="82" idx="2"/>
                  <a:endCxn id="59" idx="0"/>
                </p:cNvCxnSpPr>
                <p:nvPr/>
              </p:nvCxnSpPr>
              <p:spPr bwMode="auto">
                <a:xfrm rot="16200000" flipH="1">
                  <a:off x="6541" y="10170"/>
                  <a:ext cx="298" cy="4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</p:cxnSp>
            <p:cxnSp>
              <p:nvCxnSpPr>
                <p:cNvPr id="78" name="AutoShape 152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-2108" y="9169"/>
                  <a:ext cx="6064" cy="3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79" name="AutoShape 153"/>
                <p:cNvCxnSpPr>
                  <a:cxnSpLocks noChangeShapeType="1"/>
                </p:cNvCxnSpPr>
                <p:nvPr/>
              </p:nvCxnSpPr>
              <p:spPr bwMode="auto">
                <a:xfrm>
                  <a:off x="924" y="6147"/>
                  <a:ext cx="1239" cy="0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80" name="AutoShape 154"/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1921" y="5894"/>
                  <a:ext cx="495" cy="11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</p:cxnSp>
            <p:grpSp>
              <p:nvGrpSpPr>
                <p:cNvPr id="81" name="Group 155"/>
                <p:cNvGrpSpPr>
                  <a:grpSpLocks/>
                </p:cNvGrpSpPr>
                <p:nvPr/>
              </p:nvGrpSpPr>
              <p:grpSpPr bwMode="auto">
                <a:xfrm>
                  <a:off x="924" y="2125"/>
                  <a:ext cx="7916" cy="4534"/>
                  <a:chOff x="924" y="2125"/>
                  <a:chExt cx="7916" cy="4534"/>
                </a:xfrm>
              </p:grpSpPr>
              <p:sp>
                <p:nvSpPr>
                  <p:cNvPr id="83" name="Text Box 15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396" y="3972"/>
                    <a:ext cx="639" cy="344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100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rPr>
                      <a:t>No</a:t>
                    </a:r>
                    <a:endParaRPr kumimoji="0" lang="en-US" sz="18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84" name="Text Box 15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229" y="2965"/>
                    <a:ext cx="639" cy="344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100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rPr>
                      <a:t>Yes</a:t>
                    </a:r>
                    <a:endParaRPr kumimoji="0" lang="en-US" sz="18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85" name="Text Box 15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424" y="2629"/>
                    <a:ext cx="1996" cy="344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100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rPr>
                      <a:t>Is there a target present?</a:t>
                    </a:r>
                    <a:endParaRPr kumimoji="0" lang="en-US" sz="18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86" name="AutoShape 159"/>
                  <p:cNvSpPr>
                    <a:spLocks noChangeArrowheads="1"/>
                  </p:cNvSpPr>
                  <p:nvPr/>
                </p:nvSpPr>
                <p:spPr bwMode="auto">
                  <a:xfrm>
                    <a:off x="6687" y="3038"/>
                    <a:ext cx="1810" cy="934"/>
                  </a:xfrm>
                  <a:prstGeom prst="flowChartProcess">
                    <a:avLst/>
                  </a:prstGeom>
                  <a:gradFill rotWithShape="0">
                    <a:gsLst>
                      <a:gs pos="0">
                        <a:srgbClr val="F79646"/>
                      </a:gs>
                      <a:gs pos="100000">
                        <a:srgbClr val="974706"/>
                      </a:gs>
                    </a:gsLst>
                    <a:lin ang="2700000" scaled="1"/>
                  </a:gradFill>
                  <a:ln w="12700">
                    <a:solidFill>
                      <a:srgbClr val="F2F2F2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100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pitchFamily="34" charset="0"/>
                      </a:rPr>
                      <a:t>Match GPS data to image</a:t>
                    </a:r>
                    <a:endParaRPr kumimoji="0" lang="en-US" sz="18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+mj-lt"/>
                      <a:cs typeface="Arial" pitchFamily="34" charset="0"/>
                    </a:endParaRPr>
                  </a:p>
                </p:txBody>
              </p:sp>
              <p:cxnSp>
                <p:nvCxnSpPr>
                  <p:cNvPr id="87" name="AutoShape 160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3114" y="3465"/>
                    <a:ext cx="1056" cy="1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</p:spPr>
              </p:cxnSp>
              <p:sp>
                <p:nvSpPr>
                  <p:cNvPr id="88" name="AutoShape 161"/>
                  <p:cNvSpPr>
                    <a:spLocks noChangeArrowheads="1"/>
                  </p:cNvSpPr>
                  <p:nvPr/>
                </p:nvSpPr>
                <p:spPr bwMode="auto">
                  <a:xfrm>
                    <a:off x="924" y="3238"/>
                    <a:ext cx="2500" cy="566"/>
                  </a:xfrm>
                  <a:prstGeom prst="flowChartInputOutput">
                    <a:avLst/>
                  </a:prstGeom>
                  <a:gradFill rotWithShape="0">
                    <a:gsLst>
                      <a:gs pos="0">
                        <a:srgbClr val="9BBB59"/>
                      </a:gs>
                      <a:gs pos="100000">
                        <a:srgbClr val="4E6128"/>
                      </a:gs>
                    </a:gsLst>
                    <a:lin ang="2700000" scaled="1"/>
                  </a:gradFill>
                  <a:ln w="12700">
                    <a:solidFill>
                      <a:srgbClr val="F2F2F2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100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pitchFamily="34" charset="0"/>
                      </a:rPr>
                      <a:t>Video Data</a:t>
                    </a:r>
                    <a:endParaRPr kumimoji="0" lang="en-US" sz="18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+mj-lt"/>
                      <a:cs typeface="Arial" pitchFamily="34" charset="0"/>
                    </a:endParaRPr>
                  </a:p>
                </p:txBody>
              </p:sp>
              <p:cxnSp>
                <p:nvCxnSpPr>
                  <p:cNvPr id="89" name="AutoShape 162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4655" y="3465"/>
                    <a:ext cx="2013" cy="1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</p:spPr>
              </p:cxnSp>
              <p:grpSp>
                <p:nvGrpSpPr>
                  <p:cNvPr id="90" name="Group 163"/>
                  <p:cNvGrpSpPr>
                    <a:grpSpLocks/>
                  </p:cNvGrpSpPr>
                  <p:nvPr/>
                </p:nvGrpSpPr>
                <p:grpSpPr bwMode="auto">
                  <a:xfrm>
                    <a:off x="6618" y="2125"/>
                    <a:ext cx="2222" cy="913"/>
                    <a:chOff x="5173" y="4270"/>
                    <a:chExt cx="2222" cy="913"/>
                  </a:xfrm>
                </p:grpSpPr>
                <p:sp>
                  <p:nvSpPr>
                    <p:cNvPr id="97" name="AutoShape 16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73" y="4270"/>
                      <a:ext cx="2222" cy="504"/>
                    </a:xfrm>
                    <a:prstGeom prst="flowChartInputOutput">
                      <a:avLst/>
                    </a:prstGeom>
                    <a:gradFill rotWithShape="0">
                      <a:gsLst>
                        <a:gs pos="0">
                          <a:srgbClr val="9BBB59"/>
                        </a:gs>
                        <a:gs pos="100000">
                          <a:srgbClr val="4E6128"/>
                        </a:gs>
                      </a:gsLst>
                      <a:lin ang="2700000" scaled="1"/>
                    </a:gradFill>
                    <a:ln w="12700">
                      <a:solidFill>
                        <a:srgbClr val="F2F2F2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GPS Data</a:t>
                      </a:r>
                    </a:p>
                  </p:txBody>
                </p:sp>
                <p:cxnSp>
                  <p:nvCxnSpPr>
                    <p:cNvPr id="98" name="AutoShape 165"/>
                    <p:cNvCxnSpPr>
                      <a:cxnSpLocks noChangeShapeType="1"/>
                      <a:endCxn id="86" idx="0"/>
                    </p:cNvCxnSpPr>
                    <p:nvPr/>
                  </p:nvCxnSpPr>
                  <p:spPr bwMode="auto">
                    <a:xfrm rot="16200000" flipH="1">
                      <a:off x="5942" y="4978"/>
                      <a:ext cx="409" cy="2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 type="triangle" w="med" len="med"/>
                    </a:ln>
                  </p:spPr>
                </p:cxnSp>
              </p:grpSp>
              <p:cxnSp>
                <p:nvCxnSpPr>
                  <p:cNvPr id="91" name="AutoShape 166"/>
                  <p:cNvCxnSpPr>
                    <a:cxnSpLocks noChangeShapeType="1"/>
                    <a:stCxn id="86" idx="2"/>
                    <a:endCxn id="96" idx="0"/>
                  </p:cNvCxnSpPr>
                  <p:nvPr/>
                </p:nvCxnSpPr>
                <p:spPr bwMode="auto">
                  <a:xfrm flipH="1">
                    <a:off x="7590" y="3972"/>
                    <a:ext cx="2" cy="336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</p:spPr>
              </p:cxnSp>
              <p:cxnSp>
                <p:nvCxnSpPr>
                  <p:cNvPr id="92" name="AutoShape 167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4416" y="3665"/>
                    <a:ext cx="1" cy="1317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sp>
                <p:nvSpPr>
                  <p:cNvPr id="93" name="AutoShape 168"/>
                  <p:cNvSpPr>
                    <a:spLocks noChangeArrowheads="1"/>
                  </p:cNvSpPr>
                  <p:nvPr/>
                </p:nvSpPr>
                <p:spPr bwMode="auto">
                  <a:xfrm>
                    <a:off x="1368" y="4308"/>
                    <a:ext cx="1624" cy="1343"/>
                  </a:xfrm>
                  <a:prstGeom prst="flowChartProcess">
                    <a:avLst/>
                  </a:prstGeom>
                  <a:gradFill rotWithShape="0">
                    <a:gsLst>
                      <a:gs pos="0">
                        <a:srgbClr val="F79646"/>
                      </a:gs>
                      <a:gs pos="100000">
                        <a:srgbClr val="974706"/>
                      </a:gs>
                    </a:gsLst>
                    <a:lin ang="2700000" scaled="1"/>
                  </a:gradFill>
                  <a:ln w="12700">
                    <a:solidFill>
                      <a:srgbClr val="F2F2F2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100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pitchFamily="34" charset="0"/>
                      </a:rPr>
                      <a:t>Acquire next frame of video</a:t>
                    </a:r>
                    <a:endParaRPr kumimoji="0" lang="en-US" sz="18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+mj-lt"/>
                      <a:cs typeface="Arial" pitchFamily="34" charset="0"/>
                    </a:endParaRPr>
                  </a:p>
                </p:txBody>
              </p:sp>
              <p:cxnSp>
                <p:nvCxnSpPr>
                  <p:cNvPr id="94" name="AutoShape 169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2979" y="5007"/>
                    <a:ext cx="1437" cy="1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</p:spPr>
              </p:cxnSp>
              <p:cxnSp>
                <p:nvCxnSpPr>
                  <p:cNvPr id="95" name="AutoShape 170"/>
                  <p:cNvCxnSpPr>
                    <a:cxnSpLocks noChangeShapeType="1"/>
                    <a:stCxn id="93" idx="0"/>
                  </p:cNvCxnSpPr>
                  <p:nvPr/>
                </p:nvCxnSpPr>
                <p:spPr bwMode="auto">
                  <a:xfrm rot="16200000" flipV="1">
                    <a:off x="1925" y="4053"/>
                    <a:ext cx="504" cy="6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</p:spPr>
              </p:cxnSp>
              <p:sp>
                <p:nvSpPr>
                  <p:cNvPr id="96" name="AutoShape 171"/>
                  <p:cNvSpPr>
                    <a:spLocks noChangeArrowheads="1"/>
                  </p:cNvSpPr>
                  <p:nvPr/>
                </p:nvSpPr>
                <p:spPr bwMode="auto">
                  <a:xfrm>
                    <a:off x="6479" y="4308"/>
                    <a:ext cx="2222" cy="2351"/>
                  </a:xfrm>
                  <a:prstGeom prst="flowChartExtract">
                    <a:avLst/>
                  </a:prstGeom>
                  <a:gradFill rotWithShape="0">
                    <a:gsLst>
                      <a:gs pos="0">
                        <a:srgbClr val="F79646"/>
                      </a:gs>
                      <a:gs pos="100000">
                        <a:srgbClr val="974706"/>
                      </a:gs>
                    </a:gsLst>
                    <a:lin ang="2700000" scaled="1"/>
                  </a:gradFill>
                  <a:ln w="12700">
                    <a:solidFill>
                      <a:srgbClr val="F2F2F2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100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rPr>
                      <a:t>Extract Target Data</a:t>
                    </a:r>
                    <a:endParaRPr kumimoji="0" lang="en-US" sz="10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  <p:sp>
              <p:nvSpPr>
                <p:cNvPr id="82" name="AutoShape 172"/>
                <p:cNvSpPr>
                  <a:spLocks noChangeArrowheads="1"/>
                </p:cNvSpPr>
                <p:nvPr/>
              </p:nvSpPr>
              <p:spPr bwMode="auto">
                <a:xfrm>
                  <a:off x="5646" y="8674"/>
                  <a:ext cx="2083" cy="1349"/>
                </a:xfrm>
                <a:prstGeom prst="flowChartMerge">
                  <a:avLst/>
                </a:prstGeom>
                <a:gradFill rotWithShape="0">
                  <a:gsLst>
                    <a:gs pos="0">
                      <a:srgbClr val="F79646"/>
                    </a:gs>
                    <a:gs pos="100000">
                      <a:srgbClr val="974706"/>
                    </a:gs>
                  </a:gsLst>
                  <a:lin ang="2700000" scaled="1"/>
                </a:gradFill>
                <a:ln w="12700">
                  <a:solidFill>
                    <a:srgbClr val="F2F2F2"/>
                  </a:solidFill>
                  <a:miter lim="800000"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100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1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pitchFamily="34" charset="0"/>
                      <a:cs typeface="Arial" pitchFamily="34" charset="0"/>
                    </a:rPr>
                    <a:t>Store Data</a:t>
                  </a:r>
                  <a:endParaRPr kumimoji="0" lang="en-US" sz="1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</p:grpSp>
      <p:cxnSp>
        <p:nvCxnSpPr>
          <p:cNvPr id="105" name="AutoShape 144"/>
          <p:cNvCxnSpPr>
            <a:cxnSpLocks noChangeShapeType="1"/>
          </p:cNvCxnSpPr>
          <p:nvPr/>
        </p:nvCxnSpPr>
        <p:spPr bwMode="auto">
          <a:xfrm rot="5400000">
            <a:off x="3160433" y="4358321"/>
            <a:ext cx="76200" cy="1588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106" name="AutoShape 144"/>
          <p:cNvCxnSpPr>
            <a:cxnSpLocks noChangeShapeType="1"/>
            <a:stCxn id="72" idx="2"/>
          </p:cNvCxnSpPr>
          <p:nvPr/>
        </p:nvCxnSpPr>
        <p:spPr bwMode="auto">
          <a:xfrm flipH="1">
            <a:off x="4389789" y="4326592"/>
            <a:ext cx="1" cy="8433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107" name="AutoShape 144"/>
          <p:cNvCxnSpPr>
            <a:cxnSpLocks noChangeShapeType="1"/>
            <a:stCxn id="71" idx="2"/>
          </p:cNvCxnSpPr>
          <p:nvPr/>
        </p:nvCxnSpPr>
        <p:spPr bwMode="auto">
          <a:xfrm>
            <a:off x="5450183" y="4326592"/>
            <a:ext cx="0" cy="70623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108" name="AutoShape 144"/>
          <p:cNvCxnSpPr>
            <a:cxnSpLocks noChangeShapeType="1"/>
            <a:stCxn id="70" idx="2"/>
          </p:cNvCxnSpPr>
          <p:nvPr/>
        </p:nvCxnSpPr>
        <p:spPr bwMode="auto">
          <a:xfrm>
            <a:off x="6496581" y="4326592"/>
            <a:ext cx="2715" cy="8433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109" name="AutoShape 140"/>
          <p:cNvCxnSpPr>
            <a:cxnSpLocks noChangeShapeType="1"/>
            <a:endCxn id="82" idx="0"/>
          </p:cNvCxnSpPr>
          <p:nvPr/>
        </p:nvCxnSpPr>
        <p:spPr bwMode="auto">
          <a:xfrm>
            <a:off x="4935961" y="4397215"/>
            <a:ext cx="5173" cy="16254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grpSp>
        <p:nvGrpSpPr>
          <p:cNvPr id="3" name="Group 2"/>
          <p:cNvGrpSpPr/>
          <p:nvPr/>
        </p:nvGrpSpPr>
        <p:grpSpPr>
          <a:xfrm>
            <a:off x="2027409" y="3781462"/>
            <a:ext cx="5416574" cy="175736"/>
            <a:chOff x="2027409" y="3781462"/>
            <a:chExt cx="5416574" cy="175736"/>
          </a:xfrm>
        </p:grpSpPr>
        <p:cxnSp>
          <p:nvCxnSpPr>
            <p:cNvPr id="99" name="AutoShape 140"/>
            <p:cNvCxnSpPr>
              <a:cxnSpLocks noChangeShapeType="1"/>
            </p:cNvCxnSpPr>
            <p:nvPr/>
          </p:nvCxnSpPr>
          <p:spPr bwMode="auto">
            <a:xfrm>
              <a:off x="7443983" y="3781462"/>
              <a:ext cx="0" cy="159268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110" name="AutoShape 140"/>
            <p:cNvCxnSpPr>
              <a:cxnSpLocks noChangeShapeType="1"/>
            </p:cNvCxnSpPr>
            <p:nvPr/>
          </p:nvCxnSpPr>
          <p:spPr bwMode="auto">
            <a:xfrm>
              <a:off x="6496580" y="3781463"/>
              <a:ext cx="0" cy="159268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111" name="AutoShape 140"/>
            <p:cNvCxnSpPr>
              <a:cxnSpLocks noChangeShapeType="1"/>
            </p:cNvCxnSpPr>
            <p:nvPr/>
          </p:nvCxnSpPr>
          <p:spPr bwMode="auto">
            <a:xfrm>
              <a:off x="5450183" y="3782352"/>
              <a:ext cx="0" cy="159268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112" name="AutoShape 140"/>
            <p:cNvCxnSpPr>
              <a:cxnSpLocks noChangeShapeType="1"/>
            </p:cNvCxnSpPr>
            <p:nvPr/>
          </p:nvCxnSpPr>
          <p:spPr bwMode="auto">
            <a:xfrm>
              <a:off x="4389789" y="3794459"/>
              <a:ext cx="0" cy="159268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113" name="AutoShape 140"/>
            <p:cNvCxnSpPr>
              <a:cxnSpLocks noChangeShapeType="1"/>
            </p:cNvCxnSpPr>
            <p:nvPr/>
          </p:nvCxnSpPr>
          <p:spPr bwMode="auto">
            <a:xfrm flipH="1">
              <a:off x="3198254" y="3781462"/>
              <a:ext cx="2146" cy="175736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114" name="AutoShape 140"/>
            <p:cNvCxnSpPr>
              <a:cxnSpLocks noChangeShapeType="1"/>
            </p:cNvCxnSpPr>
            <p:nvPr/>
          </p:nvCxnSpPr>
          <p:spPr bwMode="auto">
            <a:xfrm>
              <a:off x="2027409" y="3789827"/>
              <a:ext cx="0" cy="159268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</p:grpSp>
      <p:cxnSp>
        <p:nvCxnSpPr>
          <p:cNvPr id="115" name="AutoShape 140"/>
          <p:cNvCxnSpPr>
            <a:cxnSpLocks noChangeShapeType="1"/>
          </p:cNvCxnSpPr>
          <p:nvPr/>
        </p:nvCxnSpPr>
        <p:spPr bwMode="auto">
          <a:xfrm>
            <a:off x="5486400" y="3622194"/>
            <a:ext cx="0" cy="159268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117" name="AutoShape 144"/>
          <p:cNvCxnSpPr>
            <a:cxnSpLocks noChangeShapeType="1"/>
          </p:cNvCxnSpPr>
          <p:nvPr/>
        </p:nvCxnSpPr>
        <p:spPr bwMode="auto">
          <a:xfrm>
            <a:off x="7452385" y="4314347"/>
            <a:ext cx="2715" cy="82868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cxnSp>
      <p:sp>
        <p:nvSpPr>
          <p:cNvPr id="7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1E8B8BF6-D70C-4DDE-B468-A9A9C00159B2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641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620000" cy="1143000"/>
          </a:xfrm>
        </p:spPr>
        <p:txBody>
          <a:bodyPr/>
          <a:lstStyle/>
          <a:p>
            <a:pPr algn="l"/>
            <a:r>
              <a:rPr lang="en-US" dirty="0" smtClean="0">
                <a:latin typeface="+mn-lt"/>
              </a:rPr>
              <a:t>Image Processing - Results</a:t>
            </a:r>
            <a:endParaRPr lang="en-US" dirty="0">
              <a:latin typeface="+mn-lt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33400" y="1447800"/>
            <a:ext cx="7620000" cy="480060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endParaRPr lang="en-US" sz="2800" dirty="0" smtClean="0"/>
          </a:p>
          <a:p>
            <a:pPr marL="411480" lvl="1" indent="0">
              <a:buNone/>
            </a:pPr>
            <a:endParaRPr lang="en-US" sz="2400" dirty="0" smtClean="0"/>
          </a:p>
          <a:p>
            <a:pPr marL="411480" lvl="1" indent="0">
              <a:buNone/>
            </a:pPr>
            <a:endParaRPr lang="en-US" sz="2400" dirty="0" smtClean="0"/>
          </a:p>
          <a:p>
            <a:pPr marL="411480" lvl="1" indent="0">
              <a:buNone/>
            </a:pPr>
            <a:endParaRPr lang="en-US" sz="2400" dirty="0"/>
          </a:p>
          <a:p>
            <a:pPr marL="411480" lvl="1" indent="0">
              <a:buNone/>
            </a:pPr>
            <a:endParaRPr lang="en-US" sz="2400" dirty="0" smtClean="0"/>
          </a:p>
          <a:p>
            <a:pPr marL="411480" lvl="1" indent="0">
              <a:buNone/>
            </a:pPr>
            <a:endParaRPr lang="en-US" sz="2400" dirty="0" smtClean="0"/>
          </a:p>
          <a:p>
            <a:r>
              <a:rPr lang="en-US" sz="2800" dirty="0" smtClean="0"/>
              <a:t>Image Processing from in-flight video</a:t>
            </a:r>
          </a:p>
          <a:p>
            <a:pPr lvl="1">
              <a:buSzPct val="90000"/>
            </a:pPr>
            <a:endParaRPr lang="en-US" sz="2400" dirty="0"/>
          </a:p>
          <a:p>
            <a:pPr marL="411480" lvl="1" indent="0">
              <a:buSzPct val="90000"/>
              <a:buNone/>
            </a:pPr>
            <a:endParaRPr lang="en-US" sz="2400" dirty="0"/>
          </a:p>
          <a:p>
            <a:pPr marL="411480" lvl="1" indent="0">
              <a:buNone/>
            </a:pPr>
            <a:endParaRPr lang="en-US" sz="2800" dirty="0" smtClean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1E8B8BF6-D70C-4DDE-B468-A9A9C00159B2}" type="slidenum">
              <a:rPr lang="en-US" smtClean="0"/>
              <a:pPr/>
              <a:t>29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228600" y="4934911"/>
            <a:ext cx="7772400" cy="1542089"/>
            <a:chOff x="228600" y="4934911"/>
            <a:chExt cx="7772400" cy="1542089"/>
          </a:xfrm>
        </p:grpSpPr>
        <p:pic>
          <p:nvPicPr>
            <p:cNvPr id="8" name="Picture 7" descr="cropProc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53000" y="4934911"/>
              <a:ext cx="3048000" cy="154208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54" t="10692" r="21786" b="29792"/>
            <a:stretch/>
          </p:blipFill>
          <p:spPr>
            <a:xfrm>
              <a:off x="228600" y="5134456"/>
              <a:ext cx="2022458" cy="1143000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grpSp>
          <p:nvGrpSpPr>
            <p:cNvPr id="4" name="Group 3"/>
            <p:cNvGrpSpPr/>
            <p:nvPr/>
          </p:nvGrpSpPr>
          <p:grpSpPr>
            <a:xfrm>
              <a:off x="2527038" y="5134456"/>
              <a:ext cx="2044962" cy="1143000"/>
              <a:chOff x="2527038" y="5134456"/>
              <a:chExt cx="2044962" cy="1143000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867" t="11714" r="23428" b="28769"/>
              <a:stretch/>
            </p:blipFill>
            <p:spPr>
              <a:xfrm>
                <a:off x="2527038" y="5134456"/>
                <a:ext cx="2044962" cy="1143000"/>
              </a:xfrm>
              <a:prstGeom prst="rect">
                <a:avLst/>
              </a:prstGeom>
              <a:ln w="25400">
                <a:solidFill>
                  <a:schemeClr val="tx1"/>
                </a:solidFill>
              </a:ln>
            </p:spPr>
          </p:pic>
          <p:sp>
            <p:nvSpPr>
              <p:cNvPr id="2" name="Oval 1"/>
              <p:cNvSpPr/>
              <p:nvPr/>
            </p:nvSpPr>
            <p:spPr>
              <a:xfrm>
                <a:off x="3352800" y="5486400"/>
                <a:ext cx="304800" cy="30480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2" name="ROB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t="22210" b="28854"/>
          <a:stretch/>
        </p:blipFill>
        <p:spPr>
          <a:xfrm>
            <a:off x="762000" y="1139076"/>
            <a:ext cx="6862180" cy="251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088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Team History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7620000" cy="5181600"/>
          </a:xfrm>
        </p:spPr>
        <p:txBody>
          <a:bodyPr/>
          <a:lstStyle/>
          <a:p>
            <a:r>
              <a:rPr lang="en-US" dirty="0" smtClean="0"/>
              <a:t>Fall Semester</a:t>
            </a:r>
          </a:p>
          <a:p>
            <a:pPr lvl="1"/>
            <a:r>
              <a:rPr lang="en-US" dirty="0" smtClean="0"/>
              <a:t>Half of Team Studying in Brazil</a:t>
            </a:r>
          </a:p>
          <a:p>
            <a:pPr lvl="1"/>
            <a:r>
              <a:rPr lang="en-US" b="1" dirty="0" smtClean="0"/>
              <a:t>FIPSE</a:t>
            </a:r>
          </a:p>
          <a:p>
            <a:pPr lvl="2"/>
            <a:r>
              <a:rPr lang="en-US" dirty="0"/>
              <a:t>Fund for the Improvement of </a:t>
            </a:r>
            <a:r>
              <a:rPr lang="en-US" dirty="0" smtClean="0"/>
              <a:t>Post-Secondary </a:t>
            </a:r>
            <a:r>
              <a:rPr lang="en-US" dirty="0"/>
              <a:t>Education </a:t>
            </a:r>
            <a:endParaRPr lang="en-US" dirty="0" smtClean="0"/>
          </a:p>
          <a:p>
            <a:pPr lvl="2"/>
            <a:r>
              <a:rPr lang="en-US" dirty="0" smtClean="0"/>
              <a:t>Exchange Program</a:t>
            </a:r>
          </a:p>
          <a:p>
            <a:pPr lvl="3"/>
            <a:r>
              <a:rPr lang="en-US" dirty="0" smtClean="0"/>
              <a:t>Florida State University</a:t>
            </a:r>
          </a:p>
          <a:p>
            <a:pPr lvl="3"/>
            <a:r>
              <a:rPr lang="en-US" dirty="0" smtClean="0"/>
              <a:t>Universidade Federal de </a:t>
            </a:r>
            <a:r>
              <a:rPr lang="en-US" dirty="0"/>
              <a:t>Itajubá, </a:t>
            </a:r>
            <a:r>
              <a:rPr lang="en-US" dirty="0" smtClean="0"/>
              <a:t>Minas Gerais, Brazil</a:t>
            </a:r>
          </a:p>
          <a:p>
            <a:pPr lvl="2"/>
            <a:r>
              <a:rPr lang="en-US" dirty="0" smtClean="0"/>
              <a:t>Promotes the Development of</a:t>
            </a:r>
          </a:p>
          <a:p>
            <a:pPr lvl="3"/>
            <a:r>
              <a:rPr lang="en-US" dirty="0" smtClean="0"/>
              <a:t>Engineering Curriculum </a:t>
            </a:r>
          </a:p>
          <a:p>
            <a:pPr lvl="3"/>
            <a:r>
              <a:rPr lang="en-US" dirty="0" smtClean="0"/>
              <a:t>Mentored Internships</a:t>
            </a:r>
          </a:p>
          <a:p>
            <a:pPr lvl="3"/>
            <a:r>
              <a:rPr lang="en-US" dirty="0" smtClean="0"/>
              <a:t>International Collaborative Design Projects</a:t>
            </a:r>
          </a:p>
          <a:p>
            <a:pPr marL="411480" lvl="1" indent="0">
              <a:buNone/>
            </a:pPr>
            <a:endParaRPr lang="en-US" dirty="0" smtClean="0"/>
          </a:p>
          <a:p>
            <a:r>
              <a:rPr lang="en-US" dirty="0" smtClean="0"/>
              <a:t>Spring Semester</a:t>
            </a:r>
          </a:p>
          <a:p>
            <a:pPr lvl="1"/>
            <a:r>
              <a:rPr lang="en-US" dirty="0" smtClean="0"/>
              <a:t>Additional Team Member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B8BF6-D70C-4DDE-B468-A9A9C00159B2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988" y="4572000"/>
            <a:ext cx="3376612" cy="19958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311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620000" cy="1143000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Budget</a:t>
            </a:r>
            <a:endParaRPr lang="en-US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B8BF6-D70C-4DDE-B468-A9A9C00159B2}" type="slidenum">
              <a:rPr lang="en-US" smtClean="0"/>
              <a:pPr/>
              <a:t>30</a:t>
            </a:fld>
            <a:endParaRPr lang="en-US"/>
          </a:p>
        </p:txBody>
      </p:sp>
      <p:graphicFrame>
        <p:nvGraphicFramePr>
          <p:cNvPr id="6" name="Char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0028895"/>
              </p:ext>
            </p:extLst>
          </p:nvPr>
        </p:nvGraphicFramePr>
        <p:xfrm>
          <a:off x="228600" y="914400"/>
          <a:ext cx="7924800" cy="52046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57200" y="137160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FIPSE Budget = $2000</a:t>
            </a:r>
          </a:p>
          <a:p>
            <a:endParaRPr lang="en-US" dirty="0" smtClean="0"/>
          </a:p>
          <a:p>
            <a:r>
              <a:rPr lang="en-US" b="1" dirty="0" smtClean="0"/>
              <a:t>Remaining = $340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1134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7620000" cy="1143000"/>
          </a:xfrm>
        </p:spPr>
        <p:txBody>
          <a:bodyPr/>
          <a:lstStyle/>
          <a:p>
            <a:pPr algn="l"/>
            <a:r>
              <a:rPr lang="en-US" dirty="0" smtClean="0">
                <a:latin typeface="+mn-lt"/>
              </a:rPr>
              <a:t>Schedule – Spring Semester</a:t>
            </a:r>
            <a:endParaRPr lang="en-US" dirty="0">
              <a:latin typeface="+mn-lt"/>
            </a:endParaRPr>
          </a:p>
        </p:txBody>
      </p:sp>
      <p:sp>
        <p:nvSpPr>
          <p:cNvPr id="12" name="Slide Number Placeholder 3"/>
          <p:cNvSpPr txBox="1">
            <a:spLocks/>
          </p:cNvSpPr>
          <p:nvPr/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8B8BF6-D70C-4DDE-B468-A9A9C00159B2}" type="slidenum">
              <a:rPr lang="en-US" smtClean="0"/>
              <a:pPr/>
              <a:t>31</a:t>
            </a:fld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457200" y="1135190"/>
            <a:ext cx="7448550" cy="4656010"/>
            <a:chOff x="1518575" y="1143000"/>
            <a:chExt cx="5729390" cy="3124200"/>
          </a:xfrm>
        </p:grpSpPr>
        <p:grpSp>
          <p:nvGrpSpPr>
            <p:cNvPr id="3" name="Group 2"/>
            <p:cNvGrpSpPr/>
            <p:nvPr/>
          </p:nvGrpSpPr>
          <p:grpSpPr>
            <a:xfrm>
              <a:off x="1532965" y="1307068"/>
              <a:ext cx="5715000" cy="2960132"/>
              <a:chOff x="2600324" y="1676684"/>
              <a:chExt cx="3631747" cy="1881095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2321" b="87850"/>
              <a:stretch/>
            </p:blipFill>
            <p:spPr>
              <a:xfrm>
                <a:off x="2600324" y="1676687"/>
                <a:ext cx="1940379" cy="525238"/>
              </a:xfrm>
              <a:prstGeom prst="rect">
                <a:avLst/>
              </a:prstGeom>
              <a:ln w="19050">
                <a:noFill/>
              </a:ln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6785" r="72321" b="70023"/>
              <a:stretch/>
            </p:blipFill>
            <p:spPr>
              <a:xfrm>
                <a:off x="2600324" y="2224714"/>
                <a:ext cx="1940379" cy="137977"/>
              </a:xfrm>
              <a:prstGeom prst="rect">
                <a:avLst/>
              </a:prstGeom>
              <a:ln w="19050">
                <a:noFill/>
              </a:ln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233" b="87850"/>
              <a:stretch/>
            </p:blipFill>
            <p:spPr>
              <a:xfrm>
                <a:off x="4495800" y="1676684"/>
                <a:ext cx="1736271" cy="525241"/>
              </a:xfrm>
              <a:prstGeom prst="rect">
                <a:avLst/>
              </a:prstGeom>
              <a:ln w="19050">
                <a:noFill/>
              </a:ln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6663" r="72321"/>
              <a:stretch/>
            </p:blipFill>
            <p:spPr>
              <a:xfrm>
                <a:off x="2600324" y="2981223"/>
                <a:ext cx="1940379" cy="576556"/>
              </a:xfrm>
              <a:prstGeom prst="rect">
                <a:avLst/>
              </a:prstGeom>
              <a:ln w="19050">
                <a:noFill/>
              </a:ln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233" t="26785" b="70023"/>
              <a:stretch/>
            </p:blipFill>
            <p:spPr>
              <a:xfrm>
                <a:off x="4495800" y="2224714"/>
                <a:ext cx="1736271" cy="137977"/>
              </a:xfrm>
              <a:prstGeom prst="rect">
                <a:avLst/>
              </a:prstGeom>
              <a:ln w="19050">
                <a:noFill/>
              </a:ln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233" t="86664"/>
              <a:stretch/>
            </p:blipFill>
            <p:spPr>
              <a:xfrm>
                <a:off x="4485640" y="2981226"/>
                <a:ext cx="1736271" cy="576552"/>
              </a:xfrm>
              <a:prstGeom prst="rect">
                <a:avLst/>
              </a:prstGeom>
              <a:ln w="19050">
                <a:noFill/>
              </a:ln>
            </p:spPr>
          </p:pic>
        </p:grp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713" r="72321" b="45358"/>
            <a:stretch/>
          </p:blipFill>
          <p:spPr>
            <a:xfrm>
              <a:off x="1518575" y="2362200"/>
              <a:ext cx="3053425" cy="947543"/>
            </a:xfrm>
            <a:prstGeom prst="rect">
              <a:avLst/>
            </a:prstGeom>
            <a:ln w="19050">
              <a:noFill/>
            </a:ln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233" t="40713" b="45358"/>
            <a:stretch/>
          </p:blipFill>
          <p:spPr>
            <a:xfrm>
              <a:off x="4506764" y="2362200"/>
              <a:ext cx="2732236" cy="947550"/>
            </a:xfrm>
            <a:prstGeom prst="rect">
              <a:avLst/>
            </a:prstGeom>
            <a:ln w="19050">
              <a:noFill/>
            </a:ln>
          </p:spPr>
        </p:pic>
        <p:sp>
          <p:nvSpPr>
            <p:cNvPr id="10" name="Rectangle 9"/>
            <p:cNvSpPr/>
            <p:nvPr/>
          </p:nvSpPr>
          <p:spPr>
            <a:xfrm>
              <a:off x="1524000" y="1143000"/>
              <a:ext cx="5715000" cy="31242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5-Point Star 12"/>
          <p:cNvSpPr/>
          <p:nvPr/>
        </p:nvSpPr>
        <p:spPr>
          <a:xfrm>
            <a:off x="5410200" y="4452620"/>
            <a:ext cx="190500" cy="195580"/>
          </a:xfrm>
          <a:prstGeom prst="star5">
            <a:avLst/>
          </a:prstGeom>
          <a:solidFill>
            <a:srgbClr val="0909CB"/>
          </a:solidFill>
          <a:ln>
            <a:solidFill>
              <a:srgbClr val="0909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257800" y="4364298"/>
            <a:ext cx="2438400" cy="893502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09599" y="5268248"/>
            <a:ext cx="3723295" cy="446751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7620000" cy="1143000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Summary</a:t>
            </a:r>
            <a:endParaRPr lang="en-US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B8BF6-D70C-4DDE-B468-A9A9C00159B2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0" y="1219200"/>
            <a:ext cx="76200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dirty="0"/>
              <a:t>FIPSE </a:t>
            </a:r>
          </a:p>
          <a:p>
            <a:pPr marL="742950" lvl="1" indent="-285750"/>
            <a:r>
              <a:rPr lang="en-US" dirty="0" smtClean="0"/>
              <a:t>A </a:t>
            </a:r>
            <a:r>
              <a:rPr lang="en-US" dirty="0"/>
              <a:t>unique experience over international boundaries</a:t>
            </a:r>
          </a:p>
          <a:p>
            <a:pPr marL="742950" lvl="1" indent="-285750"/>
            <a:r>
              <a:rPr lang="en-US" dirty="0"/>
              <a:t>Exposure to interesting </a:t>
            </a:r>
            <a:r>
              <a:rPr lang="en-US" dirty="0" smtClean="0"/>
              <a:t>challenges</a:t>
            </a:r>
          </a:p>
          <a:p>
            <a:pPr marL="742950" lvl="1" indent="-285750"/>
            <a:r>
              <a:rPr lang="en-US" dirty="0" smtClean="0"/>
              <a:t>Expanded skill-set of our team</a:t>
            </a:r>
          </a:p>
          <a:p>
            <a:pPr marL="742950" lvl="1" indent="-285750"/>
            <a:endParaRPr lang="en-US" dirty="0"/>
          </a:p>
          <a:p>
            <a:pPr marL="742950" lvl="1" indent="-285750"/>
            <a:endParaRPr lang="en-US" dirty="0" smtClean="0"/>
          </a:p>
          <a:p>
            <a:pPr marL="742950" lvl="1" indent="-285750"/>
            <a:endParaRPr lang="en-US" dirty="0"/>
          </a:p>
          <a:p>
            <a:pPr marL="742950" lvl="1" indent="-285750"/>
            <a:endParaRPr lang="en-US" dirty="0" smtClean="0"/>
          </a:p>
          <a:p>
            <a:pPr marL="742950" lvl="1" indent="-285750">
              <a:buNone/>
            </a:pPr>
            <a:endParaRPr lang="en-US" dirty="0"/>
          </a:p>
          <a:p>
            <a:pPr marL="285750" indent="-285750"/>
            <a:r>
              <a:rPr lang="en-US" dirty="0"/>
              <a:t>What we have</a:t>
            </a:r>
          </a:p>
          <a:p>
            <a:pPr marL="742950" lvl="1" indent="-285750"/>
            <a:r>
              <a:rPr lang="en-US" dirty="0" smtClean="0"/>
              <a:t>All hardware necessary to meet thresholds of competition</a:t>
            </a:r>
          </a:p>
          <a:p>
            <a:pPr marL="742950" lvl="1" indent="-285750"/>
            <a:r>
              <a:rPr lang="en-US" dirty="0" smtClean="0"/>
              <a:t>A </a:t>
            </a:r>
            <a:r>
              <a:rPr lang="en-US" dirty="0"/>
              <a:t>UAV capable of autonomous flight and real-time image processing</a:t>
            </a:r>
          </a:p>
          <a:p>
            <a:pPr marL="742950" lvl="1" indent="-285750">
              <a:buNone/>
            </a:pPr>
            <a:endParaRPr lang="en-US" dirty="0"/>
          </a:p>
          <a:p>
            <a:pPr marL="457200" lvl="1" indent="0">
              <a:buFont typeface="Arial" pitchFamily="34" charset="0"/>
              <a:buNone/>
            </a:pPr>
            <a:endParaRPr lang="en-US" sz="2400" i="1" dirty="0" smtClean="0"/>
          </a:p>
          <a:p>
            <a:pPr lvl="1"/>
            <a:endParaRPr lang="en-US" dirty="0" smtClean="0"/>
          </a:p>
        </p:txBody>
      </p:sp>
      <p:pic>
        <p:nvPicPr>
          <p:cNvPr id="9" name="Content Placeholder 8" descr="DSC_009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24400" y="2286000"/>
            <a:ext cx="3128433" cy="2094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3900"/>
                    </a14:imgEffect>
                    <a14:imgEffect>
                      <a14:saturation sat="107000"/>
                    </a14:imgEffect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362200"/>
            <a:ext cx="923782" cy="730432"/>
          </a:xfrm>
          <a:prstGeom prst="rect">
            <a:avLst/>
          </a:prstGeom>
          <a:effectLst>
            <a:glow rad="1498600">
              <a:schemeClr val="bg1">
                <a:alpha val="0"/>
              </a:schemeClr>
            </a:glow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55101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077200" cy="1143000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Summary Cont’d</a:t>
            </a:r>
            <a:endParaRPr lang="en-US" b="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B8BF6-D70C-4DDE-B468-A9A9C00159B2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66" b="23795"/>
          <a:stretch/>
        </p:blipFill>
        <p:spPr>
          <a:xfrm>
            <a:off x="1752600" y="3276600"/>
            <a:ext cx="5399955" cy="18412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8" name="Straight Connector 7"/>
          <p:cNvCxnSpPr/>
          <p:nvPr/>
        </p:nvCxnSpPr>
        <p:spPr>
          <a:xfrm rot="10800000" flipV="1">
            <a:off x="3886200" y="3505200"/>
            <a:ext cx="2667000" cy="794"/>
          </a:xfrm>
          <a:prstGeom prst="line">
            <a:avLst/>
          </a:prstGeom>
          <a:ln w="38100">
            <a:solidFill>
              <a:srgbClr val="160A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514600" y="5486400"/>
            <a:ext cx="1852174" cy="646331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Sony KPC Camera</a:t>
            </a:r>
          </a:p>
          <a:p>
            <a:r>
              <a:rPr lang="en-US" b="1" dirty="0" err="1" smtClean="0"/>
              <a:t>Gimbal</a:t>
            </a:r>
            <a:r>
              <a:rPr lang="en-US" b="1" dirty="0" smtClean="0"/>
              <a:t> System</a:t>
            </a:r>
            <a:endParaRPr lang="en-US" b="1" dirty="0"/>
          </a:p>
        </p:txBody>
      </p:sp>
      <p:cxnSp>
        <p:nvCxnSpPr>
          <p:cNvPr id="26" name="Straight Arrow Connector 25"/>
          <p:cNvCxnSpPr/>
          <p:nvPr/>
        </p:nvCxnSpPr>
        <p:spPr>
          <a:xfrm rot="5400000">
            <a:off x="3733006" y="3657600"/>
            <a:ext cx="305594" cy="794"/>
          </a:xfrm>
          <a:prstGeom prst="straightConnector1">
            <a:avLst/>
          </a:prstGeom>
          <a:ln w="38100">
            <a:solidFill>
              <a:srgbClr val="160AF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>
            <a:off x="6095206" y="3048000"/>
            <a:ext cx="915194" cy="794"/>
          </a:xfrm>
          <a:prstGeom prst="line">
            <a:avLst/>
          </a:prstGeom>
          <a:ln w="38100">
            <a:solidFill>
              <a:srgbClr val="160A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rot="5400000">
            <a:off x="1713706" y="3162300"/>
            <a:ext cx="534194" cy="794"/>
          </a:xfrm>
          <a:prstGeom prst="straightConnector1">
            <a:avLst/>
          </a:prstGeom>
          <a:ln w="38100">
            <a:solidFill>
              <a:srgbClr val="160AF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1524000" y="4038600"/>
            <a:ext cx="1219200" cy="1588"/>
          </a:xfrm>
          <a:prstGeom prst="straightConnector1">
            <a:avLst/>
          </a:prstGeom>
          <a:ln w="38100">
            <a:solidFill>
              <a:srgbClr val="160AF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10800000">
            <a:off x="1066800" y="2895600"/>
            <a:ext cx="914400" cy="1588"/>
          </a:xfrm>
          <a:prstGeom prst="line">
            <a:avLst/>
          </a:prstGeom>
          <a:ln w="38100">
            <a:solidFill>
              <a:srgbClr val="160A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5400000">
            <a:off x="762000" y="2590800"/>
            <a:ext cx="609600" cy="1588"/>
          </a:xfrm>
          <a:prstGeom prst="line">
            <a:avLst/>
          </a:prstGeom>
          <a:ln w="38100">
            <a:solidFill>
              <a:srgbClr val="160A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rot="10800000">
            <a:off x="3429000" y="3505200"/>
            <a:ext cx="533400" cy="1588"/>
          </a:xfrm>
          <a:prstGeom prst="line">
            <a:avLst/>
          </a:prstGeom>
          <a:ln w="38100">
            <a:solidFill>
              <a:srgbClr val="160A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rot="5400000">
            <a:off x="3123406" y="3200400"/>
            <a:ext cx="610394" cy="794"/>
          </a:xfrm>
          <a:prstGeom prst="line">
            <a:avLst/>
          </a:prstGeom>
          <a:ln w="38100">
            <a:solidFill>
              <a:srgbClr val="160A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rot="5400000" flipH="1" flipV="1">
            <a:off x="2972594" y="5106194"/>
            <a:ext cx="760412" cy="1588"/>
          </a:xfrm>
          <a:prstGeom prst="straightConnector1">
            <a:avLst/>
          </a:prstGeom>
          <a:ln w="38100">
            <a:solidFill>
              <a:srgbClr val="160AF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2438400" y="1447800"/>
            <a:ext cx="2895600" cy="147732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Autopilot System</a:t>
            </a:r>
          </a:p>
          <a:p>
            <a:pPr lvl="1">
              <a:buFontTx/>
              <a:buChar char="-"/>
            </a:pPr>
            <a:r>
              <a:rPr lang="en-US" b="1" dirty="0" smtClean="0"/>
              <a:t> 3-Axis Gyroscope</a:t>
            </a:r>
          </a:p>
          <a:p>
            <a:pPr lvl="1">
              <a:buFontTx/>
              <a:buChar char="-"/>
            </a:pPr>
            <a:r>
              <a:rPr lang="en-US" b="1" dirty="0" smtClean="0"/>
              <a:t> 3-Axis Magnetometer</a:t>
            </a:r>
          </a:p>
          <a:p>
            <a:r>
              <a:rPr lang="en-US" b="1" dirty="0" err="1" smtClean="0"/>
              <a:t>Ublox</a:t>
            </a:r>
            <a:r>
              <a:rPr lang="en-US" b="1" dirty="0" smtClean="0"/>
              <a:t> GPS</a:t>
            </a:r>
          </a:p>
          <a:p>
            <a:r>
              <a:rPr lang="en-US" b="1" dirty="0" smtClean="0"/>
              <a:t>Telemetry Transmitter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562600" y="1828800"/>
            <a:ext cx="2573974" cy="92333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Radio Receiver</a:t>
            </a:r>
          </a:p>
          <a:p>
            <a:r>
              <a:rPr lang="en-US" b="1" dirty="0" smtClean="0"/>
              <a:t>Video Transmitter</a:t>
            </a:r>
          </a:p>
          <a:p>
            <a:r>
              <a:rPr lang="en-US" b="1" dirty="0" smtClean="0"/>
              <a:t>Electronics Power Supply</a:t>
            </a:r>
            <a:endParaRPr lang="en-US" b="1" dirty="0"/>
          </a:p>
        </p:txBody>
      </p:sp>
      <p:sp>
        <p:nvSpPr>
          <p:cNvPr id="60" name="TextBox 59"/>
          <p:cNvSpPr txBox="1"/>
          <p:nvPr/>
        </p:nvSpPr>
        <p:spPr>
          <a:xfrm>
            <a:off x="304800" y="3733800"/>
            <a:ext cx="1371600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Magnum XL Engine</a:t>
            </a:r>
            <a:endParaRPr lang="en-US" b="1" dirty="0"/>
          </a:p>
        </p:txBody>
      </p:sp>
      <p:sp>
        <p:nvSpPr>
          <p:cNvPr id="68" name="TextBox 67"/>
          <p:cNvSpPr txBox="1"/>
          <p:nvPr/>
        </p:nvSpPr>
        <p:spPr>
          <a:xfrm>
            <a:off x="457200" y="2057400"/>
            <a:ext cx="1263231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Pitot</a:t>
            </a:r>
            <a:r>
              <a:rPr lang="en-US" b="1" dirty="0" smtClean="0"/>
              <a:t> Probe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2064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7620000" cy="1143000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Summary Cont’d</a:t>
            </a:r>
            <a:endParaRPr lang="en-US" dirty="0">
              <a:latin typeface="+mn-lt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336" y="4721423"/>
            <a:ext cx="2638747" cy="1752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</p:spPr>
        <p:txBody>
          <a:bodyPr/>
          <a:lstStyle/>
          <a:p>
            <a:fld id="{1E8B8BF6-D70C-4DDE-B468-A9A9C00159B2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3900"/>
                    </a14:imgEffect>
                    <a14:imgEffect>
                      <a14:saturation sat="107000"/>
                    </a14:imgEffect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818" y="4603568"/>
            <a:ext cx="923782" cy="730432"/>
          </a:xfrm>
          <a:prstGeom prst="rect">
            <a:avLst/>
          </a:prstGeom>
          <a:effectLst>
            <a:glow rad="1498600">
              <a:schemeClr val="bg1">
                <a:alpha val="0"/>
              </a:schemeClr>
            </a:glow>
            <a:softEdge rad="317500"/>
          </a:effec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0" y="1219200"/>
            <a:ext cx="7620000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sz="2800" dirty="0" smtClean="0"/>
              <a:t>Remaining threshold</a:t>
            </a:r>
            <a:endParaRPr lang="en-US" sz="2400" dirty="0" smtClean="0"/>
          </a:p>
          <a:p>
            <a:pPr marL="285750" indent="-285750"/>
            <a:r>
              <a:rPr lang="en-US" sz="2400" dirty="0" smtClean="0"/>
              <a:t>What we could have done differently</a:t>
            </a:r>
          </a:p>
          <a:p>
            <a:pPr marL="582930" lvl="1" indent="-285750"/>
            <a:r>
              <a:rPr lang="en-US" sz="2400" dirty="0" smtClean="0"/>
              <a:t>Consider needs, not only what is available</a:t>
            </a:r>
          </a:p>
          <a:p>
            <a:pPr marL="948690" lvl="2" indent="-285750"/>
            <a:r>
              <a:rPr lang="en-US" sz="2000" dirty="0" smtClean="0"/>
              <a:t>We allowed for 60 minute flight time, which may not have been necessary</a:t>
            </a:r>
          </a:p>
          <a:p>
            <a:pPr marL="285750" indent="-285750"/>
            <a:r>
              <a:rPr lang="en-US" sz="2400" dirty="0" smtClean="0"/>
              <a:t>Future recommendations</a:t>
            </a:r>
          </a:p>
          <a:p>
            <a:pPr marL="582930" lvl="1" indent="-285750"/>
            <a:r>
              <a:rPr lang="en-US" sz="2400" dirty="0" smtClean="0"/>
              <a:t>New vehicle</a:t>
            </a:r>
          </a:p>
          <a:p>
            <a:pPr marL="582930" lvl="1" indent="-285750"/>
            <a:r>
              <a:rPr lang="en-US" sz="2400" dirty="0" smtClean="0"/>
              <a:t>Electric Motor</a:t>
            </a:r>
          </a:p>
          <a:p>
            <a:pPr marL="582930" lvl="1" indent="-285750"/>
            <a:r>
              <a:rPr lang="en-US" sz="2400" dirty="0" smtClean="0"/>
              <a:t>Have a Pilot</a:t>
            </a:r>
          </a:p>
          <a:p>
            <a:pPr marL="582930" lvl="1" indent="-285750"/>
            <a:r>
              <a:rPr lang="en-US" sz="2400" dirty="0" smtClean="0"/>
              <a:t>Computer Engineer</a:t>
            </a:r>
          </a:p>
          <a:p>
            <a:pPr lvl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7620000" cy="1143000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Thanks and Appreciation</a:t>
            </a:r>
            <a:endParaRPr lang="en-US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B8BF6-D70C-4DDE-B468-A9A9C00159B2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64" b="24529"/>
          <a:stretch/>
        </p:blipFill>
        <p:spPr>
          <a:xfrm>
            <a:off x="2514600" y="1143000"/>
            <a:ext cx="3352800" cy="1010675"/>
          </a:xfrm>
          <a:prstGeom prst="rect">
            <a:avLst/>
          </a:prstGeom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038" y="5854720"/>
            <a:ext cx="2519362" cy="854520"/>
          </a:xfrm>
          <a:prstGeom prst="rect">
            <a:avLst/>
          </a:prstGeom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2819400" y="2209800"/>
            <a:ext cx="3200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Dr. Shih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Dr. Amin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Dr. Frank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Mechanical Faculty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Electrical Faculty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err="1" smtClean="0"/>
              <a:t>Hobbytown</a:t>
            </a:r>
            <a:r>
              <a:rPr lang="en-US" sz="2400" dirty="0" smtClean="0"/>
              <a:t> USA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Seminole RC Club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Senior Design TA’s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SENIOR CLASS 2013</a:t>
            </a:r>
          </a:p>
        </p:txBody>
      </p:sp>
    </p:spTree>
    <p:extLst>
      <p:ext uri="{BB962C8B-B14F-4D97-AF65-F5344CB8AC3E}">
        <p14:creationId xmlns:p14="http://schemas.microsoft.com/office/powerpoint/2010/main" val="95720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plane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39" y="0"/>
            <a:ext cx="9140261" cy="6858000"/>
          </a:xfrm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 smtClean="0">
                <a:solidFill>
                  <a:schemeClr val="bg1"/>
                </a:solidFill>
                <a:latin typeface="Franklin Gothic Medium" pitchFamily="34" charset="0"/>
                <a:cs typeface="Aparajita" pitchFamily="34" charset="0"/>
              </a:rPr>
              <a:t>Questions?</a:t>
            </a:r>
            <a:endParaRPr lang="en-US" sz="10000" dirty="0">
              <a:solidFill>
                <a:schemeClr val="bg1"/>
              </a:solidFill>
              <a:latin typeface="Franklin Gothic Medium" pitchFamily="34" charset="0"/>
              <a:cs typeface="Aparajit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96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620000" cy="1143000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Budget</a:t>
            </a:r>
            <a:endParaRPr lang="en-US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B8BF6-D70C-4DDE-B468-A9A9C00159B2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118" t="21394" r="35011" b="5825"/>
          <a:stretch/>
        </p:blipFill>
        <p:spPr>
          <a:xfrm>
            <a:off x="1498851" y="1295400"/>
            <a:ext cx="6146298" cy="47489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01688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B8BF6-D70C-4DDE-B468-A9A9C00159B2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Needs Assessment</a:t>
            </a:r>
            <a:endParaRPr lang="en-US" dirty="0">
              <a:latin typeface="+mn-lt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-76200" y="1905000"/>
            <a:ext cx="8153400" cy="4800600"/>
          </a:xfrm>
        </p:spPr>
        <p:txBody>
          <a:bodyPr>
            <a:normAutofit/>
          </a:bodyPr>
          <a:lstStyle/>
          <a:p>
            <a:r>
              <a:rPr lang="en-US" sz="2500" dirty="0" smtClean="0"/>
              <a:t>Need for Advancement of Autonomous Technology</a:t>
            </a:r>
          </a:p>
          <a:p>
            <a:pPr lvl="1"/>
            <a:r>
              <a:rPr lang="en-US" sz="2300" dirty="0" smtClean="0"/>
              <a:t>Military Missions</a:t>
            </a:r>
          </a:p>
          <a:p>
            <a:pPr lvl="1"/>
            <a:r>
              <a:rPr lang="en-US" sz="2300" dirty="0" smtClean="0"/>
              <a:t>Search and Rescue</a:t>
            </a:r>
          </a:p>
          <a:p>
            <a:pPr lvl="1"/>
            <a:r>
              <a:rPr lang="en-US" sz="2300" dirty="0" smtClean="0"/>
              <a:t>Private Sector Automation</a:t>
            </a:r>
          </a:p>
          <a:p>
            <a:pPr marL="411480" lvl="1" indent="0">
              <a:buNone/>
            </a:pPr>
            <a:endParaRPr lang="en-US" sz="2300" dirty="0" smtClean="0"/>
          </a:p>
          <a:p>
            <a:r>
              <a:rPr lang="en-US" sz="2500" dirty="0" smtClean="0"/>
              <a:t>Recent News has Given Drone Technology a Negative Spin</a:t>
            </a:r>
          </a:p>
          <a:p>
            <a:pPr lvl="1"/>
            <a:r>
              <a:rPr lang="en-US" sz="2300" dirty="0" smtClean="0"/>
              <a:t>Collegiate Involvement </a:t>
            </a:r>
          </a:p>
          <a:p>
            <a:endParaRPr lang="en-US" sz="2500" dirty="0" smtClean="0"/>
          </a:p>
          <a:p>
            <a:pPr lvl="1">
              <a:buFont typeface="Arial" pitchFamily="34" charset="0"/>
              <a:buChar char="•"/>
            </a:pPr>
            <a:endParaRPr lang="en-US" sz="2000" dirty="0" smtClean="0"/>
          </a:p>
          <a:p>
            <a:pPr lvl="1">
              <a:buFont typeface="Arial" pitchFamily="34" charset="0"/>
              <a:buChar char="•"/>
            </a:pPr>
            <a:endParaRPr lang="en-US" sz="2400" dirty="0"/>
          </a:p>
          <a:p>
            <a:pPr marL="457200" lvl="1" indent="0">
              <a:buNone/>
            </a:pPr>
            <a:endParaRPr lang="en-US" sz="2400" dirty="0" smtClean="0"/>
          </a:p>
          <a:p>
            <a:pPr lvl="1">
              <a:buFont typeface="Arial" pitchFamily="34" charset="0"/>
              <a:buChar char="•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8450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B8BF6-D70C-4DDE-B468-A9A9C00159B2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620000" cy="1143000"/>
          </a:xfrm>
        </p:spPr>
        <p:txBody>
          <a:bodyPr/>
          <a:lstStyle/>
          <a:p>
            <a:pPr algn="l"/>
            <a:r>
              <a:rPr lang="en-US" dirty="0" smtClean="0">
                <a:latin typeface="+mn-lt"/>
              </a:rPr>
              <a:t>Project/Competition Overview</a:t>
            </a:r>
            <a:endParaRPr lang="en-US" dirty="0">
              <a:latin typeface="+mn-lt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33400" y="1447800"/>
            <a:ext cx="7620000" cy="4800600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AUVSI-Competition Project</a:t>
            </a:r>
          </a:p>
          <a:p>
            <a:pPr lvl="1"/>
            <a:r>
              <a:rPr lang="en-US" sz="2400" dirty="0" smtClean="0"/>
              <a:t>Association for Unmanned Vehicle Systems International</a:t>
            </a:r>
          </a:p>
          <a:p>
            <a:pPr marL="411480" lvl="1" indent="0">
              <a:buNone/>
            </a:pPr>
            <a:endParaRPr lang="en-US" sz="2400" dirty="0" smtClean="0"/>
          </a:p>
          <a:p>
            <a:r>
              <a:rPr lang="en-US" sz="2800" dirty="0"/>
              <a:t>Search and </a:t>
            </a:r>
            <a:r>
              <a:rPr lang="en-US" sz="2800" dirty="0" smtClean="0"/>
              <a:t>Rescue</a:t>
            </a:r>
          </a:p>
          <a:p>
            <a:pPr lvl="1">
              <a:buSzPct val="90000"/>
            </a:pPr>
            <a:r>
              <a:rPr lang="en-US" sz="2400" dirty="0"/>
              <a:t>Natural Disaster </a:t>
            </a:r>
            <a:r>
              <a:rPr lang="en-US" sz="2400" dirty="0" smtClean="0"/>
              <a:t>Scenario</a:t>
            </a:r>
          </a:p>
          <a:p>
            <a:pPr lvl="1">
              <a:buSzPct val="90000"/>
            </a:pPr>
            <a:endParaRPr lang="en-US" sz="2400" dirty="0"/>
          </a:p>
          <a:p>
            <a:r>
              <a:rPr lang="en-US" sz="2800" dirty="0"/>
              <a:t>I.S.R.</a:t>
            </a:r>
          </a:p>
          <a:p>
            <a:pPr lvl="1">
              <a:buSzPct val="75000"/>
            </a:pPr>
            <a:r>
              <a:rPr lang="en-US" sz="2400" dirty="0"/>
              <a:t>Intelligence</a:t>
            </a:r>
          </a:p>
          <a:p>
            <a:pPr lvl="1">
              <a:buSzPct val="75000"/>
            </a:pPr>
            <a:r>
              <a:rPr lang="en-US" sz="2400" dirty="0"/>
              <a:t>Surveillance</a:t>
            </a:r>
          </a:p>
          <a:p>
            <a:pPr lvl="1">
              <a:buSzPct val="75000"/>
            </a:pPr>
            <a:r>
              <a:rPr lang="en-US" sz="2400" dirty="0"/>
              <a:t>Reconnaissance</a:t>
            </a:r>
          </a:p>
          <a:p>
            <a:pPr marL="411480" lvl="1" indent="0">
              <a:buSzPct val="90000"/>
              <a:buNone/>
            </a:pPr>
            <a:endParaRPr lang="en-US" sz="2400" dirty="0"/>
          </a:p>
          <a:p>
            <a:pPr marL="411480" lvl="1" indent="0">
              <a:buNone/>
            </a:pPr>
            <a:endParaRPr lang="en-US" sz="28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604" y="5029200"/>
            <a:ext cx="2328796" cy="10626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3124200"/>
            <a:ext cx="1606731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80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620000" cy="1143000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Competition Objectives</a:t>
            </a:r>
            <a:endParaRPr lang="en-US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B8BF6-D70C-4DDE-B468-A9A9C00159B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-76200" y="1751202"/>
            <a:ext cx="4953000" cy="4800600"/>
          </a:xfrm>
        </p:spPr>
        <p:txBody>
          <a:bodyPr>
            <a:norm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sz="2300" dirty="0" smtClean="0"/>
              <a:t>Waypoint Navigation</a:t>
            </a:r>
          </a:p>
          <a:p>
            <a:pPr lvl="1">
              <a:buFont typeface="Arial" pitchFamily="34" charset="0"/>
              <a:buChar char="•"/>
            </a:pPr>
            <a:r>
              <a:rPr lang="en-US" sz="2300" dirty="0" smtClean="0"/>
              <a:t>Coordinate Change</a:t>
            </a:r>
          </a:p>
          <a:p>
            <a:pPr lvl="1">
              <a:buFont typeface="Arial" pitchFamily="34" charset="0"/>
              <a:buChar char="•"/>
            </a:pPr>
            <a:r>
              <a:rPr lang="en-US" sz="2300" dirty="0"/>
              <a:t>Autonomous Takeoff and </a:t>
            </a:r>
            <a:r>
              <a:rPr lang="en-US" sz="2300" dirty="0" smtClean="0"/>
              <a:t>Landing</a:t>
            </a:r>
          </a:p>
          <a:p>
            <a:pPr lvl="1">
              <a:buFont typeface="Arial" pitchFamily="34" charset="0"/>
              <a:buChar char="•"/>
            </a:pPr>
            <a:r>
              <a:rPr lang="en-US" sz="2300" dirty="0" smtClean="0"/>
              <a:t>Autonomous </a:t>
            </a:r>
            <a:r>
              <a:rPr lang="en-US" sz="2300" dirty="0"/>
              <a:t>Area Search for Ground Targets</a:t>
            </a:r>
          </a:p>
          <a:p>
            <a:pPr lvl="1">
              <a:buFont typeface="Arial" pitchFamily="34" charset="0"/>
              <a:buChar char="•"/>
            </a:pPr>
            <a:r>
              <a:rPr lang="en-US" sz="2300" dirty="0" smtClean="0"/>
              <a:t>Image </a:t>
            </a:r>
            <a:r>
              <a:rPr lang="en-US" sz="2300" dirty="0"/>
              <a:t>Recognition of Ground </a:t>
            </a:r>
            <a:r>
              <a:rPr lang="en-US" sz="2300" dirty="0" smtClean="0"/>
              <a:t>Targets</a:t>
            </a:r>
          </a:p>
          <a:p>
            <a:pPr lvl="1"/>
            <a:r>
              <a:rPr lang="en-US" sz="2300" dirty="0"/>
              <a:t>Safety Precautions</a:t>
            </a:r>
          </a:p>
          <a:p>
            <a:pPr marL="411480" lvl="1" indent="0">
              <a:buNone/>
            </a:pPr>
            <a:endParaRPr lang="en-US" sz="2300" dirty="0" smtClean="0"/>
          </a:p>
          <a:p>
            <a:pPr lvl="1">
              <a:buFont typeface="Arial" pitchFamily="34" charset="0"/>
              <a:buChar char="•"/>
            </a:pPr>
            <a:endParaRPr lang="en-US" sz="2000" dirty="0" smtClean="0"/>
          </a:p>
          <a:p>
            <a:pPr lvl="1">
              <a:buFont typeface="Arial" pitchFamily="34" charset="0"/>
              <a:buChar char="•"/>
            </a:pPr>
            <a:endParaRPr lang="en-US" sz="2400" dirty="0"/>
          </a:p>
          <a:p>
            <a:pPr marL="457200" lvl="1" indent="0">
              <a:buNone/>
            </a:pPr>
            <a:endParaRPr lang="en-US" sz="2400" dirty="0" smtClean="0"/>
          </a:p>
          <a:p>
            <a:pPr lvl="1">
              <a:buFont typeface="Arial" pitchFamily="34" charset="0"/>
              <a:buChar char="•"/>
            </a:pPr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4572325"/>
            <a:ext cx="3452812" cy="822357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 rotWithShape="1">
          <a:blip r:embed="rId3" cstate="print"/>
          <a:srcRect r="27110"/>
          <a:stretch/>
        </p:blipFill>
        <p:spPr bwMode="auto">
          <a:xfrm>
            <a:off x="4730692" y="1905000"/>
            <a:ext cx="3346508" cy="25146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52033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B8BF6-D70C-4DDE-B468-A9A9C00159B2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90600"/>
            <a:ext cx="5163271" cy="5563377"/>
          </a:xfrm>
          <a:prstGeom prst="rect">
            <a:avLst/>
          </a:prstGeom>
        </p:spPr>
      </p:pic>
      <p:sp>
        <p:nvSpPr>
          <p:cNvPr id="40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7620000" cy="1143000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Aircraft Functionality</a:t>
            </a:r>
            <a:endParaRPr lang="en-US" dirty="0">
              <a:latin typeface="+mn-lt"/>
            </a:endParaRP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381000" y="4552950"/>
            <a:ext cx="34290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latin typeface="+mn-lt"/>
              </a:rPr>
              <a:t>Mechanical Systems</a:t>
            </a:r>
            <a:endParaRPr lang="en-US" sz="2800" dirty="0">
              <a:latin typeface="+mn-lt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114800" y="2133600"/>
            <a:ext cx="609600" cy="457200"/>
          </a:xfrm>
          <a:prstGeom prst="round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3429000" y="4419600"/>
            <a:ext cx="1371600" cy="990600"/>
          </a:xfrm>
          <a:prstGeom prst="round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970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7620000" cy="1143000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Airframe Concepts</a:t>
            </a:r>
            <a:endParaRPr lang="en-US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B8BF6-D70C-4DDE-B468-A9A9C00159B2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1" name="Picture 10" descr="decision matri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657600"/>
            <a:ext cx="8153400" cy="2635516"/>
          </a:xfrm>
          <a:prstGeom prst="rect">
            <a:avLst/>
          </a:prstGeom>
        </p:spPr>
      </p:pic>
      <p:pic>
        <p:nvPicPr>
          <p:cNvPr id="12" name="Picture 11" descr="heli.JPG"/>
          <p:cNvPicPr>
            <a:picLocks noChangeAspect="1"/>
          </p:cNvPicPr>
          <p:nvPr/>
        </p:nvPicPr>
        <p:blipFill>
          <a:blip r:embed="rId3"/>
          <a:srcRect l="6222" t="4149" r="2381" b="4581"/>
          <a:stretch>
            <a:fillRect/>
          </a:stretch>
        </p:blipFill>
        <p:spPr>
          <a:xfrm>
            <a:off x="2895600" y="1447800"/>
            <a:ext cx="2831681" cy="1752600"/>
          </a:xfrm>
          <a:prstGeom prst="rect">
            <a:avLst/>
          </a:prstGeom>
          <a:ln w="25400">
            <a:solidFill>
              <a:srgbClr val="000000"/>
            </a:solidFill>
          </a:ln>
        </p:spPr>
      </p:pic>
      <p:pic>
        <p:nvPicPr>
          <p:cNvPr id="13" name="Picture 12" descr="quad.JPG"/>
          <p:cNvPicPr>
            <a:picLocks noChangeAspect="1"/>
          </p:cNvPicPr>
          <p:nvPr/>
        </p:nvPicPr>
        <p:blipFill>
          <a:blip r:embed="rId4"/>
          <a:srcRect l="7754" t="4427" r="4362" b="2602"/>
          <a:stretch>
            <a:fillRect/>
          </a:stretch>
        </p:blipFill>
        <p:spPr>
          <a:xfrm>
            <a:off x="5943600" y="1447800"/>
            <a:ext cx="2438400" cy="1765738"/>
          </a:xfrm>
          <a:prstGeom prst="rect">
            <a:avLst/>
          </a:prstGeom>
          <a:ln w="25400">
            <a:solidFill>
              <a:srgbClr val="000000"/>
            </a:solidFill>
          </a:ln>
        </p:spPr>
      </p:pic>
      <p:pic>
        <p:nvPicPr>
          <p:cNvPr id="14" name="Picture 13" descr="Photo_23F0C15C-0B18-8B0D-72B3-DF58CEF7DA3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6" t="8572" r="13725"/>
          <a:stretch>
            <a:fillRect/>
          </a:stretch>
        </p:blipFill>
        <p:spPr bwMode="auto">
          <a:xfrm>
            <a:off x="228600" y="1447800"/>
            <a:ext cx="2286000" cy="1752600"/>
          </a:xfrm>
          <a:prstGeom prst="rect">
            <a:avLst/>
          </a:prstGeom>
          <a:ln w="254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2646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7848600" cy="1143000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Airframe/Propulsion System</a:t>
            </a:r>
            <a:endParaRPr lang="en-US" b="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B8BF6-D70C-4DDE-B468-A9A9C00159B2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19301" r="6406" b="15360"/>
          <a:stretch/>
        </p:blipFill>
        <p:spPr bwMode="auto">
          <a:xfrm>
            <a:off x="4190516" y="1600201"/>
            <a:ext cx="4080136" cy="21336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381000" y="1524000"/>
            <a:ext cx="4114800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2800" dirty="0" smtClean="0"/>
              <a:t>Senior </a:t>
            </a:r>
            <a:r>
              <a:rPr lang="en-US" sz="2800" dirty="0" err="1" smtClean="0"/>
              <a:t>Telemaster</a:t>
            </a:r>
            <a:endParaRPr lang="en-US" sz="2800" dirty="0" smtClean="0"/>
          </a:p>
          <a:p>
            <a:pPr marL="342900" indent="-342900">
              <a:buClr>
                <a:schemeClr val="accent3">
                  <a:lumMod val="75000"/>
                </a:schemeClr>
              </a:buClr>
              <a:buFont typeface="Arial" pitchFamily="34" charset="0"/>
              <a:buChar char="•"/>
            </a:pPr>
            <a:r>
              <a:rPr lang="en-US" sz="2500" dirty="0" smtClean="0"/>
              <a:t>94 in wingspan</a:t>
            </a:r>
          </a:p>
          <a:p>
            <a:pPr marL="342900" indent="-342900">
              <a:buClr>
                <a:schemeClr val="accent3">
                  <a:lumMod val="75000"/>
                </a:schemeClr>
              </a:buClr>
              <a:buFont typeface="Arial" pitchFamily="34" charset="0"/>
              <a:buChar char="•"/>
            </a:pPr>
            <a:r>
              <a:rPr lang="en-US" sz="2500" dirty="0" smtClean="0"/>
              <a:t>1330 </a:t>
            </a:r>
            <a:r>
              <a:rPr lang="en-US" sz="2500" dirty="0" err="1" smtClean="0"/>
              <a:t>sq</a:t>
            </a:r>
            <a:r>
              <a:rPr lang="en-US" sz="2500" dirty="0" smtClean="0"/>
              <a:t> inches wing area</a:t>
            </a:r>
          </a:p>
          <a:p>
            <a:pPr marL="342900" indent="-342900">
              <a:buClr>
                <a:schemeClr val="accent3">
                  <a:lumMod val="75000"/>
                </a:schemeClr>
              </a:buClr>
              <a:buFont typeface="Arial" pitchFamily="34" charset="0"/>
              <a:buChar char="•"/>
            </a:pPr>
            <a:r>
              <a:rPr lang="en-US" sz="2500" dirty="0" smtClean="0"/>
              <a:t>17 </a:t>
            </a:r>
            <a:r>
              <a:rPr lang="en-US" sz="2500" dirty="0" err="1" smtClean="0"/>
              <a:t>lbs</a:t>
            </a:r>
            <a:r>
              <a:rPr lang="en-US" sz="2500" dirty="0" smtClean="0"/>
              <a:t> (fully loaded)</a:t>
            </a:r>
          </a:p>
          <a:p>
            <a:pPr marL="342900" indent="-342900">
              <a:buClr>
                <a:schemeClr val="accent3">
                  <a:lumMod val="75000"/>
                </a:schemeClr>
              </a:buClr>
              <a:buFont typeface="Arial" pitchFamily="34" charset="0"/>
              <a:buChar char="•"/>
            </a:pPr>
            <a:r>
              <a:rPr lang="en-US" sz="2500" dirty="0" smtClean="0"/>
              <a:t>25/55 mph cruise/top speed</a:t>
            </a:r>
          </a:p>
          <a:p>
            <a:pPr marL="342900" indent="-342900">
              <a:buClr>
                <a:schemeClr val="accent3">
                  <a:lumMod val="75000"/>
                </a:schemeClr>
              </a:buClr>
              <a:buFont typeface="Arial" pitchFamily="34" charset="0"/>
              <a:buChar char="•"/>
            </a:pPr>
            <a:endParaRPr lang="en-US" sz="2500" dirty="0" smtClean="0"/>
          </a:p>
          <a:p>
            <a:pPr marL="342900" indent="-342900">
              <a:buClr>
                <a:schemeClr val="accent3">
                  <a:lumMod val="75000"/>
                </a:schemeClr>
              </a:buClr>
              <a:buFont typeface="Arial" pitchFamily="34" charset="0"/>
              <a:buChar char="•"/>
            </a:pPr>
            <a:r>
              <a:rPr lang="en-US" sz="2500" dirty="0" smtClean="0"/>
              <a:t>Magnum XL 91 Nitro</a:t>
            </a:r>
          </a:p>
          <a:p>
            <a:pPr marL="342900" indent="-342900">
              <a:buClr>
                <a:schemeClr val="accent3">
                  <a:lumMod val="75000"/>
                </a:schemeClr>
              </a:buClr>
              <a:buFont typeface="Arial" pitchFamily="34" charset="0"/>
              <a:buChar char="•"/>
            </a:pPr>
            <a:r>
              <a:rPr lang="en-US" sz="2500" dirty="0" smtClean="0"/>
              <a:t>4-stroke/0.91 cu inch</a:t>
            </a:r>
          </a:p>
          <a:p>
            <a:pPr marL="342900" indent="-342900">
              <a:buClr>
                <a:schemeClr val="accent3">
                  <a:lumMod val="75000"/>
                </a:schemeClr>
              </a:buClr>
              <a:buFont typeface="Arial" pitchFamily="34" charset="0"/>
              <a:buChar char="•"/>
            </a:pPr>
            <a:r>
              <a:rPr lang="en-US" sz="2500" dirty="0" smtClean="0"/>
              <a:t>2,000-12,000 practical RPM</a:t>
            </a:r>
          </a:p>
          <a:p>
            <a:pPr marL="342900" indent="-342900">
              <a:buClr>
                <a:schemeClr val="accent3">
                  <a:lumMod val="75000"/>
                </a:schemeClr>
              </a:buClr>
              <a:buFont typeface="Arial" pitchFamily="34" charset="0"/>
              <a:buChar char="•"/>
            </a:pPr>
            <a:r>
              <a:rPr lang="en-US" sz="2500" dirty="0" smtClean="0"/>
              <a:t>22 </a:t>
            </a:r>
            <a:r>
              <a:rPr lang="en-US" sz="2500" dirty="0" err="1" smtClean="0"/>
              <a:t>oz</a:t>
            </a:r>
            <a:r>
              <a:rPr lang="en-US" sz="2500" dirty="0" smtClean="0"/>
              <a:t> fuel = 50 min of flight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2338" r="15376"/>
          <a:stretch/>
        </p:blipFill>
        <p:spPr>
          <a:xfrm>
            <a:off x="4953000" y="3962400"/>
            <a:ext cx="2481196" cy="237555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7155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3237</TotalTime>
  <Words>916</Words>
  <Application>Microsoft Office PowerPoint</Application>
  <PresentationFormat>On-screen Show (4:3)</PresentationFormat>
  <Paragraphs>334</Paragraphs>
  <Slides>37</Slides>
  <Notes>10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Adjacency</vt:lpstr>
      <vt:lpstr>PowerPoint Presentation</vt:lpstr>
      <vt:lpstr>Today’s Topics</vt:lpstr>
      <vt:lpstr>Team History</vt:lpstr>
      <vt:lpstr>Needs Assessment</vt:lpstr>
      <vt:lpstr>Project/Competition Overview</vt:lpstr>
      <vt:lpstr>Competition Objectives</vt:lpstr>
      <vt:lpstr>Aircraft Functionality</vt:lpstr>
      <vt:lpstr>Airframe Concepts</vt:lpstr>
      <vt:lpstr>Airframe/Propulsion System</vt:lpstr>
      <vt:lpstr>Achieving Flight Time</vt:lpstr>
      <vt:lpstr>Learning to Fly</vt:lpstr>
      <vt:lpstr>AMA Membership</vt:lpstr>
      <vt:lpstr>Navigation Systems</vt:lpstr>
      <vt:lpstr>Ardupilot Mega 2.5</vt:lpstr>
      <vt:lpstr>3DR GPS uBlock LEA-6</vt:lpstr>
      <vt:lpstr>PowerPoint Presentation</vt:lpstr>
      <vt:lpstr>PowerPoint Presentation</vt:lpstr>
      <vt:lpstr>PowerPoint Presentation</vt:lpstr>
      <vt:lpstr>Safety Features</vt:lpstr>
      <vt:lpstr>Camera Attachment</vt:lpstr>
      <vt:lpstr>PowerPoint Presentation</vt:lpstr>
      <vt:lpstr> Gimbal System</vt:lpstr>
      <vt:lpstr> Gimbal System</vt:lpstr>
      <vt:lpstr>Camera System</vt:lpstr>
      <vt:lpstr>Image Processing – Top Level</vt:lpstr>
      <vt:lpstr>Transmission Subsystem</vt:lpstr>
      <vt:lpstr>Receiving Subsystem</vt:lpstr>
      <vt:lpstr>Software Subsystem</vt:lpstr>
      <vt:lpstr>Image Processing - Results</vt:lpstr>
      <vt:lpstr>Budget</vt:lpstr>
      <vt:lpstr>Schedule – Spring Semester</vt:lpstr>
      <vt:lpstr>Summary</vt:lpstr>
      <vt:lpstr>Summary Cont’d</vt:lpstr>
      <vt:lpstr>Summary Cont’d</vt:lpstr>
      <vt:lpstr>Thanks and Appreciation</vt:lpstr>
      <vt:lpstr>PowerPoint Presentation</vt:lpstr>
      <vt:lpstr>Budget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Studentpro</dc:creator>
  <cp:lastModifiedBy>studentpro</cp:lastModifiedBy>
  <cp:revision>196</cp:revision>
  <dcterms:created xsi:type="dcterms:W3CDTF">2012-11-12T20:19:09Z</dcterms:created>
  <dcterms:modified xsi:type="dcterms:W3CDTF">2013-04-24T18:12:07Z</dcterms:modified>
</cp:coreProperties>
</file>