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19"/>
  </p:notesMasterIdLst>
  <p:handoutMasterIdLst>
    <p:handoutMasterId r:id="rId20"/>
  </p:handoutMasterIdLst>
  <p:sldIdLst>
    <p:sldId id="287" r:id="rId2"/>
    <p:sldId id="288" r:id="rId3"/>
    <p:sldId id="312" r:id="rId4"/>
    <p:sldId id="311" r:id="rId5"/>
    <p:sldId id="325" r:id="rId6"/>
    <p:sldId id="326" r:id="rId7"/>
    <p:sldId id="327" r:id="rId8"/>
    <p:sldId id="319" r:id="rId9"/>
    <p:sldId id="320" r:id="rId10"/>
    <p:sldId id="321" r:id="rId11"/>
    <p:sldId id="313" r:id="rId12"/>
    <p:sldId id="314" r:id="rId13"/>
    <p:sldId id="315" r:id="rId14"/>
    <p:sldId id="322" r:id="rId15"/>
    <p:sldId id="323" r:id="rId16"/>
    <p:sldId id="324" r:id="rId17"/>
    <p:sldId id="32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160AFE"/>
    <a:srgbClr val="269D05"/>
    <a:srgbClr val="0909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812" autoAdjust="0"/>
    <p:restoredTop sz="97000" autoAdjust="0"/>
  </p:normalViewPr>
  <p:slideViewPr>
    <p:cSldViewPr>
      <p:cViewPr varScale="1">
        <p:scale>
          <a:sx n="71" d="100"/>
          <a:sy n="71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BEE20-6D4F-4D95-A243-1E965880BFE9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72AE3-0631-4C89-9673-81A819A98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17087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F81B2-60DD-4D7B-8004-D2D5E51884E7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25845-31CA-43B8-9EC4-1AAE6C994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5798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091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920B8-63A0-4110-951D-191B36808FD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4166-C414-42AB-A7B2-5231F1977760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159-7505-4159-8E17-7F55EC417D6E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70B7-42E8-4736-882A-31B5ECC34E99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73D-0E11-4277-BD1A-B4E5CD3FFC1A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CB54-82BC-4231-BCEC-69796C4E61E2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3FBE-0742-4838-866E-544E091017C9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19E-42A0-47D0-AAC3-B7A16EF03CB1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BCF7-3BB6-4516-ABBF-52E89A758D71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4AD8-CEF6-4956-8228-BBCF6EDF32B1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63B-4573-4370-B294-F6505C97359B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EAE5-9E21-4327-95F0-C4F4A988E2D9}" type="datetime1">
              <a:rPr lang="en-US" smtClean="0"/>
              <a:pPr/>
              <a:t>4/26/2013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5DD4365-46D2-486A-B7C4-6C345A325773}" type="datetime1">
              <a:rPr lang="en-US" smtClean="0"/>
              <a:pPr/>
              <a:t>4/26/2013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152400"/>
            <a:ext cx="7772400" cy="781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Design Review #2-Spring ‘13</a:t>
            </a:r>
            <a:endParaRPr lang="en-US" sz="4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074497"/>
            <a:ext cx="723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Team 6</a:t>
            </a:r>
            <a:r>
              <a:rPr lang="en-US" sz="2800" dirty="0"/>
              <a:t>: Autonomous Ariel Vehicle </a:t>
            </a:r>
          </a:p>
          <a:p>
            <a:pPr algn="ctr"/>
            <a:r>
              <a:rPr lang="en-US" sz="2200" dirty="0" smtClean="0"/>
              <a:t>AUVSI 2013 Student Unmanned Air Systems Competition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" y="5444231"/>
            <a:ext cx="7620000" cy="8803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Ken </a:t>
            </a:r>
            <a:r>
              <a:rPr lang="en-US" dirty="0" smtClean="0"/>
              <a:t>Anderson, </a:t>
            </a:r>
            <a:r>
              <a:rPr lang="en-US" dirty="0"/>
              <a:t>Arielle </a:t>
            </a:r>
            <a:r>
              <a:rPr lang="en-US" dirty="0" smtClean="0"/>
              <a:t>Duen, Eric Milo, Ernandes Nascimento, 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Cristopher Timmons, Robert Woodruff &amp;  Matthew Yasensky</a:t>
            </a:r>
          </a:p>
        </p:txBody>
      </p:sp>
      <p:pic>
        <p:nvPicPr>
          <p:cNvPr id="9" name="Picture 6" descr="http://hbcubuzz.com/wp-content/uploads/2012/03/famu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1183640" cy="1183640"/>
          </a:xfrm>
          <a:prstGeom prst="rect">
            <a:avLst/>
          </a:prstGeom>
          <a:noFill/>
        </p:spPr>
      </p:pic>
      <p:pic>
        <p:nvPicPr>
          <p:cNvPr id="10" name="Picture 8" descr="http://upload.wikimedia.org/wikipedia/en/thumb/e/e5/FSU_seal.svg/220px-FSU_seal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600200"/>
            <a:ext cx="1143000" cy="114300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66" b="23795"/>
          <a:stretch/>
        </p:blipFill>
        <p:spPr>
          <a:xfrm>
            <a:off x="2154739" y="1523999"/>
            <a:ext cx="4693016" cy="1600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7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Image Processing – Future Work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6200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Hardware</a:t>
            </a:r>
          </a:p>
          <a:p>
            <a:pPr lvl="1"/>
            <a:r>
              <a:rPr lang="en-US" sz="2600" dirty="0" smtClean="0"/>
              <a:t>Video Interference</a:t>
            </a:r>
          </a:p>
          <a:p>
            <a:pPr lvl="2"/>
            <a:r>
              <a:rPr lang="en-US" sz="2400" dirty="0" smtClean="0"/>
              <a:t>Shield communication cables</a:t>
            </a:r>
          </a:p>
          <a:p>
            <a:pPr lvl="2"/>
            <a:r>
              <a:rPr lang="en-US" sz="2400" dirty="0" smtClean="0"/>
              <a:t>Pursue more efficient antennae </a:t>
            </a:r>
          </a:p>
          <a:p>
            <a:pPr lvl="1"/>
            <a:r>
              <a:rPr lang="en-US" sz="2600" dirty="0" smtClean="0"/>
              <a:t>Vibrations</a:t>
            </a:r>
          </a:p>
          <a:p>
            <a:pPr lvl="1"/>
            <a:r>
              <a:rPr lang="en-US" sz="2600" dirty="0" smtClean="0"/>
              <a:t>Better ground targets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Software</a:t>
            </a:r>
          </a:p>
          <a:p>
            <a:pPr lvl="1"/>
            <a:r>
              <a:rPr lang="en-US" sz="2600" dirty="0" smtClean="0"/>
              <a:t>Real-time image processing</a:t>
            </a:r>
          </a:p>
          <a:p>
            <a:pPr lvl="1"/>
            <a:r>
              <a:rPr lang="en-US" sz="2600" dirty="0" smtClean="0"/>
              <a:t>Refine existing algorithms</a:t>
            </a:r>
          </a:p>
          <a:p>
            <a:pPr lvl="1">
              <a:buSzPct val="90000"/>
            </a:pPr>
            <a:endParaRPr lang="en-US" sz="2400" dirty="0"/>
          </a:p>
          <a:p>
            <a:pPr marL="411480" lvl="1" indent="0">
              <a:buSzPct val="90000"/>
              <a:buNone/>
            </a:pPr>
            <a:endParaRPr lang="en-US" sz="2400" dirty="0"/>
          </a:p>
          <a:p>
            <a:pPr marL="411480" lvl="1" indent="0">
              <a:buNone/>
            </a:pPr>
            <a:endParaRPr lang="en-US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6200" y="647402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Robert Woodruff</a:t>
            </a:r>
            <a:endParaRPr lang="en-US" sz="1400" dirty="0"/>
          </a:p>
        </p:txBody>
      </p:sp>
      <p:pic>
        <p:nvPicPr>
          <p:cNvPr id="2050" name="Picture 2" descr="http://www.readymaderc.com/store/images/58clwhipstraigh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209800"/>
            <a:ext cx="2010601" cy="1595915"/>
          </a:xfrm>
          <a:prstGeom prst="rect">
            <a:avLst/>
          </a:prstGeom>
          <a:noFill/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41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lan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t="12581" b="12976"/>
          <a:stretch/>
        </p:blipFill>
        <p:spPr>
          <a:xfrm>
            <a:off x="381000" y="1"/>
            <a:ext cx="8458199" cy="3200400"/>
          </a:xfrm>
          <a:prstGeom prst="rect">
            <a:avLst/>
          </a:prstGeom>
        </p:spPr>
      </p:pic>
      <p:pic>
        <p:nvPicPr>
          <p:cNvPr id="6" name="Mission Plann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 rotWithShape="1">
          <a:blip r:embed="rId6"/>
          <a:srcRect l="7939" t="23195" r="10551" b="14137"/>
          <a:stretch/>
        </p:blipFill>
        <p:spPr>
          <a:xfrm>
            <a:off x="381001" y="3200400"/>
            <a:ext cx="845819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9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4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Gimbal </a:t>
            </a:r>
            <a:r>
              <a:rPr lang="en-US" sz="4400" dirty="0">
                <a:latin typeface="+mn-lt"/>
              </a:rPr>
              <a:t>System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665402"/>
            <a:ext cx="6477000" cy="48006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300" dirty="0" smtClean="0"/>
              <a:t>Autopilot is able to control the servos</a:t>
            </a:r>
          </a:p>
          <a:p>
            <a:pPr lvl="1">
              <a:buFont typeface="Arial" pitchFamily="34" charset="0"/>
              <a:buChar char="•"/>
            </a:pPr>
            <a:r>
              <a:rPr lang="pt-BR" sz="2300" dirty="0" smtClean="0"/>
              <a:t>The old system needed improvements</a:t>
            </a:r>
          </a:p>
          <a:p>
            <a:pPr lvl="2"/>
            <a:r>
              <a:rPr lang="pt-BR" sz="2100" dirty="0" smtClean="0"/>
              <a:t>Rolling degree of freedom compromised</a:t>
            </a:r>
          </a:p>
          <a:p>
            <a:pPr lvl="2"/>
            <a:r>
              <a:rPr lang="pt-BR" sz="2100" dirty="0" smtClean="0"/>
              <a:t>Old system was designed for a bigger camera</a:t>
            </a:r>
          </a:p>
          <a:p>
            <a:pPr lvl="2"/>
            <a:r>
              <a:rPr lang="pt-BR" sz="2100" dirty="0" smtClean="0"/>
              <a:t>Camera too close to the ground during landing</a:t>
            </a:r>
            <a:r>
              <a:rPr lang="en-US" sz="2100" dirty="0" smtClean="0"/>
              <a:t>/taking off</a:t>
            </a:r>
            <a:endParaRPr lang="pt-BR" sz="2100" dirty="0" smtClean="0"/>
          </a:p>
          <a:p>
            <a:pPr lvl="1">
              <a:buFont typeface="Arial" pitchFamily="34" charset="0"/>
              <a:buChar char="•"/>
            </a:pPr>
            <a:endParaRPr lang="pt-BR" sz="2300" dirty="0" smtClean="0"/>
          </a:p>
          <a:p>
            <a:pPr marL="411480" lvl="1" indent="0">
              <a:buNone/>
            </a:pPr>
            <a:endParaRPr lang="en-US" sz="2300" dirty="0" smtClean="0"/>
          </a:p>
          <a:p>
            <a:pPr lvl="1">
              <a:buFont typeface="Arial" pitchFamily="34" charset="0"/>
              <a:buChar char="•"/>
            </a:pPr>
            <a:r>
              <a:rPr lang="pt-BR" sz="2300" dirty="0" smtClean="0"/>
              <a:t>Problem: system not working properly on flight</a:t>
            </a:r>
          </a:p>
          <a:p>
            <a:pPr lvl="1">
              <a:buFont typeface="Arial" pitchFamily="34" charset="0"/>
              <a:buChar char="•"/>
            </a:pPr>
            <a:endParaRPr lang="en-US" sz="2300" dirty="0" smtClean="0"/>
          </a:p>
          <a:p>
            <a:pPr marL="411480" lvl="1" indent="0">
              <a:buNone/>
            </a:pPr>
            <a:endParaRPr lang="en-US" sz="2300" dirty="0" smtClean="0"/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6200" y="647402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</a:t>
            </a:r>
            <a:r>
              <a:rPr lang="en-US" sz="1400" dirty="0"/>
              <a:t>: Ernandes Nascimento</a:t>
            </a:r>
          </a:p>
        </p:txBody>
      </p:sp>
    </p:spTree>
    <p:extLst>
      <p:ext uri="{BB962C8B-B14F-4D97-AF65-F5344CB8AC3E}">
        <p14:creationId xmlns:p14="http://schemas.microsoft.com/office/powerpoint/2010/main" xmlns="" val="172358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524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latin typeface="+mn-lt"/>
              </a:rPr>
              <a:t>Gimbal System Update</a:t>
            </a:r>
            <a:endParaRPr lang="en-US" sz="4400" dirty="0">
              <a:latin typeface="+mn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1665402"/>
            <a:ext cx="6477000" cy="3592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2300" dirty="0" smtClean="0"/>
              <a:t>Redesigning the System</a:t>
            </a:r>
          </a:p>
          <a:p>
            <a:pPr lvl="2"/>
            <a:r>
              <a:rPr lang="pt-BR" sz="2100" dirty="0" smtClean="0"/>
              <a:t>Better view clearance</a:t>
            </a:r>
          </a:p>
          <a:p>
            <a:pPr lvl="2"/>
            <a:r>
              <a:rPr lang="pt-BR" sz="2100" dirty="0" smtClean="0"/>
              <a:t>Less space required</a:t>
            </a:r>
          </a:p>
          <a:p>
            <a:pPr lvl="2"/>
            <a:r>
              <a:rPr lang="pt-BR" sz="2100" dirty="0" smtClean="0"/>
              <a:t>Easier assembly on the plane</a:t>
            </a:r>
          </a:p>
          <a:p>
            <a:pPr lvl="2"/>
            <a:r>
              <a:rPr lang="pt-BR" sz="2100" dirty="0" smtClean="0"/>
              <a:t>Better correction angle for rolling movements</a:t>
            </a:r>
          </a:p>
          <a:p>
            <a:pPr lvl="2"/>
            <a:r>
              <a:rPr lang="pt-BR" sz="2100" dirty="0" smtClean="0"/>
              <a:t>Less weight on the plane</a:t>
            </a:r>
          </a:p>
          <a:p>
            <a:pPr lvl="2"/>
            <a:r>
              <a:rPr lang="pt-BR" sz="2100" dirty="0" smtClean="0"/>
              <a:t>Less center of gravity dislocation</a:t>
            </a:r>
            <a:endParaRPr lang="pt-BR" sz="1900" dirty="0" smtClean="0"/>
          </a:p>
          <a:p>
            <a:pPr marL="411480" lvl="1" indent="0">
              <a:buFont typeface="Arial" pitchFamily="34" charset="0"/>
              <a:buNone/>
            </a:pPr>
            <a:endParaRPr lang="en-US" sz="2300" dirty="0" smtClean="0"/>
          </a:p>
          <a:p>
            <a:pPr lvl="1"/>
            <a:r>
              <a:rPr lang="pt-BR" sz="2300" dirty="0" smtClean="0"/>
              <a:t>Vibrations problem reduced</a:t>
            </a:r>
          </a:p>
          <a:p>
            <a:pPr lvl="1"/>
            <a:endParaRPr lang="en-US" sz="2300" dirty="0" smtClean="0"/>
          </a:p>
          <a:p>
            <a:pPr marL="411480" lvl="1" indent="0">
              <a:buFont typeface="Arial" pitchFamily="34" charset="0"/>
              <a:buNone/>
            </a:pPr>
            <a:endParaRPr lang="en-US" sz="2300" dirty="0" smtClean="0"/>
          </a:p>
          <a:p>
            <a:pPr lvl="1"/>
            <a:endParaRPr lang="en-US" dirty="0" smtClean="0"/>
          </a:p>
          <a:p>
            <a:pPr lvl="1"/>
            <a:endParaRPr lang="en-US" sz="2400" dirty="0" smtClean="0"/>
          </a:p>
          <a:p>
            <a:pPr marL="457200" lvl="1" indent="0">
              <a:buFont typeface="Arial" pitchFamily="34" charset="0"/>
              <a:buNone/>
            </a:pPr>
            <a:endParaRPr lang="en-US" sz="2400" dirty="0" smtClean="0"/>
          </a:p>
          <a:p>
            <a:pPr lvl="1"/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Matt Yasensky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3388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Budget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Arielle Duen</a:t>
            </a:r>
            <a:endParaRPr lang="en-US" sz="1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72" t="20636" r="36111" b="4937"/>
          <a:stretch/>
        </p:blipFill>
        <p:spPr>
          <a:xfrm>
            <a:off x="1676400" y="1313828"/>
            <a:ext cx="5867400" cy="485498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68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+mn-lt"/>
              </a:rPr>
              <a:t>Schedule – Spring Semester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B8BF6-D70C-4DDE-B468-A9A9C00159B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524000"/>
            <a:ext cx="7010400" cy="43230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Arielle Duen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7173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Summary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5131" y="2133600"/>
            <a:ext cx="4359669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Arielle Duen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3900"/>
                    </a14:imgEffect>
                    <a14:imgEffect>
                      <a14:saturation sat="107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2133600"/>
            <a:ext cx="1252818" cy="990600"/>
          </a:xfrm>
          <a:prstGeom prst="rect">
            <a:avLst/>
          </a:prstGeom>
          <a:effectLst>
            <a:glow rad="1498600">
              <a:schemeClr val="bg1">
                <a:alpha val="0"/>
              </a:schemeClr>
            </a:glow>
            <a:softEdge rad="317500"/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2590800"/>
            <a:ext cx="32004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300" dirty="0" smtClean="0"/>
              <a:t>Text</a:t>
            </a:r>
          </a:p>
          <a:p>
            <a:pPr lvl="1"/>
            <a:r>
              <a:rPr lang="en-US" sz="2300" dirty="0" smtClean="0"/>
              <a:t>Text</a:t>
            </a:r>
          </a:p>
          <a:p>
            <a:pPr lvl="1"/>
            <a:r>
              <a:rPr lang="en-US" sz="2300" dirty="0" smtClean="0"/>
              <a:t>Text</a:t>
            </a:r>
          </a:p>
          <a:p>
            <a:pPr lvl="1"/>
            <a:r>
              <a:rPr lang="en-US" sz="2300" dirty="0" smtClean="0"/>
              <a:t>Text</a:t>
            </a:r>
            <a:endParaRPr lang="pt-BR" sz="2300" dirty="0" smtClean="0"/>
          </a:p>
          <a:p>
            <a:pPr lvl="1"/>
            <a:endParaRPr lang="en-US" sz="2300" dirty="0" smtClean="0"/>
          </a:p>
          <a:p>
            <a:pPr marL="411480" lvl="1" indent="0">
              <a:buFont typeface="Arial" pitchFamily="34" charset="0"/>
              <a:buNone/>
            </a:pPr>
            <a:endParaRPr lang="en-US" sz="2300" dirty="0" smtClean="0"/>
          </a:p>
          <a:p>
            <a:pPr lvl="1"/>
            <a:endParaRPr lang="en-US" dirty="0" smtClean="0"/>
          </a:p>
          <a:p>
            <a:pPr lvl="1"/>
            <a:endParaRPr lang="en-US" sz="2400" dirty="0" smtClean="0"/>
          </a:p>
          <a:p>
            <a:pPr marL="457200" lvl="1" indent="0">
              <a:buFont typeface="Arial" pitchFamily="34" charset="0"/>
              <a:buNone/>
            </a:pPr>
            <a:endParaRPr lang="en-US" sz="24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5510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2286000"/>
            <a:ext cx="2141997" cy="2057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Questions?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714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Today’s Topics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906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Brief Overview of Project/Competition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Flight Progress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Imaging Processing Update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Camera/Gimbal System Update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Autopilot and Navigation Update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Schedule/Budget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Summary</a:t>
            </a:r>
          </a:p>
          <a:p>
            <a:endParaRPr lang="en-US" sz="28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Ken Anderson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1332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Project/Competition Overview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AUVSI-Competition Project</a:t>
            </a:r>
          </a:p>
          <a:p>
            <a:pPr lvl="1"/>
            <a:r>
              <a:rPr lang="en-US" sz="2400" dirty="0" smtClean="0"/>
              <a:t>Association for Unmanned Vehicle Systems International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r>
              <a:rPr lang="en-US" sz="2800" dirty="0"/>
              <a:t>Search and </a:t>
            </a:r>
            <a:r>
              <a:rPr lang="en-US" sz="2800" dirty="0" smtClean="0"/>
              <a:t>Rescue</a:t>
            </a:r>
          </a:p>
          <a:p>
            <a:pPr lvl="1">
              <a:buSzPct val="90000"/>
            </a:pPr>
            <a:r>
              <a:rPr lang="en-US" sz="2400" dirty="0"/>
              <a:t>Natural Disaster </a:t>
            </a:r>
            <a:r>
              <a:rPr lang="en-US" sz="2400" dirty="0" smtClean="0"/>
              <a:t>Scenario</a:t>
            </a:r>
          </a:p>
          <a:p>
            <a:pPr lvl="1">
              <a:buSzPct val="90000"/>
            </a:pPr>
            <a:endParaRPr lang="en-US" sz="2400" dirty="0"/>
          </a:p>
          <a:p>
            <a:r>
              <a:rPr lang="en-US" sz="2800" dirty="0"/>
              <a:t>I.S.R.</a:t>
            </a:r>
          </a:p>
          <a:p>
            <a:pPr lvl="1">
              <a:buSzPct val="75000"/>
            </a:pPr>
            <a:r>
              <a:rPr lang="en-US" sz="2400" dirty="0"/>
              <a:t>Intelligence</a:t>
            </a:r>
          </a:p>
          <a:p>
            <a:pPr lvl="1">
              <a:buSzPct val="75000"/>
            </a:pPr>
            <a:r>
              <a:rPr lang="en-US" sz="2400" dirty="0"/>
              <a:t>Surveillance</a:t>
            </a:r>
          </a:p>
          <a:p>
            <a:pPr lvl="1">
              <a:buSzPct val="75000"/>
            </a:pPr>
            <a:r>
              <a:rPr lang="en-US" sz="2400" dirty="0"/>
              <a:t>Reconnaissance</a:t>
            </a:r>
          </a:p>
          <a:p>
            <a:pPr marL="411480" lvl="1" indent="0">
              <a:buSzPct val="90000"/>
              <a:buNone/>
            </a:pPr>
            <a:endParaRPr lang="en-US" sz="2400" dirty="0"/>
          </a:p>
          <a:p>
            <a:pPr marL="411480" lvl="1" indent="0">
              <a:buNone/>
            </a:pP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3604" y="5029200"/>
            <a:ext cx="2328796" cy="106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3124200"/>
            <a:ext cx="1606731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Ken Anderson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8188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Competition Objectives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76200" y="1751202"/>
            <a:ext cx="4953000" cy="48006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300" dirty="0" smtClean="0"/>
              <a:t>Waypoint Navigation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 smtClean="0"/>
              <a:t>Coordinate Change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/>
              <a:t>Autonomous Takeoff and </a:t>
            </a:r>
            <a:r>
              <a:rPr lang="en-US" sz="2300" dirty="0" smtClean="0"/>
              <a:t>Landing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 smtClean="0"/>
              <a:t>Autonomous </a:t>
            </a:r>
            <a:r>
              <a:rPr lang="en-US" sz="2300" dirty="0"/>
              <a:t>Area Search for Ground Targets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 smtClean="0"/>
              <a:t>Image </a:t>
            </a:r>
            <a:r>
              <a:rPr lang="en-US" sz="2300" dirty="0"/>
              <a:t>Recognition of Ground </a:t>
            </a:r>
            <a:r>
              <a:rPr lang="en-US" sz="2300" dirty="0" smtClean="0"/>
              <a:t>Targets</a:t>
            </a:r>
          </a:p>
          <a:p>
            <a:pPr lvl="1"/>
            <a:r>
              <a:rPr lang="en-US" sz="2300" dirty="0"/>
              <a:t>Safety Precautions</a:t>
            </a:r>
          </a:p>
          <a:p>
            <a:pPr marL="411480" lvl="1" indent="0">
              <a:buNone/>
            </a:pPr>
            <a:endParaRPr lang="en-US" sz="2300" dirty="0" smtClean="0"/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1752600"/>
            <a:ext cx="3219241" cy="2514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4572325"/>
            <a:ext cx="3452812" cy="822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Ken Anderson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5520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Plane updates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524000"/>
            <a:ext cx="4724400" cy="198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b="1" dirty="0" smtClean="0"/>
              <a:t>    </a:t>
            </a:r>
            <a:r>
              <a:rPr lang="en-US" sz="2600" b="1" u="sng" dirty="0" smtClean="0"/>
              <a:t>Additional electronics added:</a:t>
            </a:r>
          </a:p>
          <a:p>
            <a:pPr marL="411480" lvl="1" indent="0">
              <a:buNone/>
            </a:pPr>
            <a:endParaRPr lang="en-US" sz="200" dirty="0" smtClean="0"/>
          </a:p>
          <a:p>
            <a:pPr marL="411480" lvl="1" indent="0">
              <a:buNone/>
            </a:pPr>
            <a:endParaRPr lang="en-US" sz="1800" dirty="0" smtClean="0"/>
          </a:p>
          <a:p>
            <a:pPr lvl="1"/>
            <a:r>
              <a:rPr lang="en-US" sz="2400" dirty="0" smtClean="0"/>
              <a:t>Camera/</a:t>
            </a:r>
            <a:r>
              <a:rPr lang="en-US" sz="2400" dirty="0" err="1" smtClean="0"/>
              <a:t>Gimbal</a:t>
            </a:r>
            <a:r>
              <a:rPr lang="en-US" sz="2400" dirty="0" smtClean="0"/>
              <a:t> Mounted</a:t>
            </a:r>
          </a:p>
          <a:p>
            <a:pPr lvl="2"/>
            <a:r>
              <a:rPr lang="en-US" sz="2200" dirty="0" smtClean="0"/>
              <a:t>2 servos = 2 DOF</a:t>
            </a:r>
          </a:p>
        </p:txBody>
      </p:sp>
      <p:pic>
        <p:nvPicPr>
          <p:cNvPr id="11" name="Picture 10" descr="WP_000466.jpg"/>
          <p:cNvPicPr>
            <a:picLocks noChangeAspect="1"/>
          </p:cNvPicPr>
          <p:nvPr/>
        </p:nvPicPr>
        <p:blipFill>
          <a:blip r:embed="rId3" cstate="print"/>
          <a:srcRect l="16064" t="10457" r="3838" b="11111"/>
          <a:stretch>
            <a:fillRect/>
          </a:stretch>
        </p:blipFill>
        <p:spPr>
          <a:xfrm>
            <a:off x="457200" y="3581400"/>
            <a:ext cx="3733800" cy="2819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WP_000470.jpg"/>
          <p:cNvPicPr>
            <a:picLocks noChangeAspect="1"/>
          </p:cNvPicPr>
          <p:nvPr/>
        </p:nvPicPr>
        <p:blipFill>
          <a:blip r:embed="rId4" cstate="print"/>
          <a:srcRect l="5591" t="14584" r="8330"/>
          <a:stretch>
            <a:fillRect/>
          </a:stretch>
        </p:blipFill>
        <p:spPr>
          <a:xfrm rot="16200000">
            <a:off x="5017996" y="3135406"/>
            <a:ext cx="2765611" cy="365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Eric Milo</a:t>
            </a:r>
            <a:endParaRPr lang="en-US" sz="1400" dirty="0"/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4038600" y="2362200"/>
            <a:ext cx="42672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Video Transmitter mounted</a:t>
            </a:r>
          </a:p>
          <a:p>
            <a:pPr marL="100584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Battery pack installed</a:t>
            </a:r>
          </a:p>
        </p:txBody>
      </p:sp>
    </p:spTree>
    <p:extLst>
      <p:ext uri="{BB962C8B-B14F-4D97-AF65-F5344CB8AC3E}">
        <p14:creationId xmlns:p14="http://schemas.microsoft.com/office/powerpoint/2010/main" xmlns="" val="31213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7848600" cy="1143000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Hardware Installed and Functional</a:t>
            </a:r>
            <a:endParaRPr lang="en-US" sz="38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66" b="23795"/>
          <a:stretch/>
        </p:blipFill>
        <p:spPr>
          <a:xfrm>
            <a:off x="1752600" y="3733800"/>
            <a:ext cx="5399955" cy="1841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 rot="10800000" flipV="1">
            <a:off x="3886200" y="3962400"/>
            <a:ext cx="2667000" cy="794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14600" y="5943600"/>
            <a:ext cx="1852174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Sony KPC Camera</a:t>
            </a:r>
          </a:p>
          <a:p>
            <a:r>
              <a:rPr lang="en-US" b="1" dirty="0" err="1" smtClean="0"/>
              <a:t>Gimbal</a:t>
            </a:r>
            <a:r>
              <a:rPr lang="en-US" b="1" dirty="0" smtClean="0"/>
              <a:t> System</a:t>
            </a:r>
            <a:endParaRPr lang="en-US" b="1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3733006" y="4114800"/>
            <a:ext cx="305594" cy="794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6095206" y="3505200"/>
            <a:ext cx="915194" cy="794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1713706" y="3619500"/>
            <a:ext cx="534194" cy="794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0" y="4495800"/>
            <a:ext cx="12192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1066800" y="3352800"/>
            <a:ext cx="9144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762000" y="3048000"/>
            <a:ext cx="6096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3429000" y="3962400"/>
            <a:ext cx="5334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3123406" y="3657600"/>
            <a:ext cx="610394" cy="794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 flipH="1" flipV="1">
            <a:off x="2972594" y="5563394"/>
            <a:ext cx="760412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438400" y="1905000"/>
            <a:ext cx="289560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Autopilot System</a:t>
            </a:r>
          </a:p>
          <a:p>
            <a:pPr lvl="1">
              <a:buFontTx/>
              <a:buChar char="-"/>
            </a:pPr>
            <a:r>
              <a:rPr lang="en-US" b="1" dirty="0" smtClean="0"/>
              <a:t> 3-Axis Gyroscope</a:t>
            </a:r>
          </a:p>
          <a:p>
            <a:pPr lvl="1">
              <a:buFontTx/>
              <a:buChar char="-"/>
            </a:pPr>
            <a:r>
              <a:rPr lang="en-US" b="1" dirty="0" smtClean="0"/>
              <a:t> 3-Axis Magnetometer</a:t>
            </a:r>
          </a:p>
          <a:p>
            <a:r>
              <a:rPr lang="en-US" b="1" dirty="0" err="1" smtClean="0"/>
              <a:t>Ublox</a:t>
            </a:r>
            <a:r>
              <a:rPr lang="en-US" b="1" dirty="0" smtClean="0"/>
              <a:t> GPS</a:t>
            </a:r>
          </a:p>
          <a:p>
            <a:r>
              <a:rPr lang="en-US" b="1" dirty="0" smtClean="0"/>
              <a:t>Telemetry Transmitter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62600" y="2286000"/>
            <a:ext cx="2573974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Receiver</a:t>
            </a:r>
          </a:p>
          <a:p>
            <a:r>
              <a:rPr lang="en-US" b="1" dirty="0" smtClean="0"/>
              <a:t>Video Transmitter</a:t>
            </a:r>
          </a:p>
          <a:p>
            <a:r>
              <a:rPr lang="en-US" b="1" dirty="0" smtClean="0"/>
              <a:t>Electronics Power Supply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04800" y="4191000"/>
            <a:ext cx="13716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Magnum XL Engine</a:t>
            </a:r>
            <a:endParaRPr lang="en-US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457200" y="2514600"/>
            <a:ext cx="126323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Pitot</a:t>
            </a:r>
            <a:r>
              <a:rPr lang="en-US" b="1" dirty="0" smtClean="0"/>
              <a:t> Probe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54240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Cube 6"/>
          <p:cNvSpPr/>
          <p:nvPr/>
        </p:nvSpPr>
        <p:spPr>
          <a:xfrm>
            <a:off x="3962400" y="5512713"/>
            <a:ext cx="1524000" cy="8382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6553200" y="4826913"/>
            <a:ext cx="1143000" cy="3048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/>
          <p:nvPr/>
        </p:nvCxnSpPr>
        <p:spPr>
          <a:xfrm rot="10800000">
            <a:off x="3505200" y="5207913"/>
            <a:ext cx="1676400" cy="990600"/>
          </a:xfrm>
          <a:prstGeom prst="bentConnector3">
            <a:avLst>
              <a:gd name="adj1" fmla="val 66043"/>
            </a:avLst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>
            <a:off x="4495800" y="5284113"/>
            <a:ext cx="21336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6478588" y="5130125"/>
            <a:ext cx="303212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5400000">
            <a:off x="4306094" y="5473819"/>
            <a:ext cx="3810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0800000">
            <a:off x="5410200" y="5284113"/>
            <a:ext cx="6096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638800" y="4598313"/>
            <a:ext cx="4572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WP_000399.jpg"/>
          <p:cNvPicPr>
            <a:picLocks noChangeAspect="1"/>
          </p:cNvPicPr>
          <p:nvPr/>
        </p:nvPicPr>
        <p:blipFill>
          <a:blip r:embed="rId2" cstate="print"/>
          <a:srcRect t="25556" r="48333" b="20000"/>
          <a:stretch>
            <a:fillRect/>
          </a:stretch>
        </p:blipFill>
        <p:spPr>
          <a:xfrm>
            <a:off x="609600" y="3912513"/>
            <a:ext cx="2741331" cy="216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3" name="Straight Connector 72"/>
          <p:cNvCxnSpPr/>
          <p:nvPr/>
        </p:nvCxnSpPr>
        <p:spPr>
          <a:xfrm rot="10800000">
            <a:off x="3048000" y="5207913"/>
            <a:ext cx="9144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0800000">
            <a:off x="2133600" y="4598313"/>
            <a:ext cx="52578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1982788" y="4444325"/>
            <a:ext cx="303212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505200" y="4598313"/>
            <a:ext cx="4572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>
            <a:off x="7239000" y="4750713"/>
            <a:ext cx="3048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038600" y="6427113"/>
            <a:ext cx="1283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Fuel Tank</a:t>
            </a:r>
            <a:endParaRPr lang="en-US" sz="22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6248400" y="5284113"/>
            <a:ext cx="18246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Spare Bladder</a:t>
            </a:r>
            <a:endParaRPr lang="en-US" sz="22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6046113"/>
            <a:ext cx="968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Engine</a:t>
            </a:r>
            <a:endParaRPr lang="en-US" sz="2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4267200" y="4293513"/>
            <a:ext cx="11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Pressure Line</a:t>
            </a:r>
            <a:endParaRPr lang="en-US" sz="14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4114800" y="5893713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Fuel Line</a:t>
            </a:r>
            <a:endParaRPr lang="en-US" sz="1400" b="1" dirty="0"/>
          </a:p>
        </p:txBody>
      </p:sp>
      <p:sp>
        <p:nvSpPr>
          <p:cNvPr id="108" name="Cube 107"/>
          <p:cNvSpPr/>
          <p:nvPr/>
        </p:nvSpPr>
        <p:spPr>
          <a:xfrm>
            <a:off x="4038600" y="2286000"/>
            <a:ext cx="1524000" cy="8382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Elbow Connector 109"/>
          <p:cNvCxnSpPr/>
          <p:nvPr/>
        </p:nvCxnSpPr>
        <p:spPr>
          <a:xfrm rot="10800000">
            <a:off x="3581400" y="1981200"/>
            <a:ext cx="1676400" cy="990600"/>
          </a:xfrm>
          <a:prstGeom prst="bentConnector3">
            <a:avLst>
              <a:gd name="adj1" fmla="val 66043"/>
            </a:avLst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5400000">
            <a:off x="4037806" y="1905000"/>
            <a:ext cx="1067594" cy="794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 descr="WP_000399.jpg"/>
          <p:cNvPicPr>
            <a:picLocks noChangeAspect="1"/>
          </p:cNvPicPr>
          <p:nvPr/>
        </p:nvPicPr>
        <p:blipFill>
          <a:blip r:embed="rId2" cstate="print"/>
          <a:srcRect t="25556" r="48333" b="20000"/>
          <a:stretch>
            <a:fillRect/>
          </a:stretch>
        </p:blipFill>
        <p:spPr>
          <a:xfrm>
            <a:off x="685800" y="685800"/>
            <a:ext cx="2741331" cy="216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7" name="Straight Connector 116"/>
          <p:cNvCxnSpPr/>
          <p:nvPr/>
        </p:nvCxnSpPr>
        <p:spPr>
          <a:xfrm rot="10800000">
            <a:off x="3124200" y="1981200"/>
            <a:ext cx="9144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>
            <a:off x="2209800" y="1371600"/>
            <a:ext cx="23622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5400000">
            <a:off x="2058988" y="1217612"/>
            <a:ext cx="303212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3352800" y="1371600"/>
            <a:ext cx="4572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4114800" y="3200400"/>
            <a:ext cx="1283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Fuel Tank</a:t>
            </a:r>
            <a:endParaRPr lang="en-US" sz="2200" b="1" dirty="0"/>
          </a:p>
        </p:txBody>
      </p:sp>
      <p:sp>
        <p:nvSpPr>
          <p:cNvPr id="124" name="TextBox 123"/>
          <p:cNvSpPr txBox="1"/>
          <p:nvPr/>
        </p:nvSpPr>
        <p:spPr>
          <a:xfrm>
            <a:off x="1524000" y="2819400"/>
            <a:ext cx="968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Engine</a:t>
            </a:r>
            <a:endParaRPr lang="en-US" sz="22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3429000" y="990600"/>
            <a:ext cx="11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Pressure Line</a:t>
            </a:r>
            <a:endParaRPr lang="en-US" sz="1400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4191000" y="2667000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Fuel Line</a:t>
            </a:r>
            <a:endParaRPr lang="en-US" sz="1400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304800" y="152400"/>
            <a:ext cx="27487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u="sng" dirty="0" smtClean="0"/>
              <a:t>Current Fuel Setup:</a:t>
            </a:r>
            <a:endParaRPr lang="en-US" sz="2500" b="1" u="sng" dirty="0"/>
          </a:p>
        </p:txBody>
      </p:sp>
      <p:sp>
        <p:nvSpPr>
          <p:cNvPr id="131" name="TextBox 130"/>
          <p:cNvSpPr txBox="1"/>
          <p:nvPr/>
        </p:nvSpPr>
        <p:spPr>
          <a:xfrm>
            <a:off x="304800" y="3276600"/>
            <a:ext cx="26154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u="sng" dirty="0" smtClean="0"/>
              <a:t>Future Fuel Setup:</a:t>
            </a:r>
            <a:endParaRPr lang="en-US" sz="2500" b="1" u="sng" dirty="0"/>
          </a:p>
        </p:txBody>
      </p:sp>
      <p:sp>
        <p:nvSpPr>
          <p:cNvPr id="132" name="TextBox 131"/>
          <p:cNvSpPr txBox="1"/>
          <p:nvPr/>
        </p:nvSpPr>
        <p:spPr>
          <a:xfrm>
            <a:off x="762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Eric Milo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5867400" y="0"/>
            <a:ext cx="259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Extending our flight time</a:t>
            </a:r>
            <a:endParaRPr lang="en-US" sz="4400" b="1" u="sng" dirty="0"/>
          </a:p>
        </p:txBody>
      </p:sp>
    </p:spTree>
    <p:extLst>
      <p:ext uri="{BB962C8B-B14F-4D97-AF65-F5344CB8AC3E}">
        <p14:creationId xmlns:p14="http://schemas.microsoft.com/office/powerpoint/2010/main" xmlns="" val="41525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Image Processing Update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52578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Hardware</a:t>
            </a:r>
          </a:p>
          <a:p>
            <a:pPr lvl="1"/>
            <a:r>
              <a:rPr lang="en-US" sz="2400" dirty="0" smtClean="0"/>
              <a:t>Implemented system hardware on air vehicle</a:t>
            </a:r>
          </a:p>
          <a:p>
            <a:pPr lvl="1"/>
            <a:r>
              <a:rPr lang="en-US" sz="2400" dirty="0" smtClean="0"/>
              <a:t>Implemented composite-to-USB encoder</a:t>
            </a:r>
          </a:p>
          <a:p>
            <a:pPr lvl="1"/>
            <a:r>
              <a:rPr lang="en-US" sz="2400" dirty="0" smtClean="0"/>
              <a:t>First successful wireless video communication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pPr marL="411480" lvl="1" indent="0">
              <a:buNone/>
            </a:pPr>
            <a:endParaRPr lang="en-US" sz="2400" dirty="0" smtClean="0"/>
          </a:p>
          <a:p>
            <a:pPr marL="41148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Software</a:t>
            </a:r>
          </a:p>
          <a:p>
            <a:pPr lvl="1">
              <a:buSzPct val="90000"/>
            </a:pPr>
            <a:r>
              <a:rPr lang="en-US" sz="2400" dirty="0" smtClean="0"/>
              <a:t>Utilization of new hardware with existing software</a:t>
            </a:r>
          </a:p>
          <a:p>
            <a:pPr lvl="1">
              <a:buSzPct val="90000"/>
            </a:pPr>
            <a:endParaRPr lang="en-US" sz="2400" dirty="0"/>
          </a:p>
          <a:p>
            <a:pPr marL="411480" lvl="1" indent="0">
              <a:buSzPct val="90000"/>
              <a:buNone/>
            </a:pPr>
            <a:endParaRPr lang="en-US" sz="2400" dirty="0"/>
          </a:p>
          <a:p>
            <a:pPr marL="411480" lvl="1" indent="0">
              <a:buNone/>
            </a:pPr>
            <a:endParaRPr lang="en-US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6200" y="647402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Robert Woodruff</a:t>
            </a:r>
            <a:endParaRPr lang="en-US" sz="1400" dirty="0"/>
          </a:p>
        </p:txBody>
      </p:sp>
      <p:pic>
        <p:nvPicPr>
          <p:cNvPr id="8" name="Picture 7" descr="R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2362200"/>
            <a:ext cx="2956909" cy="279425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10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Image Processing Update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6200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In-flight Video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pPr marL="41148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Image Processing from in-flight video</a:t>
            </a:r>
          </a:p>
          <a:p>
            <a:pPr lvl="1">
              <a:buSzPct val="90000"/>
            </a:pPr>
            <a:endParaRPr lang="en-US" sz="2400" dirty="0"/>
          </a:p>
          <a:p>
            <a:pPr marL="411480" lvl="1" indent="0">
              <a:buSzPct val="90000"/>
              <a:buNone/>
            </a:pPr>
            <a:endParaRPr lang="en-US" sz="2400" dirty="0"/>
          </a:p>
          <a:p>
            <a:pPr marL="411480" lvl="1" indent="0">
              <a:buNone/>
            </a:pPr>
            <a:endParaRPr lang="en-US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6200" y="647402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By: Robert Woodruff</a:t>
            </a:r>
            <a:endParaRPr lang="en-US" sz="1400" dirty="0"/>
          </a:p>
        </p:txBody>
      </p:sp>
      <p:pic>
        <p:nvPicPr>
          <p:cNvPr id="8" name="Picture 7" descr="cropPro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505200"/>
            <a:ext cx="5200650" cy="2631189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69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2283</TotalTime>
  <Words>422</Words>
  <Application>Microsoft Office PowerPoint</Application>
  <PresentationFormat>On-screen Show (4:3)</PresentationFormat>
  <Paragraphs>165</Paragraphs>
  <Slides>17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Adjacency</vt:lpstr>
      <vt:lpstr>Slide 1</vt:lpstr>
      <vt:lpstr>Today’s Topics</vt:lpstr>
      <vt:lpstr>Project/Competition Overview</vt:lpstr>
      <vt:lpstr>Competition Objectives</vt:lpstr>
      <vt:lpstr>Plane updates</vt:lpstr>
      <vt:lpstr>Hardware Installed and Functional</vt:lpstr>
      <vt:lpstr>Slide 7</vt:lpstr>
      <vt:lpstr>Image Processing Update</vt:lpstr>
      <vt:lpstr>Image Processing Update</vt:lpstr>
      <vt:lpstr>Image Processing – Future Work</vt:lpstr>
      <vt:lpstr>Slide 11</vt:lpstr>
      <vt:lpstr>Gimbal System Update</vt:lpstr>
      <vt:lpstr>Slide 13</vt:lpstr>
      <vt:lpstr>Budget</vt:lpstr>
      <vt:lpstr>Schedule – Spring Semester</vt:lpstr>
      <vt:lpstr>Summary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Studentpro</dc:creator>
  <cp:lastModifiedBy>Eric</cp:lastModifiedBy>
  <cp:revision>120</cp:revision>
  <dcterms:created xsi:type="dcterms:W3CDTF">2012-11-12T20:19:09Z</dcterms:created>
  <dcterms:modified xsi:type="dcterms:W3CDTF">2013-04-26T12:40:43Z</dcterms:modified>
</cp:coreProperties>
</file>