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6" r:id="rId17"/>
    <p:sldId id="275" r:id="rId18"/>
    <p:sldId id="277" r:id="rId19"/>
    <p:sldId id="278" r:id="rId20"/>
    <p:sldId id="283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BEE20-6D4F-4D95-A243-1E965880BFE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72AE3-0631-4C89-9673-81A819A98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708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1B2-60DD-4D7B-8004-D2D5E51884E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25845-31CA-43B8-9EC4-1AAE6C994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79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91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468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4166-C414-42AB-A7B2-5231F1977760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01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159-7505-4159-8E17-7F55EC417D6E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1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70B7-42E8-4736-882A-31B5ECC34E99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69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73D-0E11-4277-BD1A-B4E5CD3FFC1A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50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CB54-82BC-4231-BCEC-69796C4E61E2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58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FBE-0742-4838-866E-544E091017C9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639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719E-42A0-47D0-AAC3-B7A16EF03CB1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90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BCF7-3BB6-4516-ABBF-52E89A758D71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65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4AD8-CEF6-4956-8228-BBCF6EDF32B1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79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A63B-4573-4370-B294-F6505C97359B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229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EAE5-9E21-4327-95F0-C4F4A988E2D9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4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4365-46D2-486A-B7C4-6C345A325773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8BF6-D70C-4DDE-B468-A9A9C0015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41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open?id=0B28ks7NCYcZHNEZlOVNHX2NWR1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open?id=0B28ks7NCYcZHanp4eElpRTNOWk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.gif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open?id=0B28ks7NCYcZHbzQ5S3ZPS2VpVl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.gif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.gif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Interim Design Review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200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AUVSI</a:t>
            </a:r>
          </a:p>
          <a:p>
            <a:pPr algn="ctr"/>
            <a:r>
              <a:rPr lang="en-US" sz="2500" dirty="0" smtClean="0"/>
              <a:t>2013 Student Unmanned Air Systems Competition</a:t>
            </a:r>
          </a:p>
          <a:p>
            <a:pPr algn="ctr"/>
            <a:r>
              <a:rPr lang="en-US" sz="2200" b="1" dirty="0" smtClean="0"/>
              <a:t>Team 6</a:t>
            </a:r>
            <a:r>
              <a:rPr lang="en-US" sz="2200" dirty="0" smtClean="0"/>
              <a:t>: Autonomous Ariel Vehicle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4572000"/>
            <a:ext cx="2209800" cy="129586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Robert Woodruff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Matthew </a:t>
            </a:r>
            <a:r>
              <a:rPr lang="en-US" dirty="0" err="1" smtClean="0"/>
              <a:t>Yasensky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Cristopher</a:t>
            </a:r>
            <a:r>
              <a:rPr lang="en-US" dirty="0" smtClean="0"/>
              <a:t> Timmons</a:t>
            </a:r>
          </a:p>
        </p:txBody>
      </p:sp>
      <p:pic>
        <p:nvPicPr>
          <p:cNvPr id="7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8" name="Picture 4" descr="http://www.ga-asi.com/products/aircraft/images/er-mp-u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914400"/>
            <a:ext cx="2514600" cy="2514600"/>
          </a:xfrm>
          <a:prstGeom prst="rect">
            <a:avLst/>
          </a:prstGeom>
          <a:noFill/>
        </p:spPr>
      </p:pic>
      <p:pic>
        <p:nvPicPr>
          <p:cNvPr id="9" name="Picture 6" descr="http://hbcubuzz.com/wp-content/uploads/2012/03/famu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524000"/>
            <a:ext cx="1183640" cy="1183640"/>
          </a:xfrm>
          <a:prstGeom prst="rect">
            <a:avLst/>
          </a:prstGeom>
          <a:noFill/>
        </p:spPr>
      </p:pic>
      <p:pic>
        <p:nvPicPr>
          <p:cNvPr id="10" name="Picture 8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600200"/>
            <a:ext cx="1143000" cy="1143002"/>
          </a:xfrm>
          <a:prstGeom prst="rect">
            <a:avLst/>
          </a:prstGeom>
          <a:noFill/>
        </p:spPr>
      </p:pic>
      <p:pic>
        <p:nvPicPr>
          <p:cNvPr id="11" name="Picture 14" descr="http://nanocore.fsu.edu/img/CO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53000" y="4572000"/>
            <a:ext cx="14925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Ken Anderson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Arielle </a:t>
            </a:r>
            <a:r>
              <a:rPr lang="en-US" dirty="0" err="1" smtClean="0"/>
              <a:t>Duen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Eric Milo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23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419677"/>
            <a:ext cx="7772400" cy="78105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cs typeface="Arial" pitchFamily="34" charset="0"/>
              </a:rPr>
              <a:t>Autonomous Navigation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219200"/>
            <a:ext cx="7543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Autopilot – ArduPilot (</a:t>
            </a:r>
            <a:r>
              <a:rPr lang="en-US" sz="3200" dirty="0" err="1" smtClean="0"/>
              <a:t>Arduino</a:t>
            </a:r>
            <a:r>
              <a:rPr lang="en-US" sz="3200" dirty="0" smtClean="0"/>
              <a:t> Platform)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Telemetry Kit  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Ground Station Control Center </a:t>
            </a:r>
          </a:p>
          <a:p>
            <a:pPr algn="ctr">
              <a:lnSpc>
                <a:spcPct val="150000"/>
              </a:lnSpc>
            </a:pPr>
            <a:endParaRPr lang="en-US" sz="2200" dirty="0"/>
          </a:p>
          <a:p>
            <a:pPr algn="ctr">
              <a:lnSpc>
                <a:spcPct val="150000"/>
              </a:lnSpc>
            </a:pPr>
            <a:endParaRPr lang="en-US" sz="2200" dirty="0" smtClean="0"/>
          </a:p>
          <a:p>
            <a:pPr algn="ctr">
              <a:lnSpc>
                <a:spcPct val="150000"/>
              </a:lnSpc>
            </a:pPr>
            <a:endParaRPr lang="en-US" sz="2200" dirty="0"/>
          </a:p>
          <a:p>
            <a:pPr algn="ctr">
              <a:lnSpc>
                <a:spcPct val="150000"/>
              </a:lnSpc>
            </a:pP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1331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13326" name="Picture 14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pic>
        <p:nvPicPr>
          <p:cNvPr id="6" name="Picture 5" descr="Ardu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2133600" y="3581400"/>
            <a:ext cx="4495800" cy="28761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Slide Number Placeholder 8"/>
          <p:cNvSpPr txBox="1">
            <a:spLocks/>
          </p:cNvSpPr>
          <p:nvPr/>
        </p:nvSpPr>
        <p:spPr>
          <a:xfrm>
            <a:off x="3505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7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Autonomous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Cristopher</a:t>
            </a:r>
            <a:r>
              <a:rPr lang="en-US" dirty="0" smtClean="0"/>
              <a:t> Timmons</a:t>
            </a:r>
            <a:endParaRPr lang="en-US" dirty="0"/>
          </a:p>
        </p:txBody>
      </p:sp>
      <p:pic>
        <p:nvPicPr>
          <p:cNvPr id="6" name="Picture 5">
            <a:hlinkClick r:id="rId3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6" t="47289" r="41010" b="19292"/>
          <a:stretch/>
        </p:blipFill>
        <p:spPr>
          <a:xfrm>
            <a:off x="1948873" y="2895600"/>
            <a:ext cx="5246254" cy="1736437"/>
          </a:xfrm>
          <a:prstGeom prst="rect">
            <a:avLst/>
          </a:prstGeom>
        </p:spPr>
      </p:pic>
      <p:pic>
        <p:nvPicPr>
          <p:cNvPr id="7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8" name="Picture 14" descr="http://nanocore.fsu.edu/img/CO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12" name="Slide Number Placeholder 8"/>
          <p:cNvSpPr txBox="1">
            <a:spLocks/>
          </p:cNvSpPr>
          <p:nvPr/>
        </p:nvSpPr>
        <p:spPr>
          <a:xfrm>
            <a:off x="3505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17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Robert Woodruff</a:t>
            </a:r>
            <a:endParaRPr lang="en-US" dirty="0"/>
          </a:p>
        </p:txBody>
      </p:sp>
      <p:pic>
        <p:nvPicPr>
          <p:cNvPr id="1026" name="Picture 2" descr="C:\Users\miloer\AppData\Local\Temp\astamids_scheme.jpg">
            <a:hlinkClick r:id="rId3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1750" y="2514600"/>
            <a:ext cx="312821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6" name="Picture 14" descr="http://nanocore.fsu.edu/img/CO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10" name="Slide Number Placeholder 8"/>
          <p:cNvSpPr txBox="1">
            <a:spLocks/>
          </p:cNvSpPr>
          <p:nvPr/>
        </p:nvSpPr>
        <p:spPr>
          <a:xfrm>
            <a:off x="3505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1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Gimbal System and Purchasing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</a:t>
            </a:r>
            <a:r>
              <a:rPr lang="en-US" dirty="0" err="1" smtClean="0"/>
              <a:t>Yasensky</a:t>
            </a:r>
            <a:endParaRPr lang="en-US" dirty="0"/>
          </a:p>
        </p:txBody>
      </p:sp>
      <p:pic>
        <p:nvPicPr>
          <p:cNvPr id="2050" name="Picture 2" descr="http://www.fpvflying.com/product_images/uploaded_images/naza_gimbal_en.jpg">
            <a:hlinkClick r:id="rId3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4114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6" name="Picture 14" descr="http://nanocore.fsu.edu/img/CO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10" name="Slide Number Placeholder 8"/>
          <p:cNvSpPr txBox="1">
            <a:spLocks/>
          </p:cNvSpPr>
          <p:nvPr/>
        </p:nvSpPr>
        <p:spPr>
          <a:xfrm>
            <a:off x="3505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8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Purchased Items 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Tower Hobbies</a:t>
            </a:r>
          </a:p>
          <a:p>
            <a:pPr lvl="2">
              <a:buSzPct val="75000"/>
            </a:pPr>
            <a:r>
              <a:rPr lang="en-US" dirty="0" smtClean="0"/>
              <a:t> Futaba </a:t>
            </a:r>
            <a:r>
              <a:rPr lang="en-US" dirty="0"/>
              <a:t>NT8IB </a:t>
            </a:r>
            <a:r>
              <a:rPr lang="en-US" dirty="0" err="1"/>
              <a:t>NiCd</a:t>
            </a:r>
            <a:r>
              <a:rPr lang="en-US" dirty="0"/>
              <a:t> 8-Cell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9.6V </a:t>
            </a:r>
            <a:r>
              <a:rPr lang="en-US" dirty="0"/>
              <a:t>600mAh Transmitter J</a:t>
            </a:r>
            <a:r>
              <a:rPr lang="en-US" dirty="0" smtClean="0"/>
              <a:t> </a:t>
            </a:r>
          </a:p>
          <a:p>
            <a:pPr lvl="2">
              <a:buSzPct val="75000"/>
            </a:pPr>
            <a:r>
              <a:rPr lang="en-US" dirty="0" smtClean="0"/>
              <a:t> Plane Bands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5060" y="36457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551" y="4114800"/>
            <a:ext cx="3586327" cy="2183981"/>
          </a:xfrm>
          <a:prstGeom prst="rect">
            <a:avLst/>
          </a:prstGeom>
        </p:spPr>
      </p:pic>
      <p:pic>
        <p:nvPicPr>
          <p:cNvPr id="7" name="Picture 6" descr="futm14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482025"/>
            <a:ext cx="1971554" cy="4239902"/>
          </a:xfrm>
          <a:prstGeom prst="rect">
            <a:avLst/>
          </a:prstGeom>
        </p:spPr>
      </p:pic>
      <p:pic>
        <p:nvPicPr>
          <p:cNvPr id="8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9" name="Picture 14" descr="http://nanocore.fsu.edu/img/CO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12" name="Slide Number Placeholder 8"/>
          <p:cNvSpPr txBox="1">
            <a:spLocks/>
          </p:cNvSpPr>
          <p:nvPr/>
        </p:nvSpPr>
        <p:spPr>
          <a:xfrm>
            <a:off x="3505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83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Future 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 to purchase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Camera Software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Gimbal System Components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Receiver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Propeller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5" name="Picture 14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9" name="Slide Number Placeholder 8"/>
          <p:cNvSpPr txBox="1">
            <a:spLocks/>
          </p:cNvSpPr>
          <p:nvPr/>
        </p:nvSpPr>
        <p:spPr>
          <a:xfrm>
            <a:off x="3505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3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Budget</a:t>
            </a:r>
            <a:endParaRPr lang="en-US" dirty="0"/>
          </a:p>
        </p:txBody>
      </p:sp>
      <p:pic>
        <p:nvPicPr>
          <p:cNvPr id="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5" name="Picture 14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1" t="20443" r="4583" b="21224"/>
          <a:stretch/>
        </p:blipFill>
        <p:spPr bwMode="auto">
          <a:xfrm>
            <a:off x="571500" y="1485900"/>
            <a:ext cx="8001000" cy="412005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8"/>
          <p:cNvSpPr txBox="1">
            <a:spLocks/>
          </p:cNvSpPr>
          <p:nvPr/>
        </p:nvSpPr>
        <p:spPr>
          <a:xfrm>
            <a:off x="3505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1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Hurdles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Minor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Purchasing battery pack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Gaining info on auto pilot system</a:t>
            </a:r>
          </a:p>
          <a:p>
            <a:pPr>
              <a:buSzPct val="75000"/>
            </a:pPr>
            <a:endParaRPr lang="en-US" dirty="0" smtClean="0"/>
          </a:p>
          <a:p>
            <a:r>
              <a:rPr lang="en-US" dirty="0" smtClean="0"/>
              <a:t>Major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Camera setup 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Image Processing 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RC Pilot License </a:t>
            </a:r>
          </a:p>
        </p:txBody>
      </p:sp>
      <p:pic>
        <p:nvPicPr>
          <p:cNvPr id="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5" name="Picture 14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9" name="Slide Number Placeholder 8"/>
          <p:cNvSpPr txBox="1">
            <a:spLocks/>
          </p:cNvSpPr>
          <p:nvPr/>
        </p:nvSpPr>
        <p:spPr>
          <a:xfrm>
            <a:off x="3505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9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 Project</a:t>
            </a:r>
          </a:p>
          <a:p>
            <a:r>
              <a:rPr lang="en-US" dirty="0" smtClean="0"/>
              <a:t>Split Tasks b/w Brazil and Tallahassee</a:t>
            </a:r>
          </a:p>
          <a:p>
            <a:r>
              <a:rPr lang="en-US" dirty="0" smtClean="0"/>
              <a:t>Goals for Entire Team</a:t>
            </a:r>
          </a:p>
        </p:txBody>
      </p:sp>
      <p:pic>
        <p:nvPicPr>
          <p:cNvPr id="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5" name="Picture 14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9" name="Slide Number Placeholder 8"/>
          <p:cNvSpPr txBox="1">
            <a:spLocks/>
          </p:cNvSpPr>
          <p:nvPr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350" y="3668743"/>
            <a:ext cx="4305300" cy="24468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941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838200"/>
            <a:ext cx="4686300" cy="4667250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0325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0115" y="5983576"/>
            <a:ext cx="1835785" cy="834448"/>
          </a:xfrm>
          <a:prstGeom prst="rect">
            <a:avLst/>
          </a:prstGeom>
          <a:noFill/>
        </p:spPr>
      </p:pic>
      <p:pic>
        <p:nvPicPr>
          <p:cNvPr id="6" name="Picture 14" descr="http://nanocore.fsu.edu/img/CO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8" name="Slide Number Placeholder 8"/>
          <p:cNvSpPr txBox="1">
            <a:spLocks/>
          </p:cNvSpPr>
          <p:nvPr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4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Competition Objectives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Guidelines, Constraints and Safety</a:t>
            </a:r>
          </a:p>
          <a:p>
            <a:r>
              <a:rPr lang="en-US" dirty="0" smtClean="0"/>
              <a:t>Equipment Choice</a:t>
            </a:r>
          </a:p>
          <a:p>
            <a:r>
              <a:rPr lang="en-US" dirty="0" smtClean="0"/>
              <a:t>Flight Software</a:t>
            </a:r>
          </a:p>
          <a:p>
            <a:r>
              <a:rPr lang="en-US" dirty="0" smtClean="0"/>
              <a:t>Imaging Software</a:t>
            </a:r>
          </a:p>
          <a:p>
            <a:r>
              <a:rPr lang="en-US" dirty="0" smtClean="0"/>
              <a:t>Camera to </a:t>
            </a:r>
            <a:r>
              <a:rPr lang="en-US" dirty="0"/>
              <a:t>A</a:t>
            </a:r>
            <a:r>
              <a:rPr lang="en-US" dirty="0" smtClean="0"/>
              <a:t>ircraft Attachment</a:t>
            </a:r>
          </a:p>
          <a:p>
            <a:r>
              <a:rPr lang="en-US" dirty="0" smtClean="0"/>
              <a:t>Project Hurdles</a:t>
            </a:r>
          </a:p>
          <a:p>
            <a:r>
              <a:rPr lang="en-US" dirty="0" smtClean="0"/>
              <a:t>Conclusion </a:t>
            </a:r>
          </a:p>
          <a:p>
            <a:endParaRPr lang="en-US" dirty="0"/>
          </a:p>
        </p:txBody>
      </p:sp>
      <p:pic>
        <p:nvPicPr>
          <p:cNvPr id="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5" name="Picture 14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10" name="Slide Number Placeholder 8"/>
          <p:cNvSpPr txBox="1">
            <a:spLocks/>
          </p:cNvSpPr>
          <p:nvPr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8125" t="14000" r="19375" b="9000"/>
          <a:stretch>
            <a:fillRect/>
          </a:stretch>
        </p:blipFill>
        <p:spPr bwMode="auto">
          <a:xfrm>
            <a:off x="114300" y="0"/>
            <a:ext cx="8915400" cy="68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1875" t="7000" r="13750" b="4000"/>
          <a:stretch>
            <a:fillRect/>
          </a:stretch>
        </p:blipFill>
        <p:spPr bwMode="auto">
          <a:xfrm>
            <a:off x="38100" y="0"/>
            <a:ext cx="9067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875" t="7000" r="13750" b="4000"/>
          <a:stretch>
            <a:fillRect/>
          </a:stretch>
        </p:blipFill>
        <p:spPr bwMode="auto">
          <a:xfrm>
            <a:off x="38100" y="0"/>
            <a:ext cx="9067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8BF6-D70C-4DDE-B468-A9A9C00159B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1875" t="7000" r="13750" b="4000"/>
          <a:stretch>
            <a:fillRect/>
          </a:stretch>
        </p:blipFill>
        <p:spPr bwMode="auto">
          <a:xfrm>
            <a:off x="38100" y="0"/>
            <a:ext cx="9067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and Rescue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Natural Disaster Scenario</a:t>
            </a:r>
          </a:p>
          <a:p>
            <a:pPr marL="457200" lvl="1" indent="0">
              <a:buSzPct val="75000"/>
              <a:buNone/>
            </a:pPr>
            <a:endParaRPr lang="en-US" dirty="0" smtClean="0"/>
          </a:p>
          <a:p>
            <a:r>
              <a:rPr lang="en-US" dirty="0" smtClean="0"/>
              <a:t>I.S.R.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Intelligence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Surveillance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Reconnaissance</a:t>
            </a:r>
            <a:endParaRPr lang="en-US" dirty="0"/>
          </a:p>
        </p:txBody>
      </p:sp>
      <p:pic>
        <p:nvPicPr>
          <p:cNvPr id="5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6" name="Picture 14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10" name="Slide Number Placeholder 8"/>
          <p:cNvSpPr txBox="1">
            <a:spLocks/>
          </p:cNvSpPr>
          <p:nvPr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3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8686" y="2895600"/>
            <a:ext cx="3966519" cy="27432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Waypoint Navigation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Coordinate Change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Autonomous Takeoff and Landing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15" name="Picture 14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5010" y="2362200"/>
            <a:ext cx="4048439" cy="3162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57200" y="1487269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/>
              <a:t>Optimization of navigation and imaging software</a:t>
            </a:r>
          </a:p>
          <a:p>
            <a:endParaRPr lang="en-US" dirty="0"/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2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Autonomous Area Search for Ground Targets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000" dirty="0" smtClean="0"/>
              <a:t>Image Recognition </a:t>
            </a:r>
            <a:r>
              <a:rPr lang="en-US" sz="3000" dirty="0"/>
              <a:t>of </a:t>
            </a:r>
            <a:r>
              <a:rPr lang="en-US" sz="3000" dirty="0" smtClean="0"/>
              <a:t>Ground Targets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000" dirty="0" smtClean="0"/>
              <a:t>Proper Camera Choice for Mission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7" name="Picture 6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9788" y="4694548"/>
            <a:ext cx="4924425" cy="1172852"/>
          </a:xfrm>
          <a:prstGeom prst="rect">
            <a:avLst/>
          </a:prstGeom>
        </p:spPr>
      </p:pic>
      <p:sp>
        <p:nvSpPr>
          <p:cNvPr id="11" name="Slide Number Placeholder 8"/>
          <p:cNvSpPr txBox="1">
            <a:spLocks/>
          </p:cNvSpPr>
          <p:nvPr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67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 Cont’d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Pilot and Licensing </a:t>
            </a:r>
            <a:r>
              <a:rPr lang="en-US" dirty="0"/>
              <a:t>C</a:t>
            </a:r>
            <a:r>
              <a:rPr lang="en-US" dirty="0" smtClean="0"/>
              <a:t>apabilities</a:t>
            </a:r>
          </a:p>
          <a:p>
            <a:r>
              <a:rPr lang="en-US" dirty="0" smtClean="0"/>
              <a:t>Compliance to 2013 AUVSI Competition Guidelines</a:t>
            </a:r>
          </a:p>
          <a:p>
            <a:r>
              <a:rPr lang="en-US" dirty="0" smtClean="0"/>
              <a:t>Safety Precautions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Manual Over Ride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Automatic Base Return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dirty="0" smtClean="0"/>
              <a:t>Flight Termination</a:t>
            </a:r>
          </a:p>
          <a:p>
            <a:endParaRPr lang="en-US" dirty="0" smtClean="0"/>
          </a:p>
        </p:txBody>
      </p:sp>
      <p:pic>
        <p:nvPicPr>
          <p:cNvPr id="12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13" name="Picture 14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14" name="Slide Number Placeholder 8"/>
          <p:cNvSpPr txBox="1">
            <a:spLocks/>
          </p:cNvSpPr>
          <p:nvPr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0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962900" cy="78105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Major Components 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543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Aircraft Platform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Imaging System/Processing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Autonomous Navigation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1331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13326" name="Picture 14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8" name="Slide Number Placeholder 8"/>
          <p:cNvSpPr txBox="1">
            <a:spLocks/>
          </p:cNvSpPr>
          <p:nvPr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2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924800" cy="78105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Aircraft Platform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7467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Fixed Wing Aircraft – Senior Telemaster</a:t>
            </a:r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1331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13326" name="Picture 14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pic>
        <p:nvPicPr>
          <p:cNvPr id="6" name="Picture 5" descr="Photo_23F0C15C-0B18-8B0D-72B3-DF58CEF7DA3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43475"/>
            <a:ext cx="35814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 txBox="1">
            <a:spLocks/>
          </p:cNvSpPr>
          <p:nvPr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5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820" y="457200"/>
            <a:ext cx="7533380" cy="78105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Imaging and Processing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7239000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Imaging Hardware – Sony FBC IX11A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Camera Mount/Swivel 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Image Transmission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Image Acquisition 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Image Processing</a:t>
            </a:r>
            <a:endParaRPr lang="en-US" sz="3200" dirty="0"/>
          </a:p>
        </p:txBody>
      </p:sp>
      <p:pic>
        <p:nvPicPr>
          <p:cNvPr id="1331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13326" name="Picture 14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pic>
        <p:nvPicPr>
          <p:cNvPr id="3074" name="Picture 2" descr="http://www.goelectronic.com/Merchant5/graphics/full/fcbix1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2538" y="2895600"/>
            <a:ext cx="2850924" cy="24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8"/>
          <p:cNvSpPr txBox="1">
            <a:spLocks/>
          </p:cNvSpPr>
          <p:nvPr/>
        </p:nvSpPr>
        <p:spPr>
          <a:xfrm>
            <a:off x="35052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86BECC-E45B-4F0F-B983-FE489445799C}" type="slidenum">
              <a:rPr lang="en-US" smtClean="0"/>
              <a:pPr algn="ct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265</Words>
  <Application>Microsoft Office PowerPoint</Application>
  <PresentationFormat>On-screen Show (4:3)</PresentationFormat>
  <Paragraphs>133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Today’s Topics</vt:lpstr>
      <vt:lpstr>Mission</vt:lpstr>
      <vt:lpstr>Objectives</vt:lpstr>
      <vt:lpstr>Objectives Cont’d</vt:lpstr>
      <vt:lpstr>Objectives Cont’d</vt:lpstr>
      <vt:lpstr>Major Components Overview</vt:lpstr>
      <vt:lpstr>Aircraft Platform</vt:lpstr>
      <vt:lpstr>Imaging and Processing</vt:lpstr>
      <vt:lpstr>Autonomous Navigation</vt:lpstr>
      <vt:lpstr>Autonomous Navigation</vt:lpstr>
      <vt:lpstr>Image Processing</vt:lpstr>
      <vt:lpstr>Gimbal System and Purchasing</vt:lpstr>
      <vt:lpstr>Procurement</vt:lpstr>
      <vt:lpstr>Future Procurement</vt:lpstr>
      <vt:lpstr>Budget</vt:lpstr>
      <vt:lpstr>Hurdles</vt:lpstr>
      <vt:lpstr>Conclusion</vt:lpstr>
      <vt:lpstr>QUESTIONS?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Studentpro</dc:creator>
  <cp:lastModifiedBy>Eric Milo</cp:lastModifiedBy>
  <cp:revision>24</cp:revision>
  <dcterms:created xsi:type="dcterms:W3CDTF">2012-11-12T20:19:09Z</dcterms:created>
  <dcterms:modified xsi:type="dcterms:W3CDTF">2012-11-15T09:38:25Z</dcterms:modified>
</cp:coreProperties>
</file>