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21945600"/>
  <p:notesSz cx="6858000" cy="9144000"/>
  <p:defaultTex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994" autoAdjust="0"/>
  </p:normalViewPr>
  <p:slideViewPr>
    <p:cSldViewPr>
      <p:cViewPr>
        <p:scale>
          <a:sx n="66" d="100"/>
          <a:sy n="66" d="100"/>
        </p:scale>
        <p:origin x="-78" y="5280"/>
      </p:cViewPr>
      <p:guideLst>
        <p:guide orient="horz" pos="6912"/>
        <p:guide pos="10368"/>
      </p:guideLst>
    </p:cSldViewPr>
  </p:slideViewPr>
  <p:notesTextViewPr>
    <p:cViewPr>
      <p:scale>
        <a:sx n="20" d="100"/>
        <a:sy n="2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C9E25B5F-1453-4F4B-9302-2F29B8248787}" type="datetimeFigureOut">
              <a:rPr lang="en-US" smtClean="0"/>
              <a:pPr/>
              <a:t>4/8/2013</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E933C329-17B0-43D9-BF91-ECFB9FB8DFEC}" type="slidenum">
              <a:rPr lang="en-US" smtClean="0"/>
              <a:pPr/>
              <a:t>‹#›</a:t>
            </a:fld>
            <a:endParaRPr lang="en-US"/>
          </a:p>
        </p:txBody>
      </p:sp>
    </p:spTree>
    <p:extLst>
      <p:ext uri="{BB962C8B-B14F-4D97-AF65-F5344CB8AC3E}">
        <p14:creationId xmlns="" xmlns:p14="http://schemas.microsoft.com/office/powerpoint/2010/main" val="429347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3C329-17B0-43D9-BF91-ECFB9FB8DFEC}" type="slidenum">
              <a:rPr lang="en-US" smtClean="0"/>
              <a:pPr/>
              <a:t>1</a:t>
            </a:fld>
            <a:endParaRPr lang="en-US"/>
          </a:p>
        </p:txBody>
      </p:sp>
    </p:spTree>
    <p:extLst>
      <p:ext uri="{BB962C8B-B14F-4D97-AF65-F5344CB8AC3E}">
        <p14:creationId xmlns="" xmlns:p14="http://schemas.microsoft.com/office/powerpoint/2010/main" val="295520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31B6F-6CBA-442B-94CA-91E2A7DD5232}"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401813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31B6F-6CBA-442B-94CA-91E2A7DD5232}"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258537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2814321"/>
            <a:ext cx="26660477"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2814321"/>
            <a:ext cx="79444213"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31B6F-6CBA-442B-94CA-91E2A7DD5232}"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260467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31B6F-6CBA-442B-94CA-91E2A7DD5232}"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1115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31B6F-6CBA-442B-94CA-91E2A7DD5232}"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89478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16388081"/>
            <a:ext cx="53052343"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16388081"/>
            <a:ext cx="53052347"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31B6F-6CBA-442B-94CA-91E2A7DD5232}"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237113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31B6F-6CBA-442B-94CA-91E2A7DD5232}" type="datetimeFigureOut">
              <a:rPr lang="en-US" smtClean="0"/>
              <a:pPr/>
              <a:t>4/8/2013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56412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31B6F-6CBA-442B-94CA-91E2A7DD5232}" type="datetimeFigureOut">
              <a:rPr lang="en-US" smtClean="0"/>
              <a:pPr/>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185672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31B6F-6CBA-442B-94CA-91E2A7DD5232}" type="datetimeFigureOut">
              <a:rPr lang="en-US" smtClean="0"/>
              <a:pPr/>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284484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31B6F-6CBA-442B-94CA-91E2A7DD5232}"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141785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31B6F-6CBA-442B-94CA-91E2A7DD5232}"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402820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74D31B6F-6CBA-442B-94CA-91E2A7DD5232}" type="datetimeFigureOut">
              <a:rPr lang="en-US" smtClean="0"/>
              <a:pPr/>
              <a:t>4/8/2013</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74FDC036-F512-41DF-B411-8EE882B51727}" type="slidenum">
              <a:rPr lang="en-US" smtClean="0"/>
              <a:pPr/>
              <a:t>‹#›</a:t>
            </a:fld>
            <a:endParaRPr lang="en-US"/>
          </a:p>
        </p:txBody>
      </p:sp>
    </p:spTree>
    <p:extLst>
      <p:ext uri="{BB962C8B-B14F-4D97-AF65-F5344CB8AC3E}">
        <p14:creationId xmlns="" xmlns:p14="http://schemas.microsoft.com/office/powerpoint/2010/main" val="3087702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02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313502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9840" y="7882"/>
            <a:ext cx="27858720" cy="2458015"/>
          </a:xfrm>
        </p:spPr>
        <p:txBody>
          <a:bodyPr>
            <a:normAutofit/>
          </a:bodyPr>
          <a:lstStyle/>
          <a:p>
            <a:r>
              <a:rPr lang="en-US" sz="9600" dirty="0"/>
              <a:t>Team </a:t>
            </a:r>
            <a:r>
              <a:rPr lang="en-US" sz="9600" dirty="0" smtClean="0"/>
              <a:t>6: </a:t>
            </a:r>
            <a:r>
              <a:rPr lang="en-US" sz="9000" dirty="0" smtClean="0"/>
              <a:t>Autonomous Aerial Vehicle</a:t>
            </a:r>
            <a:endParaRPr lang="en-US" sz="7500" dirty="0"/>
          </a:p>
        </p:txBody>
      </p:sp>
      <p:sp>
        <p:nvSpPr>
          <p:cNvPr id="3" name="Subtitle 2"/>
          <p:cNvSpPr>
            <a:spLocks noGrp="1"/>
          </p:cNvSpPr>
          <p:nvPr>
            <p:ph type="subTitle" idx="1"/>
          </p:nvPr>
        </p:nvSpPr>
        <p:spPr>
          <a:xfrm>
            <a:off x="4971302" y="1864989"/>
            <a:ext cx="23042880" cy="2259336"/>
          </a:xfrm>
        </p:spPr>
        <p:txBody>
          <a:bodyPr>
            <a:noAutofit/>
          </a:bodyPr>
          <a:lstStyle/>
          <a:p>
            <a:r>
              <a:rPr lang="en-US" sz="1800" u="sng" dirty="0" smtClean="0">
                <a:solidFill>
                  <a:schemeClr val="tx1"/>
                </a:solidFill>
              </a:rPr>
              <a:t>Team Members</a:t>
            </a:r>
            <a:endParaRPr lang="en-US" sz="1800" u="sng" dirty="0">
              <a:solidFill>
                <a:schemeClr val="tx1"/>
              </a:solidFill>
            </a:endParaRPr>
          </a:p>
          <a:p>
            <a:r>
              <a:rPr lang="en-US" sz="1800" i="1" dirty="0" smtClean="0">
                <a:solidFill>
                  <a:schemeClr val="tx1"/>
                </a:solidFill>
              </a:rPr>
              <a:t>Department </a:t>
            </a:r>
            <a:r>
              <a:rPr lang="en-US" sz="1800" i="1" dirty="0">
                <a:solidFill>
                  <a:schemeClr val="tx1"/>
                </a:solidFill>
              </a:rPr>
              <a:t>of Mechanical </a:t>
            </a:r>
            <a:r>
              <a:rPr lang="en-US" sz="1800" i="1" dirty="0" smtClean="0">
                <a:solidFill>
                  <a:schemeClr val="tx1"/>
                </a:solidFill>
              </a:rPr>
              <a:t>Engineering: </a:t>
            </a:r>
            <a:r>
              <a:rPr lang="en-US" sz="1800" dirty="0" smtClean="0">
                <a:solidFill>
                  <a:schemeClr val="tx1"/>
                </a:solidFill>
              </a:rPr>
              <a:t>Ken </a:t>
            </a:r>
            <a:r>
              <a:rPr lang="en-US" sz="1800" dirty="0">
                <a:solidFill>
                  <a:schemeClr val="tx1"/>
                </a:solidFill>
              </a:rPr>
              <a:t>Anderson, Arielle </a:t>
            </a:r>
            <a:r>
              <a:rPr lang="en-US" sz="1800" dirty="0" err="1">
                <a:solidFill>
                  <a:schemeClr val="tx1"/>
                </a:solidFill>
              </a:rPr>
              <a:t>Duen</a:t>
            </a:r>
            <a:r>
              <a:rPr lang="en-US" sz="1800" dirty="0">
                <a:solidFill>
                  <a:schemeClr val="tx1"/>
                </a:solidFill>
              </a:rPr>
              <a:t>, Eric Milo, </a:t>
            </a:r>
            <a:r>
              <a:rPr lang="en-US" sz="1800" dirty="0" err="1" smtClean="0">
                <a:solidFill>
                  <a:schemeClr val="tx1"/>
                </a:solidFill>
              </a:rPr>
              <a:t>Ernandes</a:t>
            </a:r>
            <a:r>
              <a:rPr lang="en-US" sz="1800" dirty="0" smtClean="0">
                <a:solidFill>
                  <a:schemeClr val="tx1"/>
                </a:solidFill>
              </a:rPr>
              <a:t> </a:t>
            </a:r>
            <a:r>
              <a:rPr lang="en-US" sz="1800" dirty="0" err="1">
                <a:solidFill>
                  <a:schemeClr val="tx1"/>
                </a:solidFill>
              </a:rPr>
              <a:t>Nascimento</a:t>
            </a:r>
            <a:r>
              <a:rPr lang="en-US" sz="1800" dirty="0">
                <a:solidFill>
                  <a:schemeClr val="tx1"/>
                </a:solidFill>
              </a:rPr>
              <a:t> and Matthew </a:t>
            </a:r>
            <a:r>
              <a:rPr lang="en-US" sz="1800" dirty="0" err="1">
                <a:solidFill>
                  <a:schemeClr val="tx1"/>
                </a:solidFill>
              </a:rPr>
              <a:t>Yasensky</a:t>
            </a:r>
            <a:endParaRPr lang="en-US" sz="1800" dirty="0">
              <a:solidFill>
                <a:schemeClr val="tx1"/>
              </a:solidFill>
            </a:endParaRPr>
          </a:p>
          <a:p>
            <a:r>
              <a:rPr lang="en-US" sz="1800" i="1" dirty="0">
                <a:solidFill>
                  <a:schemeClr val="tx1"/>
                </a:solidFill>
              </a:rPr>
              <a:t>Department of Electrical </a:t>
            </a:r>
            <a:r>
              <a:rPr lang="en-US" sz="1800" i="1" dirty="0" smtClean="0">
                <a:solidFill>
                  <a:schemeClr val="tx1"/>
                </a:solidFill>
              </a:rPr>
              <a:t>Engineering: </a:t>
            </a:r>
            <a:r>
              <a:rPr lang="en-US" sz="1800" dirty="0" err="1" smtClean="0">
                <a:solidFill>
                  <a:schemeClr val="tx1"/>
                </a:solidFill>
              </a:rPr>
              <a:t>Cristopher</a:t>
            </a:r>
            <a:r>
              <a:rPr lang="en-US" sz="1800" dirty="0" smtClean="0">
                <a:solidFill>
                  <a:schemeClr val="tx1"/>
                </a:solidFill>
              </a:rPr>
              <a:t> </a:t>
            </a:r>
            <a:r>
              <a:rPr lang="en-US" sz="1800" dirty="0">
                <a:solidFill>
                  <a:schemeClr val="tx1"/>
                </a:solidFill>
              </a:rPr>
              <a:t>Timmons and Robert </a:t>
            </a:r>
            <a:r>
              <a:rPr lang="en-US" sz="1800" dirty="0" smtClean="0">
                <a:solidFill>
                  <a:schemeClr val="tx1"/>
                </a:solidFill>
              </a:rPr>
              <a:t>Woodruff</a:t>
            </a:r>
          </a:p>
          <a:p>
            <a:endParaRPr lang="en-US" sz="400" dirty="0" smtClean="0">
              <a:solidFill>
                <a:schemeClr val="tx1"/>
              </a:solidFill>
            </a:endParaRPr>
          </a:p>
          <a:p>
            <a:r>
              <a:rPr lang="en-US" sz="1800" u="sng" dirty="0" smtClean="0">
                <a:solidFill>
                  <a:schemeClr val="tx1"/>
                </a:solidFill>
              </a:rPr>
              <a:t>Project Advisors</a:t>
            </a:r>
          </a:p>
          <a:p>
            <a:r>
              <a:rPr lang="en-US" sz="1800" i="1" dirty="0">
                <a:solidFill>
                  <a:schemeClr val="tx1"/>
                </a:solidFill>
              </a:rPr>
              <a:t>Department of Mechanical Engineering</a:t>
            </a:r>
            <a:r>
              <a:rPr lang="en-US" sz="1800" i="1" dirty="0" smtClean="0">
                <a:solidFill>
                  <a:schemeClr val="tx1"/>
                </a:solidFill>
              </a:rPr>
              <a:t>: </a:t>
            </a:r>
            <a:r>
              <a:rPr lang="en-US" sz="1800" dirty="0" smtClean="0">
                <a:solidFill>
                  <a:schemeClr val="tx1"/>
                </a:solidFill>
              </a:rPr>
              <a:t>Dr. Chiang Shih,  Dr. Kamal  Amin</a:t>
            </a:r>
            <a:endParaRPr lang="en-US" sz="1800" i="1" dirty="0" smtClean="0">
              <a:solidFill>
                <a:schemeClr val="tx1"/>
              </a:solidFill>
            </a:endParaRPr>
          </a:p>
          <a:p>
            <a:r>
              <a:rPr lang="en-US" sz="1800" i="1" dirty="0">
                <a:solidFill>
                  <a:schemeClr val="tx1"/>
                </a:solidFill>
              </a:rPr>
              <a:t>Department of Electrical Engineering</a:t>
            </a:r>
            <a:r>
              <a:rPr lang="en-US" sz="1800" i="1" dirty="0" smtClean="0">
                <a:solidFill>
                  <a:schemeClr val="tx1"/>
                </a:solidFill>
              </a:rPr>
              <a:t>: </a:t>
            </a:r>
            <a:r>
              <a:rPr lang="en-US" sz="1800" dirty="0" smtClean="0">
                <a:solidFill>
                  <a:schemeClr val="tx1"/>
                </a:solidFill>
              </a:rPr>
              <a:t>Dr. Michael P. Frank</a:t>
            </a:r>
            <a:endParaRPr lang="en-US" sz="1800" dirty="0">
              <a:solidFill>
                <a:schemeClr val="tx1"/>
              </a:solidFill>
            </a:endParaRPr>
          </a:p>
        </p:txBody>
      </p:sp>
      <p:sp>
        <p:nvSpPr>
          <p:cNvPr id="4" name="Rectangle 3"/>
          <p:cNvSpPr/>
          <p:nvPr/>
        </p:nvSpPr>
        <p:spPr>
          <a:xfrm>
            <a:off x="0" y="7882"/>
            <a:ext cx="32918400" cy="2193771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745700" y="18450442"/>
            <a:ext cx="9470022" cy="1631216"/>
          </a:xfrm>
          <a:prstGeom prst="rect">
            <a:avLst/>
          </a:prstGeom>
          <a:noFill/>
          <a:ln w="19050">
            <a:noFill/>
          </a:ln>
        </p:spPr>
        <p:txBody>
          <a:bodyPr wrap="square" rtlCol="0">
            <a:spAutoFit/>
          </a:bodyPr>
          <a:lstStyle/>
          <a:p>
            <a:pPr algn="just"/>
            <a:r>
              <a:rPr lang="en-US" sz="2000" b="1" u="sng" dirty="0"/>
              <a:t>RC Licensing and </a:t>
            </a:r>
            <a:r>
              <a:rPr lang="en-US" sz="2000" b="1" u="sng" dirty="0" smtClean="0"/>
              <a:t>Piloting</a:t>
            </a:r>
          </a:p>
          <a:p>
            <a:pPr algn="just"/>
            <a:endParaRPr lang="en-US" sz="2000" dirty="0"/>
          </a:p>
          <a:p>
            <a:pPr algn="just"/>
            <a:r>
              <a:rPr lang="en-US" sz="2000" dirty="0"/>
              <a:t>Team six is currently </a:t>
            </a:r>
            <a:r>
              <a:rPr lang="en-US" sz="2000" dirty="0" smtClean="0"/>
              <a:t>AMA (Academy of Model Aeronautics) licensed. This allows us to fly at all AMA sponsored airfields locally and nationally. Two members of Team 6 have flight training and are capable of piloting the UAS.</a:t>
            </a:r>
            <a:endParaRPr lang="en-US" sz="2000" dirty="0"/>
          </a:p>
        </p:txBody>
      </p:sp>
      <p:sp>
        <p:nvSpPr>
          <p:cNvPr id="21" name="TextBox 20"/>
          <p:cNvSpPr txBox="1"/>
          <p:nvPr/>
        </p:nvSpPr>
        <p:spPr>
          <a:xfrm>
            <a:off x="22707599" y="12564392"/>
            <a:ext cx="9601200" cy="5324535"/>
          </a:xfrm>
          <a:prstGeom prst="rect">
            <a:avLst/>
          </a:prstGeom>
          <a:noFill/>
          <a:ln w="19050">
            <a:noFill/>
          </a:ln>
        </p:spPr>
        <p:txBody>
          <a:bodyPr wrap="square" rtlCol="0">
            <a:spAutoFit/>
          </a:bodyPr>
          <a:lstStyle/>
          <a:p>
            <a:pPr algn="just"/>
            <a:r>
              <a:rPr lang="en-US" sz="2000" b="1" u="sng" dirty="0"/>
              <a:t>Gimbal </a:t>
            </a:r>
            <a:r>
              <a:rPr lang="en-US" sz="2000" b="1" u="sng" dirty="0" smtClean="0"/>
              <a:t>System</a:t>
            </a:r>
          </a:p>
          <a:p>
            <a:pPr algn="just"/>
            <a:endParaRPr lang="en-US" sz="2000" dirty="0"/>
          </a:p>
          <a:p>
            <a:pPr algn="just"/>
            <a:r>
              <a:rPr lang="en-US" sz="2000" dirty="0"/>
              <a:t>The gimbal system is a mechanical/electrical device responsible for moving the camera towards targets. For most of the mission time it is necessary to have the camera pointed perpendicularly to the ground, and to do so, two standard servos are controlled by the autopilot board. As the plane moves in roll and pitch directions, the servos work against the movement to keep camera position. </a:t>
            </a:r>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smtClean="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a:p>
        </p:txBody>
      </p:sp>
      <p:sp>
        <p:nvSpPr>
          <p:cNvPr id="28" name="TextBox 27"/>
          <p:cNvSpPr txBox="1"/>
          <p:nvPr/>
        </p:nvSpPr>
        <p:spPr>
          <a:xfrm>
            <a:off x="22707600" y="4882764"/>
            <a:ext cx="9601200" cy="4401205"/>
          </a:xfrm>
          <a:prstGeom prst="rect">
            <a:avLst/>
          </a:prstGeom>
          <a:noFill/>
          <a:ln w="19050">
            <a:noFill/>
          </a:ln>
        </p:spPr>
        <p:txBody>
          <a:bodyPr wrap="square" rtlCol="0">
            <a:spAutoFit/>
          </a:bodyPr>
          <a:lstStyle/>
          <a:p>
            <a:pPr algn="just"/>
            <a:r>
              <a:rPr lang="en-US" sz="2000" b="1" u="sng" dirty="0" smtClean="0"/>
              <a:t>Image Processing</a:t>
            </a:r>
          </a:p>
          <a:p>
            <a:pPr algn="just"/>
            <a:endParaRPr lang="en-US" sz="2000" dirty="0"/>
          </a:p>
          <a:p>
            <a:pPr algn="just"/>
            <a:r>
              <a:rPr lang="en-US" sz="2000" dirty="0" smtClean="0"/>
              <a:t>The primary objective of image </a:t>
            </a:r>
            <a:r>
              <a:rPr lang="en-US" sz="2000" dirty="0"/>
              <a:t>processing within the scope of </a:t>
            </a:r>
            <a:r>
              <a:rPr lang="en-US" sz="2000" dirty="0" smtClean="0"/>
              <a:t>our </a:t>
            </a:r>
            <a:r>
              <a:rPr lang="en-US" sz="2000" dirty="0"/>
              <a:t>project is to extrapolate six characteristics from each ground target using a ground computer in communication with </a:t>
            </a:r>
            <a:r>
              <a:rPr lang="en-US" sz="2000" dirty="0" smtClean="0"/>
              <a:t>our on-board imagery system. The figures below show a top level design diagram and an example of ground target characteristic extraction using a frame from live video. </a:t>
            </a:r>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smtClean="0"/>
          </a:p>
          <a:p>
            <a:pPr algn="just"/>
            <a:endParaRPr lang="en-US" sz="2000" dirty="0" smtClean="0"/>
          </a:p>
          <a:p>
            <a:pPr algn="just"/>
            <a:endParaRPr lang="en-US" sz="2000" dirty="0"/>
          </a:p>
          <a:p>
            <a:pPr algn="just"/>
            <a:endParaRPr lang="en-US" sz="2000" dirty="0"/>
          </a:p>
        </p:txBody>
      </p:sp>
      <p:pic>
        <p:nvPicPr>
          <p:cNvPr id="52" name="Picture 5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879800" y="278951"/>
            <a:ext cx="3661153" cy="2186946"/>
          </a:xfrm>
          <a:prstGeom prst="rect">
            <a:avLst/>
          </a:prstGeom>
        </p:spPr>
      </p:pic>
      <p:pic>
        <p:nvPicPr>
          <p:cNvPr id="55" name="Picture 5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1080" y="291552"/>
            <a:ext cx="3813553" cy="1944912"/>
          </a:xfrm>
          <a:prstGeom prst="rect">
            <a:avLst/>
          </a:prstGeom>
        </p:spPr>
      </p:pic>
      <p:sp>
        <p:nvSpPr>
          <p:cNvPr id="56" name="TextBox 55"/>
          <p:cNvSpPr txBox="1"/>
          <p:nvPr/>
        </p:nvSpPr>
        <p:spPr>
          <a:xfrm>
            <a:off x="10933660" y="14612328"/>
            <a:ext cx="11048999" cy="5632311"/>
          </a:xfrm>
          <a:prstGeom prst="rect">
            <a:avLst/>
          </a:prstGeom>
          <a:noFill/>
          <a:ln w="19050">
            <a:noFill/>
          </a:ln>
        </p:spPr>
        <p:txBody>
          <a:bodyPr wrap="square" rtlCol="0">
            <a:spAutoFit/>
          </a:bodyPr>
          <a:lstStyle/>
          <a:p>
            <a:pPr algn="just"/>
            <a:r>
              <a:rPr lang="en-US" sz="2000" b="1" u="sng" dirty="0" smtClean="0"/>
              <a:t>Mission Planner</a:t>
            </a:r>
          </a:p>
          <a:p>
            <a:pPr algn="just"/>
            <a:endParaRPr lang="en-US" sz="2000" b="1" u="sng" dirty="0" smtClean="0"/>
          </a:p>
          <a:p>
            <a:pPr algn="just"/>
            <a:r>
              <a:rPr lang="en-US" sz="2000" dirty="0" smtClean="0"/>
              <a:t>Our </a:t>
            </a:r>
            <a:r>
              <a:rPr lang="en-US" sz="2000" dirty="0"/>
              <a:t>mission requires us to autonomously </a:t>
            </a:r>
            <a:r>
              <a:rPr lang="en-US" sz="2000" dirty="0" smtClean="0"/>
              <a:t>navigate </a:t>
            </a:r>
            <a:r>
              <a:rPr lang="en-US" sz="2000" dirty="0"/>
              <a:t>waypoints, conduct </a:t>
            </a:r>
            <a:r>
              <a:rPr lang="en-US" sz="2000" dirty="0" smtClean="0"/>
              <a:t>an area search, </a:t>
            </a:r>
            <a:r>
              <a:rPr lang="en-US" sz="2000" dirty="0"/>
              <a:t>and have the capability to change a waypoint mid-flight. The </a:t>
            </a:r>
            <a:r>
              <a:rPr lang="en-US" sz="2000" dirty="0" err="1"/>
              <a:t>Adrupilot</a:t>
            </a:r>
            <a:r>
              <a:rPr lang="en-US" sz="2000" dirty="0"/>
              <a:t> Mega 2.5 (centered below) coupled with APM Mission Planner allows us to achieve these goals as well as some bonus objectives such as autonomous takeoff and changing the search area mid-flight. The picture below on the left shows the circular pattern we are using to scan the search area and the picture below to the right shows the plane loitering around its final waypoint, both in the air and on the Mission Planner flight data screen. </a:t>
            </a:r>
            <a:endParaRPr lang="en-US" sz="2000" dirty="0" smtClean="0"/>
          </a:p>
          <a:p>
            <a:pPr algn="just"/>
            <a:endParaRPr lang="en-US" sz="2000" dirty="0" smtClean="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smtClean="0"/>
          </a:p>
          <a:p>
            <a:pPr algn="just"/>
            <a:endParaRPr lang="en-US" sz="2000" dirty="0"/>
          </a:p>
        </p:txBody>
      </p:sp>
      <p:pic>
        <p:nvPicPr>
          <p:cNvPr id="59" name="Picture 5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658600" y="17461758"/>
            <a:ext cx="3799460" cy="2413240"/>
          </a:xfrm>
          <a:prstGeom prst="rect">
            <a:avLst/>
          </a:prstGeom>
          <a:ln w="25400">
            <a:solidFill>
              <a:schemeClr val="tx1"/>
            </a:solidFill>
          </a:ln>
        </p:spPr>
      </p:pic>
      <p:pic>
        <p:nvPicPr>
          <p:cNvPr id="60" name="Picture 5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8004850" y="17428484"/>
            <a:ext cx="3115150" cy="2413239"/>
          </a:xfrm>
          <a:prstGeom prst="rect">
            <a:avLst/>
          </a:prstGeom>
          <a:ln w="25400">
            <a:solidFill>
              <a:schemeClr val="tx1"/>
            </a:solidFill>
          </a:ln>
        </p:spPr>
      </p:pic>
      <p:pic>
        <p:nvPicPr>
          <p:cNvPr id="61" name="Picture 60"/>
          <p:cNvPicPr>
            <a:picLocks noChangeAspect="1"/>
          </p:cNvPicPr>
          <p:nvPr/>
        </p:nvPicPr>
        <p:blipFill rotWithShape="1">
          <a:blip r:embed="rId7">
            <a:extLst>
              <a:ext uri="{28A0092B-C50C-407E-A947-70E740481C1C}">
                <a14:useLocalDpi xmlns="" xmlns:a14="http://schemas.microsoft.com/office/drawing/2010/main" val="0"/>
              </a:ext>
            </a:extLst>
          </a:blip>
          <a:srcRect l="4771" t="6822" r="5334" b="11891"/>
          <a:stretch/>
        </p:blipFill>
        <p:spPr>
          <a:xfrm rot="16200000">
            <a:off x="15494041" y="17864612"/>
            <a:ext cx="2413240" cy="1549722"/>
          </a:xfrm>
          <a:prstGeom prst="rect">
            <a:avLst/>
          </a:prstGeom>
          <a:ln w="25400">
            <a:solidFill>
              <a:schemeClr val="tx1"/>
            </a:solidFill>
          </a:ln>
        </p:spPr>
      </p:pic>
      <p:pic>
        <p:nvPicPr>
          <p:cNvPr id="62" name="Picture 61" descr="cropProc.JPG"/>
          <p:cNvPicPr>
            <a:picLocks noChangeAspect="1"/>
          </p:cNvPicPr>
          <p:nvPr/>
        </p:nvPicPr>
        <p:blipFill>
          <a:blip r:embed="rId8"/>
          <a:stretch>
            <a:fillRect/>
          </a:stretch>
        </p:blipFill>
        <p:spPr>
          <a:xfrm>
            <a:off x="22860000" y="9906000"/>
            <a:ext cx="3635613" cy="1839383"/>
          </a:xfrm>
          <a:prstGeom prst="rect">
            <a:avLst/>
          </a:prstGeom>
          <a:ln w="25400">
            <a:solidFill>
              <a:schemeClr val="tx1"/>
            </a:solidFill>
          </a:ln>
        </p:spPr>
      </p:pic>
      <p:sp>
        <p:nvSpPr>
          <p:cNvPr id="64" name="TextBox 63"/>
          <p:cNvSpPr txBox="1"/>
          <p:nvPr/>
        </p:nvSpPr>
        <p:spPr>
          <a:xfrm>
            <a:off x="10985594" y="4805819"/>
            <a:ext cx="11049000" cy="9017853"/>
          </a:xfrm>
          <a:prstGeom prst="rect">
            <a:avLst/>
          </a:prstGeom>
          <a:noFill/>
          <a:ln w="19050">
            <a:noFill/>
          </a:ln>
        </p:spPr>
        <p:txBody>
          <a:bodyPr wrap="square" rtlCol="0">
            <a:spAutoFit/>
          </a:bodyPr>
          <a:lstStyle/>
          <a:p>
            <a:pPr algn="just"/>
            <a:r>
              <a:rPr lang="en-US" sz="2000" b="1" u="sng" dirty="0" smtClean="0"/>
              <a:t>Airframe</a:t>
            </a:r>
          </a:p>
          <a:p>
            <a:pPr algn="just"/>
            <a:endParaRPr lang="en-US" sz="2000" b="1" u="sng" dirty="0" smtClean="0"/>
          </a:p>
          <a:p>
            <a:pPr algn="just"/>
            <a:r>
              <a:rPr lang="en-US" sz="2000" dirty="0" smtClean="0"/>
              <a:t>For this years competition, teams are allotted a maximum of 60 minutes to complete all specified requirements. In order to fully utilize the given mission time we will be using a modified Senior </a:t>
            </a:r>
            <a:r>
              <a:rPr lang="en-US" sz="2000" dirty="0" err="1" smtClean="0"/>
              <a:t>Telemaster</a:t>
            </a:r>
            <a:r>
              <a:rPr lang="en-US" sz="2000" dirty="0" smtClean="0"/>
              <a:t> as the airframe for our UAS. The </a:t>
            </a:r>
            <a:r>
              <a:rPr lang="en-US" sz="2000" dirty="0" err="1" smtClean="0"/>
              <a:t>Telemaster</a:t>
            </a:r>
            <a:r>
              <a:rPr lang="en-US" sz="2000" dirty="0" smtClean="0"/>
              <a:t> is powered by a Magnum XL 4-stroke motor that with enough fuel gives us the capability to stay in the air up to 60 minutes. The fuel tank configuration used can be seen below. The muffler is used to pressurize the feeder tank which pumps fuel into the main tank. The motor then extracts fuel from the main fuel tank. The </a:t>
            </a:r>
            <a:r>
              <a:rPr lang="en-US" sz="2000" dirty="0" err="1"/>
              <a:t>T</a:t>
            </a:r>
            <a:r>
              <a:rPr lang="en-US" sz="2000" dirty="0" err="1" smtClean="0"/>
              <a:t>elemaster</a:t>
            </a:r>
            <a:r>
              <a:rPr lang="en-US" sz="2000" dirty="0" smtClean="0"/>
              <a:t> has a 94in wingspan with 1330sq inches of wing area that supply a large amount of lift. Fully </a:t>
            </a:r>
            <a:r>
              <a:rPr lang="en-US" sz="2000" dirty="0" smtClean="0"/>
              <a:t>loaded, </a:t>
            </a:r>
            <a:r>
              <a:rPr lang="en-US" sz="2000" dirty="0" smtClean="0"/>
              <a:t>the 17lb Senior </a:t>
            </a:r>
            <a:r>
              <a:rPr lang="en-US" sz="2000" dirty="0" err="1" smtClean="0"/>
              <a:t>Telemaster</a:t>
            </a:r>
            <a:r>
              <a:rPr lang="en-US" sz="2000" dirty="0" smtClean="0"/>
              <a:t> travels at a cruise speed of 25mph with a maximum speed of 57mph. </a:t>
            </a:r>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a:p>
          <a:p>
            <a:pPr algn="just"/>
            <a:endParaRPr lang="en-US" sz="2000" dirty="0" smtClean="0"/>
          </a:p>
          <a:p>
            <a:pPr algn="just"/>
            <a:endParaRPr lang="en-US" sz="2000" dirty="0"/>
          </a:p>
          <a:p>
            <a:pPr algn="just"/>
            <a:endParaRPr lang="en-US" sz="2000" dirty="0"/>
          </a:p>
          <a:p>
            <a:pPr algn="just"/>
            <a:endParaRPr lang="en-US" sz="2000" dirty="0"/>
          </a:p>
          <a:p>
            <a:pPr algn="just"/>
            <a:endParaRPr lang="en-US" sz="2000" dirty="0" smtClean="0"/>
          </a:p>
          <a:p>
            <a:pPr algn="just"/>
            <a:endParaRPr lang="en-US" sz="2000" dirty="0"/>
          </a:p>
        </p:txBody>
      </p:sp>
      <p:sp>
        <p:nvSpPr>
          <p:cNvPr id="24" name="Cube 23"/>
          <p:cNvSpPr/>
          <p:nvPr/>
        </p:nvSpPr>
        <p:spPr>
          <a:xfrm>
            <a:off x="18169141" y="12441417"/>
            <a:ext cx="1219200" cy="647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be 24"/>
          <p:cNvSpPr/>
          <p:nvPr/>
        </p:nvSpPr>
        <p:spPr>
          <a:xfrm>
            <a:off x="19580746" y="11813561"/>
            <a:ext cx="1143000" cy="304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Elbow Connector 25"/>
          <p:cNvCxnSpPr/>
          <p:nvPr/>
        </p:nvCxnSpPr>
        <p:spPr>
          <a:xfrm rot="10800000">
            <a:off x="17913983" y="12391665"/>
            <a:ext cx="926515" cy="627941"/>
          </a:xfrm>
          <a:prstGeom prst="bentConnector3">
            <a:avLst>
              <a:gd name="adj1" fmla="val 50000"/>
            </a:avLst>
          </a:prstGeom>
          <a:ln w="38100">
            <a:solidFill>
              <a:srgbClr val="160AFE"/>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8550141" y="12279468"/>
            <a:ext cx="712944" cy="0"/>
          </a:xfrm>
          <a:prstGeom prst="line">
            <a:avLst/>
          </a:prstGeom>
          <a:ln w="38100">
            <a:solidFill>
              <a:srgbClr val="160AF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9616941" y="12118361"/>
            <a:ext cx="1589" cy="167543"/>
          </a:xfrm>
          <a:prstGeom prst="line">
            <a:avLst/>
          </a:prstGeom>
          <a:ln w="38100">
            <a:solidFill>
              <a:srgbClr val="160AFE"/>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8362024" y="12469174"/>
            <a:ext cx="381000" cy="1588"/>
          </a:xfrm>
          <a:prstGeom prst="straightConnector1">
            <a:avLst/>
          </a:prstGeom>
          <a:ln w="38100">
            <a:solidFill>
              <a:srgbClr val="160AFE"/>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9183953" y="12284315"/>
            <a:ext cx="434577" cy="1589"/>
          </a:xfrm>
          <a:prstGeom prst="straightConnector1">
            <a:avLst/>
          </a:prstGeom>
          <a:ln w="38100">
            <a:solidFill>
              <a:srgbClr val="160AFE"/>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32" descr="WP_000399.jpg"/>
          <p:cNvPicPr>
            <a:picLocks noChangeAspect="1"/>
          </p:cNvPicPr>
          <p:nvPr/>
        </p:nvPicPr>
        <p:blipFill rotWithShape="1">
          <a:blip r:embed="rId9" cstate="print"/>
          <a:srcRect l="12734" t="25556" r="53241" b="20000"/>
          <a:stretch/>
        </p:blipFill>
        <p:spPr>
          <a:xfrm>
            <a:off x="16098596" y="11318529"/>
            <a:ext cx="1600772" cy="1921877"/>
          </a:xfrm>
          <a:prstGeom prst="rect">
            <a:avLst/>
          </a:prstGeom>
          <a:ln w="38100" cap="sq">
            <a:noFill/>
            <a:prstDash val="solid"/>
            <a:miter lim="800000"/>
          </a:ln>
          <a:effectLst>
            <a:outerShdw blurRad="50800" dist="38100" dir="2700000" algn="tl" rotWithShape="0">
              <a:srgbClr val="000000">
                <a:alpha val="43000"/>
              </a:srgbClr>
            </a:outerShdw>
          </a:effectLst>
        </p:spPr>
      </p:pic>
      <p:cxnSp>
        <p:nvCxnSpPr>
          <p:cNvPr id="34" name="Straight Connector 33"/>
          <p:cNvCxnSpPr/>
          <p:nvPr/>
        </p:nvCxnSpPr>
        <p:spPr>
          <a:xfrm flipH="1" flipV="1">
            <a:off x="17354850" y="12390075"/>
            <a:ext cx="689035" cy="1589"/>
          </a:xfrm>
          <a:prstGeom prst="line">
            <a:avLst/>
          </a:prstGeom>
          <a:ln w="38100">
            <a:solidFill>
              <a:srgbClr val="160AFE"/>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6908508" y="11901469"/>
            <a:ext cx="2546906" cy="2977"/>
          </a:xfrm>
          <a:prstGeom prst="line">
            <a:avLst/>
          </a:prstGeom>
          <a:ln w="38100">
            <a:solidFill>
              <a:srgbClr val="160AF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6909939" y="11757701"/>
            <a:ext cx="1588" cy="151606"/>
          </a:xfrm>
          <a:prstGeom prst="line">
            <a:avLst/>
          </a:prstGeom>
          <a:ln w="38100">
            <a:solidFill>
              <a:srgbClr val="160AFE"/>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159672" y="11902957"/>
            <a:ext cx="457200" cy="1588"/>
          </a:xfrm>
          <a:prstGeom prst="straightConnector1">
            <a:avLst/>
          </a:prstGeom>
          <a:ln w="38100">
            <a:solidFill>
              <a:srgbClr val="160AFE"/>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198735" y="13108167"/>
            <a:ext cx="983474" cy="338554"/>
          </a:xfrm>
          <a:prstGeom prst="rect">
            <a:avLst/>
          </a:prstGeom>
          <a:noFill/>
        </p:spPr>
        <p:txBody>
          <a:bodyPr wrap="none" rtlCol="0">
            <a:spAutoFit/>
          </a:bodyPr>
          <a:lstStyle/>
          <a:p>
            <a:r>
              <a:rPr lang="en-US" sz="1600" b="1" dirty="0" smtClean="0"/>
              <a:t>Fuel Tank</a:t>
            </a:r>
            <a:endParaRPr lang="en-US" sz="1600" b="1" dirty="0"/>
          </a:p>
        </p:txBody>
      </p:sp>
      <p:sp>
        <p:nvSpPr>
          <p:cNvPr id="40" name="TextBox 39"/>
          <p:cNvSpPr txBox="1"/>
          <p:nvPr/>
        </p:nvSpPr>
        <p:spPr>
          <a:xfrm>
            <a:off x="19580746" y="12133971"/>
            <a:ext cx="1192762" cy="338554"/>
          </a:xfrm>
          <a:prstGeom prst="rect">
            <a:avLst/>
          </a:prstGeom>
          <a:noFill/>
        </p:spPr>
        <p:txBody>
          <a:bodyPr wrap="none" rtlCol="0">
            <a:spAutoFit/>
          </a:bodyPr>
          <a:lstStyle/>
          <a:p>
            <a:r>
              <a:rPr lang="en-US" sz="1600" b="1" dirty="0" smtClean="0"/>
              <a:t>Feeder tank</a:t>
            </a:r>
            <a:endParaRPr lang="en-US" sz="1600" b="1" dirty="0"/>
          </a:p>
        </p:txBody>
      </p:sp>
      <p:sp>
        <p:nvSpPr>
          <p:cNvPr id="41" name="TextBox 40"/>
          <p:cNvSpPr txBox="1"/>
          <p:nvPr/>
        </p:nvSpPr>
        <p:spPr>
          <a:xfrm>
            <a:off x="16492741" y="13238436"/>
            <a:ext cx="755335" cy="338554"/>
          </a:xfrm>
          <a:prstGeom prst="rect">
            <a:avLst/>
          </a:prstGeom>
          <a:noFill/>
        </p:spPr>
        <p:txBody>
          <a:bodyPr wrap="none" rtlCol="0">
            <a:spAutoFit/>
          </a:bodyPr>
          <a:lstStyle/>
          <a:p>
            <a:r>
              <a:rPr lang="en-US" sz="1600" b="1" dirty="0" smtClean="0"/>
              <a:t>Engine</a:t>
            </a:r>
            <a:endParaRPr lang="en-US" sz="1600" b="1" dirty="0"/>
          </a:p>
        </p:txBody>
      </p:sp>
      <p:sp>
        <p:nvSpPr>
          <p:cNvPr id="42" name="TextBox 41"/>
          <p:cNvSpPr txBox="1"/>
          <p:nvPr/>
        </p:nvSpPr>
        <p:spPr>
          <a:xfrm>
            <a:off x="18064366" y="11595008"/>
            <a:ext cx="1030795" cy="276999"/>
          </a:xfrm>
          <a:prstGeom prst="rect">
            <a:avLst/>
          </a:prstGeom>
          <a:noFill/>
        </p:spPr>
        <p:txBody>
          <a:bodyPr wrap="none" rtlCol="0">
            <a:spAutoFit/>
          </a:bodyPr>
          <a:lstStyle/>
          <a:p>
            <a:r>
              <a:rPr lang="en-US" sz="1200" b="1" dirty="0" smtClean="0"/>
              <a:t>Pressure Line</a:t>
            </a:r>
            <a:endParaRPr lang="en-US" sz="1200" b="1" dirty="0"/>
          </a:p>
        </p:txBody>
      </p:sp>
      <p:sp>
        <p:nvSpPr>
          <p:cNvPr id="43" name="TextBox 42"/>
          <p:cNvSpPr txBox="1"/>
          <p:nvPr/>
        </p:nvSpPr>
        <p:spPr>
          <a:xfrm>
            <a:off x="17544746" y="12063632"/>
            <a:ext cx="753732" cy="276999"/>
          </a:xfrm>
          <a:prstGeom prst="rect">
            <a:avLst/>
          </a:prstGeom>
          <a:noFill/>
        </p:spPr>
        <p:txBody>
          <a:bodyPr wrap="none" rtlCol="0">
            <a:spAutoFit/>
          </a:bodyPr>
          <a:lstStyle/>
          <a:p>
            <a:r>
              <a:rPr lang="en-US" sz="1200" b="1" dirty="0" smtClean="0"/>
              <a:t>Fuel Line</a:t>
            </a:r>
            <a:endParaRPr lang="en-US" sz="1200" b="1" dirty="0"/>
          </a:p>
        </p:txBody>
      </p:sp>
      <p:pic>
        <p:nvPicPr>
          <p:cNvPr id="8" name="Picture 7"/>
          <p:cNvPicPr>
            <a:picLocks noChangeAspect="1"/>
          </p:cNvPicPr>
          <p:nvPr/>
        </p:nvPicPr>
        <p:blipFill rotWithShape="1">
          <a:blip r:embed="rId10">
            <a:extLst>
              <a:ext uri="{28A0092B-C50C-407E-A947-70E740481C1C}">
                <a14:useLocalDpi xmlns="" xmlns:a14="http://schemas.microsoft.com/office/drawing/2010/main" val="0"/>
              </a:ext>
            </a:extLst>
          </a:blip>
          <a:srcRect l="50000" t="12338" r="15376"/>
          <a:stretch/>
        </p:blipFill>
        <p:spPr>
          <a:xfrm>
            <a:off x="12573000" y="11206932"/>
            <a:ext cx="2481196" cy="2375555"/>
          </a:xfrm>
          <a:prstGeom prst="rect">
            <a:avLst/>
          </a:prstGeom>
          <a:ln w="19050">
            <a:solidFill>
              <a:schemeClr val="tx1"/>
            </a:solidFill>
          </a:ln>
        </p:spPr>
      </p:pic>
      <p:pic>
        <p:nvPicPr>
          <p:cNvPr id="44" name="Picture 2"/>
          <p:cNvPicPr>
            <a:picLocks noChangeAspect="1" noChangeArrowheads="1"/>
          </p:cNvPicPr>
          <p:nvPr/>
        </p:nvPicPr>
        <p:blipFill rotWithShape="1">
          <a:blip r:embed="rId11">
            <a:extLst>
              <a:ext uri="{28A0092B-C50C-407E-A947-70E740481C1C}">
                <a14:useLocalDpi xmlns="" xmlns:a14="http://schemas.microsoft.com/office/drawing/2010/main" val="0"/>
              </a:ext>
            </a:extLst>
          </a:blip>
          <a:srcRect l="8911" t="19301" r="6406" b="15360"/>
          <a:stretch/>
        </p:blipFill>
        <p:spPr bwMode="auto">
          <a:xfrm>
            <a:off x="14015998" y="8296597"/>
            <a:ext cx="4953485" cy="2590295"/>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7" name="Straight Arrow Connector 56"/>
          <p:cNvCxnSpPr/>
          <p:nvPr/>
        </p:nvCxnSpPr>
        <p:spPr>
          <a:xfrm>
            <a:off x="17685382" y="11899881"/>
            <a:ext cx="457200" cy="1588"/>
          </a:xfrm>
          <a:prstGeom prst="straightConnector1">
            <a:avLst/>
          </a:prstGeom>
          <a:ln w="38100">
            <a:solidFill>
              <a:srgbClr val="160AFE"/>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6001999" y="11198351"/>
            <a:ext cx="4956945" cy="237863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02393" y="20535380"/>
            <a:ext cx="8400553" cy="1253987"/>
            <a:chOff x="1463712" y="20726401"/>
            <a:chExt cx="6869138" cy="1025386"/>
          </a:xfrm>
        </p:grpSpPr>
        <p:grpSp>
          <p:nvGrpSpPr>
            <p:cNvPr id="66" name="Group 65"/>
            <p:cNvGrpSpPr/>
            <p:nvPr/>
          </p:nvGrpSpPr>
          <p:grpSpPr>
            <a:xfrm>
              <a:off x="1463712" y="20726401"/>
              <a:ext cx="6080088" cy="1025386"/>
              <a:chOff x="0" y="0"/>
              <a:chExt cx="5719762" cy="964735"/>
            </a:xfrm>
          </p:grpSpPr>
          <p:pic>
            <p:nvPicPr>
              <p:cNvPr id="69" name="Picture 68"/>
              <p:cNvPicPr>
                <a:picLocks noChangeAspect="1"/>
              </p:cNvPicPr>
              <p:nvPr/>
            </p:nvPicPr>
            <p:blipFill rotWithShape="1">
              <a:blip r:embed="rId12">
                <a:extLst>
                  <a:ext uri="{28A0092B-C50C-407E-A947-70E740481C1C}">
                    <a14:useLocalDpi xmlns="" xmlns:a14="http://schemas.microsoft.com/office/drawing/2010/main" val="0"/>
                  </a:ext>
                </a:extLst>
              </a:blip>
              <a:srcRect t="26064" b="24529"/>
              <a:stretch/>
            </p:blipFill>
            <p:spPr>
              <a:xfrm>
                <a:off x="0" y="0"/>
                <a:ext cx="3200400" cy="964735"/>
              </a:xfrm>
              <a:prstGeom prst="rect">
                <a:avLst/>
              </a:prstGeom>
              <a:ln>
                <a:noFill/>
              </a:ln>
            </p:spPr>
          </p:pic>
          <p:pic>
            <p:nvPicPr>
              <p:cNvPr id="70" name="Picture 69"/>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3200400" y="59880"/>
                <a:ext cx="2519362" cy="854520"/>
              </a:xfrm>
              <a:prstGeom prst="rect">
                <a:avLst/>
              </a:prstGeom>
              <a:ln>
                <a:noFill/>
              </a:ln>
            </p:spPr>
          </p:pic>
        </p:grpSp>
        <p:sp>
          <p:nvSpPr>
            <p:cNvPr id="67" name="Oval 66"/>
            <p:cNvSpPr/>
            <p:nvPr/>
          </p:nvSpPr>
          <p:spPr>
            <a:xfrm>
              <a:off x="7591556" y="20878800"/>
              <a:ext cx="741294" cy="741294"/>
            </a:xfrm>
            <a:prstGeom prst="ellipse">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pic>
          <p:nvPicPr>
            <p:cNvPr id="68" name="Picture 67"/>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617016" y="21038888"/>
              <a:ext cx="690434" cy="450793"/>
            </a:xfrm>
            <a:prstGeom prst="ellipse">
              <a:avLst/>
            </a:prstGeom>
          </p:spPr>
        </p:pic>
      </p:grpSp>
      <p:cxnSp>
        <p:nvCxnSpPr>
          <p:cNvPr id="48" name="Straight Connector 47"/>
          <p:cNvCxnSpPr/>
          <p:nvPr/>
        </p:nvCxnSpPr>
        <p:spPr>
          <a:xfrm>
            <a:off x="4796042" y="1828800"/>
            <a:ext cx="233934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124733" y="7537815"/>
            <a:ext cx="6019800" cy="276999"/>
          </a:xfrm>
          <a:prstGeom prst="rect">
            <a:avLst/>
          </a:prstGeom>
          <a:noFill/>
        </p:spPr>
        <p:txBody>
          <a:bodyPr wrap="square" rtlCol="0">
            <a:spAutoFit/>
          </a:bodyPr>
          <a:lstStyle/>
          <a:p>
            <a:endParaRPr lang="en-US" sz="1200" dirty="0"/>
          </a:p>
        </p:txBody>
      </p:sp>
      <p:sp>
        <p:nvSpPr>
          <p:cNvPr id="79" name="TextBox 78"/>
          <p:cNvSpPr txBox="1"/>
          <p:nvPr/>
        </p:nvSpPr>
        <p:spPr>
          <a:xfrm>
            <a:off x="609600" y="4728876"/>
            <a:ext cx="9448800" cy="7478970"/>
          </a:xfrm>
          <a:prstGeom prst="rect">
            <a:avLst/>
          </a:prstGeom>
          <a:noFill/>
          <a:ln w="19050">
            <a:noFill/>
          </a:ln>
        </p:spPr>
        <p:txBody>
          <a:bodyPr wrap="square" rtlCol="0">
            <a:spAutoFit/>
          </a:bodyPr>
          <a:lstStyle/>
          <a:p>
            <a:pPr algn="just"/>
            <a:r>
              <a:rPr lang="en-US" sz="2000" b="1" u="sng" dirty="0"/>
              <a:t>Justification and Background </a:t>
            </a:r>
            <a:endParaRPr lang="en-US" sz="2000" b="1" u="sng" dirty="0" smtClean="0"/>
          </a:p>
          <a:p>
            <a:pPr algn="just"/>
            <a:endParaRPr lang="en-US" sz="2000" dirty="0" smtClean="0"/>
          </a:p>
          <a:p>
            <a:pPr algn="just"/>
            <a:r>
              <a:rPr lang="en-US" sz="2000" dirty="0" smtClean="0"/>
              <a:t>Unmanned </a:t>
            </a:r>
            <a:r>
              <a:rPr lang="en-US" sz="2000" dirty="0"/>
              <a:t>Air Vehicles are an increasingly valuable asset in various applications. UAVs eliminate the need for on-board pilots and as such, the limitations associated with providing a livable environment for the pilot. Their use has increased significantly since their inception, and the next step in this developing interest is to apply complete automation to the systems already being used. </a:t>
            </a:r>
            <a:r>
              <a:rPr lang="en-US" sz="2000" dirty="0" smtClean="0"/>
              <a:t>The </a:t>
            </a:r>
            <a:r>
              <a:rPr lang="en-US" sz="2000" dirty="0"/>
              <a:t>benefits for furthering this technology are plentiful in the private and public sector alike. Scenarios for data tracking, weather crafts and first responder missions have all utilized the UAV. The Association for Unmanned Vehicle Systems International (AUVSI) has created an objective-based competition that will enable undergraduate students to be introduced to the field of unmanned air vehicles, automation, and image processing. This competition will encourage the development of this technology and give engineering students an opportunity to facilitate an engineering project. </a:t>
            </a:r>
            <a:endParaRPr lang="en-US" sz="2000" dirty="0" smtClean="0"/>
          </a:p>
          <a:p>
            <a:pPr algn="just"/>
            <a:endParaRPr lang="en-US" sz="2000" dirty="0"/>
          </a:p>
          <a:p>
            <a:pPr algn="just"/>
            <a:endParaRPr lang="en-US" sz="2000" dirty="0" smtClean="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p:txBody>
      </p:sp>
      <p:sp>
        <p:nvSpPr>
          <p:cNvPr id="80" name="TextBox 79"/>
          <p:cNvSpPr txBox="1"/>
          <p:nvPr/>
        </p:nvSpPr>
        <p:spPr>
          <a:xfrm>
            <a:off x="609600" y="12877800"/>
            <a:ext cx="9448800" cy="7171194"/>
          </a:xfrm>
          <a:prstGeom prst="rect">
            <a:avLst/>
          </a:prstGeom>
          <a:noFill/>
          <a:ln w="19050">
            <a:noFill/>
          </a:ln>
        </p:spPr>
        <p:txBody>
          <a:bodyPr wrap="square" rtlCol="0">
            <a:spAutoFit/>
          </a:bodyPr>
          <a:lstStyle/>
          <a:p>
            <a:pPr algn="just"/>
            <a:r>
              <a:rPr lang="en-US" sz="2000" b="1" u="sng" dirty="0"/>
              <a:t>Concept of Operations </a:t>
            </a:r>
            <a:endParaRPr lang="en-US" sz="2000" b="1" u="sng" dirty="0" smtClean="0"/>
          </a:p>
          <a:p>
            <a:pPr algn="just"/>
            <a:endParaRPr lang="en-US" sz="2000" dirty="0" smtClean="0"/>
          </a:p>
          <a:p>
            <a:pPr algn="just"/>
            <a:r>
              <a:rPr lang="en-US" sz="2000" dirty="0" smtClean="0"/>
              <a:t>An </a:t>
            </a:r>
            <a:r>
              <a:rPr lang="en-US" sz="2000" dirty="0"/>
              <a:t>earthquake has impacted a small island nation in the Caribbean. Several boatloads of pirates who have been operating in the area have landed and are attempting to take advantage of the ensuing chaos. The overwhelmed local government has put out a call for help and the US Marines have responded. Their tasking includes humanitarian relief and security. Your unmanned aerial system (UAS) is supporting their mission with intelligence, surveillance and reconnaissance (ISR). In order to support them, your UAS must comply with Special </a:t>
            </a:r>
            <a:r>
              <a:rPr lang="en-US" sz="2000" dirty="0" smtClean="0"/>
              <a:t>Instructions (SPINS</a:t>
            </a:r>
            <a:r>
              <a:rPr lang="en-US" sz="2000" dirty="0"/>
              <a:t>) for departure and arrival procedures, and then remain within assigned airspace. It will be tasked to search an area for items of interest, and may be </a:t>
            </a:r>
            <a:r>
              <a:rPr lang="en-US" sz="2000" dirty="0" smtClean="0"/>
              <a:t>required</a:t>
            </a:r>
            <a:r>
              <a:rPr lang="en-US" sz="2000" dirty="0" smtClean="0"/>
              <a:t> </a:t>
            </a:r>
            <a:r>
              <a:rPr lang="en-US" sz="2000" dirty="0"/>
              <a:t>to conduct point reconnaissance if requested. Additionally, the UAS may be tasked to relay data from a third party Simulated Remote Information Center (SRIC). Immediate ISR tasking may be requested outside currently assigned airspace, causing the UAS operators to request deviations. </a:t>
            </a:r>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p:txBody>
      </p:sp>
      <p:pic>
        <p:nvPicPr>
          <p:cNvPr id="81" name="Picture 3"/>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4572000" y="17449800"/>
            <a:ext cx="5056414" cy="244102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82" name="Picture 5" descr="http://img.static.reliefweb.int/sites/reliefweb.int/files/styles/attachment-large/public/resources-pdf-previews/134212-Disaster%20Impact%20Map%20Detail%20Baganga%20Bay%20North%20damage%20assessment%20Mindanao%20Island%20Philippines%20(as%20of%2011%20Dec%202011)%20.png"/>
          <p:cNvPicPr>
            <a:picLocks noChangeAspect="1" noChangeArrowheads="1"/>
          </p:cNvPicPr>
          <p:nvPr/>
        </p:nvPicPr>
        <p:blipFill rotWithShape="1">
          <a:blip r:embed="rId16">
            <a:extLst>
              <a:ext uri="{28A0092B-C50C-407E-A947-70E740481C1C}">
                <a14:useLocalDpi xmlns="" xmlns:a14="http://schemas.microsoft.com/office/drawing/2010/main" val="0"/>
              </a:ext>
            </a:extLst>
          </a:blip>
          <a:srcRect l="1323" t="2580" r="16470" b="1604"/>
          <a:stretch/>
        </p:blipFill>
        <p:spPr bwMode="auto">
          <a:xfrm>
            <a:off x="1066800" y="17449800"/>
            <a:ext cx="2971800" cy="244503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83" name="Picture 7"/>
          <p:cNvPicPr>
            <a:picLocks noChangeAspect="1" noChangeArrowheads="1"/>
          </p:cNvPicPr>
          <p:nvPr/>
        </p:nvPicPr>
        <p:blipFill>
          <a:blip r:embed="rId17">
            <a:extLst>
              <a:ext uri="{28A0092B-C50C-407E-A947-70E740481C1C}">
                <a14:useLocalDpi xmlns="" xmlns:a14="http://schemas.microsoft.com/office/drawing/2010/main" val="0"/>
              </a:ext>
            </a:extLst>
          </a:blip>
          <a:srcRect/>
          <a:stretch>
            <a:fillRect/>
          </a:stretch>
        </p:blipFill>
        <p:spPr bwMode="auto">
          <a:xfrm>
            <a:off x="5858658" y="9373078"/>
            <a:ext cx="3345439" cy="243643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84" name="Picture 10"/>
          <p:cNvPicPr>
            <a:picLocks noChangeAspect="1" noChangeArrowheads="1"/>
          </p:cNvPicPr>
          <p:nvPr/>
        </p:nvPicPr>
        <p:blipFill rotWithShape="1">
          <a:blip r:embed="rId18" cstate="print">
            <a:extLst>
              <a:ext uri="{28A0092B-C50C-407E-A947-70E740481C1C}">
                <a14:useLocalDpi xmlns="" xmlns:a14="http://schemas.microsoft.com/office/drawing/2010/main" val="0"/>
              </a:ext>
            </a:extLst>
          </a:blip>
          <a:srcRect l="2261" t="21726" r="6310" b="15030"/>
          <a:stretch/>
        </p:blipFill>
        <p:spPr bwMode="auto">
          <a:xfrm>
            <a:off x="1124733" y="9373079"/>
            <a:ext cx="4402779" cy="243643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85" name="Picture 2"/>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8763000" y="20789949"/>
            <a:ext cx="1828800" cy="8064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9" name="Picture 48"/>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27822190" y="15060848"/>
            <a:ext cx="3239509" cy="2429632"/>
          </a:xfrm>
          <a:prstGeom prst="rect">
            <a:avLst/>
          </a:prstGeom>
          <a:ln w="25400">
            <a:solidFill>
              <a:schemeClr val="tx1"/>
            </a:solidFill>
          </a:ln>
        </p:spPr>
      </p:pic>
      <p:pic>
        <p:nvPicPr>
          <p:cNvPr id="50" name="Picture 49"/>
          <p:cNvPicPr>
            <a:picLocks noChangeAspect="1"/>
          </p:cNvPicPr>
          <p:nvPr/>
        </p:nvPicPr>
        <p:blipFill>
          <a:blip r:embed="rId21" cstate="print">
            <a:extLst>
              <a:ext uri="{28A0092B-C50C-407E-A947-70E740481C1C}">
                <a14:useLocalDpi xmlns="" xmlns:a14="http://schemas.microsoft.com/office/drawing/2010/main" val="0"/>
              </a:ext>
            </a:extLst>
          </a:blip>
          <a:stretch>
            <a:fillRect/>
          </a:stretch>
        </p:blipFill>
        <p:spPr>
          <a:xfrm>
            <a:off x="23850599" y="15060848"/>
            <a:ext cx="3215318" cy="2411489"/>
          </a:xfrm>
          <a:prstGeom prst="rect">
            <a:avLst/>
          </a:prstGeom>
          <a:ln w="25400">
            <a:solidFill>
              <a:schemeClr val="tx1"/>
            </a:solidFill>
          </a:ln>
        </p:spPr>
      </p:pic>
      <p:sp>
        <p:nvSpPr>
          <p:cNvPr id="51" name="Rectangle 50"/>
          <p:cNvSpPr/>
          <p:nvPr/>
        </p:nvSpPr>
        <p:spPr>
          <a:xfrm>
            <a:off x="457200" y="4728876"/>
            <a:ext cx="9753600" cy="76587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57200" y="12801600"/>
            <a:ext cx="9753600" cy="7443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0744200" y="4728876"/>
            <a:ext cx="11430000" cy="91717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0744200" y="14401800"/>
            <a:ext cx="11430000" cy="58428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2631400" y="4728876"/>
            <a:ext cx="9909553" cy="72370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2631401" y="12394709"/>
            <a:ext cx="9909552" cy="5494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2631402" y="18267023"/>
            <a:ext cx="9947652" cy="1977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p:cNvPicPr>
            <a:picLocks noChangeAspect="1"/>
          </p:cNvPicPr>
          <p:nvPr/>
        </p:nvPicPr>
        <p:blipFill rotWithShape="1">
          <a:blip r:embed="rId22" cstate="print">
            <a:extLst>
              <a:ext uri="{28A0092B-C50C-407E-A947-70E740481C1C}">
                <a14:useLocalDpi xmlns="" xmlns:a14="http://schemas.microsoft.com/office/drawing/2010/main" val="0"/>
              </a:ext>
            </a:extLst>
          </a:blip>
          <a:srcRect l="17867" t="11714" r="23428" b="28769"/>
          <a:stretch/>
        </p:blipFill>
        <p:spPr>
          <a:xfrm>
            <a:off x="22860000" y="8458200"/>
            <a:ext cx="2044962" cy="1143000"/>
          </a:xfrm>
          <a:prstGeom prst="rect">
            <a:avLst/>
          </a:prstGeom>
          <a:ln w="25400">
            <a:solidFill>
              <a:schemeClr val="tx1"/>
            </a:solidFill>
          </a:ln>
        </p:spPr>
      </p:pic>
      <p:pic>
        <p:nvPicPr>
          <p:cNvPr id="91" name="Picture 90"/>
          <p:cNvPicPr>
            <a:picLocks noChangeAspect="1"/>
          </p:cNvPicPr>
          <p:nvPr/>
        </p:nvPicPr>
        <p:blipFill rotWithShape="1">
          <a:blip r:embed="rId23" cstate="print">
            <a:extLst>
              <a:ext uri="{28A0092B-C50C-407E-A947-70E740481C1C}">
                <a14:useLocalDpi xmlns="" xmlns:a14="http://schemas.microsoft.com/office/drawing/2010/main" val="0"/>
              </a:ext>
            </a:extLst>
          </a:blip>
          <a:srcRect l="20154" t="10692" r="21786" b="29792"/>
          <a:stretch/>
        </p:blipFill>
        <p:spPr>
          <a:xfrm>
            <a:off x="22860000" y="7086600"/>
            <a:ext cx="2022458" cy="1143000"/>
          </a:xfrm>
          <a:prstGeom prst="rect">
            <a:avLst/>
          </a:prstGeom>
          <a:ln w="25400">
            <a:solidFill>
              <a:schemeClr val="tx1"/>
            </a:solidFill>
          </a:ln>
        </p:spPr>
      </p:pic>
      <p:grpSp>
        <p:nvGrpSpPr>
          <p:cNvPr id="1140" name="Group 116"/>
          <p:cNvGrpSpPr>
            <a:grpSpLocks/>
          </p:cNvGrpSpPr>
          <p:nvPr/>
        </p:nvGrpSpPr>
        <p:grpSpPr bwMode="auto">
          <a:xfrm>
            <a:off x="26745103" y="7086600"/>
            <a:ext cx="5716033" cy="4800688"/>
            <a:chOff x="922" y="2125"/>
            <a:chExt cx="10418" cy="10580"/>
          </a:xfrm>
        </p:grpSpPr>
        <p:sp>
          <p:nvSpPr>
            <p:cNvPr id="1141" name="AutoShape 117"/>
            <p:cNvSpPr>
              <a:spLocks noChangeArrowheads="1"/>
            </p:cNvSpPr>
            <p:nvPr/>
          </p:nvSpPr>
          <p:spPr bwMode="auto">
            <a:xfrm>
              <a:off x="4170" y="3238"/>
              <a:ext cx="485" cy="376"/>
            </a:xfrm>
            <a:prstGeom prst="flowChartDecision">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n-US"/>
            </a:p>
          </p:txBody>
        </p:sp>
        <p:grpSp>
          <p:nvGrpSpPr>
            <p:cNvPr id="1143" name="Group 119"/>
            <p:cNvGrpSpPr>
              <a:grpSpLocks/>
            </p:cNvGrpSpPr>
            <p:nvPr/>
          </p:nvGrpSpPr>
          <p:grpSpPr bwMode="auto">
            <a:xfrm>
              <a:off x="922" y="2125"/>
              <a:ext cx="10418" cy="10580"/>
              <a:chOff x="922" y="2125"/>
              <a:chExt cx="10418" cy="10580"/>
            </a:xfrm>
          </p:grpSpPr>
          <p:sp>
            <p:nvSpPr>
              <p:cNvPr id="1144" name="Text Box 120"/>
              <p:cNvSpPr txBox="1">
                <a:spLocks noChangeArrowheads="1"/>
              </p:cNvSpPr>
              <p:nvPr/>
            </p:nvSpPr>
            <p:spPr bwMode="auto">
              <a:xfrm>
                <a:off x="5368" y="10018"/>
                <a:ext cx="639" cy="3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libri" pitchFamily="34" charset="0"/>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5" name="Text Box 121"/>
              <p:cNvSpPr txBox="1">
                <a:spLocks noChangeArrowheads="1"/>
              </p:cNvSpPr>
              <p:nvPr/>
            </p:nvSpPr>
            <p:spPr bwMode="auto">
              <a:xfrm>
                <a:off x="7035" y="10186"/>
                <a:ext cx="2446" cy="5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libri" pitchFamily="34" charset="0"/>
                    <a:cs typeface="Arial" pitchFamily="34" charset="0"/>
                  </a:rPr>
                  <a:t>Duplicate of previous target?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6" name="AutoShape 122"/>
              <p:cNvSpPr>
                <a:spLocks noChangeArrowheads="1"/>
              </p:cNvSpPr>
              <p:nvPr/>
            </p:nvSpPr>
            <p:spPr bwMode="auto">
              <a:xfrm>
                <a:off x="6449" y="10321"/>
                <a:ext cx="485" cy="376"/>
              </a:xfrm>
              <a:prstGeom prst="flowChartDecision">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n-US"/>
              </a:p>
            </p:txBody>
          </p:sp>
          <p:sp>
            <p:nvSpPr>
              <p:cNvPr id="1147" name="AutoShape 123"/>
              <p:cNvSpPr>
                <a:spLocks noChangeArrowheads="1"/>
              </p:cNvSpPr>
              <p:nvPr/>
            </p:nvSpPr>
            <p:spPr bwMode="auto">
              <a:xfrm>
                <a:off x="2992" y="10321"/>
                <a:ext cx="1663" cy="872"/>
              </a:xfrm>
              <a:prstGeom prst="flowChartProcess">
                <a:avLst/>
              </a:prstGeom>
              <a:gradFill rotWithShape="0">
                <a:gsLst>
                  <a:gs pos="0">
                    <a:srgbClr val="F79646"/>
                  </a:gs>
                  <a:gs pos="100000">
                    <a:srgbClr val="974706"/>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Arial" pitchFamily="34" charset="0"/>
                  </a:rPr>
                  <a:t>Disregard Data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48" name="AutoShape 124"/>
              <p:cNvCxnSpPr>
                <a:cxnSpLocks noChangeShapeType="1"/>
              </p:cNvCxnSpPr>
              <p:nvPr/>
            </p:nvCxnSpPr>
            <p:spPr bwMode="auto">
              <a:xfrm flipH="1">
                <a:off x="4638" y="10510"/>
                <a:ext cx="1794" cy="0"/>
              </a:xfrm>
              <a:prstGeom prst="straightConnector1">
                <a:avLst/>
              </a:prstGeom>
              <a:noFill/>
              <a:ln w="9525">
                <a:solidFill>
                  <a:srgbClr val="000000"/>
                </a:solidFill>
                <a:round/>
                <a:headEnd/>
                <a:tailEnd type="triangle" w="med" len="med"/>
              </a:ln>
            </p:spPr>
          </p:cxnSp>
          <p:sp>
            <p:nvSpPr>
              <p:cNvPr id="1149" name="Text Box 125"/>
              <p:cNvSpPr txBox="1">
                <a:spLocks noChangeArrowheads="1"/>
              </p:cNvSpPr>
              <p:nvPr/>
            </p:nvSpPr>
            <p:spPr bwMode="auto">
              <a:xfrm>
                <a:off x="6679" y="10966"/>
                <a:ext cx="639" cy="3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libri" pitchFamily="34" charset="0"/>
                    <a:cs typeface="Arial" pitchFamily="34" charset="0"/>
                  </a:rPr>
                  <a:t>No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50" name="AutoShape 126"/>
              <p:cNvCxnSpPr>
                <a:cxnSpLocks noChangeShapeType="1"/>
              </p:cNvCxnSpPr>
              <p:nvPr/>
            </p:nvCxnSpPr>
            <p:spPr bwMode="auto">
              <a:xfrm>
                <a:off x="6704" y="10739"/>
                <a:ext cx="19" cy="1019"/>
              </a:xfrm>
              <a:prstGeom prst="straightConnector1">
                <a:avLst/>
              </a:prstGeom>
              <a:noFill/>
              <a:ln w="9525">
                <a:solidFill>
                  <a:srgbClr val="000000"/>
                </a:solidFill>
                <a:round/>
                <a:headEnd/>
                <a:tailEnd type="triangle" w="med" len="med"/>
              </a:ln>
            </p:spPr>
          </p:cxnSp>
          <p:sp>
            <p:nvSpPr>
              <p:cNvPr id="1151" name="AutoShape 127"/>
              <p:cNvSpPr>
                <a:spLocks noChangeArrowheads="1"/>
              </p:cNvSpPr>
              <p:nvPr/>
            </p:nvSpPr>
            <p:spPr bwMode="auto">
              <a:xfrm>
                <a:off x="5590" y="11758"/>
                <a:ext cx="2129" cy="947"/>
              </a:xfrm>
              <a:prstGeom prst="flowChartProcess">
                <a:avLst/>
              </a:prstGeom>
              <a:gradFill rotWithShape="0">
                <a:gsLst>
                  <a:gs pos="0">
                    <a:srgbClr val="4BACC6"/>
                  </a:gs>
                  <a:gs pos="100000">
                    <a:srgbClr val="205867"/>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Arial" pitchFamily="34" charset="0"/>
                  </a:rPr>
                  <a:t>Send to Output File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52" name="AutoShape 128"/>
              <p:cNvCxnSpPr>
                <a:cxnSpLocks noChangeShapeType="1"/>
              </p:cNvCxnSpPr>
              <p:nvPr/>
            </p:nvCxnSpPr>
            <p:spPr bwMode="auto">
              <a:xfrm flipH="1">
                <a:off x="924" y="12201"/>
                <a:ext cx="4666" cy="0"/>
              </a:xfrm>
              <a:prstGeom prst="straightConnector1">
                <a:avLst/>
              </a:prstGeom>
              <a:noFill/>
              <a:ln w="9525">
                <a:solidFill>
                  <a:srgbClr val="000000"/>
                </a:solidFill>
                <a:round/>
                <a:headEnd/>
                <a:tailEnd/>
              </a:ln>
            </p:spPr>
          </p:cxnSp>
          <p:grpSp>
            <p:nvGrpSpPr>
              <p:cNvPr id="1153" name="Group 129"/>
              <p:cNvGrpSpPr>
                <a:grpSpLocks/>
              </p:cNvGrpSpPr>
              <p:nvPr/>
            </p:nvGrpSpPr>
            <p:grpSpPr bwMode="auto">
              <a:xfrm>
                <a:off x="922" y="2125"/>
                <a:ext cx="10418" cy="10078"/>
                <a:chOff x="922" y="2125"/>
                <a:chExt cx="10418" cy="10078"/>
              </a:xfrm>
            </p:grpSpPr>
            <p:sp>
              <p:nvSpPr>
                <p:cNvPr id="1154" name="AutoShape 130"/>
                <p:cNvSpPr>
                  <a:spLocks noChangeArrowheads="1"/>
                </p:cNvSpPr>
                <p:nvPr/>
              </p:nvSpPr>
              <p:spPr bwMode="auto">
                <a:xfrm>
                  <a:off x="1063" y="7325"/>
                  <a:ext cx="1573" cy="846"/>
                </a:xfrm>
                <a:prstGeom prst="flowChartProcess">
                  <a:avLst/>
                </a:prstGeom>
                <a:gradFill rotWithShape="0">
                  <a:gsLst>
                    <a:gs pos="0">
                      <a:srgbClr val="F79646"/>
                    </a:gs>
                    <a:gs pos="100000">
                      <a:srgbClr val="974706"/>
                    </a:gs>
                  </a:gsLst>
                  <a:lin ang="2700000" scaled="1"/>
                </a:gradFill>
                <a:ln w="12700">
                  <a:solidFill>
                    <a:srgbClr val="F2F2F2"/>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Arial" pitchFamily="34" charset="0"/>
                    </a:rPr>
                    <a:t>Orientation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5" name="AutoShape 131"/>
                <p:cNvSpPr>
                  <a:spLocks noChangeArrowheads="1"/>
                </p:cNvSpPr>
                <p:nvPr/>
              </p:nvSpPr>
              <p:spPr bwMode="auto">
                <a:xfrm>
                  <a:off x="2787" y="7325"/>
                  <a:ext cx="2013" cy="846"/>
                </a:xfrm>
                <a:prstGeom prst="flowChartProcess">
                  <a:avLst/>
                </a:prstGeom>
                <a:gradFill rotWithShape="0">
                  <a:gsLst>
                    <a:gs pos="0">
                      <a:srgbClr val="F79646"/>
                    </a:gs>
                    <a:gs pos="100000">
                      <a:srgbClr val="974706"/>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Arial" pitchFamily="34" charset="0"/>
                    </a:rPr>
                    <a:t>Location of Target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6" name="AutoShape 132"/>
                <p:cNvSpPr>
                  <a:spLocks noChangeArrowheads="1"/>
                </p:cNvSpPr>
                <p:nvPr/>
              </p:nvSpPr>
              <p:spPr bwMode="auto">
                <a:xfrm>
                  <a:off x="10148" y="7325"/>
                  <a:ext cx="1192" cy="846"/>
                </a:xfrm>
                <a:prstGeom prst="flowChartProcess">
                  <a:avLst/>
                </a:prstGeom>
                <a:gradFill rotWithShape="0">
                  <a:gsLst>
                    <a:gs pos="0">
                      <a:srgbClr val="F79646"/>
                    </a:gs>
                    <a:gs pos="100000">
                      <a:srgbClr val="974706"/>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Arial" pitchFamily="34" charset="0"/>
                    </a:rPr>
                    <a:t>Char Color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7" name="AutoShape 133"/>
                <p:cNvSpPr>
                  <a:spLocks noChangeArrowheads="1"/>
                </p:cNvSpPr>
                <p:nvPr/>
              </p:nvSpPr>
              <p:spPr bwMode="auto">
                <a:xfrm>
                  <a:off x="8497" y="7325"/>
                  <a:ext cx="1493" cy="846"/>
                </a:xfrm>
                <a:prstGeom prst="flowChartProcess">
                  <a:avLst/>
                </a:prstGeom>
                <a:gradFill rotWithShape="0">
                  <a:gsLst>
                    <a:gs pos="0">
                      <a:srgbClr val="F79646"/>
                    </a:gs>
                    <a:gs pos="100000">
                      <a:srgbClr val="974706"/>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Arial" pitchFamily="34" charset="0"/>
                    </a:rPr>
                    <a:t>Char Shape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8" name="AutoShape 134"/>
                <p:cNvSpPr>
                  <a:spLocks noChangeArrowheads="1"/>
                </p:cNvSpPr>
                <p:nvPr/>
              </p:nvSpPr>
              <p:spPr bwMode="auto">
                <a:xfrm>
                  <a:off x="6733" y="7325"/>
                  <a:ext cx="1582" cy="846"/>
                </a:xfrm>
                <a:prstGeom prst="flowChartProcess">
                  <a:avLst/>
                </a:prstGeom>
                <a:gradFill rotWithShape="0">
                  <a:gsLst>
                    <a:gs pos="0">
                      <a:srgbClr val="F79646"/>
                    </a:gs>
                    <a:gs pos="100000">
                      <a:srgbClr val="974706"/>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Arial" pitchFamily="34" charset="0"/>
                    </a:rPr>
                    <a:t>Target Color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9" name="AutoShape 135"/>
                <p:cNvSpPr>
                  <a:spLocks noChangeArrowheads="1"/>
                </p:cNvSpPr>
                <p:nvPr/>
              </p:nvSpPr>
              <p:spPr bwMode="auto">
                <a:xfrm>
                  <a:off x="4988" y="7325"/>
                  <a:ext cx="1587" cy="846"/>
                </a:xfrm>
                <a:prstGeom prst="flowChartProcess">
                  <a:avLst/>
                </a:prstGeom>
                <a:gradFill rotWithShape="0">
                  <a:gsLst>
                    <a:gs pos="0">
                      <a:srgbClr val="F79646"/>
                    </a:gs>
                    <a:gs pos="100000">
                      <a:srgbClr val="974706"/>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Arial" pitchFamily="34" charset="0"/>
                    </a:rPr>
                    <a:t>Target Shape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60" name="AutoShape 136"/>
                <p:cNvCxnSpPr>
                  <a:cxnSpLocks noChangeShapeType="1"/>
                </p:cNvCxnSpPr>
                <p:nvPr/>
              </p:nvCxnSpPr>
              <p:spPr bwMode="auto">
                <a:xfrm>
                  <a:off x="1896" y="6995"/>
                  <a:ext cx="8889" cy="0"/>
                </a:xfrm>
                <a:prstGeom prst="straightConnector1">
                  <a:avLst/>
                </a:prstGeom>
                <a:noFill/>
                <a:ln w="9525">
                  <a:solidFill>
                    <a:srgbClr val="000000"/>
                  </a:solidFill>
                  <a:round/>
                  <a:headEnd/>
                  <a:tailEnd/>
                </a:ln>
              </p:spPr>
            </p:cxnSp>
            <p:cxnSp>
              <p:nvCxnSpPr>
                <p:cNvPr id="1164" name="AutoShape 140"/>
                <p:cNvCxnSpPr>
                  <a:cxnSpLocks noChangeShapeType="1"/>
                </p:cNvCxnSpPr>
                <p:nvPr/>
              </p:nvCxnSpPr>
              <p:spPr bwMode="auto">
                <a:xfrm rot="16200000" flipH="1">
                  <a:off x="8951" y="7162"/>
                  <a:ext cx="351" cy="17"/>
                </a:xfrm>
                <a:prstGeom prst="straightConnector1">
                  <a:avLst/>
                </a:prstGeom>
                <a:noFill/>
                <a:ln w="9525">
                  <a:solidFill>
                    <a:srgbClr val="000000"/>
                  </a:solidFill>
                  <a:round/>
                  <a:headEnd/>
                  <a:tailEnd type="triangle" w="med" len="med"/>
                </a:ln>
              </p:spPr>
            </p:cxnSp>
            <p:cxnSp>
              <p:nvCxnSpPr>
                <p:cNvPr id="1167" name="AutoShape 143"/>
                <p:cNvCxnSpPr>
                  <a:cxnSpLocks noChangeShapeType="1"/>
                </p:cNvCxnSpPr>
                <p:nvPr/>
              </p:nvCxnSpPr>
              <p:spPr bwMode="auto">
                <a:xfrm flipV="1">
                  <a:off x="1896" y="8339"/>
                  <a:ext cx="8889" cy="0"/>
                </a:xfrm>
                <a:prstGeom prst="straightConnector1">
                  <a:avLst/>
                </a:prstGeom>
                <a:noFill/>
                <a:ln w="9525">
                  <a:solidFill>
                    <a:srgbClr val="000000"/>
                  </a:solidFill>
                  <a:round/>
                  <a:headEnd/>
                  <a:tailEnd/>
                </a:ln>
              </p:spPr>
            </p:cxnSp>
            <p:cxnSp>
              <p:nvCxnSpPr>
                <p:cNvPr id="1168" name="AutoShape 144"/>
                <p:cNvCxnSpPr>
                  <a:cxnSpLocks noChangeShapeType="1"/>
                </p:cNvCxnSpPr>
                <p:nvPr/>
              </p:nvCxnSpPr>
              <p:spPr bwMode="auto">
                <a:xfrm rot="5400000">
                  <a:off x="1814" y="8253"/>
                  <a:ext cx="168" cy="3"/>
                </a:xfrm>
                <a:prstGeom prst="straightConnector1">
                  <a:avLst/>
                </a:prstGeom>
                <a:noFill/>
                <a:ln w="9525">
                  <a:solidFill>
                    <a:srgbClr val="000000"/>
                  </a:solidFill>
                  <a:round/>
                  <a:headEnd/>
                  <a:tailEnd/>
                </a:ln>
              </p:spPr>
            </p:cxnSp>
            <p:cxnSp>
              <p:nvCxnSpPr>
                <p:cNvPr id="1175" name="AutoShape 151"/>
                <p:cNvCxnSpPr>
                  <a:cxnSpLocks noChangeShapeType="1"/>
                  <a:stCxn id="1196" idx="2"/>
                  <a:endCxn id="1146" idx="0"/>
                </p:cNvCxnSpPr>
                <p:nvPr/>
              </p:nvCxnSpPr>
              <p:spPr bwMode="auto">
                <a:xfrm rot="16200000" flipH="1">
                  <a:off x="6541" y="10170"/>
                  <a:ext cx="298" cy="4"/>
                </a:xfrm>
                <a:prstGeom prst="straightConnector1">
                  <a:avLst/>
                </a:prstGeom>
                <a:noFill/>
                <a:ln w="9525">
                  <a:solidFill>
                    <a:srgbClr val="000000"/>
                  </a:solidFill>
                  <a:round/>
                  <a:headEnd/>
                  <a:tailEnd type="triangle" w="med" len="med"/>
                </a:ln>
              </p:spPr>
            </p:cxnSp>
            <p:cxnSp>
              <p:nvCxnSpPr>
                <p:cNvPr id="1176" name="AutoShape 152"/>
                <p:cNvCxnSpPr>
                  <a:cxnSpLocks noChangeShapeType="1"/>
                </p:cNvCxnSpPr>
                <p:nvPr/>
              </p:nvCxnSpPr>
              <p:spPr bwMode="auto">
                <a:xfrm rot="5400000">
                  <a:off x="-2108" y="9169"/>
                  <a:ext cx="6064" cy="3"/>
                </a:xfrm>
                <a:prstGeom prst="straightConnector1">
                  <a:avLst/>
                </a:prstGeom>
                <a:noFill/>
                <a:ln w="9525">
                  <a:solidFill>
                    <a:srgbClr val="000000"/>
                  </a:solidFill>
                  <a:round/>
                  <a:headEnd/>
                  <a:tailEnd/>
                </a:ln>
              </p:spPr>
            </p:cxnSp>
            <p:cxnSp>
              <p:nvCxnSpPr>
                <p:cNvPr id="1177" name="AutoShape 153"/>
                <p:cNvCxnSpPr>
                  <a:cxnSpLocks noChangeShapeType="1"/>
                </p:cNvCxnSpPr>
                <p:nvPr/>
              </p:nvCxnSpPr>
              <p:spPr bwMode="auto">
                <a:xfrm>
                  <a:off x="924" y="6147"/>
                  <a:ext cx="1239" cy="0"/>
                </a:xfrm>
                <a:prstGeom prst="straightConnector1">
                  <a:avLst/>
                </a:prstGeom>
                <a:noFill/>
                <a:ln w="9525">
                  <a:solidFill>
                    <a:srgbClr val="000000"/>
                  </a:solidFill>
                  <a:round/>
                  <a:headEnd/>
                  <a:tailEnd/>
                </a:ln>
              </p:spPr>
            </p:cxnSp>
            <p:cxnSp>
              <p:nvCxnSpPr>
                <p:cNvPr id="1178" name="AutoShape 154"/>
                <p:cNvCxnSpPr>
                  <a:cxnSpLocks noChangeShapeType="1"/>
                </p:cNvCxnSpPr>
                <p:nvPr/>
              </p:nvCxnSpPr>
              <p:spPr bwMode="auto">
                <a:xfrm rot="5400000" flipH="1" flipV="1">
                  <a:off x="1921" y="5894"/>
                  <a:ext cx="495" cy="11"/>
                </a:xfrm>
                <a:prstGeom prst="straightConnector1">
                  <a:avLst/>
                </a:prstGeom>
                <a:noFill/>
                <a:ln w="9525">
                  <a:solidFill>
                    <a:srgbClr val="000000"/>
                  </a:solidFill>
                  <a:round/>
                  <a:headEnd/>
                  <a:tailEnd type="triangle" w="med" len="med"/>
                </a:ln>
              </p:spPr>
            </p:cxnSp>
            <p:grpSp>
              <p:nvGrpSpPr>
                <p:cNvPr id="1179" name="Group 155"/>
                <p:cNvGrpSpPr>
                  <a:grpSpLocks/>
                </p:cNvGrpSpPr>
                <p:nvPr/>
              </p:nvGrpSpPr>
              <p:grpSpPr bwMode="auto">
                <a:xfrm>
                  <a:off x="924" y="2125"/>
                  <a:ext cx="7916" cy="4534"/>
                  <a:chOff x="924" y="2125"/>
                  <a:chExt cx="7916" cy="4534"/>
                </a:xfrm>
              </p:grpSpPr>
              <p:sp>
                <p:nvSpPr>
                  <p:cNvPr id="1180" name="Text Box 156"/>
                  <p:cNvSpPr txBox="1">
                    <a:spLocks noChangeArrowheads="1"/>
                  </p:cNvSpPr>
                  <p:nvPr/>
                </p:nvSpPr>
                <p:spPr bwMode="auto">
                  <a:xfrm>
                    <a:off x="4396" y="3972"/>
                    <a:ext cx="639" cy="3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libri" pitchFamily="34" charset="0"/>
                        <a:cs typeface="Arial" pitchFamily="34" charset="0"/>
                      </a:rPr>
                      <a:t>No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1" name="Text Box 157"/>
                  <p:cNvSpPr txBox="1">
                    <a:spLocks noChangeArrowheads="1"/>
                  </p:cNvSpPr>
                  <p:nvPr/>
                </p:nvSpPr>
                <p:spPr bwMode="auto">
                  <a:xfrm>
                    <a:off x="5229" y="2965"/>
                    <a:ext cx="639" cy="3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libri" pitchFamily="34" charset="0"/>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2" name="Text Box 158"/>
                  <p:cNvSpPr txBox="1">
                    <a:spLocks noChangeArrowheads="1"/>
                  </p:cNvSpPr>
                  <p:nvPr/>
                </p:nvSpPr>
                <p:spPr bwMode="auto">
                  <a:xfrm>
                    <a:off x="3424" y="2629"/>
                    <a:ext cx="1996" cy="3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libri" pitchFamily="34" charset="0"/>
                        <a:cs typeface="Arial" pitchFamily="34" charset="0"/>
                      </a:rPr>
                      <a:t>Is there a target present?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3" name="AutoShape 159"/>
                  <p:cNvSpPr>
                    <a:spLocks noChangeArrowheads="1"/>
                  </p:cNvSpPr>
                  <p:nvPr/>
                </p:nvSpPr>
                <p:spPr bwMode="auto">
                  <a:xfrm>
                    <a:off x="6687" y="3038"/>
                    <a:ext cx="1810" cy="934"/>
                  </a:xfrm>
                  <a:prstGeom prst="flowChartProcess">
                    <a:avLst/>
                  </a:prstGeom>
                  <a:gradFill rotWithShape="0">
                    <a:gsLst>
                      <a:gs pos="0">
                        <a:srgbClr val="F79646"/>
                      </a:gs>
                      <a:gs pos="100000">
                        <a:srgbClr val="974706"/>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mj-lt"/>
                        <a:cs typeface="Arial" pitchFamily="34" charset="0"/>
                      </a:rPr>
                      <a:t>Match GPS data to image</a:t>
                    </a:r>
                    <a:endParaRPr kumimoji="0" lang="en-US" sz="1800" b="0" i="0" u="none" strike="noStrike" cap="none" normalizeH="0" baseline="0" dirty="0" smtClean="0">
                      <a:ln>
                        <a:noFill/>
                      </a:ln>
                      <a:solidFill>
                        <a:schemeClr val="tx1"/>
                      </a:solidFill>
                      <a:effectLst/>
                      <a:latin typeface="+mj-lt"/>
                      <a:cs typeface="Arial" pitchFamily="34" charset="0"/>
                    </a:endParaRPr>
                  </a:p>
                </p:txBody>
              </p:sp>
              <p:cxnSp>
                <p:nvCxnSpPr>
                  <p:cNvPr id="1184" name="AutoShape 160"/>
                  <p:cNvCxnSpPr>
                    <a:cxnSpLocks noChangeShapeType="1"/>
                  </p:cNvCxnSpPr>
                  <p:nvPr/>
                </p:nvCxnSpPr>
                <p:spPr bwMode="auto">
                  <a:xfrm>
                    <a:off x="3114" y="3465"/>
                    <a:ext cx="1056" cy="1"/>
                  </a:xfrm>
                  <a:prstGeom prst="straightConnector1">
                    <a:avLst/>
                  </a:prstGeom>
                  <a:noFill/>
                  <a:ln w="9525">
                    <a:solidFill>
                      <a:srgbClr val="000000"/>
                    </a:solidFill>
                    <a:round/>
                    <a:headEnd/>
                    <a:tailEnd type="triangle" w="med" len="med"/>
                  </a:ln>
                </p:spPr>
              </p:cxnSp>
              <p:sp>
                <p:nvSpPr>
                  <p:cNvPr id="1185" name="AutoShape 161"/>
                  <p:cNvSpPr>
                    <a:spLocks noChangeArrowheads="1"/>
                  </p:cNvSpPr>
                  <p:nvPr/>
                </p:nvSpPr>
                <p:spPr bwMode="auto">
                  <a:xfrm>
                    <a:off x="924" y="3238"/>
                    <a:ext cx="2500" cy="566"/>
                  </a:xfrm>
                  <a:prstGeom prst="flowChartInputOutput">
                    <a:avLst/>
                  </a:prstGeom>
                  <a:gradFill rotWithShape="0">
                    <a:gsLst>
                      <a:gs pos="0">
                        <a:srgbClr val="9BBB59"/>
                      </a:gs>
                      <a:gs pos="100000">
                        <a:srgbClr val="4E6128"/>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mj-lt"/>
                        <a:cs typeface="Arial" pitchFamily="34" charset="0"/>
                      </a:rPr>
                      <a:t>Video Data</a:t>
                    </a:r>
                    <a:endParaRPr kumimoji="0" lang="en-US" sz="1800" b="0" i="0" u="none" strike="noStrike" cap="none" normalizeH="0" baseline="0" dirty="0" smtClean="0">
                      <a:ln>
                        <a:noFill/>
                      </a:ln>
                      <a:solidFill>
                        <a:schemeClr val="tx1"/>
                      </a:solidFill>
                      <a:effectLst/>
                      <a:latin typeface="+mj-lt"/>
                      <a:cs typeface="Arial" pitchFamily="34" charset="0"/>
                    </a:endParaRPr>
                  </a:p>
                </p:txBody>
              </p:sp>
              <p:cxnSp>
                <p:nvCxnSpPr>
                  <p:cNvPr id="1186" name="AutoShape 162"/>
                  <p:cNvCxnSpPr>
                    <a:cxnSpLocks noChangeShapeType="1"/>
                  </p:cNvCxnSpPr>
                  <p:nvPr/>
                </p:nvCxnSpPr>
                <p:spPr bwMode="auto">
                  <a:xfrm>
                    <a:off x="4655" y="3465"/>
                    <a:ext cx="2013" cy="1"/>
                  </a:xfrm>
                  <a:prstGeom prst="straightConnector1">
                    <a:avLst/>
                  </a:prstGeom>
                  <a:noFill/>
                  <a:ln w="9525">
                    <a:solidFill>
                      <a:srgbClr val="000000"/>
                    </a:solidFill>
                    <a:round/>
                    <a:headEnd/>
                    <a:tailEnd type="triangle" w="med" len="med"/>
                  </a:ln>
                </p:spPr>
              </p:cxnSp>
              <p:grpSp>
                <p:nvGrpSpPr>
                  <p:cNvPr id="1187" name="Group 163"/>
                  <p:cNvGrpSpPr>
                    <a:grpSpLocks/>
                  </p:cNvGrpSpPr>
                  <p:nvPr/>
                </p:nvGrpSpPr>
                <p:grpSpPr bwMode="auto">
                  <a:xfrm>
                    <a:off x="6618" y="2125"/>
                    <a:ext cx="2222" cy="913"/>
                    <a:chOff x="5173" y="4270"/>
                    <a:chExt cx="2222" cy="913"/>
                  </a:xfrm>
                </p:grpSpPr>
                <p:sp>
                  <p:nvSpPr>
                    <p:cNvPr id="1188" name="AutoShape 164"/>
                    <p:cNvSpPr>
                      <a:spLocks noChangeArrowheads="1"/>
                    </p:cNvSpPr>
                    <p:nvPr/>
                  </p:nvSpPr>
                  <p:spPr bwMode="auto">
                    <a:xfrm>
                      <a:off x="5173" y="4270"/>
                      <a:ext cx="2222" cy="504"/>
                    </a:xfrm>
                    <a:prstGeom prst="flowChartInputOutput">
                      <a:avLst/>
                    </a:prstGeom>
                    <a:gradFill rotWithShape="0">
                      <a:gsLst>
                        <a:gs pos="0">
                          <a:srgbClr val="9BBB59"/>
                        </a:gs>
                        <a:gs pos="100000">
                          <a:srgbClr val="4E6128"/>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mj-lt"/>
                          <a:cs typeface="Arial" pitchFamily="34" charset="0"/>
                        </a:rPr>
                        <a:t>GPS Data</a:t>
                      </a:r>
                    </a:p>
                  </p:txBody>
                </p:sp>
                <p:cxnSp>
                  <p:nvCxnSpPr>
                    <p:cNvPr id="1189" name="AutoShape 165"/>
                    <p:cNvCxnSpPr>
                      <a:cxnSpLocks noChangeShapeType="1"/>
                      <a:endCxn id="1183" idx="0"/>
                    </p:cNvCxnSpPr>
                    <p:nvPr/>
                  </p:nvCxnSpPr>
                  <p:spPr bwMode="auto">
                    <a:xfrm rot="16200000" flipH="1">
                      <a:off x="5942" y="4978"/>
                      <a:ext cx="409" cy="2"/>
                    </a:xfrm>
                    <a:prstGeom prst="straightConnector1">
                      <a:avLst/>
                    </a:prstGeom>
                    <a:noFill/>
                    <a:ln w="9525">
                      <a:solidFill>
                        <a:srgbClr val="000000"/>
                      </a:solidFill>
                      <a:round/>
                      <a:headEnd/>
                      <a:tailEnd type="triangle" w="med" len="med"/>
                    </a:ln>
                  </p:spPr>
                </p:cxnSp>
              </p:grpSp>
              <p:cxnSp>
                <p:nvCxnSpPr>
                  <p:cNvPr id="1190" name="AutoShape 166"/>
                  <p:cNvCxnSpPr>
                    <a:cxnSpLocks noChangeShapeType="1"/>
                    <a:stCxn id="1183" idx="2"/>
                  </p:cNvCxnSpPr>
                  <p:nvPr/>
                </p:nvCxnSpPr>
                <p:spPr bwMode="auto">
                  <a:xfrm rot="5400000">
                    <a:off x="7339" y="4223"/>
                    <a:ext cx="504" cy="2"/>
                  </a:xfrm>
                  <a:prstGeom prst="straightConnector1">
                    <a:avLst/>
                  </a:prstGeom>
                  <a:noFill/>
                  <a:ln w="9525">
                    <a:solidFill>
                      <a:srgbClr val="000000"/>
                    </a:solidFill>
                    <a:round/>
                    <a:headEnd/>
                    <a:tailEnd type="triangle" w="med" len="med"/>
                  </a:ln>
                </p:spPr>
              </p:cxnSp>
              <p:cxnSp>
                <p:nvCxnSpPr>
                  <p:cNvPr id="1191" name="AutoShape 167"/>
                  <p:cNvCxnSpPr>
                    <a:cxnSpLocks noChangeShapeType="1"/>
                  </p:cNvCxnSpPr>
                  <p:nvPr/>
                </p:nvCxnSpPr>
                <p:spPr bwMode="auto">
                  <a:xfrm flipV="1">
                    <a:off x="4416" y="3665"/>
                    <a:ext cx="1" cy="1317"/>
                  </a:xfrm>
                  <a:prstGeom prst="straightConnector1">
                    <a:avLst/>
                  </a:prstGeom>
                  <a:noFill/>
                  <a:ln w="9525">
                    <a:solidFill>
                      <a:srgbClr val="000000"/>
                    </a:solidFill>
                    <a:round/>
                    <a:headEnd/>
                    <a:tailEnd/>
                  </a:ln>
                </p:spPr>
              </p:cxnSp>
              <p:sp>
                <p:nvSpPr>
                  <p:cNvPr id="1192" name="AutoShape 168"/>
                  <p:cNvSpPr>
                    <a:spLocks noChangeArrowheads="1"/>
                  </p:cNvSpPr>
                  <p:nvPr/>
                </p:nvSpPr>
                <p:spPr bwMode="auto">
                  <a:xfrm>
                    <a:off x="1368" y="4308"/>
                    <a:ext cx="1624" cy="1343"/>
                  </a:xfrm>
                  <a:prstGeom prst="flowChartProcess">
                    <a:avLst/>
                  </a:prstGeom>
                  <a:gradFill rotWithShape="0">
                    <a:gsLst>
                      <a:gs pos="0">
                        <a:srgbClr val="F79646"/>
                      </a:gs>
                      <a:gs pos="100000">
                        <a:srgbClr val="974706"/>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mj-lt"/>
                        <a:cs typeface="Arial" pitchFamily="34" charset="0"/>
                      </a:rPr>
                      <a:t>Acquire next frame of video</a:t>
                    </a:r>
                    <a:endParaRPr kumimoji="0" lang="en-US" sz="1800" b="0" i="0" u="none" strike="noStrike" cap="none" normalizeH="0" baseline="0" dirty="0" smtClean="0">
                      <a:ln>
                        <a:noFill/>
                      </a:ln>
                      <a:solidFill>
                        <a:schemeClr val="tx1"/>
                      </a:solidFill>
                      <a:effectLst/>
                      <a:latin typeface="+mj-lt"/>
                      <a:cs typeface="Arial" pitchFamily="34" charset="0"/>
                    </a:endParaRPr>
                  </a:p>
                </p:txBody>
              </p:sp>
              <p:cxnSp>
                <p:nvCxnSpPr>
                  <p:cNvPr id="1193" name="AutoShape 169"/>
                  <p:cNvCxnSpPr>
                    <a:cxnSpLocks noChangeShapeType="1"/>
                  </p:cNvCxnSpPr>
                  <p:nvPr/>
                </p:nvCxnSpPr>
                <p:spPr bwMode="auto">
                  <a:xfrm flipH="1">
                    <a:off x="2979" y="5007"/>
                    <a:ext cx="1437" cy="1"/>
                  </a:xfrm>
                  <a:prstGeom prst="straightConnector1">
                    <a:avLst/>
                  </a:prstGeom>
                  <a:noFill/>
                  <a:ln w="9525">
                    <a:solidFill>
                      <a:srgbClr val="000000"/>
                    </a:solidFill>
                    <a:round/>
                    <a:headEnd/>
                    <a:tailEnd type="triangle" w="med" len="med"/>
                  </a:ln>
                </p:spPr>
              </p:cxnSp>
              <p:cxnSp>
                <p:nvCxnSpPr>
                  <p:cNvPr id="1194" name="AutoShape 170"/>
                  <p:cNvCxnSpPr>
                    <a:cxnSpLocks noChangeShapeType="1"/>
                    <a:stCxn id="1192" idx="0"/>
                  </p:cNvCxnSpPr>
                  <p:nvPr/>
                </p:nvCxnSpPr>
                <p:spPr bwMode="auto">
                  <a:xfrm rot="16200000" flipV="1">
                    <a:off x="1925" y="4053"/>
                    <a:ext cx="504" cy="6"/>
                  </a:xfrm>
                  <a:prstGeom prst="straightConnector1">
                    <a:avLst/>
                  </a:prstGeom>
                  <a:noFill/>
                  <a:ln w="9525">
                    <a:solidFill>
                      <a:srgbClr val="000000"/>
                    </a:solidFill>
                    <a:round/>
                    <a:headEnd/>
                    <a:tailEnd type="triangle" w="med" len="med"/>
                  </a:ln>
                </p:spPr>
              </p:cxnSp>
              <p:sp>
                <p:nvSpPr>
                  <p:cNvPr id="1195" name="AutoShape 171"/>
                  <p:cNvSpPr>
                    <a:spLocks noChangeArrowheads="1"/>
                  </p:cNvSpPr>
                  <p:nvPr/>
                </p:nvSpPr>
                <p:spPr bwMode="auto">
                  <a:xfrm>
                    <a:off x="6479" y="4308"/>
                    <a:ext cx="2222" cy="2351"/>
                  </a:xfrm>
                  <a:prstGeom prst="flowChartExtract">
                    <a:avLst/>
                  </a:prstGeom>
                  <a:gradFill rotWithShape="0">
                    <a:gsLst>
                      <a:gs pos="0">
                        <a:srgbClr val="F79646"/>
                      </a:gs>
                      <a:gs pos="100000">
                        <a:srgbClr val="974706"/>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Extract Target Data</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96" name="AutoShape 172"/>
                <p:cNvSpPr>
                  <a:spLocks noChangeArrowheads="1"/>
                </p:cNvSpPr>
                <p:nvPr/>
              </p:nvSpPr>
              <p:spPr bwMode="auto">
                <a:xfrm>
                  <a:off x="5646" y="8674"/>
                  <a:ext cx="2083" cy="1349"/>
                </a:xfrm>
                <a:prstGeom prst="flowChartMerge">
                  <a:avLst/>
                </a:prstGeom>
                <a:gradFill rotWithShape="0">
                  <a:gsLst>
                    <a:gs pos="0">
                      <a:srgbClr val="F79646"/>
                    </a:gs>
                    <a:gs pos="100000">
                      <a:srgbClr val="974706"/>
                    </a:gs>
                  </a:gsLst>
                  <a:lin ang="27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Store Data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cxnSp>
        <p:nvCxnSpPr>
          <p:cNvPr id="136" name="AutoShape 140"/>
          <p:cNvCxnSpPr>
            <a:cxnSpLocks noChangeShapeType="1"/>
          </p:cNvCxnSpPr>
          <p:nvPr/>
        </p:nvCxnSpPr>
        <p:spPr bwMode="auto">
          <a:xfrm rot="16200000" flipH="1">
            <a:off x="32081430" y="9371370"/>
            <a:ext cx="159267" cy="9327"/>
          </a:xfrm>
          <a:prstGeom prst="straightConnector1">
            <a:avLst/>
          </a:prstGeom>
          <a:noFill/>
          <a:ln w="9525">
            <a:solidFill>
              <a:srgbClr val="000000"/>
            </a:solidFill>
            <a:round/>
            <a:headEnd/>
            <a:tailEnd type="triangle" w="med" len="med"/>
          </a:ln>
        </p:spPr>
      </p:cxnSp>
      <p:cxnSp>
        <p:nvCxnSpPr>
          <p:cNvPr id="139" name="AutoShape 140"/>
          <p:cNvCxnSpPr>
            <a:cxnSpLocks noChangeShapeType="1"/>
          </p:cNvCxnSpPr>
          <p:nvPr/>
        </p:nvCxnSpPr>
        <p:spPr bwMode="auto">
          <a:xfrm rot="16200000" flipH="1">
            <a:off x="30252630" y="9371370"/>
            <a:ext cx="159267" cy="9327"/>
          </a:xfrm>
          <a:prstGeom prst="straightConnector1">
            <a:avLst/>
          </a:prstGeom>
          <a:noFill/>
          <a:ln w="9525">
            <a:solidFill>
              <a:srgbClr val="000000"/>
            </a:solidFill>
            <a:round/>
            <a:headEnd/>
            <a:tailEnd type="triangle" w="med" len="med"/>
          </a:ln>
        </p:spPr>
      </p:cxnSp>
      <p:cxnSp>
        <p:nvCxnSpPr>
          <p:cNvPr id="140" name="AutoShape 140"/>
          <p:cNvCxnSpPr>
            <a:cxnSpLocks noChangeShapeType="1"/>
          </p:cNvCxnSpPr>
          <p:nvPr/>
        </p:nvCxnSpPr>
        <p:spPr bwMode="auto">
          <a:xfrm rot="16200000" flipH="1">
            <a:off x="29338230" y="9371370"/>
            <a:ext cx="159267" cy="9327"/>
          </a:xfrm>
          <a:prstGeom prst="straightConnector1">
            <a:avLst/>
          </a:prstGeom>
          <a:noFill/>
          <a:ln w="9525">
            <a:solidFill>
              <a:srgbClr val="000000"/>
            </a:solidFill>
            <a:round/>
            <a:headEnd/>
            <a:tailEnd type="triangle" w="med" len="med"/>
          </a:ln>
        </p:spPr>
      </p:cxnSp>
      <p:cxnSp>
        <p:nvCxnSpPr>
          <p:cNvPr id="141" name="AutoShape 140"/>
          <p:cNvCxnSpPr>
            <a:cxnSpLocks noChangeShapeType="1"/>
          </p:cNvCxnSpPr>
          <p:nvPr/>
        </p:nvCxnSpPr>
        <p:spPr bwMode="auto">
          <a:xfrm rot="16200000" flipH="1">
            <a:off x="28271430" y="9371370"/>
            <a:ext cx="159267" cy="9327"/>
          </a:xfrm>
          <a:prstGeom prst="straightConnector1">
            <a:avLst/>
          </a:prstGeom>
          <a:noFill/>
          <a:ln w="9525">
            <a:solidFill>
              <a:srgbClr val="000000"/>
            </a:solidFill>
            <a:round/>
            <a:headEnd/>
            <a:tailEnd type="triangle" w="med" len="med"/>
          </a:ln>
        </p:spPr>
      </p:cxnSp>
      <p:cxnSp>
        <p:nvCxnSpPr>
          <p:cNvPr id="142" name="AutoShape 140"/>
          <p:cNvCxnSpPr>
            <a:cxnSpLocks noChangeShapeType="1"/>
          </p:cNvCxnSpPr>
          <p:nvPr/>
        </p:nvCxnSpPr>
        <p:spPr bwMode="auto">
          <a:xfrm rot="16200000" flipH="1">
            <a:off x="27204630" y="9371370"/>
            <a:ext cx="159267" cy="9327"/>
          </a:xfrm>
          <a:prstGeom prst="straightConnector1">
            <a:avLst/>
          </a:prstGeom>
          <a:noFill/>
          <a:ln w="9525">
            <a:solidFill>
              <a:srgbClr val="000000"/>
            </a:solidFill>
            <a:round/>
            <a:headEnd/>
            <a:tailEnd type="triangle" w="med" len="med"/>
          </a:ln>
        </p:spPr>
      </p:cxnSp>
      <p:cxnSp>
        <p:nvCxnSpPr>
          <p:cNvPr id="145" name="AutoShape 144"/>
          <p:cNvCxnSpPr>
            <a:cxnSpLocks noChangeShapeType="1"/>
          </p:cNvCxnSpPr>
          <p:nvPr/>
        </p:nvCxnSpPr>
        <p:spPr bwMode="auto">
          <a:xfrm rot="5400000">
            <a:off x="28309094" y="9867106"/>
            <a:ext cx="76200" cy="1588"/>
          </a:xfrm>
          <a:prstGeom prst="straightConnector1">
            <a:avLst/>
          </a:prstGeom>
          <a:noFill/>
          <a:ln w="9525">
            <a:solidFill>
              <a:srgbClr val="000000"/>
            </a:solidFill>
            <a:round/>
            <a:headEnd/>
            <a:tailEnd/>
          </a:ln>
        </p:spPr>
      </p:cxnSp>
      <p:cxnSp>
        <p:nvCxnSpPr>
          <p:cNvPr id="146" name="AutoShape 144"/>
          <p:cNvCxnSpPr>
            <a:cxnSpLocks noChangeShapeType="1"/>
          </p:cNvCxnSpPr>
          <p:nvPr/>
        </p:nvCxnSpPr>
        <p:spPr bwMode="auto">
          <a:xfrm rot="5400000">
            <a:off x="29375894" y="9867106"/>
            <a:ext cx="76200" cy="1588"/>
          </a:xfrm>
          <a:prstGeom prst="straightConnector1">
            <a:avLst/>
          </a:prstGeom>
          <a:noFill/>
          <a:ln w="9525">
            <a:solidFill>
              <a:srgbClr val="000000"/>
            </a:solidFill>
            <a:round/>
            <a:headEnd/>
            <a:tailEnd/>
          </a:ln>
        </p:spPr>
      </p:cxnSp>
      <p:cxnSp>
        <p:nvCxnSpPr>
          <p:cNvPr id="147" name="AutoShape 144"/>
          <p:cNvCxnSpPr>
            <a:cxnSpLocks noChangeShapeType="1"/>
          </p:cNvCxnSpPr>
          <p:nvPr/>
        </p:nvCxnSpPr>
        <p:spPr bwMode="auto">
          <a:xfrm rot="5400000">
            <a:off x="30290294" y="9867106"/>
            <a:ext cx="76200" cy="1588"/>
          </a:xfrm>
          <a:prstGeom prst="straightConnector1">
            <a:avLst/>
          </a:prstGeom>
          <a:noFill/>
          <a:ln w="9525">
            <a:solidFill>
              <a:srgbClr val="000000"/>
            </a:solidFill>
            <a:round/>
            <a:headEnd/>
            <a:tailEnd/>
          </a:ln>
        </p:spPr>
      </p:cxnSp>
      <p:cxnSp>
        <p:nvCxnSpPr>
          <p:cNvPr id="148" name="AutoShape 144"/>
          <p:cNvCxnSpPr>
            <a:cxnSpLocks noChangeShapeType="1"/>
          </p:cNvCxnSpPr>
          <p:nvPr/>
        </p:nvCxnSpPr>
        <p:spPr bwMode="auto">
          <a:xfrm rot="5400000">
            <a:off x="31280894" y="9867106"/>
            <a:ext cx="76200" cy="1588"/>
          </a:xfrm>
          <a:prstGeom prst="straightConnector1">
            <a:avLst/>
          </a:prstGeom>
          <a:noFill/>
          <a:ln w="9525">
            <a:solidFill>
              <a:srgbClr val="000000"/>
            </a:solidFill>
            <a:round/>
            <a:headEnd/>
            <a:tailEnd/>
          </a:ln>
        </p:spPr>
      </p:cxnSp>
      <p:cxnSp>
        <p:nvCxnSpPr>
          <p:cNvPr id="149" name="AutoShape 144"/>
          <p:cNvCxnSpPr>
            <a:cxnSpLocks noChangeShapeType="1"/>
          </p:cNvCxnSpPr>
          <p:nvPr/>
        </p:nvCxnSpPr>
        <p:spPr bwMode="auto">
          <a:xfrm rot="5400000">
            <a:off x="32119094" y="9867106"/>
            <a:ext cx="76200" cy="1588"/>
          </a:xfrm>
          <a:prstGeom prst="straightConnector1">
            <a:avLst/>
          </a:prstGeom>
          <a:noFill/>
          <a:ln w="9525">
            <a:solidFill>
              <a:srgbClr val="000000"/>
            </a:solidFill>
            <a:round/>
            <a:headEnd/>
            <a:tailEnd/>
          </a:ln>
        </p:spPr>
      </p:cxnSp>
      <p:cxnSp>
        <p:nvCxnSpPr>
          <p:cNvPr id="163" name="AutoShape 140"/>
          <p:cNvCxnSpPr>
            <a:cxnSpLocks noChangeShapeType="1"/>
          </p:cNvCxnSpPr>
          <p:nvPr/>
        </p:nvCxnSpPr>
        <p:spPr bwMode="auto">
          <a:xfrm rot="16200000" flipH="1">
            <a:off x="29795430" y="9980970"/>
            <a:ext cx="159267" cy="9327"/>
          </a:xfrm>
          <a:prstGeom prst="straightConnector1">
            <a:avLst/>
          </a:prstGeom>
          <a:noFill/>
          <a:ln w="9525">
            <a:solidFill>
              <a:srgbClr val="000000"/>
            </a:solidFill>
            <a:round/>
            <a:headEnd/>
            <a:tailEnd type="triangle" w="med" len="med"/>
          </a:ln>
        </p:spPr>
      </p:cxnSp>
    </p:spTree>
    <p:extLst>
      <p:ext uri="{BB962C8B-B14F-4D97-AF65-F5344CB8AC3E}">
        <p14:creationId xmlns="" xmlns:p14="http://schemas.microsoft.com/office/powerpoint/2010/main" val="2111793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900</Words>
  <Application>Microsoft Office PowerPoint</Application>
  <PresentationFormat>Custom</PresentationFormat>
  <Paragraphs>109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Team 6: Autonomous Aerial Vehicle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studentpro</dc:creator>
  <cp:lastModifiedBy>Eric</cp:lastModifiedBy>
  <cp:revision>53</cp:revision>
  <cp:lastPrinted>2013-04-08T22:02:17Z</cp:lastPrinted>
  <dcterms:created xsi:type="dcterms:W3CDTF">2013-04-05T20:11:43Z</dcterms:created>
  <dcterms:modified xsi:type="dcterms:W3CDTF">2013-04-09T02:31:01Z</dcterms:modified>
</cp:coreProperties>
</file>