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2" r:id="rId3"/>
    <p:sldId id="279" r:id="rId4"/>
    <p:sldId id="283" r:id="rId5"/>
    <p:sldId id="314" r:id="rId6"/>
    <p:sldId id="317" r:id="rId7"/>
    <p:sldId id="303" r:id="rId8"/>
    <p:sldId id="305" r:id="rId9"/>
    <p:sldId id="316" r:id="rId10"/>
    <p:sldId id="306" r:id="rId11"/>
    <p:sldId id="309" r:id="rId12"/>
    <p:sldId id="318" r:id="rId13"/>
    <p:sldId id="308" r:id="rId14"/>
    <p:sldId id="313" r:id="rId15"/>
    <p:sldId id="285" r:id="rId16"/>
    <p:sldId id="276" r:id="rId17"/>
    <p:sldId id="30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475FDC-A7FF-4B04-BB24-2D975645995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38EB14-1807-4080-BEA0-101198068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8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12A420-57CB-42BE-98FC-61A992CD04DE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0419C0-5849-4E73-9D28-B4D8E9837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1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419C0-5849-4E73-9D28-B4D8E9837A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419C0-5849-4E73-9D28-B4D8E9837A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2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419C0-5849-4E73-9D28-B4D8E9837A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419C0-5849-4E73-9D28-B4D8E9837A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3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C6D3-7157-429B-B5B9-24F3A9D3AFA1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E8F1-8307-4E53-8BE7-1E672AF7EA14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EE8F-DA30-4CA3-A422-15869F3B3214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F108-B2F3-4A66-8B87-A4FC31AAD5E2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EB8A-95DA-4C4D-B4B5-8E7CCB1D1DF9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1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7763-7785-4AFF-8200-4A78D9373377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4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ADED-8F5E-45C8-9D85-41A994B0C725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B088-CC38-434B-9C5B-26C859F99486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32C-F968-4930-9769-5C37A06B5EC1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0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15C1-1A60-4DE5-AD72-1170A8932878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6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1AE9C-B3A9-441A-BF46-807A7166E718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83A0-BA35-4B02-9798-B74F747FBAC6}" type="datetime1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05AF-B94E-41F9-9C43-4CA9C82F5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800"/>
            <a:ext cx="25400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2"/>
                </a:solidFill>
                <a:effectLst/>
              </a:rPr>
              <a:t>68K Turbine Blade Handling</a:t>
            </a:r>
            <a:r>
              <a:rPr lang="en-US" b="1" dirty="0" smtClean="0">
                <a:solidFill>
                  <a:schemeClr val="tx2"/>
                </a:solidFill>
                <a:effectLst/>
              </a:rPr>
              <a:t/>
            </a:r>
            <a:br>
              <a:rPr lang="en-US" b="1" dirty="0" smtClean="0">
                <a:solidFill>
                  <a:schemeClr val="tx2"/>
                </a:solidFill>
                <a:effectLst/>
              </a:rPr>
            </a:br>
            <a:r>
              <a:rPr lang="en-US" b="1" dirty="0" smtClean="0">
                <a:solidFill>
                  <a:schemeClr val="tx2"/>
                </a:solidFill>
              </a:rPr>
              <a:t>Final Presentation</a:t>
            </a:r>
            <a:endParaRPr lang="en-US" sz="40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2442653" cy="1282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2438401"/>
            <a:ext cx="7854696" cy="3809999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solidFill>
                  <a:schemeClr val="accent6"/>
                </a:solidFill>
              </a:rPr>
              <a:t>Team 14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Patrick </a:t>
            </a:r>
            <a:r>
              <a:rPr lang="en-US" dirty="0" err="1">
                <a:solidFill>
                  <a:schemeClr val="accent6"/>
                </a:solidFill>
              </a:rPr>
              <a:t>Filan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Clint Kainec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John Kemp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sz="2300" b="1" u="sng" dirty="0" smtClean="0">
                <a:solidFill>
                  <a:schemeClr val="accent6"/>
                </a:solidFill>
              </a:rPr>
              <a:t>Sponsor </a:t>
            </a:r>
          </a:p>
          <a:p>
            <a:r>
              <a:rPr lang="en-US" sz="2300" dirty="0" smtClean="0">
                <a:solidFill>
                  <a:schemeClr val="accent6"/>
                </a:solidFill>
              </a:rPr>
              <a:t>TECT Power – Ashok Patel</a:t>
            </a:r>
          </a:p>
          <a:p>
            <a:endParaRPr lang="en-US" sz="2300" dirty="0">
              <a:solidFill>
                <a:schemeClr val="accent6"/>
              </a:solidFill>
            </a:endParaRPr>
          </a:p>
          <a:p>
            <a:r>
              <a:rPr lang="en-US" sz="2300" b="1" u="sng" dirty="0" smtClean="0">
                <a:solidFill>
                  <a:schemeClr val="accent6"/>
                </a:solidFill>
              </a:rPr>
              <a:t>Advisors</a:t>
            </a:r>
          </a:p>
          <a:p>
            <a:r>
              <a:rPr lang="en-US" sz="2300" dirty="0" smtClean="0">
                <a:solidFill>
                  <a:schemeClr val="accent6"/>
                </a:solidFill>
              </a:rPr>
              <a:t>Dr. Patrick Hollis</a:t>
            </a:r>
          </a:p>
          <a:p>
            <a:r>
              <a:rPr lang="en-US" sz="2300" dirty="0" smtClean="0">
                <a:solidFill>
                  <a:schemeClr val="accent6"/>
                </a:solidFill>
              </a:rPr>
              <a:t>Dr. Kamal Amin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H: 5 to 7.5ft</a:t>
            </a:r>
          </a:p>
          <a:p>
            <a:pPr lvl="1"/>
            <a:r>
              <a:rPr lang="en-US" dirty="0" smtClean="0"/>
              <a:t>W: 2ft</a:t>
            </a:r>
          </a:p>
          <a:p>
            <a:pPr lvl="1"/>
            <a:r>
              <a:rPr lang="en-US" dirty="0" smtClean="0"/>
              <a:t>D: 7ft</a:t>
            </a:r>
          </a:p>
          <a:p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~250lbs</a:t>
            </a:r>
          </a:p>
          <a:p>
            <a:r>
              <a:rPr lang="en-US" dirty="0" smtClean="0"/>
              <a:t>Lifting capability</a:t>
            </a:r>
          </a:p>
          <a:p>
            <a:pPr lvl="1"/>
            <a:r>
              <a:rPr lang="en-US" dirty="0" smtClean="0"/>
              <a:t>150lbs+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3" name="Picture 1" descr="C:\Users\Patrick\Desktop\20130417_174926.jpg"/>
          <p:cNvPicPr>
            <a:picLocks noChangeAspect="1" noChangeArrowheads="1"/>
          </p:cNvPicPr>
          <p:nvPr/>
        </p:nvPicPr>
        <p:blipFill>
          <a:blip r:embed="rId2" cstate="print"/>
          <a:srcRect l="11523" t="17284" r="12757" b="16049"/>
          <a:stretch>
            <a:fillRect/>
          </a:stretch>
        </p:blipFill>
        <p:spPr bwMode="auto">
          <a:xfrm>
            <a:off x="4495800" y="1676399"/>
            <a:ext cx="3962400" cy="4651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2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Lifting </a:t>
            </a:r>
            <a:r>
              <a:rPr lang="en-US" i="1" dirty="0"/>
              <a:t>simulation</a:t>
            </a:r>
          </a:p>
          <a:p>
            <a:pPr lvl="1"/>
            <a:r>
              <a:rPr lang="en-US" dirty="0"/>
              <a:t>Used mock </a:t>
            </a:r>
            <a:r>
              <a:rPr lang="en-US" dirty="0" smtClean="0"/>
              <a:t>“blade”</a:t>
            </a:r>
          </a:p>
          <a:p>
            <a:pPr>
              <a:buBlip>
                <a:blip r:embed="rId4"/>
              </a:buBlip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dirty="0" smtClean="0"/>
              <a:t>Lifting height: 7ft 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Reach: 6ft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Aisle width: 4ft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No tipping at 45lbs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FINALDESIGNASSEMBLY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9018" t="19656" r="4208" b="34302"/>
          <a:stretch/>
        </p:blipFill>
        <p:spPr>
          <a:xfrm>
            <a:off x="4267200" y="2133600"/>
            <a:ext cx="4770536" cy="28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Crane</a:t>
            </a:r>
          </a:p>
          <a:p>
            <a:pPr lvl="1"/>
            <a:r>
              <a:rPr lang="en-US" dirty="0" smtClean="0"/>
              <a:t>No tipping</a:t>
            </a:r>
          </a:p>
          <a:p>
            <a:pPr lvl="1"/>
            <a:r>
              <a:rPr lang="en-US" dirty="0" smtClean="0"/>
              <a:t>No bending</a:t>
            </a:r>
          </a:p>
          <a:p>
            <a:pPr lvl="1"/>
            <a:r>
              <a:rPr lang="en-US" dirty="0" smtClean="0"/>
              <a:t>Locking mechanisms</a:t>
            </a:r>
          </a:p>
          <a:p>
            <a:pPr lvl="1"/>
            <a:endParaRPr lang="en-US" dirty="0"/>
          </a:p>
          <a:p>
            <a:r>
              <a:rPr lang="en-US" dirty="0"/>
              <a:t>Cart </a:t>
            </a:r>
            <a:r>
              <a:rPr lang="en-US" dirty="0" smtClean="0"/>
              <a:t>needs brake</a:t>
            </a:r>
            <a:endParaRPr lang="en-US" dirty="0"/>
          </a:p>
          <a:p>
            <a:pPr lvl="2"/>
            <a:r>
              <a:rPr lang="en-US" dirty="0"/>
              <a:t>Removed last year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Z:\My Documents\Desktop\20130417_2328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8"/>
          <a:stretch/>
        </p:blipFill>
        <p:spPr bwMode="auto">
          <a:xfrm rot="5400000">
            <a:off x="4744311" y="1580290"/>
            <a:ext cx="4191000" cy="392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29400" y="3200400"/>
            <a:ext cx="1295400" cy="2438401"/>
          </a:xfrm>
          <a:prstGeom prst="ellipse">
            <a:avLst/>
          </a:prstGeom>
          <a:solidFill>
            <a:srgbClr val="FFFF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Completed prototypes</a:t>
            </a:r>
          </a:p>
          <a:p>
            <a:pPr lvl="1"/>
            <a:r>
              <a:rPr lang="en-US" dirty="0" smtClean="0"/>
              <a:t>Cart</a:t>
            </a:r>
            <a:r>
              <a:rPr lang="en-US" dirty="0"/>
              <a:t> </a:t>
            </a:r>
            <a:r>
              <a:rPr lang="en-US" dirty="0" smtClean="0"/>
              <a:t>&amp; crane</a:t>
            </a:r>
          </a:p>
          <a:p>
            <a:pPr lvl="1"/>
            <a:r>
              <a:rPr lang="en-US" dirty="0" smtClean="0"/>
              <a:t>Harness mock-up</a:t>
            </a:r>
          </a:p>
          <a:p>
            <a:endParaRPr lang="en-US" dirty="0" smtClean="0"/>
          </a:p>
          <a:p>
            <a:r>
              <a:rPr lang="en-US" dirty="0" smtClean="0"/>
              <a:t>Eliminated manual lifting</a:t>
            </a:r>
          </a:p>
          <a:p>
            <a:pPr lvl="1"/>
            <a:r>
              <a:rPr lang="en-US" dirty="0" smtClean="0"/>
              <a:t>Minor physical effort required</a:t>
            </a:r>
          </a:p>
          <a:p>
            <a:endParaRPr lang="en-US" dirty="0" smtClean="0"/>
          </a:p>
          <a:p>
            <a:r>
              <a:rPr lang="en-US" dirty="0" smtClean="0"/>
              <a:t>Ready for operation at TECT Power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2" cstate="print"/>
          <a:srcRect l="5556" t="10000" r="4445" b="3333"/>
          <a:stretch>
            <a:fillRect/>
          </a:stretch>
        </p:blipFill>
        <p:spPr>
          <a:xfrm>
            <a:off x="4041530" y="1524000"/>
            <a:ext cx="490610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Design optimization</a:t>
            </a:r>
          </a:p>
          <a:p>
            <a:pPr lvl="1"/>
            <a:r>
              <a:rPr lang="en-US" dirty="0" smtClean="0"/>
              <a:t>Crane</a:t>
            </a:r>
          </a:p>
          <a:p>
            <a:pPr lvl="2"/>
            <a:r>
              <a:rPr lang="en-US" dirty="0" smtClean="0"/>
              <a:t>Consolidate controllers</a:t>
            </a:r>
          </a:p>
          <a:p>
            <a:pPr lvl="2"/>
            <a:r>
              <a:rPr lang="en-US" dirty="0" smtClean="0"/>
              <a:t>Counterweight</a:t>
            </a:r>
          </a:p>
          <a:p>
            <a:pPr lvl="1"/>
            <a:r>
              <a:rPr lang="en-US" dirty="0" smtClean="0"/>
              <a:t>Harness</a:t>
            </a:r>
          </a:p>
          <a:p>
            <a:pPr lvl="2"/>
            <a:r>
              <a:rPr lang="en-US" dirty="0" smtClean="0"/>
              <a:t>Fitted design – actual blade needed</a:t>
            </a:r>
          </a:p>
          <a:p>
            <a:endParaRPr lang="en-US" dirty="0" smtClean="0"/>
          </a:p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Braking – cart and device</a:t>
            </a:r>
          </a:p>
          <a:p>
            <a:pPr lvl="1"/>
            <a:r>
              <a:rPr lang="en-US" dirty="0" smtClean="0"/>
              <a:t>Emergency shut-off</a:t>
            </a:r>
          </a:p>
          <a:p>
            <a:endParaRPr lang="en-US" dirty="0" smtClean="0"/>
          </a:p>
          <a:p>
            <a:r>
              <a:rPr lang="en-US" dirty="0" smtClean="0"/>
              <a:t>Accommodate later machines</a:t>
            </a:r>
          </a:p>
          <a:p>
            <a:pPr lvl="1"/>
            <a:r>
              <a:rPr lang="en-US" dirty="0" smtClean="0"/>
              <a:t>Currently only root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9699" name="Picture 3" descr="C:\Users\Patrick\Desktop\phot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82905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7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Questions, Comments?</a:t>
            </a:r>
            <a:endParaRPr lang="en-US" sz="8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14700"/>
            <a:ext cx="2819400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05" y="3235902"/>
            <a:ext cx="3040495" cy="3040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94" y="3125323"/>
            <a:ext cx="3109060" cy="31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772400" cy="67071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Newton</a:t>
            </a:r>
            <a:r>
              <a:rPr lang="en-US" sz="1800" dirty="0"/>
              <a:t>, Jason, et al. "TECT." </a:t>
            </a:r>
            <a:r>
              <a:rPr lang="en-US" sz="1800" dirty="0" err="1"/>
              <a:t>n.d.</a:t>
            </a:r>
            <a:r>
              <a:rPr lang="en-US" sz="1800" dirty="0"/>
              <a:t> </a:t>
            </a:r>
            <a:r>
              <a:rPr lang="en-US" sz="1800" i="1" dirty="0"/>
              <a:t>Team 9.</a:t>
            </a:r>
            <a:r>
              <a:rPr lang="en-US" sz="1800" dirty="0"/>
              <a:t> </a:t>
            </a:r>
            <a:r>
              <a:rPr lang="en-US" sz="1800" dirty="0" smtClean="0"/>
              <a:t>October </a:t>
            </a:r>
            <a:r>
              <a:rPr lang="en-US" sz="1800" dirty="0"/>
              <a:t>2012. &lt;http://eng.fsu.edu/me/senior_design/2012/team9/&gt;.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514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10000"/>
            <a:ext cx="7772400" cy="1905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Jason Newton</a:t>
            </a:r>
            <a:r>
              <a:rPr lang="en-US" sz="1800" dirty="0" smtClean="0"/>
              <a:t>, Alumnus &amp; Graduate Student at FSU</a:t>
            </a:r>
          </a:p>
          <a:p>
            <a:r>
              <a:rPr lang="en-US" sz="1800" b="1" dirty="0" smtClean="0"/>
              <a:t>Ashok Patel</a:t>
            </a:r>
            <a:r>
              <a:rPr lang="en-US" sz="1800" dirty="0"/>
              <a:t>, Environmental Health &amp; Safety </a:t>
            </a:r>
            <a:r>
              <a:rPr lang="en-US" sz="1800" dirty="0" smtClean="0"/>
              <a:t>Manager at TECT Power</a:t>
            </a:r>
          </a:p>
          <a:p>
            <a:r>
              <a:rPr lang="en-US" sz="1800" b="1" dirty="0" smtClean="0"/>
              <a:t>Dr. Patrick Hollis</a:t>
            </a:r>
            <a:r>
              <a:rPr lang="en-US" sz="1800" dirty="0" smtClean="0"/>
              <a:t>, Associate </a:t>
            </a:r>
            <a:r>
              <a:rPr lang="en-US" sz="1800" dirty="0"/>
              <a:t>P</a:t>
            </a:r>
            <a:r>
              <a:rPr lang="en-US" sz="1800" dirty="0" smtClean="0"/>
              <a:t>rofessor at FSU</a:t>
            </a:r>
          </a:p>
          <a:p>
            <a:r>
              <a:rPr lang="en-US" sz="1800" b="1" dirty="0" smtClean="0"/>
              <a:t>Dr. Kamal Amin</a:t>
            </a:r>
            <a:r>
              <a:rPr lang="en-US" sz="1800" dirty="0" smtClean="0"/>
              <a:t>, Adjunct Professor at FSU</a:t>
            </a:r>
          </a:p>
          <a:p>
            <a:r>
              <a:rPr lang="en-US" sz="1800" b="1" dirty="0" smtClean="0"/>
              <a:t>Dave Morgan</a:t>
            </a:r>
            <a:r>
              <a:rPr lang="en-US" sz="1800" dirty="0" smtClean="0"/>
              <a:t>, Lead Foreman at Westgate Sheet Metal</a:t>
            </a:r>
            <a:endParaRPr lang="en-US" sz="1800" b="1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94919"/>
              </p:ext>
            </p:extLst>
          </p:nvPr>
        </p:nvGraphicFramePr>
        <p:xfrm>
          <a:off x="5029200" y="1568450"/>
          <a:ext cx="3582988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Worksheet" r:id="rId5" imgW="1905000" imgH="2514600" progId="Excel.Sheet.12">
                  <p:embed/>
                </p:oleObj>
              </mc:Choice>
              <mc:Fallback>
                <p:oleObj name="Worksheet" r:id="rId5" imgW="1905000" imgH="2514600" progId="Excel.Sheet.12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68450"/>
                        <a:ext cx="3582988" cy="472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6764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Under budget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Saved money in manufacturing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63908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Sponsor: TECT Power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Thomasville, GA</a:t>
            </a:r>
          </a:p>
          <a:p>
            <a:pPr lvl="1"/>
            <a:r>
              <a:rPr lang="en-US" sz="2000" dirty="0"/>
              <a:t>50min north of </a:t>
            </a:r>
            <a:r>
              <a:rPr lang="en-US" sz="2000" dirty="0" smtClean="0"/>
              <a:t>Tallahassee</a:t>
            </a:r>
          </a:p>
          <a:p>
            <a:endParaRPr lang="en-US" sz="2400" dirty="0" smtClean="0"/>
          </a:p>
          <a:p>
            <a:r>
              <a:rPr lang="en-US" sz="2400" dirty="0" smtClean="0"/>
              <a:t>A turbine part manufacturing facility</a:t>
            </a:r>
          </a:p>
          <a:p>
            <a:pPr lvl="1"/>
            <a:r>
              <a:rPr lang="en-US" sz="2000" dirty="0" smtClean="0"/>
              <a:t>Machining, finishing, testing</a:t>
            </a:r>
          </a:p>
          <a:p>
            <a:pPr lvl="1"/>
            <a:r>
              <a:rPr lang="en-US" sz="2000" dirty="0" smtClean="0"/>
              <a:t>Other </a:t>
            </a:r>
            <a:r>
              <a:rPr lang="en-US" sz="2000" dirty="0"/>
              <a:t>subsidiaries for design, forging, etc. </a:t>
            </a:r>
            <a:endParaRPr lang="en-US" sz="2000" dirty="0" smtClean="0"/>
          </a:p>
          <a:p>
            <a:pPr marL="742950" lvl="2" indent="-342900"/>
            <a:endParaRPr lang="en-US" sz="2400" dirty="0" smtClean="0"/>
          </a:p>
          <a:p>
            <a:r>
              <a:rPr lang="en-US" sz="2400" dirty="0" smtClean="0"/>
              <a:t>Manual and automated mills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694" y="2636266"/>
            <a:ext cx="4017612" cy="292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58079"/>
            <a:ext cx="1676400" cy="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8" b="89850" l="4091" r="94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7305" y="2226468"/>
            <a:ext cx="4624387" cy="175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267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68K Turbine Fan Blade</a:t>
            </a:r>
          </a:p>
          <a:p>
            <a:pPr lvl="1"/>
            <a:r>
              <a:rPr lang="en-US" dirty="0" smtClean="0"/>
              <a:t>45lb Titanium-</a:t>
            </a:r>
            <a:r>
              <a:rPr lang="en-US" dirty="0" err="1" smtClean="0"/>
              <a:t>aluminide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3ft x 1ft x 0.125in</a:t>
            </a:r>
          </a:p>
          <a:p>
            <a:pPr lvl="1"/>
            <a:r>
              <a:rPr lang="en-US" dirty="0" smtClean="0"/>
              <a:t>Raw forging</a:t>
            </a:r>
          </a:p>
          <a:p>
            <a:endParaRPr lang="en-US" dirty="0" smtClean="0"/>
          </a:p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Must transport  and place into mills</a:t>
            </a:r>
          </a:p>
          <a:p>
            <a:pPr lvl="2"/>
            <a:r>
              <a:rPr lang="en-US" dirty="0" smtClean="0"/>
              <a:t>7 machines</a:t>
            </a:r>
          </a:p>
          <a:p>
            <a:pPr lvl="2"/>
            <a:r>
              <a:rPr lang="en-US" dirty="0" smtClean="0"/>
              <a:t>Differing angles and placement in machines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3" b="98151" l="9959" r="8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190625"/>
            <a:ext cx="2295525" cy="56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4" b="98315" l="5532" r="94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88" y="5162550"/>
            <a:ext cx="22383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00200" y="6172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Figures – a representative model of the 68K blade with geometry labeled in red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58125" y="234606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twist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7553325" y="2530733"/>
            <a:ext cx="304800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62925" y="4419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7858125" y="4604266"/>
            <a:ext cx="304800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72400" y="697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7467600" y="882134"/>
            <a:ext cx="304800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57925" y="1992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midspan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5691437" y="2177534"/>
            <a:ext cx="566488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0102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72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Manual lifting of the 68K turbine blade</a:t>
            </a:r>
          </a:p>
          <a:p>
            <a:pPr lvl="1"/>
            <a:r>
              <a:rPr lang="en-US" dirty="0" smtClean="0"/>
              <a:t>Safety concerns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Several machines</a:t>
            </a:r>
          </a:p>
          <a:p>
            <a:pPr lvl="1"/>
            <a:r>
              <a:rPr lang="en-US" dirty="0" smtClean="0"/>
              <a:t>Obstructions</a:t>
            </a:r>
          </a:p>
          <a:p>
            <a:pPr lvl="1"/>
            <a:r>
              <a:rPr lang="en-US" dirty="0" smtClean="0"/>
              <a:t>Placement</a:t>
            </a:r>
          </a:p>
          <a:p>
            <a:pPr lvl="1"/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2400" y="62585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Figures – diagrams of two machines in the machining area (end-mill and broach wall) </a:t>
            </a:r>
            <a:endParaRPr lang="en-US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977776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1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Orientation system</a:t>
            </a:r>
          </a:p>
          <a:p>
            <a:pPr lvl="1"/>
            <a:r>
              <a:rPr lang="en-US" dirty="0" smtClean="0"/>
              <a:t>Arm-like manipulator</a:t>
            </a:r>
          </a:p>
          <a:p>
            <a:pPr lvl="1"/>
            <a:r>
              <a:rPr lang="en-US" dirty="0" smtClean="0"/>
              <a:t>Bi-axial lift</a:t>
            </a:r>
          </a:p>
          <a:p>
            <a:endParaRPr lang="en-US" dirty="0" smtClean="0"/>
          </a:p>
          <a:p>
            <a:r>
              <a:rPr lang="en-US" dirty="0" smtClean="0"/>
              <a:t>Gripping system</a:t>
            </a:r>
          </a:p>
          <a:p>
            <a:pPr lvl="1"/>
            <a:r>
              <a:rPr lang="en-US" dirty="0" smtClean="0"/>
              <a:t>Form-fitting grips</a:t>
            </a:r>
          </a:p>
          <a:p>
            <a:pPr lvl="1"/>
            <a:r>
              <a:rPr lang="en-US" dirty="0" smtClean="0"/>
              <a:t>Suction cups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0183" t="41667" r="53906" b="31944"/>
          <a:stretch>
            <a:fillRect/>
          </a:stretch>
        </p:blipFill>
        <p:spPr bwMode="auto">
          <a:xfrm>
            <a:off x="4724400" y="1219200"/>
            <a:ext cx="24504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29375" t="28056" r="58593" b="30695"/>
          <a:stretch>
            <a:fillRect/>
          </a:stretch>
        </p:blipFill>
        <p:spPr bwMode="auto">
          <a:xfrm>
            <a:off x="7924800" y="3962400"/>
            <a:ext cx="1066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 l="30469" t="27083" r="46094" b="28646"/>
          <a:stretch>
            <a:fillRect/>
          </a:stretch>
        </p:blipFill>
        <p:spPr bwMode="auto">
          <a:xfrm>
            <a:off x="7391400" y="1905000"/>
            <a:ext cx="1524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 l="42657" t="23438" r="32031" b="57187"/>
          <a:stretch>
            <a:fillRect/>
          </a:stretch>
        </p:blipFill>
        <p:spPr bwMode="auto">
          <a:xfrm>
            <a:off x="3962400" y="4297680"/>
            <a:ext cx="3822782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60960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Figures – Rejected designs for the two systems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Speed</a:t>
            </a:r>
          </a:p>
          <a:p>
            <a:r>
              <a:rPr lang="en-US" dirty="0" smtClean="0"/>
              <a:t>Maneuverability </a:t>
            </a:r>
          </a:p>
          <a:p>
            <a:r>
              <a:rPr lang="en-US" dirty="0" smtClean="0"/>
              <a:t>Degrees of freedom</a:t>
            </a:r>
          </a:p>
          <a:p>
            <a:r>
              <a:rPr lang="en-US" dirty="0" smtClean="0"/>
              <a:t>Robust</a:t>
            </a:r>
          </a:p>
          <a:p>
            <a:pPr lvl="1"/>
            <a:r>
              <a:rPr lang="en-US" dirty="0" smtClean="0"/>
              <a:t>7 machines – all loadable from the top</a:t>
            </a:r>
          </a:p>
          <a:p>
            <a:r>
              <a:rPr lang="en-US" dirty="0" smtClean="0"/>
              <a:t>Grips must not fail</a:t>
            </a:r>
          </a:p>
          <a:p>
            <a:r>
              <a:rPr lang="en-US" dirty="0" smtClean="0"/>
              <a:t>Must fit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2031" t="18056" r="33594" b="31944"/>
          <a:stretch>
            <a:fillRect/>
          </a:stretch>
        </p:blipFill>
        <p:spPr bwMode="auto">
          <a:xfrm>
            <a:off x="4648200" y="2022764"/>
            <a:ext cx="4419600" cy="361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5715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– The original selected design before modification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System: Crane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56" l="4317" r="98201">
                        <a14:backgroundMark x1="54676" y1="81942" x2="54676" y2="81942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66800"/>
            <a:ext cx="44196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40" b="95389" l="1534" r="95399">
                        <a14:foregroundMark x1="22853" y1="91354" x2="22853" y2="91354"/>
                        <a14:foregroundMark x1="24693" y1="89049" x2="24693" y2="89049"/>
                        <a14:foregroundMark x1="22086" y1="89049" x2="22086" y2="89049"/>
                        <a14:foregroundMark x1="20092" y1="89337" x2="20092" y2="89337"/>
                        <a14:backgroundMark x1="17025" y1="89049" x2="17025" y2="89049"/>
                        <a14:backgroundMark x1="28374" y1="89049" x2="28374" y2="89049"/>
                        <a14:backgroundMark x1="23313" y1="89625" x2="23313" y2="89625"/>
                        <a14:backgroundMark x1="21012" y1="89625" x2="21012" y2="89625"/>
                        <a14:backgroundMark x1="84969" y1="72046" x2="84969" y2="72046"/>
                      </a14:backgroundRemoval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5934075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67200" y="1219200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Accommodates all </a:t>
            </a:r>
            <a:r>
              <a:rPr lang="en-US" sz="2000" b="1" dirty="0"/>
              <a:t>7</a:t>
            </a:r>
            <a:r>
              <a:rPr lang="en-US" sz="2000" dirty="0"/>
              <a:t> </a:t>
            </a:r>
            <a:r>
              <a:rPr lang="en-US" sz="2000" dirty="0" smtClean="0"/>
              <a:t>machines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5 DOF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Harness: 1 added DOF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1 blade at a time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Local storage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Wooden supports for adjustment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7000" y="4648200"/>
            <a:ext cx="2286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4419600"/>
            <a:ext cx="8382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8" idx="3"/>
          </p:cNvCxnSpPr>
          <p:nvPr/>
        </p:nvCxnSpPr>
        <p:spPr>
          <a:xfrm flipV="1">
            <a:off x="3810000" y="6257041"/>
            <a:ext cx="485873" cy="99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772400" y="4267200"/>
            <a:ext cx="3429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85800" y="4361664"/>
            <a:ext cx="4572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15240" y="480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art base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545931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wooden supports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3700" y="4725825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8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electrical housing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support beam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5257800" y="5410200"/>
            <a:ext cx="381000" cy="413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00400" y="2350294"/>
            <a:ext cx="76200" cy="1383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781300" y="2476500"/>
            <a:ext cx="76200" cy="133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200400" y="3733800"/>
            <a:ext cx="76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57500" y="3810000"/>
            <a:ext cx="1143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819400" y="3776722"/>
            <a:ext cx="37118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048000" y="2274094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724150" y="2324100"/>
            <a:ext cx="552450" cy="152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724150" y="2362200"/>
            <a:ext cx="5715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505825" y="4361664"/>
            <a:ext cx="9525" cy="1097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515350" y="5459318"/>
            <a:ext cx="95250" cy="255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305800" y="5459318"/>
            <a:ext cx="209550" cy="49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20" idx="3"/>
          </p:cNvCxnSpPr>
          <p:nvPr/>
        </p:nvCxnSpPr>
        <p:spPr>
          <a:xfrm flipV="1">
            <a:off x="8088630" y="5035796"/>
            <a:ext cx="421957" cy="406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715000" y="5257800"/>
            <a:ext cx="237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motor-driven lines (2)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096000" y="6336268"/>
            <a:ext cx="290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 wheels (6 )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flipH="1">
            <a:off x="5410200" y="6516886"/>
            <a:ext cx="685802" cy="1125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810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68K blade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flipV="1">
            <a:off x="1371600" y="4533902"/>
            <a:ext cx="914400" cy="8762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43200" y="4038600"/>
            <a:ext cx="201168" cy="30480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743200" y="4081522"/>
            <a:ext cx="533400" cy="261878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3581402" y="3810001"/>
            <a:ext cx="265716" cy="181569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812667" y="3910608"/>
            <a:ext cx="100584" cy="80962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276600" y="3850481"/>
            <a:ext cx="337058" cy="188119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445129" y="3944540"/>
            <a:ext cx="312484" cy="9406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57600" y="4724400"/>
            <a:ext cx="105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harness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3657603" y="3991570"/>
            <a:ext cx="304797" cy="732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76600" y="3733800"/>
            <a:ext cx="1905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863342" y="4058840"/>
            <a:ext cx="337058" cy="94060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1949" y="1371600"/>
            <a:ext cx="3990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Mounted on hydraulic lift cart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Can rotate about top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Two motor-driven lines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i="1" dirty="0" smtClean="0"/>
              <a:t>Independently</a:t>
            </a:r>
            <a:r>
              <a:rPr lang="en-US" sz="2000" dirty="0" smtClean="0"/>
              <a:t> driven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Wired controllers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Attach to harness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Blade can be held: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orizontally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V</a:t>
            </a:r>
            <a:r>
              <a:rPr lang="en-US" sz="2000" dirty="0" smtClean="0"/>
              <a:t>ertically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t various angles</a:t>
            </a:r>
          </a:p>
        </p:txBody>
      </p:sp>
      <p:pic>
        <p:nvPicPr>
          <p:cNvPr id="8" name="Picture 7" descr="20130416_141749.jpg"/>
          <p:cNvPicPr>
            <a:picLocks noChangeAspect="1"/>
          </p:cNvPicPr>
          <p:nvPr/>
        </p:nvPicPr>
        <p:blipFill>
          <a:blip r:embed="rId2" cstate="print"/>
          <a:srcRect l="9167" t="16667" r="39167" b="4444"/>
          <a:stretch>
            <a:fillRect/>
          </a:stretch>
        </p:blipFill>
        <p:spPr>
          <a:xfrm rot="5400000">
            <a:off x="4261834" y="1300766"/>
            <a:ext cx="412553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Gripping Concept: Blade Harness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05AF-B94E-41F9-9C43-4CA9C82F505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2502" y="1966079"/>
            <a:ext cx="36598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Purpose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Fits on the blade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Stays on blade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Adjust blade angle and orientation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Attaches around midspan and towards the root</a:t>
            </a:r>
          </a:p>
          <a:p>
            <a:endParaRPr lang="en-US" b="1" dirty="0" smtClean="0"/>
          </a:p>
          <a:p>
            <a:r>
              <a:rPr lang="en-US" b="1" dirty="0" smtClean="0"/>
              <a:t>Design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Nylon webbing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Plastic buckles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5791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Figures – An example of how the harness will fit (above) and a representative scale model of the harness with buckles (left).  </a:t>
            </a:r>
            <a:endParaRPr lang="en-US" sz="14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8151" l="9959" r="89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1601601" cy="4550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 flipV="1">
            <a:off x="4191000" y="2362200"/>
            <a:ext cx="1066800" cy="76200"/>
          </a:xfrm>
          <a:prstGeom prst="line">
            <a:avLst/>
          </a:prstGeom>
          <a:ln w="1143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05400" y="2133600"/>
            <a:ext cx="1" cy="304800"/>
          </a:xfrm>
          <a:prstGeom prst="line">
            <a:avLst/>
          </a:prstGeom>
          <a:ln w="1143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191000" y="2034604"/>
            <a:ext cx="1095376" cy="98996"/>
          </a:xfrm>
          <a:prstGeom prst="line">
            <a:avLst/>
          </a:prstGeom>
          <a:ln w="1143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343400" y="4006751"/>
            <a:ext cx="647700" cy="260450"/>
          </a:xfrm>
          <a:prstGeom prst="line">
            <a:avLst/>
          </a:prstGeom>
          <a:ln w="1143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876800" y="2400300"/>
            <a:ext cx="228601" cy="1790700"/>
          </a:xfrm>
          <a:prstGeom prst="line">
            <a:avLst/>
          </a:prstGeom>
          <a:ln w="1143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267200" y="2371154"/>
            <a:ext cx="155762" cy="1699296"/>
          </a:xfrm>
          <a:prstGeom prst="line">
            <a:avLst/>
          </a:prstGeom>
          <a:ln w="1143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219574" y="2020095"/>
            <a:ext cx="23813" cy="337343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987738" y="4213620"/>
            <a:ext cx="20731" cy="118872"/>
          </a:xfrm>
          <a:prstGeom prst="line">
            <a:avLst/>
          </a:prstGeom>
          <a:ln w="381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243387" y="3200400"/>
            <a:ext cx="176215" cy="1295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231480" y="3080147"/>
            <a:ext cx="140496" cy="15092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089586" y="1838770"/>
            <a:ext cx="76201" cy="5996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319712" y="1643285"/>
            <a:ext cx="1" cy="9906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c 57"/>
          <p:cNvSpPr/>
          <p:nvPr/>
        </p:nvSpPr>
        <p:spPr>
          <a:xfrm>
            <a:off x="4451537" y="4032349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59" name="Arc 58"/>
          <p:cNvSpPr/>
          <p:nvPr/>
        </p:nvSpPr>
        <p:spPr>
          <a:xfrm>
            <a:off x="4551549" y="4066431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0" name="Arc 59"/>
          <p:cNvSpPr/>
          <p:nvPr/>
        </p:nvSpPr>
        <p:spPr>
          <a:xfrm>
            <a:off x="4872037" y="4182964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1" name="Arc 60"/>
          <p:cNvSpPr/>
          <p:nvPr/>
        </p:nvSpPr>
        <p:spPr>
          <a:xfrm>
            <a:off x="4762500" y="4142631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2" name="Arc 61"/>
          <p:cNvSpPr/>
          <p:nvPr/>
        </p:nvSpPr>
        <p:spPr>
          <a:xfrm>
            <a:off x="4648200" y="4114800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3" name="Arc 62"/>
          <p:cNvSpPr/>
          <p:nvPr/>
        </p:nvSpPr>
        <p:spPr>
          <a:xfrm>
            <a:off x="5067301" y="2397919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5" name="Arc 64"/>
          <p:cNvSpPr/>
          <p:nvPr/>
        </p:nvSpPr>
        <p:spPr>
          <a:xfrm>
            <a:off x="4840287" y="2376711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6" name="Arc 65"/>
          <p:cNvSpPr/>
          <p:nvPr/>
        </p:nvSpPr>
        <p:spPr>
          <a:xfrm>
            <a:off x="4648200" y="2357438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7" name="Arc 66"/>
          <p:cNvSpPr/>
          <p:nvPr/>
        </p:nvSpPr>
        <p:spPr>
          <a:xfrm>
            <a:off x="4306981" y="2333054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8" name="Arc 67"/>
          <p:cNvSpPr/>
          <p:nvPr/>
        </p:nvSpPr>
        <p:spPr>
          <a:xfrm>
            <a:off x="4454712" y="2343596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69" name="Arc 68"/>
          <p:cNvSpPr/>
          <p:nvPr/>
        </p:nvSpPr>
        <p:spPr>
          <a:xfrm>
            <a:off x="5067301" y="2072704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0" name="Arc 69"/>
          <p:cNvSpPr/>
          <p:nvPr/>
        </p:nvSpPr>
        <p:spPr>
          <a:xfrm>
            <a:off x="4872037" y="2062385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71" name="Arc 70"/>
          <p:cNvSpPr/>
          <p:nvPr/>
        </p:nvSpPr>
        <p:spPr>
          <a:xfrm>
            <a:off x="4648200" y="2034604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72" name="Arc 71"/>
          <p:cNvSpPr/>
          <p:nvPr/>
        </p:nvSpPr>
        <p:spPr>
          <a:xfrm>
            <a:off x="4454712" y="2020095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73" name="Arc 72"/>
          <p:cNvSpPr/>
          <p:nvPr/>
        </p:nvSpPr>
        <p:spPr>
          <a:xfrm>
            <a:off x="4283355" y="2005522"/>
            <a:ext cx="76200" cy="76200"/>
          </a:xfrm>
          <a:prstGeom prst="arc">
            <a:avLst>
              <a:gd name="adj1" fmla="val 4792514"/>
              <a:gd name="adj2" fmla="val 16249456"/>
            </a:avLst>
          </a:prstGeom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cxnSp>
        <p:nvCxnSpPr>
          <p:cNvPr id="74" name="Straight Arrow Connector 73"/>
          <p:cNvCxnSpPr>
            <a:stCxn id="75" idx="1"/>
          </p:cNvCxnSpPr>
          <p:nvPr/>
        </p:nvCxnSpPr>
        <p:spPr>
          <a:xfrm flipH="1">
            <a:off x="4954401" y="3385066"/>
            <a:ext cx="381000" cy="43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335401" y="3200400"/>
            <a:ext cx="11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11600" y="4267200"/>
            <a:ext cx="25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Attachment Loops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>
            <a:stCxn id="80" idx="1"/>
            <a:endCxn id="60" idx="1"/>
          </p:cNvCxnSpPr>
          <p:nvPr/>
        </p:nvCxnSpPr>
        <p:spPr>
          <a:xfrm flipH="1" flipV="1">
            <a:off x="4910137" y="4221064"/>
            <a:ext cx="501463" cy="230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88" idx="1"/>
          </p:cNvCxnSpPr>
          <p:nvPr/>
        </p:nvCxnSpPr>
        <p:spPr>
          <a:xfrm flipH="1">
            <a:off x="4802001" y="2165866"/>
            <a:ext cx="609600" cy="120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411601" y="1981200"/>
            <a:ext cx="110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Midspan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10200" y="4572000"/>
            <a:ext cx="342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Choice of loop determines the angle of the blade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487800" y="2286000"/>
            <a:ext cx="33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Straps around the midspan keep the harness from slipping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411601" y="3505200"/>
            <a:ext cx="350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distributed evenly along the blade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FFFFFF"/>
      </a:lt1>
      <a:dk2>
        <a:srgbClr val="000000"/>
      </a:dk2>
      <a:lt2>
        <a:srgbClr val="7F7F7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576</Words>
  <Application>Microsoft Office PowerPoint</Application>
  <PresentationFormat>On-screen Show (4:3)</PresentationFormat>
  <Paragraphs>199</Paragraphs>
  <Slides>17</Slides>
  <Notes>4</Notes>
  <HiddenSlides>1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Worksheet</vt:lpstr>
      <vt:lpstr>68K Turbine Blade Handling Final Presentation</vt:lpstr>
      <vt:lpstr>Sponsor: TECT Power</vt:lpstr>
      <vt:lpstr>Project Scope</vt:lpstr>
      <vt:lpstr>Problem</vt:lpstr>
      <vt:lpstr>Design Concepts</vt:lpstr>
      <vt:lpstr>Design Selection</vt:lpstr>
      <vt:lpstr>Orientation System: Crane</vt:lpstr>
      <vt:lpstr>How it Works</vt:lpstr>
      <vt:lpstr>Gripping Concept: Blade Harness</vt:lpstr>
      <vt:lpstr>Completed Design</vt:lpstr>
      <vt:lpstr>Testing</vt:lpstr>
      <vt:lpstr>Safety</vt:lpstr>
      <vt:lpstr>Project Summary</vt:lpstr>
      <vt:lpstr>Future Work</vt:lpstr>
      <vt:lpstr>Questions, Comments?</vt:lpstr>
      <vt:lpstr>References</vt:lpstr>
      <vt:lpstr>Budget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Generation and Selection</dc:title>
  <dc:creator>Studentpro</dc:creator>
  <cp:lastModifiedBy>studentpro</cp:lastModifiedBy>
  <cp:revision>280</cp:revision>
  <cp:lastPrinted>2013-04-09T21:09:30Z</cp:lastPrinted>
  <dcterms:created xsi:type="dcterms:W3CDTF">2012-10-23T14:30:46Z</dcterms:created>
  <dcterms:modified xsi:type="dcterms:W3CDTF">2013-04-18T18:11:19Z</dcterms:modified>
</cp:coreProperties>
</file>