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56" r:id="rId14"/>
    <p:sldId id="275" r:id="rId15"/>
    <p:sldId id="276" r:id="rId16"/>
    <p:sldId id="277" r:id="rId17"/>
    <p:sldId id="279" r:id="rId18"/>
    <p:sldId id="286" r:id="rId19"/>
    <p:sldId id="287" r:id="rId20"/>
    <p:sldId id="280" r:id="rId21"/>
    <p:sldId id="288" r:id="rId22"/>
    <p:sldId id="281" r:id="rId23"/>
    <p:sldId id="282" r:id="rId24"/>
    <p:sldId id="283" r:id="rId25"/>
    <p:sldId id="278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16DFB-7875-49D9-A079-2083C21416A0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68DE-49E8-48A8-99C1-7AEFB637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89BD-4379-4B10-991C-74DA0342B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2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BC169-A6DF-4F16-99FC-6E7E2C8163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BC169-A6DF-4F16-99FC-6E7E2C816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BC169-A6DF-4F16-99FC-6E7E2C816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BC169-A6DF-4F16-99FC-6E7E2C816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BC169-A6DF-4F16-99FC-6E7E2C8163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BC169-A6DF-4F16-99FC-6E7E2C816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BC169-A6DF-4F16-99FC-6E7E2C816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BC169-A6DF-4F16-99FC-6E7E2C816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BC169-A6DF-4F16-99FC-6E7E2C8163F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BC169-A6DF-4F16-99FC-6E7E2C816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BBC169-A6DF-4F16-99FC-6E7E2C8163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BBC169-A6DF-4F16-99FC-6E7E2C8163F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9JU9q-LVN-E" TargetMode="External"/><Relationship Id="rId2" Type="http://schemas.openxmlformats.org/officeDocument/2006/relationships/hyperlink" Target="http://youtu.be/W8oDQ-zhKU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UP5KaqaDGHQ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Smart Material Museum Exhibit</a:t>
            </a:r>
            <a:br>
              <a:rPr lang="en-US" dirty="0" smtClean="0"/>
            </a:br>
            <a:r>
              <a:rPr lang="en-US" dirty="0" smtClean="0"/>
              <a:t>Spring Final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9144000" cy="1981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Senior Design Group 13</a:t>
            </a:r>
          </a:p>
          <a:p>
            <a:pPr algn="ctr"/>
            <a:r>
              <a:rPr lang="en-US" sz="2000" dirty="0" smtClean="0"/>
              <a:t>Glen Ashworth</a:t>
            </a:r>
          </a:p>
          <a:p>
            <a:pPr algn="ctr"/>
            <a:r>
              <a:rPr lang="en-US" sz="2000" dirty="0" smtClean="0"/>
              <a:t>Daniel </a:t>
            </a:r>
            <a:r>
              <a:rPr lang="en-US" sz="2000" dirty="0" err="1" smtClean="0"/>
              <a:t>Roque</a:t>
            </a:r>
            <a:endParaRPr lang="en-US" sz="2000" dirty="0" smtClean="0"/>
          </a:p>
          <a:p>
            <a:pPr algn="ctr"/>
            <a:r>
              <a:rPr lang="en-US" sz="2000" dirty="0" smtClean="0"/>
              <a:t>Isaac </a:t>
            </a:r>
            <a:r>
              <a:rPr lang="en-US" sz="2000" dirty="0" err="1" smtClean="0"/>
              <a:t>Piersall</a:t>
            </a:r>
            <a:endParaRPr lang="en-US" sz="2000" dirty="0" smtClean="0"/>
          </a:p>
          <a:p>
            <a:pPr algn="ctr"/>
            <a:r>
              <a:rPr lang="en-US" sz="2000" dirty="0" smtClean="0"/>
              <a:t>Laura </a:t>
            </a:r>
            <a:r>
              <a:rPr lang="en-US" sz="2000" dirty="0" err="1" smtClean="0"/>
              <a:t>Wainikainen</a:t>
            </a:r>
            <a:endParaRPr lang="en-US" sz="2000" dirty="0"/>
          </a:p>
        </p:txBody>
      </p:sp>
      <p:pic>
        <p:nvPicPr>
          <p:cNvPr id="1026" name="Picture 2" descr="http://advancepaid.i45media.com/wp-content/uploads/2012/09/FAMU-F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8411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.fsu.edu/%7Ewwu/fs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95" y="2262094"/>
            <a:ext cx="1776505" cy="17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allengerlearningcenter.com/images/Normal_CLC_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1"/>
          <a:stretch/>
        </p:blipFill>
        <p:spPr bwMode="auto">
          <a:xfrm>
            <a:off x="6781800" y="2209800"/>
            <a:ext cx="19812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bcubuzz.com/wp-content/uploads/2012/03/famu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4337050"/>
            <a:ext cx="175895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C169-A6DF-4F16-99FC-6E7E2C8163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60" y="762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View of Exhibit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1"/>
            <a:ext cx="7924800" cy="3962399"/>
          </a:xfrm>
        </p:spPr>
      </p:pic>
      <p:sp>
        <p:nvSpPr>
          <p:cNvPr id="5" name="TextBox 4"/>
          <p:cNvSpPr txBox="1"/>
          <p:nvPr/>
        </p:nvSpPr>
        <p:spPr>
          <a:xfrm>
            <a:off x="5410200" y="3429000"/>
            <a:ext cx="2819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Laser switched on and aimed at a target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 flipV="1">
            <a:off x="2667000" y="3657601"/>
            <a:ext cx="2743200" cy="186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09800" y="2895600"/>
            <a:ext cx="45720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81400" y="5253956"/>
            <a:ext cx="2057400" cy="12831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6248399" y="5181600"/>
            <a:ext cx="2481903" cy="1455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1156855" y="5213255"/>
            <a:ext cx="1967345" cy="1247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1066800" y="5289455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Arduino</a:t>
            </a:r>
            <a:r>
              <a:rPr lang="en-US" sz="2000" dirty="0" smtClean="0"/>
              <a:t> provides input signal to amplifiers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57956" y="5329248"/>
            <a:ext cx="2304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Amplifiers power piezoelectric materials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078" y="5265785"/>
            <a:ext cx="2634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Piezoelectric materials bend, reflecting the laser at the proper angle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24200" y="5797090"/>
            <a:ext cx="457200" cy="19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5927505"/>
            <a:ext cx="609600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266" y="5796046"/>
            <a:ext cx="1066800" cy="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</p:cNvCxnSpPr>
          <p:nvPr/>
        </p:nvCxnSpPr>
        <p:spPr>
          <a:xfrm>
            <a:off x="8806621" y="5927505"/>
            <a:ext cx="359063" cy="835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60" y="762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View of Exhibit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1"/>
            <a:ext cx="7924800" cy="3809999"/>
          </a:xfrm>
        </p:spPr>
      </p:pic>
      <p:sp>
        <p:nvSpPr>
          <p:cNvPr id="15" name="TextBox 14"/>
          <p:cNvSpPr txBox="1"/>
          <p:nvPr/>
        </p:nvSpPr>
        <p:spPr>
          <a:xfrm>
            <a:off x="4648200" y="3119735"/>
            <a:ext cx="2362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with light sensors for each direction of motion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27115" y="1896070"/>
            <a:ext cx="2362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Location of pan/tilt kit with a separate laser mounted on top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86000" y="2819400"/>
            <a:ext cx="381000" cy="129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1"/>
          </p:cNvCxnSpPr>
          <p:nvPr/>
        </p:nvCxnSpPr>
        <p:spPr>
          <a:xfrm flipH="1" flipV="1">
            <a:off x="2895600" y="2819400"/>
            <a:ext cx="1752600" cy="7620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1"/>
          </p:cNvCxnSpPr>
          <p:nvPr/>
        </p:nvCxnSpPr>
        <p:spPr>
          <a:xfrm flipH="1" flipV="1">
            <a:off x="2895600" y="2133600"/>
            <a:ext cx="1631515" cy="22413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63781" y="5195846"/>
            <a:ext cx="2937164" cy="9763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20145" y="5142092"/>
            <a:ext cx="3138055" cy="1030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98863" y="5330080"/>
            <a:ext cx="26670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Laser hits target light sensors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398654" y="5311914"/>
            <a:ext cx="291904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Light sensors signal fed to the second </a:t>
            </a:r>
            <a:r>
              <a:rPr lang="en-US" sz="2000" dirty="0" err="1" smtClean="0"/>
              <a:t>Arduino</a:t>
            </a:r>
            <a:endParaRPr lang="en-US" sz="2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00945" y="5684023"/>
            <a:ext cx="1155700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458200" y="5688116"/>
            <a:ext cx="577850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0" y="5640099"/>
            <a:ext cx="1155700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My Documents\Desktop\seniordesign\pics\Screen shot 2012-11-09 at 12.57.16 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1691" r="10180"/>
          <a:stretch/>
        </p:blipFill>
        <p:spPr bwMode="auto">
          <a:xfrm>
            <a:off x="1524000" y="1447800"/>
            <a:ext cx="6781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View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071481" y="2852172"/>
            <a:ext cx="1600200" cy="88162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2252008"/>
            <a:ext cx="2895600" cy="64633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Laser mounted on pan/tilt servo motors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66800" y="4953000"/>
            <a:ext cx="3200400" cy="16660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/>
          <p:cNvSpPr/>
          <p:nvPr/>
        </p:nvSpPr>
        <p:spPr>
          <a:xfrm>
            <a:off x="5444836" y="5252472"/>
            <a:ext cx="3138055" cy="13875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89136" y="5786004"/>
            <a:ext cx="1155700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36072" y="5124284"/>
            <a:ext cx="3071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Arduino powers the pan and tilt servos, which move according to which light sensor is hit by the laser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5560248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Output laser is displayed on the map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0" y="5786003"/>
            <a:ext cx="1066800" cy="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</p:cNvCxnSpPr>
          <p:nvPr/>
        </p:nvCxnSpPr>
        <p:spPr>
          <a:xfrm>
            <a:off x="2819400" y="2898339"/>
            <a:ext cx="1143000" cy="83546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9302"/>
          </a:xfrm>
        </p:spPr>
        <p:txBody>
          <a:bodyPr>
            <a:normAutofit/>
          </a:bodyPr>
          <a:lstStyle/>
          <a:p>
            <a:r>
              <a:rPr lang="en" dirty="0" smtClean="0">
                <a:solidFill>
                  <a:schemeClr val="tx2"/>
                </a:solidFill>
              </a:rPr>
              <a:t>Electronics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524000"/>
            <a:ext cx="740664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" sz="2800" b="1" dirty="0" smtClean="0"/>
              <a:t>Smart Material Corp</a:t>
            </a:r>
          </a:p>
          <a:p>
            <a:pPr lvl="0"/>
            <a:r>
              <a:rPr lang="en" sz="2800" b="1" dirty="0" smtClean="0"/>
              <a:t>MFC </a:t>
            </a:r>
            <a:r>
              <a:rPr lang="en" sz="2800" b="1" dirty="0"/>
              <a:t>M4010-P1 </a:t>
            </a:r>
          </a:p>
          <a:p>
            <a:pPr marL="914400" lvl="1" indent="-381000" algn="l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elongator </a:t>
            </a:r>
          </a:p>
          <a:p>
            <a:pPr marL="914400" lvl="1" indent="-381000" algn="l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operates from -500 to 1500 v</a:t>
            </a:r>
          </a:p>
          <a:p>
            <a:pPr marL="914400" lvl="1" indent="-381000" algn="l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environmentally sealed package</a:t>
            </a:r>
          </a:p>
          <a:p>
            <a:pPr marL="914400" lvl="1" indent="-381000" algn="l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flexible, durable,  and damage tolerant</a:t>
            </a:r>
          </a:p>
          <a:p>
            <a:pPr marL="914400" lvl="1" indent="-381000" algn="l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conforms to surfaces</a:t>
            </a:r>
          </a:p>
          <a:p>
            <a:pPr lvl="0"/>
            <a:endParaRPr lang="en" sz="2000" b="1" dirty="0"/>
          </a:p>
          <a:p>
            <a:pPr lvl="0"/>
            <a:r>
              <a:rPr lang="en" sz="2800" b="1" dirty="0"/>
              <a:t>Emco C10 amplifiers</a:t>
            </a:r>
          </a:p>
          <a:p>
            <a:pPr marL="914400" lvl="1" indent="-381000" algn="l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Input voltage: 11.5-16 V</a:t>
            </a:r>
          </a:p>
          <a:p>
            <a:pPr marL="914400" lvl="1" indent="-381000" algn="l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Power: 1 Watt</a:t>
            </a:r>
          </a:p>
          <a:p>
            <a:pPr marL="914400" lvl="1" indent="-381000" algn="l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output: 0-1000v @ 0-1 mA</a:t>
            </a:r>
          </a:p>
          <a:p>
            <a:pPr marL="914400" lvl="1" indent="-381000" algn="l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programming voltage: 0-5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C169-A6DF-4F16-99FC-6E7E2C8163F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 descr="Hopp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99152"/>
            <a:ext cx="1752600" cy="14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hotos.labwrench.com/equipmentPhotos/11000/11190-8720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52" y="4191000"/>
            <a:ext cx="19335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solidFill>
                  <a:schemeClr val="tx2"/>
                </a:solidFill>
              </a:rPr>
              <a:t>Electronics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" b="1" dirty="0"/>
              <a:t>Arduino Uno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Based on the ATmega328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16 digital inputs/outputs</a:t>
            </a:r>
          </a:p>
          <a:p>
            <a:pPr marL="1371600" lvl="2" indent="-381000"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 sz="2000" dirty="0"/>
              <a:t>6 are PWM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6 A-D converters</a:t>
            </a:r>
          </a:p>
          <a:p>
            <a:pPr marL="533400" lvl="1" indent="0">
              <a:buClr>
                <a:schemeClr val="dk1"/>
              </a:buClr>
              <a:buSzPct val="80000"/>
              <a:buNone/>
            </a:pPr>
            <a:endParaRPr lang="en" dirty="0"/>
          </a:p>
          <a:p>
            <a:pPr marL="0" lvl="0" indent="0">
              <a:buNone/>
            </a:pPr>
            <a:r>
              <a:rPr lang="en" b="1" dirty="0"/>
              <a:t>Power Supplies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6 v, 2 amp for the satellite section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12 v, </a:t>
            </a:r>
            <a:r>
              <a:rPr lang="en" sz="2000" dirty="0" smtClean="0"/>
              <a:t>3 </a:t>
            </a:r>
            <a:r>
              <a:rPr lang="en" sz="2000" dirty="0"/>
              <a:t>amp for the piezo section</a:t>
            </a:r>
          </a:p>
          <a:p>
            <a:pPr marL="82296" indent="0">
              <a:buNone/>
            </a:pPr>
            <a:endParaRPr lang="en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186978" cy="223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solidFill>
                  <a:schemeClr val="tx2"/>
                </a:solidFill>
              </a:rPr>
              <a:t>Electronics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" sz="2800" b="1" dirty="0"/>
              <a:t>Joystick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4 microswitches, ea. rated for 2 A @250v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durable contruction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endParaRPr lang="en" sz="2000" dirty="0"/>
          </a:p>
          <a:p>
            <a:pPr lvl="0">
              <a:buNone/>
            </a:pPr>
            <a:r>
              <a:rPr lang="en" sz="2800" b="1" dirty="0"/>
              <a:t>Servos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operating voltage: 4.8-6 v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operating range: ~170 deg</a:t>
            </a:r>
          </a:p>
          <a:p>
            <a:pPr marL="82296" indent="0">
              <a:buClr>
                <a:srgbClr val="000000"/>
              </a:buClr>
              <a:buSzPct val="36666"/>
              <a:buNone/>
            </a:pPr>
            <a:r>
              <a:rPr lang="en" sz="2800" b="1" dirty="0"/>
              <a:t>Photoresistors</a:t>
            </a:r>
          </a:p>
          <a:p>
            <a:pPr marL="876300" lvl="1" indent="-34290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" sz="2000" dirty="0"/>
              <a:t>120 to 1100 ohms </a:t>
            </a:r>
          </a:p>
          <a:p>
            <a:pPr marL="1333500" lvl="2" indent="-342900">
              <a:spcBef>
                <a:spcPts val="480"/>
              </a:spcBef>
              <a:buClr>
                <a:schemeClr val="dk1"/>
              </a:buClr>
              <a:buSzPct val="80000"/>
            </a:pPr>
            <a:r>
              <a:rPr lang="en" sz="2000" dirty="0"/>
              <a:t>close light source to ambient light</a:t>
            </a:r>
          </a:p>
          <a:p>
            <a:pPr marL="1047750" lvl="1" indent="-457200">
              <a:spcBef>
                <a:spcPts val="480"/>
              </a:spcBef>
              <a:buClr>
                <a:schemeClr val="dk1"/>
              </a:buClr>
              <a:buSzPct val="80000"/>
            </a:pPr>
            <a:r>
              <a:rPr lang="en" sz="2000" dirty="0"/>
              <a:t>used with resistors to create a voltage divider</a:t>
            </a:r>
          </a:p>
          <a:p>
            <a:pPr marL="82296" indent="0">
              <a:buNone/>
            </a:pPr>
            <a:endParaRPr lang="en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2" descr="https://dlnmh9ip6v2uc.cloudfront.net/images/products/9/1/8/2/09182-03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8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dlnmh9ip6v2uc.cloudfront.net/images/products/9/0/6/5/09065-03-L_i_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09" y="3089232"/>
            <a:ext cx="1652391" cy="165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dlnmh9ip6v2uc.cloudfront.net/images/products/1/0/3/3/5/10335-03_i_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83" y="2963449"/>
            <a:ext cx="1790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01.i.aliimg.com/photo/v0/502337763/sensitive_cheap_20mm_CdS_LDR_photoresistor_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75" y="4538518"/>
            <a:ext cx="1955326" cy="19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tx2"/>
                </a:solidFill>
              </a:rPr>
              <a:t>Electronics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" sz="2800" b="1" dirty="0"/>
              <a:t>Laser Pointers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operate up to 1mW of power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Class 2: considered safe during normal use</a:t>
            </a:r>
          </a:p>
          <a:p>
            <a:pPr marL="1371600" lvl="2" indent="-381000"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 sz="2000" dirty="0"/>
              <a:t>blink reflex of eye will prevent damage</a:t>
            </a:r>
          </a:p>
          <a:p>
            <a:pPr marL="590550" lvl="1" indent="0">
              <a:spcBef>
                <a:spcPts val="480"/>
              </a:spcBef>
              <a:buClr>
                <a:schemeClr val="dk1"/>
              </a:buClr>
              <a:buSzPct val="80000"/>
              <a:buNone/>
            </a:pPr>
            <a:endParaRPr lang="en" sz="2000" dirty="0"/>
          </a:p>
          <a:p>
            <a:pPr marL="0" indent="0">
              <a:spcBef>
                <a:spcPts val="480"/>
              </a:spcBef>
              <a:buNone/>
            </a:pPr>
            <a:r>
              <a:rPr lang="en" sz="2800" b="1" dirty="0"/>
              <a:t>Assorted Resistors</a:t>
            </a:r>
          </a:p>
          <a:p>
            <a:pPr marL="876300" lvl="1" indent="-342900">
              <a:spcBef>
                <a:spcPts val="480"/>
              </a:spcBef>
              <a:buClr>
                <a:schemeClr val="dk1"/>
              </a:buClr>
              <a:buSzPct val="80000"/>
            </a:pPr>
            <a:r>
              <a:rPr lang="en" sz="2000" dirty="0"/>
              <a:t>used as pull-up resistors for the input </a:t>
            </a:r>
          </a:p>
          <a:p>
            <a:pPr marL="876300" lvl="1" indent="-342900">
              <a:spcBef>
                <a:spcPts val="480"/>
              </a:spcBef>
              <a:buClr>
                <a:schemeClr val="dk1"/>
              </a:buClr>
              <a:buSzPct val="80000"/>
            </a:pPr>
            <a:r>
              <a:rPr lang="en" sz="2000" dirty="0"/>
              <a:t>used with capacitors to make a RC low pass filter</a:t>
            </a:r>
          </a:p>
          <a:p>
            <a:pPr marL="876300" lvl="1" indent="-342900">
              <a:spcBef>
                <a:spcPts val="480"/>
              </a:spcBef>
              <a:buClr>
                <a:schemeClr val="dk1"/>
              </a:buClr>
              <a:buSzPct val="80000"/>
            </a:pPr>
            <a:endParaRPr lang="en" sz="2000" dirty="0"/>
          </a:p>
          <a:p>
            <a:pPr marL="0" indent="0">
              <a:spcBef>
                <a:spcPts val="480"/>
              </a:spcBef>
              <a:buNone/>
            </a:pPr>
            <a:r>
              <a:rPr lang="en" sz="2800" b="1" dirty="0"/>
              <a:t>Arcade Buttons</a:t>
            </a:r>
          </a:p>
          <a:p>
            <a:pPr marL="876300" lvl="1" indent="-342900">
              <a:spcBef>
                <a:spcPts val="480"/>
              </a:spcBef>
              <a:buClr>
                <a:schemeClr val="dk1"/>
              </a:buClr>
              <a:buSzPct val="80000"/>
            </a:pPr>
            <a:r>
              <a:rPr lang="en" sz="2000" dirty="0"/>
              <a:t>Durable (tested to 10,000,000 cycles)</a:t>
            </a:r>
          </a:p>
          <a:p>
            <a:pPr marL="876300" lvl="1" indent="-342900">
              <a:spcBef>
                <a:spcPts val="480"/>
              </a:spcBef>
              <a:buClr>
                <a:schemeClr val="dk1"/>
              </a:buClr>
              <a:buSzPct val="80000"/>
            </a:pPr>
            <a:r>
              <a:rPr lang="en" sz="2000" dirty="0"/>
              <a:t>microswitches rated to 3A @ 120V</a:t>
            </a:r>
          </a:p>
          <a:p>
            <a:pPr marL="82296" indent="0">
              <a:buNone/>
            </a:pPr>
            <a:endParaRPr lang="en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2" descr="http://www.lucklaser.com/images/100mw%20532nm%20red%20laser%20pointer%20%285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676400"/>
            <a:ext cx="1828800" cy="18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lnmh9ip6v2uc.cloudfront.net/images/products/9/3/3/6/09336-1_i_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600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96000" cy="533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 b="0" cap="none" dirty="0" smtClean="0">
                <a:solidFill>
                  <a:srgbClr val="4F271C">
                    <a:satMod val="130000"/>
                  </a:srgbClr>
                </a:solidFill>
              </a:rPr>
              <a:t>User Interface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219200"/>
            <a:ext cx="5111750" cy="5410200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1752600" y="2380566"/>
            <a:ext cx="1295400" cy="286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83767" y="4800600"/>
            <a:ext cx="2202433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83767" y="4026932"/>
            <a:ext cx="1973833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953000" y="3842266"/>
            <a:ext cx="2590800" cy="729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43" name="TextBox 24"/>
          <p:cNvSpPr txBox="1">
            <a:spLocks noChangeArrowheads="1"/>
          </p:cNvSpPr>
          <p:nvPr/>
        </p:nvSpPr>
        <p:spPr bwMode="auto">
          <a:xfrm>
            <a:off x="304800" y="20574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Gill Sans MT"/>
              </a:rPr>
              <a:t>Piezoelectric MFC</a:t>
            </a:r>
          </a:p>
        </p:txBody>
      </p:sp>
      <p:sp>
        <p:nvSpPr>
          <p:cNvPr id="14344" name="TextBox 25"/>
          <p:cNvSpPr txBox="1">
            <a:spLocks noChangeArrowheads="1"/>
          </p:cNvSpPr>
          <p:nvPr/>
        </p:nvSpPr>
        <p:spPr bwMode="auto">
          <a:xfrm>
            <a:off x="212725" y="3841750"/>
            <a:ext cx="147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/>
              </a:rPr>
              <a:t>Power Source</a:t>
            </a:r>
          </a:p>
        </p:txBody>
      </p:sp>
      <p:sp>
        <p:nvSpPr>
          <p:cNvPr id="14345" name="TextBox 27"/>
          <p:cNvSpPr txBox="1">
            <a:spLocks noChangeArrowheads="1"/>
          </p:cNvSpPr>
          <p:nvPr/>
        </p:nvSpPr>
        <p:spPr bwMode="auto">
          <a:xfrm>
            <a:off x="304800" y="4876800"/>
            <a:ext cx="1379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/>
              </a:rPr>
              <a:t>Arduino Uno</a:t>
            </a:r>
          </a:p>
        </p:txBody>
      </p:sp>
      <p:sp>
        <p:nvSpPr>
          <p:cNvPr id="14346" name="TextBox 31"/>
          <p:cNvSpPr txBox="1">
            <a:spLocks noChangeArrowheads="1"/>
          </p:cNvSpPr>
          <p:nvPr/>
        </p:nvSpPr>
        <p:spPr bwMode="auto">
          <a:xfrm>
            <a:off x="7543800" y="3657600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/>
              </a:rPr>
              <a:t>C10 Amplifiers</a:t>
            </a:r>
          </a:p>
        </p:txBody>
      </p:sp>
      <p:sp>
        <p:nvSpPr>
          <p:cNvPr id="14347" name="TextBox 33"/>
          <p:cNvSpPr txBox="1">
            <a:spLocks noChangeArrowheads="1"/>
          </p:cNvSpPr>
          <p:nvPr/>
        </p:nvSpPr>
        <p:spPr bwMode="auto">
          <a:xfrm>
            <a:off x="7239000" y="1752600"/>
            <a:ext cx="1776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Gill Sans MT"/>
              </a:rPr>
              <a:t>Outgoing</a:t>
            </a:r>
          </a:p>
          <a:p>
            <a:pPr algn="ctr"/>
            <a:r>
              <a:rPr lang="en-US">
                <a:latin typeface="Gill Sans MT"/>
              </a:rPr>
              <a:t>Laser Light Beam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3429000" y="1872734"/>
            <a:ext cx="3810000" cy="203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360512" y="3048160"/>
            <a:ext cx="1839888" cy="108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50" name="TextBox 3"/>
          <p:cNvSpPr txBox="1">
            <a:spLocks noChangeArrowheads="1"/>
          </p:cNvSpPr>
          <p:nvPr/>
        </p:nvSpPr>
        <p:spPr bwMode="auto">
          <a:xfrm>
            <a:off x="566738" y="2971800"/>
            <a:ext cx="79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/>
              </a:rPr>
              <a:t>Mirror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114800" y="3842266"/>
            <a:ext cx="3429000" cy="5172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212592" cy="1143000"/>
          </a:xfrm>
        </p:spPr>
        <p:txBody>
          <a:bodyPr/>
          <a:lstStyle/>
          <a:p>
            <a:r>
              <a:rPr lang="en-US" dirty="0" smtClean="0"/>
              <a:t>Exhibit 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C169-A6DF-4F16-99FC-6E7E2C8163FB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 photo 20130411_123526_zps44d8f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388428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photo 20130319_172041_zps8c115f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56504" y="1143000"/>
            <a:ext cx="321259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/>
              <a:t>Pan/tilt 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C169-A6DF-4F16-99FC-6E7E2C8163FB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981200"/>
            <a:ext cx="7162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Laser Movement: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youtu.be/W8oDQ-zhKU8</a:t>
            </a:r>
            <a:endParaRPr lang="en-US" sz="3200" dirty="0" smtClean="0"/>
          </a:p>
          <a:p>
            <a:r>
              <a:rPr lang="en-US" sz="3200" dirty="0"/>
              <a:t>Piezoelectric Material: </a:t>
            </a:r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youtu.be/9JU9q-LVN-E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Problem/Intro</a:t>
            </a:r>
          </a:p>
          <a:p>
            <a:r>
              <a:rPr lang="en-US" dirty="0" smtClean="0"/>
              <a:t>Challenger Center Requirements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Overall Design</a:t>
            </a:r>
          </a:p>
          <a:p>
            <a:r>
              <a:rPr lang="en-US" dirty="0" smtClean="0"/>
              <a:t>Breakdown/Flowcharts</a:t>
            </a:r>
          </a:p>
          <a:p>
            <a:r>
              <a:rPr lang="en-US" dirty="0" smtClean="0"/>
              <a:t>Electronic Components</a:t>
            </a:r>
          </a:p>
          <a:p>
            <a:r>
              <a:rPr lang="en-US" dirty="0" smtClean="0"/>
              <a:t>Stand and Target Layouts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Budget</a:t>
            </a:r>
          </a:p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724400" cy="533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 b="0" cap="none" dirty="0" smtClean="0">
                <a:solidFill>
                  <a:srgbClr val="4F271C">
                    <a:satMod val="130000"/>
                  </a:srgbClr>
                </a:solidFill>
              </a:rPr>
              <a:t>Satellite Target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1188" y="914400"/>
            <a:ext cx="5334000" cy="5410200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6172201" y="4209366"/>
            <a:ext cx="1500664" cy="101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7291388" y="5410200"/>
            <a:ext cx="1776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Gill Sans MT"/>
              </a:rPr>
              <a:t>Incoming</a:t>
            </a:r>
          </a:p>
          <a:p>
            <a:pPr algn="ctr"/>
            <a:r>
              <a:rPr lang="en-US">
                <a:latin typeface="Gill Sans MT"/>
              </a:rPr>
              <a:t>Laser Light Beam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72665" y="5733366"/>
            <a:ext cx="1219200" cy="50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7672388" y="3886200"/>
            <a:ext cx="1062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Gill Sans MT"/>
              </a:rPr>
              <a:t>Photocell</a:t>
            </a:r>
          </a:p>
          <a:p>
            <a:pPr algn="ctr"/>
            <a:r>
              <a:rPr lang="en-US">
                <a:latin typeface="Gill Sans MT"/>
              </a:rPr>
              <a:t>Array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47800" y="41910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457200" y="4114800"/>
            <a:ext cx="935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Gill Sans MT"/>
              </a:rPr>
              <a:t>Arduino</a:t>
            </a:r>
          </a:p>
          <a:p>
            <a:pPr algn="ctr"/>
            <a:r>
              <a:rPr lang="en-US">
                <a:latin typeface="Gill Sans MT"/>
              </a:rPr>
              <a:t>Uno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371600" y="3048000"/>
            <a:ext cx="2895600" cy="94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70" name="TextBox 21"/>
          <p:cNvSpPr txBox="1">
            <a:spLocks noChangeArrowheads="1"/>
          </p:cNvSpPr>
          <p:nvPr/>
        </p:nvSpPr>
        <p:spPr bwMode="auto">
          <a:xfrm>
            <a:off x="304800" y="28194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Gill Sans MT"/>
              </a:rPr>
              <a:t>Pan/Tilt Bracket</a:t>
            </a:r>
          </a:p>
        </p:txBody>
      </p:sp>
      <p:sp>
        <p:nvSpPr>
          <p:cNvPr id="15371" name="TextBox 24"/>
          <p:cNvSpPr txBox="1">
            <a:spLocks noChangeArrowheads="1"/>
          </p:cNvSpPr>
          <p:nvPr/>
        </p:nvSpPr>
        <p:spPr bwMode="auto">
          <a:xfrm>
            <a:off x="7696200" y="2133600"/>
            <a:ext cx="866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Gill Sans MT"/>
              </a:rPr>
              <a:t>Servo </a:t>
            </a:r>
          </a:p>
          <a:p>
            <a:pPr algn="ctr"/>
            <a:r>
              <a:rPr lang="en-US">
                <a:latin typeface="Gill Sans MT"/>
              </a:rPr>
              <a:t>Motors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953000" y="2456766"/>
            <a:ext cx="2743200" cy="1008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181600" y="2456766"/>
            <a:ext cx="2514600" cy="286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105400" y="1403866"/>
            <a:ext cx="2438400" cy="653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75" name="TextBox 39"/>
          <p:cNvSpPr txBox="1">
            <a:spLocks noChangeArrowheads="1"/>
          </p:cNvSpPr>
          <p:nvPr/>
        </p:nvSpPr>
        <p:spPr bwMode="auto">
          <a:xfrm>
            <a:off x="7543800" y="1219200"/>
            <a:ext cx="1306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/>
              </a:rPr>
              <a:t>Green Laser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571493" y="1923366"/>
            <a:ext cx="1552707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77" name="TextBox 44"/>
          <p:cNvSpPr txBox="1">
            <a:spLocks noChangeArrowheads="1"/>
          </p:cNvSpPr>
          <p:nvPr/>
        </p:nvSpPr>
        <p:spPr bwMode="auto">
          <a:xfrm>
            <a:off x="304800" y="1600200"/>
            <a:ext cx="1266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Gill Sans MT"/>
              </a:rPr>
              <a:t>Outgoing </a:t>
            </a:r>
          </a:p>
          <a:p>
            <a:pPr algn="ctr"/>
            <a:r>
              <a:rPr lang="en-US">
                <a:latin typeface="Gill Sans MT"/>
              </a:rPr>
              <a:t>Laser Beam</a:t>
            </a:r>
          </a:p>
        </p:txBody>
      </p:sp>
    </p:spTree>
    <p:extLst>
      <p:ext uri="{BB962C8B-B14F-4D97-AF65-F5344CB8AC3E}">
        <p14:creationId xmlns:p14="http://schemas.microsoft.com/office/powerpoint/2010/main" val="33984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BC169-A6DF-4F16-99FC-6E7E2C8163FB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981200"/>
            <a:ext cx="7162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Laser controlled pan/tilt kit</a:t>
            </a:r>
            <a:r>
              <a:rPr lang="en-US" sz="3200" dirty="0"/>
              <a:t>: 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youtu.be/UP5KaqaDGHQ</a:t>
            </a:r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Challenges Encountered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7023100" cy="2819400"/>
          </a:xfrm>
        </p:spPr>
        <p:txBody>
          <a:bodyPr/>
          <a:lstStyle/>
          <a:p>
            <a:r>
              <a:rPr lang="en-US" smtClean="0"/>
              <a:t>Analog to Digital Converter (Joystick)</a:t>
            </a:r>
          </a:p>
          <a:p>
            <a:pPr marL="742950" lvl="1" indent="-285750"/>
            <a:r>
              <a:rPr lang="en-US" smtClean="0"/>
              <a:t>Digital Joystick</a:t>
            </a:r>
          </a:p>
          <a:p>
            <a:r>
              <a:rPr lang="en-US" smtClean="0"/>
              <a:t>Adjustable arms to hold MFCs</a:t>
            </a:r>
          </a:p>
          <a:p>
            <a:r>
              <a:rPr lang="en-US" smtClean="0"/>
              <a:t>Sawdust</a:t>
            </a:r>
          </a:p>
          <a:p>
            <a:endParaRPr lang="en-US" smtClean="0"/>
          </a:p>
        </p:txBody>
      </p:sp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343400"/>
            <a:ext cx="29067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343400"/>
            <a:ext cx="2925763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43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Safety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45085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Electronics Components Encased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Limit in Coding</a:t>
            </a:r>
          </a:p>
          <a:p>
            <a:pPr lvl="1"/>
            <a:r>
              <a:rPr lang="en-US" dirty="0" smtClean="0"/>
              <a:t>0-255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Height of Satellite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4AEA9-53CF-445B-85B5-143C6B70B08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17413" name="Picture 5" descr="photo-1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858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 descr="photo-3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12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Cost Analysis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292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Budget: $1500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Remaining Funds: $780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5D2F0-F304-4D25-9E76-F17AA7F2FA9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2006600"/>
          <a:ext cx="7467601" cy="348043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676205"/>
                <a:gridCol w="2791396"/>
              </a:tblGrid>
              <a:tr h="218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Item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Price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5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Piezoelectric </a:t>
                      </a:r>
                      <a:r>
                        <a:rPr lang="en-US" sz="3200" u="none" strike="noStrike" dirty="0" smtClean="0">
                          <a:effectLst/>
                        </a:rPr>
                        <a:t>MFCs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 $        120 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5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Amplifiers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 $        340 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5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Microcontrollers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 $          60 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5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Miscellaneous Electronics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 $        150 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5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Exhibit Stand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 $          50 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5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Total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 $        720 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9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for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4126992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Light sensors on Florida map</a:t>
            </a:r>
          </a:p>
          <a:p>
            <a:r>
              <a:rPr lang="en-US" dirty="0" smtClean="0"/>
              <a:t>Wireless control station inside of “Mission Control”</a:t>
            </a:r>
          </a:p>
          <a:p>
            <a:r>
              <a:rPr lang="en-US" dirty="0" smtClean="0"/>
              <a:t>Webcam placed on satellite facing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 descr=" photo 20121024_160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71291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What’s Next?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Complete satellite target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Acrylic provided by Challenger Learning Center (4/19/13)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Assembly at Challenger Learning Center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Open House Saturday at 10:00AM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NASA Space Grant Assignments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Final Report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Video Clips</a:t>
            </a:r>
          </a:p>
        </p:txBody>
      </p:sp>
    </p:spTree>
    <p:extLst>
      <p:ext uri="{BB962C8B-B14F-4D97-AF65-F5344CB8AC3E}">
        <p14:creationId xmlns:p14="http://schemas.microsoft.com/office/powerpoint/2010/main" val="28914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0" y="1447800"/>
            <a:ext cx="6794500" cy="4800600"/>
          </a:xfrm>
        </p:spPr>
        <p:txBody>
          <a:bodyPr>
            <a:normAutofit/>
          </a:bodyPr>
          <a:lstStyle/>
          <a:p>
            <a:pPr marL="82296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Questions?</a:t>
            </a:r>
            <a:endParaRPr lang="en-US" sz="8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D5FDC-CBD7-4625-B25C-BFB615A2AA4C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Problem/Intro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Design, build, and test a museum exhibit</a:t>
            </a:r>
          </a:p>
          <a:p>
            <a:endParaRPr lang="en-US" dirty="0" smtClean="0"/>
          </a:p>
          <a:p>
            <a:r>
              <a:rPr lang="en-US" dirty="0" smtClean="0"/>
              <a:t>Smart material</a:t>
            </a:r>
          </a:p>
          <a:p>
            <a:pPr lvl="1"/>
            <a:r>
              <a:rPr lang="en-US" dirty="0" err="1" smtClean="0"/>
              <a:t>piezoceramic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Interactive and entertaining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Sponsor: Challenger Learning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343400"/>
            <a:ext cx="749808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Located on </a:t>
            </a:r>
            <a:r>
              <a:rPr lang="en-US" dirty="0" err="1" smtClean="0"/>
              <a:t>Kleman</a:t>
            </a:r>
            <a:r>
              <a:rPr lang="en-US" dirty="0" smtClean="0"/>
              <a:t> Plaza in downtown Tallahassee</a:t>
            </a:r>
          </a:p>
          <a:p>
            <a:r>
              <a:rPr lang="en-US" dirty="0" smtClean="0"/>
              <a:t>Home to an IMAX 3D Theater, space mission simulator, and </a:t>
            </a:r>
            <a:r>
              <a:rPr lang="pl-PL" dirty="0" err="1"/>
              <a:t>Downtown</a:t>
            </a:r>
            <a:r>
              <a:rPr lang="pl-PL" dirty="0"/>
              <a:t> Digital </a:t>
            </a:r>
            <a:r>
              <a:rPr lang="pl-PL" dirty="0" err="1"/>
              <a:t>Dome</a:t>
            </a:r>
            <a:r>
              <a:rPr lang="pl-PL" dirty="0"/>
              <a:t> </a:t>
            </a:r>
            <a:r>
              <a:rPr lang="pl-PL" dirty="0" err="1"/>
              <a:t>Theatre</a:t>
            </a:r>
            <a:r>
              <a:rPr lang="pl-PL" dirty="0"/>
              <a:t> &amp; Planetarium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creen shot 2013-04-11 at 1.59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69342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Challenger Center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and safe</a:t>
            </a:r>
          </a:p>
          <a:p>
            <a:endParaRPr lang="en-US" dirty="0" smtClean="0"/>
          </a:p>
          <a:p>
            <a:r>
              <a:rPr lang="en-US" dirty="0" smtClean="0"/>
              <a:t>Space themed</a:t>
            </a:r>
          </a:p>
          <a:p>
            <a:endParaRPr lang="en-US" dirty="0" smtClean="0"/>
          </a:p>
          <a:p>
            <a:r>
              <a:rPr lang="en-US" dirty="0" smtClean="0"/>
              <a:t>Sized appropriately</a:t>
            </a:r>
          </a:p>
          <a:p>
            <a:endParaRPr lang="en-US" dirty="0"/>
          </a:p>
          <a:p>
            <a:r>
              <a:rPr lang="en-US" dirty="0" smtClean="0"/>
              <a:t>Budget $1500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Background/Inspiration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smart material?</a:t>
            </a:r>
          </a:p>
          <a:p>
            <a:endParaRPr lang="en-US" sz="2400" dirty="0" smtClean="0"/>
          </a:p>
          <a:p>
            <a:r>
              <a:rPr lang="en-US" dirty="0" err="1" smtClean="0"/>
              <a:t>Piezoceramic</a:t>
            </a:r>
            <a:r>
              <a:rPr lang="en-US" dirty="0" smtClean="0"/>
              <a:t> specifics</a:t>
            </a:r>
          </a:p>
          <a:p>
            <a:pPr lvl="1"/>
            <a:r>
              <a:rPr lang="en-US" dirty="0" smtClean="0"/>
              <a:t>MFC (</a:t>
            </a:r>
            <a:r>
              <a:rPr lang="en-US" dirty="0" err="1" smtClean="0"/>
              <a:t>macrofiber</a:t>
            </a:r>
            <a:r>
              <a:rPr lang="en-US" dirty="0" smtClean="0"/>
              <a:t> composite)</a:t>
            </a:r>
          </a:p>
          <a:p>
            <a:pPr lvl="1"/>
            <a:r>
              <a:rPr lang="en-US" dirty="0" smtClean="0"/>
              <a:t>Electrical             Mechanical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495800"/>
            <a:ext cx="6629400" cy="18531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606800" y="3810000"/>
            <a:ext cx="990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4Wl9BXjqoQk/T8xsfjM2K2I/AAAAAAAAabg/Zb3S1UnH9Rg/s1600/SatelliteOn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1"/>
            <a:ext cx="377454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Background/Inspiration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applications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icro-positioning and vibration damping of optics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ignal sensors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onitoring support structures</a:t>
            </a:r>
          </a:p>
          <a:p>
            <a:endParaRPr lang="en-US" dirty="0"/>
          </a:p>
          <a:p>
            <a:r>
              <a:rPr lang="en-US" dirty="0" smtClean="0"/>
              <a:t>Use in space</a:t>
            </a:r>
          </a:p>
          <a:p>
            <a:pPr lvl="1"/>
            <a:r>
              <a:rPr lang="en-US" dirty="0" smtClean="0"/>
              <a:t>Satellites</a:t>
            </a:r>
          </a:p>
          <a:p>
            <a:pPr lvl="1"/>
            <a:r>
              <a:rPr lang="en-US" dirty="0" smtClean="0"/>
              <a:t>Improves communication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My Documents\Desktop\seniordesign\pics\Screen shot 2012-11-14 at 12.24.46 P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4"/>
          <a:stretch/>
        </p:blipFill>
        <p:spPr bwMode="auto">
          <a:xfrm>
            <a:off x="1295400" y="1143000"/>
            <a:ext cx="7186881" cy="545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60" y="76200"/>
            <a:ext cx="7498080" cy="1143000"/>
          </a:xfrm>
        </p:spPr>
        <p:txBody>
          <a:bodyPr/>
          <a:lstStyle/>
          <a:p>
            <a:r>
              <a:rPr lang="en-US" dirty="0" smtClean="0"/>
              <a:t>General View of Lobby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60" y="762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View of Exhibit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14C5-1E9C-4AE7-AD34-35B2B26BF48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1"/>
            <a:ext cx="79248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5105400" y="3886200"/>
            <a:ext cx="3048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Exhibit Stand with Joystick and Controls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553200" y="5017298"/>
            <a:ext cx="1981200" cy="7363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3420649" y="6042356"/>
            <a:ext cx="2522951" cy="6632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3442855" y="4975556"/>
            <a:ext cx="2492394" cy="749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1219200" y="4823156"/>
            <a:ext cx="14859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1085850" y="4975556"/>
            <a:ext cx="175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User Input (Joystick control and arcade buttons)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0649" y="5017259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Joystick microswitches turn on/off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1376" y="5997714"/>
            <a:ext cx="265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Target laser switched on by yellow button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 flipV="1">
            <a:off x="2705100" y="5371202"/>
            <a:ext cx="715549" cy="16015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01968" y="5842971"/>
            <a:ext cx="718681" cy="50418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</p:cNvCxnSpPr>
          <p:nvPr/>
        </p:nvCxnSpPr>
        <p:spPr>
          <a:xfrm>
            <a:off x="5935249" y="5371202"/>
            <a:ext cx="617951" cy="149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92866" y="5045782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Arduino reads microswitches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438400" y="4301698"/>
            <a:ext cx="2667000" cy="27030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534400" y="5399725"/>
            <a:ext cx="609600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</TotalTime>
  <Words>674</Words>
  <Application>Microsoft Office PowerPoint</Application>
  <PresentationFormat>On-screen Show (4:3)</PresentationFormat>
  <Paragraphs>225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Smart Material Museum Exhibit Spring Final Presentation</vt:lpstr>
      <vt:lpstr>Overview</vt:lpstr>
      <vt:lpstr>Problem/Intro</vt:lpstr>
      <vt:lpstr>Sponsor: Challenger Learning Center</vt:lpstr>
      <vt:lpstr>Challenger Center Requirements</vt:lpstr>
      <vt:lpstr>Background/Inspiration</vt:lpstr>
      <vt:lpstr>Background/Inspiration</vt:lpstr>
      <vt:lpstr>General View of Lobby</vt:lpstr>
      <vt:lpstr>View of Exhibit</vt:lpstr>
      <vt:lpstr>View of Exhibit</vt:lpstr>
      <vt:lpstr>View of Exhibit</vt:lpstr>
      <vt:lpstr>Map View</vt:lpstr>
      <vt:lpstr>Electronics</vt:lpstr>
      <vt:lpstr>Electronics Cont.</vt:lpstr>
      <vt:lpstr>Electronics Cont.</vt:lpstr>
      <vt:lpstr>Electronics Cont.</vt:lpstr>
      <vt:lpstr>User Interface</vt:lpstr>
      <vt:lpstr>Exhibit Stand</vt:lpstr>
      <vt:lpstr>Videos</vt:lpstr>
      <vt:lpstr>Satellite Target</vt:lpstr>
      <vt:lpstr>Video</vt:lpstr>
      <vt:lpstr>Challenges Encountered</vt:lpstr>
      <vt:lpstr>Safety</vt:lpstr>
      <vt:lpstr>Cost Analysis</vt:lpstr>
      <vt:lpstr>Recommendations for Future Work</vt:lpstr>
      <vt:lpstr>What’s Next?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Material Museum Exhibit Spring Final Presentation</dc:title>
  <dc:creator>studentpro</dc:creator>
  <cp:lastModifiedBy>studentpro</cp:lastModifiedBy>
  <cp:revision>10</cp:revision>
  <dcterms:created xsi:type="dcterms:W3CDTF">2013-04-16T19:04:16Z</dcterms:created>
  <dcterms:modified xsi:type="dcterms:W3CDTF">2013-04-23T15:08:24Z</dcterms:modified>
</cp:coreProperties>
</file>