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sldIdLst>
    <p:sldId id="256" r:id="rId2"/>
    <p:sldId id="323" r:id="rId3"/>
    <p:sldId id="315" r:id="rId4"/>
    <p:sldId id="312" r:id="rId5"/>
    <p:sldId id="313" r:id="rId6"/>
    <p:sldId id="314" r:id="rId7"/>
    <p:sldId id="308" r:id="rId8"/>
    <p:sldId id="322" r:id="rId9"/>
    <p:sldId id="305" r:id="rId10"/>
    <p:sldId id="306" r:id="rId11"/>
    <p:sldId id="307" r:id="rId12"/>
    <p:sldId id="302" r:id="rId13"/>
    <p:sldId id="303" r:id="rId14"/>
    <p:sldId id="304" r:id="rId15"/>
    <p:sldId id="325" r:id="rId16"/>
    <p:sldId id="326" r:id="rId17"/>
    <p:sldId id="327" r:id="rId18"/>
    <p:sldId id="280" r:id="rId19"/>
    <p:sldId id="309" r:id="rId20"/>
    <p:sldId id="310" r:id="rId21"/>
    <p:sldId id="311" r:id="rId22"/>
    <p:sldId id="291" r:id="rId23"/>
    <p:sldId id="318" r:id="rId24"/>
    <p:sldId id="324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100B0-BCA4-47C5-BF7A-CE26A5B7D513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589BD-4379-4B10-991C-74DA0342B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953F4F-6BCA-4F0A-99E7-5B80CF9B2B9D}" type="datetime1">
              <a:rPr lang="en-US" smtClean="0"/>
              <a:t>2/13/2013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A945C-4C1C-489B-94B2-6828F6525CDA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8570CF-9B58-4395-897C-A039BB4DC199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A4D0AB-147D-479A-9F74-AF7AB7BA03EE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0D056C-A696-4B5F-B421-651E4ED85EC9}" type="datetime1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8AAC3-5DC2-4FF0-A80B-1AC14EA43167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E724D2-0178-4407-8CCD-1F8CEFF717B6}" type="datetime1">
              <a:rPr lang="en-US" smtClean="0"/>
              <a:t>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0ACBC5-58CD-4686-AA33-A354D1567241}" type="datetime1">
              <a:rPr lang="en-US" smtClean="0"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5D4658-73F9-47DF-9608-670BE2BD26B0}" type="datetime1">
              <a:rPr lang="en-US" smtClean="0"/>
              <a:t>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3D4B30-0DD7-4D1F-B4C7-B4AD145FD3BF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FD6C5D-1DEB-4C74-94E0-97745C66FC34}" type="datetime1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12BF2FD-8E7E-4E44-B75A-107204C78715}" type="datetime1">
              <a:rPr lang="en-US" smtClean="0"/>
              <a:t>2/13/2013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85C14C5-1E9C-4AE7-AD34-35B2B26BF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60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Smart Material Museum Exhibit</a:t>
            </a:r>
            <a:br>
              <a:rPr lang="en-US" dirty="0" smtClean="0"/>
            </a:br>
            <a:r>
              <a:rPr lang="en-US" dirty="0" smtClean="0"/>
              <a:t>Spring Midterm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648200"/>
            <a:ext cx="9144000" cy="1981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Senior Design Group 13</a:t>
            </a:r>
          </a:p>
          <a:p>
            <a:pPr algn="ctr"/>
            <a:r>
              <a:rPr lang="en-US" sz="2000" dirty="0" smtClean="0"/>
              <a:t>Glen Ashworth</a:t>
            </a:r>
          </a:p>
          <a:p>
            <a:pPr algn="ctr"/>
            <a:r>
              <a:rPr lang="en-US" sz="2000" dirty="0" smtClean="0"/>
              <a:t>Daniel </a:t>
            </a:r>
            <a:r>
              <a:rPr lang="en-US" sz="2000" dirty="0" err="1" smtClean="0"/>
              <a:t>Roque</a:t>
            </a:r>
            <a:endParaRPr lang="en-US" sz="2000" dirty="0" smtClean="0"/>
          </a:p>
          <a:p>
            <a:pPr algn="ctr"/>
            <a:r>
              <a:rPr lang="en-US" sz="2000" dirty="0" smtClean="0"/>
              <a:t>Isaac </a:t>
            </a:r>
            <a:r>
              <a:rPr lang="en-US" sz="2000" dirty="0" err="1" smtClean="0"/>
              <a:t>Piersall</a:t>
            </a:r>
            <a:endParaRPr lang="en-US" sz="2000" dirty="0" smtClean="0"/>
          </a:p>
          <a:p>
            <a:pPr algn="ctr"/>
            <a:r>
              <a:rPr lang="en-US" sz="2000" dirty="0" smtClean="0"/>
              <a:t>Laura </a:t>
            </a:r>
            <a:r>
              <a:rPr lang="en-US" sz="2000" dirty="0" err="1" smtClean="0"/>
              <a:t>Wainikainen</a:t>
            </a:r>
            <a:endParaRPr lang="en-US" sz="2000" dirty="0"/>
          </a:p>
        </p:txBody>
      </p:sp>
      <p:pic>
        <p:nvPicPr>
          <p:cNvPr id="1026" name="Picture 2" descr="http://advancepaid.i45media.com/wp-content/uploads/2012/09/FAMU-FS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84112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.fsu.edu/%7Ewwu/fs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95" y="2262094"/>
            <a:ext cx="1776505" cy="177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hallengerlearningcenter.com/images/Normal_CLC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1"/>
          <a:stretch/>
        </p:blipFill>
        <p:spPr bwMode="auto">
          <a:xfrm>
            <a:off x="6781800" y="2209800"/>
            <a:ext cx="19812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hbcubuzz.com/wp-content/uploads/2012/03/famu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4337050"/>
            <a:ext cx="1758950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5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and Down Movement</a:t>
            </a:r>
            <a:endParaRPr lang="en-US" dirty="0"/>
          </a:p>
        </p:txBody>
      </p:sp>
      <p:pic>
        <p:nvPicPr>
          <p:cNvPr id="4" name="Content Placeholder 3" descr="updow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b="19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Diagonal Movement</a:t>
            </a:r>
            <a:endParaRPr lang="en-US" dirty="0"/>
          </a:p>
        </p:txBody>
      </p:sp>
      <p:pic>
        <p:nvPicPr>
          <p:cNvPr id="4" name="Content Placeholder 3" descr="diagona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b="199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37668"/>
              </p:ext>
            </p:extLst>
          </p:nvPr>
        </p:nvGraphicFramePr>
        <p:xfrm>
          <a:off x="1066801" y="1052111"/>
          <a:ext cx="5181599" cy="2910289"/>
        </p:xfrm>
        <a:graphic>
          <a:graphicData uri="http://schemas.openxmlformats.org/drawingml/2006/table">
            <a:tbl>
              <a:tblPr/>
              <a:tblGrid>
                <a:gridCol w="1436318"/>
                <a:gridCol w="936320"/>
                <a:gridCol w="1080369"/>
                <a:gridCol w="792272"/>
                <a:gridCol w="936320"/>
              </a:tblGrid>
              <a:tr h="629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Arduino (V1)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Voltage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divider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(V2)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C80 (testing)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C10 (ordered)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Resolution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Resolution (V)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31.3725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3.9216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Resolution tip (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deg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Resolution reflected (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deg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Amplification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88514"/>
              </p:ext>
            </p:extLst>
          </p:nvPr>
        </p:nvGraphicFramePr>
        <p:xfrm>
          <a:off x="990599" y="4343400"/>
          <a:ext cx="3886201" cy="1447800"/>
        </p:xfrm>
        <a:graphic>
          <a:graphicData uri="http://schemas.openxmlformats.org/drawingml/2006/table">
            <a:tbl>
              <a:tblPr/>
              <a:tblGrid>
                <a:gridCol w="634482"/>
                <a:gridCol w="1060774"/>
                <a:gridCol w="1080602"/>
                <a:gridCol w="1110343"/>
              </a:tblGrid>
              <a:tr h="32558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Voltage Divider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Resistance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Volt. Drop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Power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mW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R1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4.370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R2 (V2)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.671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4960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41250" t="35000" r="18750" b="14000"/>
          <a:stretch>
            <a:fillRect/>
          </a:stretch>
        </p:blipFill>
        <p:spPr bwMode="auto">
          <a:xfrm>
            <a:off x="5257800" y="3978671"/>
            <a:ext cx="3581400" cy="285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001000" y="4191000"/>
            <a:ext cx="685800" cy="2286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81800" y="1371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Servo Resolution</a:t>
            </a:r>
            <a:r>
              <a:rPr lang="en-US" dirty="0" smtClean="0"/>
              <a:t>: 180 </a:t>
            </a:r>
            <a:r>
              <a:rPr lang="en-US" dirty="0" err="1" smtClean="0"/>
              <a:t>deg</a:t>
            </a:r>
            <a:r>
              <a:rPr lang="en-US" dirty="0" smtClean="0"/>
              <a:t> and resolution of 0.2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0625" t="23000" r="21875" b="10000"/>
          <a:stretch>
            <a:fillRect/>
          </a:stretch>
        </p:blipFill>
        <p:spPr bwMode="auto">
          <a:xfrm>
            <a:off x="990600" y="838200"/>
            <a:ext cx="774283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Piezo control</a:t>
            </a:r>
          </a:p>
          <a:p>
            <a:pPr lvl="1"/>
            <a:r>
              <a:rPr lang="en-US" dirty="0" smtClean="0"/>
              <a:t>Reads  4 pins connected to a digital joystick </a:t>
            </a:r>
          </a:p>
          <a:p>
            <a:pPr lvl="1"/>
            <a:r>
              <a:rPr lang="en-US" dirty="0" smtClean="0"/>
              <a:t>Increments/decrements duty cycle</a:t>
            </a:r>
          </a:p>
          <a:p>
            <a:pPr lvl="1"/>
            <a:r>
              <a:rPr lang="en-US" dirty="0" smtClean="0"/>
              <a:t>Outputs two PWM signals one to each amplifier</a:t>
            </a:r>
          </a:p>
          <a:p>
            <a:r>
              <a:rPr lang="en-US" dirty="0" smtClean="0"/>
              <a:t>Servo Control</a:t>
            </a:r>
          </a:p>
          <a:p>
            <a:pPr lvl="1"/>
            <a:r>
              <a:rPr lang="en-US" dirty="0" smtClean="0"/>
              <a:t>Reads 4 pins </a:t>
            </a:r>
            <a:r>
              <a:rPr lang="en-US" dirty="0" smtClean="0"/>
              <a:t>each </a:t>
            </a:r>
            <a:r>
              <a:rPr lang="en-US" dirty="0" smtClean="0"/>
              <a:t>connected to a photo-resistor circuit </a:t>
            </a:r>
          </a:p>
          <a:p>
            <a:pPr lvl="1"/>
            <a:r>
              <a:rPr lang="en-US" dirty="0" smtClean="0"/>
              <a:t>Increments/decrements servo position</a:t>
            </a:r>
          </a:p>
          <a:p>
            <a:pPr lvl="1"/>
            <a:r>
              <a:rPr lang="en-US" dirty="0" smtClean="0"/>
              <a:t>Outputs two PWM signals, one to each servo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829954"/>
              </p:ext>
            </p:extLst>
          </p:nvPr>
        </p:nvGraphicFramePr>
        <p:xfrm>
          <a:off x="3810000" y="304800"/>
          <a:ext cx="5123247" cy="6404049"/>
        </p:xfrm>
        <a:graphic>
          <a:graphicData uri="http://schemas.openxmlformats.org/drawingml/2006/table">
            <a:tbl>
              <a:tblPr>
                <a:solidFill>
                  <a:schemeClr val="accent2">
                    <a:lumMod val="20000"/>
                    <a:lumOff val="80000"/>
                  </a:schemeClr>
                </a:solidFill>
                <a:tableStyleId>{5DA37D80-6434-44D0-A028-1B22A696006F}</a:tableStyleId>
              </a:tblPr>
              <a:tblGrid>
                <a:gridCol w="124913"/>
                <a:gridCol w="1059938"/>
                <a:gridCol w="474379"/>
                <a:gridCol w="1199544"/>
                <a:gridCol w="816673"/>
                <a:gridCol w="820353"/>
                <a:gridCol w="627447"/>
              </a:tblGrid>
              <a:tr h="341245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ITEM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DESCRIPTION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QUANTITY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COST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</a:rPr>
                        <a:t>Total Cost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</a:tr>
              <a:tr h="34124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User Interface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Piezoelectric Material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Smart Material Corp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 $          58.00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116.00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Laser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5 </a:t>
                      </a:r>
                      <a:r>
                        <a:rPr lang="en-US" sz="1050" u="none" strike="noStrike" dirty="0" err="1">
                          <a:effectLst/>
                        </a:rPr>
                        <a:t>mW</a:t>
                      </a:r>
                      <a:r>
                        <a:rPr lang="en-US" sz="1050" u="none" strike="noStrike" dirty="0">
                          <a:effectLst/>
                        </a:rPr>
                        <a:t> Green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30.00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  60.00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Laser/Piezo Stand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SE MZ101B Helping Hands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 $            8.00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  16.00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Microcontroller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err="1">
                          <a:effectLst/>
                        </a:rPr>
                        <a:t>Arduino</a:t>
                      </a:r>
                      <a:r>
                        <a:rPr lang="en-US" sz="1050" u="none" strike="noStrike" dirty="0">
                          <a:effectLst/>
                        </a:rPr>
                        <a:t> Uno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 $          29.95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  59.90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Amplifier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EMCO-C10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 $        170.00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340.00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Mirror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Wall-mountable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29.46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  29.46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Small Mirrors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err="1">
                          <a:effectLst/>
                        </a:rPr>
                        <a:t>Micheal's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 $            4.00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     4.00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Joystick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Arcade Joystick- Short Handle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14.95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  14.95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Exhibit Stand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Wood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50.00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 $    50.00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60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Exhibit Case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Acrylic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Provided by Sponsor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Satellite Target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Pan/Tilt Kit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ROB-10335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  5.95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$       5.95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Small Servo Motor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ROB-09065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  8.95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$    17.90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Target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Craft Materials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10.00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$    10.00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Mock Satellite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Craft Materials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25.00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$    25.00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Photocell (.43” thick)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Jameco Part no. 120299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  7.16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$    28.64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Op Amp (LM358)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Jameco Part no. 120862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  0.50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$       1.00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341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Comparator (LM393)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Jameco Part no. 24281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 $            0.50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$       1.00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  <a:tr h="242493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 </a:t>
                      </a:r>
                      <a:r>
                        <a:rPr lang="en-US" sz="1050" b="1" u="none" strike="noStrike" dirty="0">
                          <a:effectLst/>
                        </a:rPr>
                        <a:t>$  779.80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9" marR="6699" marT="6699" marB="0" anchor="b"/>
                </a:tc>
              </a:tr>
            </a:tbl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>
          <a:xfrm>
            <a:off x="914400" y="304800"/>
            <a:ext cx="3008313" cy="11620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 smtClean="0">
                <a:solidFill>
                  <a:srgbClr val="4F271C">
                    <a:satMod val="130000"/>
                  </a:srgbClr>
                </a:solidFill>
              </a:rPr>
              <a:t>Bill of Materials</a:t>
            </a:r>
            <a:endParaRPr lang="en-US" sz="4400" dirty="0">
              <a:solidFill>
                <a:srgbClr val="4F271C">
                  <a:satMod val="130000"/>
                </a:srgbClr>
              </a:solidFill>
            </a:endParaRPr>
          </a:p>
        </p:txBody>
      </p:sp>
      <p:sp>
        <p:nvSpPr>
          <p:cNvPr id="7" name="Text Placeholder 11"/>
          <p:cNvSpPr txBox="1">
            <a:spLocks/>
          </p:cNvSpPr>
          <p:nvPr/>
        </p:nvSpPr>
        <p:spPr>
          <a:xfrm>
            <a:off x="990600" y="1752600"/>
            <a:ext cx="2895600" cy="4648200"/>
          </a:xfrm>
          <a:prstGeom prst="rect">
            <a:avLst/>
          </a:prstGeom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Clr>
                <a:srgbClr val="3891A7"/>
              </a:buClr>
              <a:buFont typeface="Wingdings 2"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Currently:</a:t>
            </a:r>
          </a:p>
          <a:p>
            <a:pPr marL="285750" indent="-285750">
              <a:buClr>
                <a:srgbClr val="3891A7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Microcontroller in lab</a:t>
            </a:r>
          </a:p>
          <a:p>
            <a:pPr marL="285750" indent="-285750">
              <a:buClr>
                <a:srgbClr val="3891A7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Piezoelectric materials in the lab</a:t>
            </a:r>
          </a:p>
          <a:p>
            <a:pPr marL="285750" indent="-285750">
              <a:buClr>
                <a:srgbClr val="3891A7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EMCO-C80 amplifier</a:t>
            </a:r>
          </a:p>
          <a:p>
            <a:pPr marL="82296" indent="0">
              <a:buClr>
                <a:srgbClr val="3891A7"/>
              </a:buClr>
              <a:buFont typeface="Wingdings 2"/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82296" indent="0">
              <a:buClr>
                <a:srgbClr val="3891A7"/>
              </a:buClr>
              <a:buFont typeface="Wingdings 2"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When parts are delivered:</a:t>
            </a:r>
          </a:p>
          <a:p>
            <a:pPr marL="285750" indent="-285750">
              <a:buClr>
                <a:srgbClr val="3891A7"/>
              </a:buClr>
              <a:buFont typeface="Arial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</a:rPr>
              <a:t>Arduino</a:t>
            </a:r>
            <a:r>
              <a:rPr lang="en-US" sz="1600" dirty="0" smtClean="0">
                <a:solidFill>
                  <a:prstClr val="black"/>
                </a:solidFill>
              </a:rPr>
              <a:t> Uno</a:t>
            </a:r>
          </a:p>
          <a:p>
            <a:pPr marL="285750" indent="-285750">
              <a:buClr>
                <a:srgbClr val="3891A7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EMCO-C10 amplifier</a:t>
            </a:r>
          </a:p>
          <a:p>
            <a:pPr marL="82296" indent="0">
              <a:buClr>
                <a:srgbClr val="3891A7"/>
              </a:buClr>
              <a:buFont typeface="Wingdings 2"/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82296" indent="0">
              <a:buClr>
                <a:srgbClr val="3891A7"/>
              </a:buClr>
              <a:buFont typeface="Wingdings 2"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Challenger Learning Center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3891A7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Mock </a:t>
            </a:r>
            <a:r>
              <a:rPr lang="en-US" sz="1600" dirty="0" smtClean="0">
                <a:solidFill>
                  <a:prstClr val="black"/>
                </a:solidFill>
              </a:rPr>
              <a:t>satellite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3891A7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Poster with </a:t>
            </a:r>
            <a:r>
              <a:rPr lang="en-US" sz="1600" dirty="0" smtClean="0">
                <a:solidFill>
                  <a:prstClr val="black"/>
                </a:solidFill>
              </a:rPr>
              <a:t>directions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3657600"/>
            <a:ext cx="7498080" cy="3048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Building initial </a:t>
            </a:r>
            <a:r>
              <a:rPr lang="en-US" dirty="0" smtClean="0"/>
              <a:t>prototype</a:t>
            </a:r>
            <a:endParaRPr lang="en-US" dirty="0"/>
          </a:p>
          <a:p>
            <a:pPr lvl="1"/>
            <a:r>
              <a:rPr lang="en-US" dirty="0"/>
              <a:t>Testing and analyzing data</a:t>
            </a:r>
          </a:p>
          <a:p>
            <a:pPr lvl="1"/>
            <a:r>
              <a:rPr lang="en-US" dirty="0"/>
              <a:t>Using materials in the </a:t>
            </a:r>
            <a:r>
              <a:rPr lang="en-US" dirty="0" smtClean="0"/>
              <a:t>lab</a:t>
            </a:r>
          </a:p>
          <a:p>
            <a:r>
              <a:rPr lang="en-US" dirty="0" smtClean="0"/>
              <a:t>Build photo-resistor circuit</a:t>
            </a:r>
          </a:p>
          <a:p>
            <a:pPr lvl="1"/>
            <a:r>
              <a:rPr lang="en-US" dirty="0" smtClean="0"/>
              <a:t>Test displacement of the 2</a:t>
            </a:r>
            <a:r>
              <a:rPr lang="en-US" baseline="30000" dirty="0" smtClean="0"/>
              <a:t>nd</a:t>
            </a:r>
            <a:r>
              <a:rPr lang="en-US" dirty="0" smtClean="0"/>
              <a:t> laser on the wall</a:t>
            </a:r>
            <a:endParaRPr lang="en-US" dirty="0"/>
          </a:p>
          <a:p>
            <a:r>
              <a:rPr lang="en-US" dirty="0"/>
              <a:t>Complete prototype and test in the </a:t>
            </a:r>
            <a:r>
              <a:rPr lang="en-US" dirty="0" smtClean="0"/>
              <a:t>lab</a:t>
            </a:r>
            <a:endParaRPr lang="en-US" dirty="0"/>
          </a:p>
          <a:p>
            <a:r>
              <a:rPr lang="en-US" dirty="0"/>
              <a:t>Installation of final design the week of March </a:t>
            </a:r>
            <a:r>
              <a:rPr lang="en-US" dirty="0" smtClean="0"/>
              <a:t>10</a:t>
            </a:r>
            <a:endParaRPr lang="en-US" dirty="0"/>
          </a:p>
          <a:p>
            <a:pPr lvl="1"/>
            <a:r>
              <a:rPr lang="en-US" dirty="0"/>
              <a:t>March 16: Open House at Challenger Learning Center</a:t>
            </a:r>
          </a:p>
          <a:p>
            <a:pPr lvl="1"/>
            <a:r>
              <a:rPr lang="en-US" dirty="0"/>
              <a:t>Make design adjustments according to the size of the room and the placement of the modules</a:t>
            </a:r>
          </a:p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016789"/>
              </p:ext>
            </p:extLst>
          </p:nvPr>
        </p:nvGraphicFramePr>
        <p:xfrm>
          <a:off x="1524006" y="1143000"/>
          <a:ext cx="7238994" cy="2407920"/>
        </p:xfrm>
        <a:graphic>
          <a:graphicData uri="http://schemas.openxmlformats.org/drawingml/2006/table">
            <a:tbl>
              <a:tblPr/>
              <a:tblGrid>
                <a:gridCol w="426528"/>
                <a:gridCol w="442265"/>
                <a:gridCol w="442265"/>
                <a:gridCol w="442265"/>
                <a:gridCol w="386550"/>
                <a:gridCol w="463671"/>
                <a:gridCol w="463671"/>
                <a:gridCol w="463671"/>
                <a:gridCol w="418657"/>
                <a:gridCol w="495778"/>
                <a:gridCol w="495778"/>
                <a:gridCol w="495778"/>
                <a:gridCol w="495778"/>
                <a:gridCol w="384031"/>
                <a:gridCol w="461154"/>
                <a:gridCol w="461154"/>
              </a:tblGrid>
              <a:tr h="161365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January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February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March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April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2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6-Jan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13-Jan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20-Jan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27-Jan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3-Feb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10-Feb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17-Feb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24-Feb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3-Mar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10-Mar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17-Mar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24-Mar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31-Mar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7-Apr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14-Apr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21-Apr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1365"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Restated Scopes and Plans Review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Initial Purchasing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Initial Testing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0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Design Review Presentation #1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Continued Testing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6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Prototype Building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9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9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Testing at Challenger </a:t>
                      </a:r>
                      <a:r>
                        <a:rPr lang="en-US" sz="1200" u="none" strike="noStrike" dirty="0" smtClean="0">
                          <a:effectLst/>
                        </a:rPr>
                        <a:t>Learning </a:t>
                      </a:r>
                      <a:r>
                        <a:rPr lang="en-US" sz="1200" u="none" strike="noStrike" dirty="0">
                          <a:effectLst/>
                        </a:rPr>
                        <a:t>Center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10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Design Review Presentation #2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1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Testing/Analysis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365">
                <a:tc gridSpan="1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Open House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5-Point Star 8"/>
          <p:cNvSpPr/>
          <p:nvPr/>
        </p:nvSpPr>
        <p:spPr>
          <a:xfrm>
            <a:off x="6248400" y="3048000"/>
            <a:ext cx="76200" cy="762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239000" y="3426691"/>
            <a:ext cx="76200" cy="762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5791200" y="2857500"/>
            <a:ext cx="76200" cy="762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3886200" y="2133600"/>
            <a:ext cx="76200" cy="762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 descr="https://www.fluentstream.com/wp-content/uploads/2012/07/question-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5762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209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"Performance High Voltage Power Supply Manufacturer." </a:t>
            </a:r>
            <a:r>
              <a:rPr lang="en-US" i="1" dirty="0"/>
              <a:t>EMCO High Voltage Power Supply Manufacturer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25 Oct. 2012. &lt;http://www.emcohighvoltage.com/&gt;.</a:t>
            </a:r>
          </a:p>
          <a:p>
            <a:r>
              <a:rPr lang="en-US" dirty="0"/>
              <a:t>"MFC." </a:t>
            </a:r>
            <a:r>
              <a:rPr lang="en-US" i="1" dirty="0" err="1"/>
              <a:t>Macrofiber</a:t>
            </a:r>
            <a:r>
              <a:rPr lang="en-US" i="1" dirty="0"/>
              <a:t> Composite</a:t>
            </a:r>
            <a:r>
              <a:rPr lang="en-US" dirty="0"/>
              <a:t>. Smart Material, </a:t>
            </a:r>
            <a:r>
              <a:rPr lang="en-US" dirty="0" err="1"/>
              <a:t>n.d.</a:t>
            </a:r>
            <a:r>
              <a:rPr lang="en-US" dirty="0"/>
              <a:t> Web. 22 Oct. 2012. &lt;http://www.smart-material.com/MFC-product-main.html&gt;.</a:t>
            </a:r>
          </a:p>
          <a:p>
            <a:r>
              <a:rPr lang="en-US" dirty="0"/>
              <a:t>"</a:t>
            </a:r>
            <a:r>
              <a:rPr lang="en-US" dirty="0" err="1"/>
              <a:t>Piezo</a:t>
            </a:r>
            <a:r>
              <a:rPr lang="en-US" dirty="0"/>
              <a:t> Actuators to Enable High-resolution Cosmic Dust Analysis." </a:t>
            </a:r>
            <a:r>
              <a:rPr lang="en-US" i="1" dirty="0"/>
              <a:t>SME Achievements</a:t>
            </a:r>
            <a:r>
              <a:rPr lang="en-US" dirty="0"/>
              <a:t>. European Space Agency, </a:t>
            </a:r>
            <a:r>
              <a:rPr lang="en-US" dirty="0" err="1"/>
              <a:t>n.d.</a:t>
            </a:r>
            <a:r>
              <a:rPr lang="en-US" dirty="0"/>
              <a:t> Web. 22 Oct. 2012. &lt;http://www.esa.int/SPECIALS/SME_Achievements/SEMAADO7BTE_0.html&gt;.</a:t>
            </a:r>
          </a:p>
          <a:p>
            <a:r>
              <a:rPr lang="en-US" dirty="0"/>
              <a:t>"From the Satellite to the Ground." </a:t>
            </a:r>
            <a:r>
              <a:rPr lang="en-US" i="1" dirty="0"/>
              <a:t>Imagine the Universe</a:t>
            </a:r>
            <a:r>
              <a:rPr lang="en-US" dirty="0"/>
              <a:t>. NASA, </a:t>
            </a:r>
            <a:r>
              <a:rPr lang="en-US" dirty="0" err="1"/>
              <a:t>n.d.</a:t>
            </a:r>
            <a:r>
              <a:rPr lang="en-US" dirty="0"/>
              <a:t> Web. 22 Oct. 2012. &lt;http://imagine.gsfc.nasa.gov/docs/sats_n_data/sat_to_grnd.html&gt;.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9726" r="17500" b="11769"/>
          <a:stretch/>
        </p:blipFill>
        <p:spPr bwMode="auto">
          <a:xfrm>
            <a:off x="3282420" y="2514600"/>
            <a:ext cx="5882361" cy="411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MFC Movement and Calculations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14400" y="1219200"/>
            <a:ext cx="4876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Smart </a:t>
            </a:r>
            <a:r>
              <a:rPr lang="en-US" sz="2400" b="1" dirty="0"/>
              <a:t>Material Corp.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/>
              <a:t> Macro Fiber Composite (MFC)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000" dirty="0" smtClean="0"/>
              <a:t>MFC P1 type (d33 effect) 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sz="2000" dirty="0" err="1" smtClean="0"/>
              <a:t>Elongator</a:t>
            </a:r>
            <a:endParaRPr lang="en-US" sz="2000" dirty="0" smtClean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000" dirty="0" smtClean="0"/>
              <a:t>Max operating voltage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sz="2000" dirty="0" smtClean="0"/>
              <a:t>-500 to 1500 V</a:t>
            </a:r>
          </a:p>
          <a:p>
            <a:r>
              <a:rPr lang="en-US" sz="2000" b="1" dirty="0"/>
              <a:t>Code provided by: Mike Hayes</a:t>
            </a:r>
          </a:p>
          <a:p>
            <a:r>
              <a:rPr lang="en-US" sz="2000" dirty="0" smtClean="0"/>
              <a:t>	</a:t>
            </a:r>
            <a:r>
              <a:rPr lang="en-US" sz="1600" dirty="0" smtClean="0"/>
              <a:t>&gt;&gt; </a:t>
            </a:r>
            <a:r>
              <a:rPr lang="en-US" sz="1600" dirty="0" err="1"/>
              <a:t>laminar_actuator_tip_disp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76354"/>
              </p:ext>
            </p:extLst>
          </p:nvPr>
        </p:nvGraphicFramePr>
        <p:xfrm>
          <a:off x="308311" y="4419600"/>
          <a:ext cx="2971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ysClr val="windowText" lastClr="000000"/>
                          </a:solidFill>
                        </a:rPr>
                        <a:t>Tmetal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2.2 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Voltage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 volts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Lin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 smtClean="0"/>
                        <a:t>2.15 inches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="1" dirty="0" err="1" smtClean="0"/>
                        <a:t>difT</a:t>
                      </a:r>
                      <a:endParaRPr lang="en-US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1.9364 mm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Problem/Intro</a:t>
            </a:r>
          </a:p>
          <a:p>
            <a:r>
              <a:rPr lang="en-US" dirty="0" smtClean="0"/>
              <a:t>Recap of Design</a:t>
            </a:r>
          </a:p>
          <a:p>
            <a:r>
              <a:rPr lang="en-US" dirty="0" smtClean="0"/>
              <a:t>Testing Results</a:t>
            </a:r>
          </a:p>
          <a:p>
            <a:r>
              <a:rPr lang="en-US" dirty="0" smtClean="0"/>
              <a:t>Resolution</a:t>
            </a:r>
          </a:p>
          <a:p>
            <a:r>
              <a:rPr lang="en-US" dirty="0" smtClean="0"/>
              <a:t>Code Progress</a:t>
            </a:r>
          </a:p>
          <a:p>
            <a:r>
              <a:rPr lang="en-US" dirty="0" smtClean="0"/>
              <a:t>Budget Update</a:t>
            </a:r>
          </a:p>
          <a:p>
            <a:r>
              <a:rPr lang="en-US" dirty="0" smtClean="0"/>
              <a:t>Gantt Chart</a:t>
            </a:r>
          </a:p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8" y="1447800"/>
            <a:ext cx="5727192" cy="2286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EMCO High Voltage </a:t>
            </a:r>
          </a:p>
          <a:p>
            <a:pPr lvl="1"/>
            <a:r>
              <a:rPr lang="en-US" dirty="0" smtClean="0"/>
              <a:t>C series- 1 watt amplifiers</a:t>
            </a:r>
          </a:p>
          <a:p>
            <a:pPr lvl="2"/>
            <a:r>
              <a:rPr lang="en-US" dirty="0" smtClean="0"/>
              <a:t>Needs a 1 watt  11.5-16 VDC power adapter</a:t>
            </a:r>
          </a:p>
          <a:p>
            <a:pPr lvl="2"/>
            <a:r>
              <a:rPr lang="en-US" dirty="0" smtClean="0"/>
              <a:t>Input 0-5 V</a:t>
            </a:r>
          </a:p>
          <a:p>
            <a:pPr lvl="2"/>
            <a:r>
              <a:rPr lang="en-US" dirty="0" smtClean="0"/>
              <a:t>Output 0-1500 V</a:t>
            </a:r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0"/>
            <a:ext cx="44196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Misc.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24643"/>
            <a:ext cx="749808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Light sensors</a:t>
            </a:r>
          </a:p>
          <a:p>
            <a:pPr lvl="1"/>
            <a:r>
              <a:rPr lang="en-US" dirty="0" smtClean="0"/>
              <a:t>Photodiode, phototransistor, photo-resistors</a:t>
            </a:r>
          </a:p>
          <a:p>
            <a:r>
              <a:rPr lang="en-US" dirty="0" smtClean="0"/>
              <a:t>User interface</a:t>
            </a:r>
          </a:p>
          <a:p>
            <a:pPr lvl="1"/>
            <a:r>
              <a:rPr lang="en-US" dirty="0" smtClean="0"/>
              <a:t>Joystick (Digital)</a:t>
            </a:r>
          </a:p>
          <a:p>
            <a:pPr lvl="1"/>
            <a:r>
              <a:rPr lang="en-US" dirty="0" err="1" smtClean="0"/>
              <a:t>Arduino</a:t>
            </a:r>
            <a:endParaRPr lang="en-US" dirty="0" smtClean="0"/>
          </a:p>
          <a:p>
            <a:pPr lvl="1"/>
            <a:r>
              <a:rPr lang="en-US" dirty="0" smtClean="0"/>
              <a:t>Amplifiers 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114800"/>
            <a:ext cx="3352800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dlnmh9ip6v2uc.cloudfront.net/images/products/9/1/8/2/09182-03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711161"/>
            <a:ext cx="1905000" cy="19050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7277100" y="4152900"/>
            <a:ext cx="76200" cy="609600"/>
          </a:xfrm>
          <a:prstGeom prst="straightConnector1">
            <a:avLst/>
          </a:prstGeom>
          <a:ln w="25400">
            <a:solidFill>
              <a:schemeClr val="tx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85955" y="3468254"/>
            <a:ext cx="38100" cy="514928"/>
          </a:xfrm>
          <a:prstGeom prst="straightConnector1">
            <a:avLst/>
          </a:prstGeom>
          <a:ln w="25400">
            <a:solidFill>
              <a:schemeClr val="tx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715000" y="3505200"/>
            <a:ext cx="0" cy="477982"/>
          </a:xfrm>
          <a:prstGeom prst="straightConnector1">
            <a:avLst/>
          </a:prstGeom>
          <a:ln w="25400">
            <a:solidFill>
              <a:schemeClr val="tx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33409" y="4370243"/>
            <a:ext cx="76200" cy="609600"/>
          </a:xfrm>
          <a:prstGeom prst="straightConnector1">
            <a:avLst/>
          </a:prstGeom>
          <a:ln w="25400">
            <a:solidFill>
              <a:schemeClr val="tx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91100" y="3048000"/>
            <a:ext cx="1143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3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52400"/>
            <a:ext cx="7498080" cy="1143000"/>
          </a:xfrm>
        </p:spPr>
        <p:txBody>
          <a:bodyPr/>
          <a:lstStyle/>
          <a:p>
            <a:r>
              <a:rPr lang="en-US" dirty="0" smtClean="0"/>
              <a:t>Satellite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485431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453299"/>
            <a:ext cx="8686800" cy="26615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Majority of the satellite structure is for aesthetics </a:t>
            </a:r>
          </a:p>
          <a:p>
            <a:r>
              <a:rPr lang="en-US" dirty="0" smtClean="0"/>
              <a:t>Mounted on/near railing</a:t>
            </a:r>
          </a:p>
          <a:p>
            <a:r>
              <a:rPr lang="en-US" dirty="0" smtClean="0"/>
              <a:t>The outside will be stationary</a:t>
            </a:r>
          </a:p>
          <a:p>
            <a:r>
              <a:rPr lang="en-US" dirty="0" smtClean="0"/>
              <a:t>Cheap materials</a:t>
            </a:r>
          </a:p>
          <a:p>
            <a:r>
              <a:rPr lang="en-US" dirty="0" smtClean="0"/>
              <a:t>Laser mounted on pan/tilt kit mounted in hollow opening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182" y="1378382"/>
            <a:ext cx="8229600" cy="4525963"/>
          </a:xfrm>
        </p:spPr>
        <p:txBody>
          <a:bodyPr/>
          <a:lstStyle/>
          <a:p>
            <a:r>
              <a:rPr lang="en-US" dirty="0" smtClean="0"/>
              <a:t>Piezoelectric materials currently used in satellites today</a:t>
            </a:r>
          </a:p>
          <a:p>
            <a:r>
              <a:rPr lang="en-US" dirty="0" smtClean="0"/>
              <a:t>Applications include </a:t>
            </a:r>
            <a:r>
              <a:rPr lang="en-US" dirty="0" err="1" smtClean="0"/>
              <a:t>micropositioning</a:t>
            </a:r>
            <a:r>
              <a:rPr lang="en-US" dirty="0" smtClean="0"/>
              <a:t> and vibration damping of optics, signal sensors, and monitoring support structures</a:t>
            </a:r>
          </a:p>
          <a:p>
            <a:r>
              <a:rPr lang="en-US" dirty="0" smtClean="0"/>
              <a:t>We will utilize an MFC (</a:t>
            </a:r>
            <a:r>
              <a:rPr lang="en-US" dirty="0" err="1" smtClean="0"/>
              <a:t>macrofiber</a:t>
            </a:r>
            <a:r>
              <a:rPr lang="en-US" dirty="0" smtClean="0"/>
              <a:t> composite), invented by NASA in 1996</a:t>
            </a:r>
          </a:p>
          <a:p>
            <a:endParaRPr lang="en-US" dirty="0"/>
          </a:p>
        </p:txBody>
      </p:sp>
      <p:pic>
        <p:nvPicPr>
          <p:cNvPr id="4" name="Picture 4" descr="http://www.wired.com/images_blogs/wiredscience/images/2007/12/27/macro_fiber_compo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81600"/>
            <a:ext cx="1828800" cy="136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FC 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56645"/>
            <a:ext cx="238125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Smart Materials?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Materials with a property that can be controlled by an outside source such as stress, temperature, or electric and magnetic </a:t>
            </a:r>
            <a:r>
              <a:rPr lang="en-US" dirty="0" smtClean="0"/>
              <a:t>charge</a:t>
            </a:r>
            <a:endParaRPr lang="en-US" dirty="0"/>
          </a:p>
          <a:p>
            <a:pPr lvl="0"/>
            <a:r>
              <a:rPr lang="en-US" dirty="0"/>
              <a:t>Piezoelectric materials: can produce </a:t>
            </a:r>
            <a:r>
              <a:rPr lang="en-US" dirty="0" smtClean="0"/>
              <a:t>a voltage </a:t>
            </a:r>
            <a:r>
              <a:rPr lang="en-US" dirty="0"/>
              <a:t>if bent or altered and conversely the material will bend and produce a mechanical stress when </a:t>
            </a:r>
            <a:r>
              <a:rPr lang="en-US" dirty="0" smtClean="0"/>
              <a:t>a voltage </a:t>
            </a:r>
            <a:r>
              <a:rPr lang="en-US" dirty="0"/>
              <a:t>is applied to it</a:t>
            </a:r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dirty="0"/>
              <a:t>Energy Transfer</a:t>
            </a:r>
          </a:p>
          <a:p>
            <a:pPr marL="0" lvl="0" indent="0" algn="ctr">
              <a:buNone/>
            </a:pPr>
            <a:r>
              <a:rPr lang="en-US" dirty="0"/>
              <a:t>Mechanical             Electrical</a:t>
            </a:r>
          </a:p>
          <a:p>
            <a:endParaRPr lang="en-US" dirty="0"/>
          </a:p>
        </p:txBody>
      </p:sp>
      <p:sp>
        <p:nvSpPr>
          <p:cNvPr id="4" name="Left-Right Arrow 3"/>
          <p:cNvSpPr/>
          <p:nvPr/>
        </p:nvSpPr>
        <p:spPr>
          <a:xfrm>
            <a:off x="4800600" y="5486400"/>
            <a:ext cx="1066800" cy="2667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Problem/Intro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goal of this senior design project is to design, build, and test a museum exhibit</a:t>
            </a:r>
          </a:p>
          <a:p>
            <a:r>
              <a:rPr lang="en-US" dirty="0" smtClean="0"/>
              <a:t>Exhibit must utilize and demonstrate the behavior of a smart material and its applications</a:t>
            </a:r>
          </a:p>
          <a:p>
            <a:r>
              <a:rPr lang="en-US" dirty="0" smtClean="0"/>
              <a:t>Smart material chosen for this project is the piezoelectric type</a:t>
            </a:r>
          </a:p>
          <a:p>
            <a:r>
              <a:rPr lang="en-US" dirty="0" smtClean="0"/>
              <a:t>Exhibit must be interactive and entertaining for students</a:t>
            </a:r>
          </a:p>
          <a:p>
            <a:r>
              <a:rPr lang="en-US" dirty="0" smtClean="0"/>
              <a:t>Final product should be delivered to the museum ready for display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360" y="76200"/>
            <a:ext cx="7498080" cy="1143000"/>
          </a:xfrm>
        </p:spPr>
        <p:txBody>
          <a:bodyPr/>
          <a:lstStyle/>
          <a:p>
            <a:r>
              <a:rPr lang="en-US" dirty="0" smtClean="0"/>
              <a:t>General View of Lobby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Z:\My Documents\Desktop\seniordesign\pics\Screen shot 2012-11-14 at 12.24.46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772400" cy="54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 flipV="1">
            <a:off x="3352800" y="3365390"/>
            <a:ext cx="5181600" cy="17526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458200" y="5105400"/>
            <a:ext cx="76200" cy="8382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Balcony View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9600" y="4191000"/>
            <a:ext cx="609600" cy="197802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171982" y="2621136"/>
            <a:ext cx="3406524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40" y="1753942"/>
            <a:ext cx="6901270" cy="41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7" y="3879850"/>
            <a:ext cx="6223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Z:\My Documents\Desktop\seniordesign\pics\Screen shot 2012-11-09 at 12.57.16 A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1691" r="10180"/>
          <a:stretch/>
        </p:blipFill>
        <p:spPr bwMode="auto">
          <a:xfrm>
            <a:off x="1295400" y="1600200"/>
            <a:ext cx="7684274" cy="511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 flipV="1">
            <a:off x="6781800" y="5791200"/>
            <a:ext cx="533400" cy="1524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57800" y="5379244"/>
            <a:ext cx="609600" cy="18335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67200" y="3886200"/>
            <a:ext cx="1600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4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5" name="Content Placeholder 4" descr="20130201_154256_zps73c543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7324"/>
          <a:stretch>
            <a:fillRect/>
          </a:stretch>
        </p:blipFill>
        <p:spPr>
          <a:xfrm>
            <a:off x="1200443" y="1447799"/>
            <a:ext cx="5117657" cy="3276549"/>
          </a:xfr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Picture 5" descr="20130201_154302_zpsb3074e6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4" b="25491"/>
          <a:stretch/>
        </p:blipFill>
        <p:spPr>
          <a:xfrm>
            <a:off x="4356401" y="4724348"/>
            <a:ext cx="4787599" cy="1912949"/>
          </a:xfrm>
          <a:prstGeom prst="rect">
            <a:avLst/>
          </a:prstGeom>
          <a:ln>
            <a:solidFill>
              <a:srgbClr val="F2F2F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84621" y="1677750"/>
            <a:ext cx="2349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MFC Movement Test Setup:  8 cm of displacement at a distance of 2 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0443" y="4970531"/>
            <a:ext cx="287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 up:  MFC mounted on thin sheet of aluminum with mirror mounted on tip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of Laser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4460" y="1398032"/>
            <a:ext cx="7498080" cy="659368"/>
          </a:xfrm>
        </p:spPr>
        <p:txBody>
          <a:bodyPr/>
          <a:lstStyle/>
          <a:p>
            <a:r>
              <a:rPr lang="en-US" dirty="0" smtClean="0"/>
              <a:t>Similar Triangles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ight Triangle 4"/>
          <p:cNvSpPr/>
          <p:nvPr/>
        </p:nvSpPr>
        <p:spPr>
          <a:xfrm>
            <a:off x="1981200" y="2438400"/>
            <a:ext cx="4800600" cy="8382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56429" y="3429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meters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590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cm</a:t>
            </a:r>
            <a:endParaRPr lang="en-US" dirty="0"/>
          </a:p>
        </p:txBody>
      </p:sp>
      <p:sp>
        <p:nvSpPr>
          <p:cNvPr id="8" name="Right Triangle 7"/>
          <p:cNvSpPr/>
          <p:nvPr/>
        </p:nvSpPr>
        <p:spPr>
          <a:xfrm>
            <a:off x="1981200" y="4736068"/>
            <a:ext cx="4800600" cy="8382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56429" y="5726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meters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4888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cm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62800" y="26728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Testing in Lab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49530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Predicted at the Challenger Learning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2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and Right Movement</a:t>
            </a:r>
            <a:endParaRPr lang="en-US" dirty="0"/>
          </a:p>
        </p:txBody>
      </p:sp>
      <p:pic>
        <p:nvPicPr>
          <p:cNvPr id="4" name="Content Placeholder 3" descr="lefttorigh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" b="199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14C5-1E9C-4AE7-AD34-35B2B26BF48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1026</Words>
  <Application>Microsoft Office PowerPoint</Application>
  <PresentationFormat>On-screen Show (4:3)</PresentationFormat>
  <Paragraphs>344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Solstice</vt:lpstr>
      <vt:lpstr>Smart Material Museum Exhibit Spring Midterm Presentation</vt:lpstr>
      <vt:lpstr>Overview</vt:lpstr>
      <vt:lpstr>Problem/Intro</vt:lpstr>
      <vt:lpstr>General View of Lobby</vt:lpstr>
      <vt:lpstr>Balcony View</vt:lpstr>
      <vt:lpstr>Map View</vt:lpstr>
      <vt:lpstr>Testing</vt:lpstr>
      <vt:lpstr>Displacement of Laser</vt:lpstr>
      <vt:lpstr>Left and Right Movement</vt:lpstr>
      <vt:lpstr>Up and Down Movement</vt:lpstr>
      <vt:lpstr>Diagonal Movement</vt:lpstr>
      <vt:lpstr>Resolution</vt:lpstr>
      <vt:lpstr>PowerPoint Presentation</vt:lpstr>
      <vt:lpstr>Coding</vt:lpstr>
      <vt:lpstr>PowerPoint Presentation</vt:lpstr>
      <vt:lpstr>Schedule</vt:lpstr>
      <vt:lpstr>Questions?</vt:lpstr>
      <vt:lpstr>References</vt:lpstr>
      <vt:lpstr>MFC Movement and Calculations</vt:lpstr>
      <vt:lpstr>Amplifiers</vt:lpstr>
      <vt:lpstr>Misc. Parts</vt:lpstr>
      <vt:lpstr>Satellite</vt:lpstr>
      <vt:lpstr>Inspiration</vt:lpstr>
      <vt:lpstr>What Are Smart Materials?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Studentpro</dc:creator>
  <cp:lastModifiedBy>studentpro</cp:lastModifiedBy>
  <cp:revision>64</cp:revision>
  <cp:lastPrinted>2012-10-25T15:36:07Z</cp:lastPrinted>
  <dcterms:created xsi:type="dcterms:W3CDTF">2012-10-23T19:20:40Z</dcterms:created>
  <dcterms:modified xsi:type="dcterms:W3CDTF">2013-02-13T23:36:28Z</dcterms:modified>
</cp:coreProperties>
</file>