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16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Default Extension="tiff" ContentType="image/tiff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17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20"/>
  </p:notesMasterIdLst>
  <p:handoutMasterIdLst>
    <p:handoutMasterId r:id="rId21"/>
  </p:handoutMasterIdLst>
  <p:sldIdLst>
    <p:sldId id="257" r:id="rId2"/>
    <p:sldId id="261" r:id="rId3"/>
    <p:sldId id="262" r:id="rId4"/>
    <p:sldId id="263" r:id="rId5"/>
    <p:sldId id="266" r:id="rId6"/>
    <p:sldId id="264" r:id="rId7"/>
    <p:sldId id="267" r:id="rId8"/>
    <p:sldId id="265" r:id="rId9"/>
    <p:sldId id="256" r:id="rId10"/>
    <p:sldId id="258" r:id="rId11"/>
    <p:sldId id="259" r:id="rId12"/>
    <p:sldId id="260" r:id="rId13"/>
    <p:sldId id="268" r:id="rId14"/>
    <p:sldId id="270" r:id="rId15"/>
    <p:sldId id="273" r:id="rId16"/>
    <p:sldId id="269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2" d="100"/>
          <a:sy n="92" d="100"/>
        </p:scale>
        <p:origin x="-8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19E4CE-1E25-4D43-9D67-90FD53CDD756}" type="datetimeFigureOut">
              <a:rPr lang="en-US" smtClean="0"/>
              <a:pPr/>
              <a:t>2/11/13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A3AF89-A41F-E548-A2DF-1E5C1A8D21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12996-5561-E842-B301-B516149AD2F2}" type="datetimeFigureOut">
              <a:rPr lang="en-US" smtClean="0"/>
              <a:pPr/>
              <a:t>2/11/13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203B5-A21F-B147-8B1A-52CF60CDE8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0F024-50D8-4C2F-8801-4BE3614E847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772840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E310AD87-0A85-3748-BA03-A2EA07DDF90A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701C26A3-570F-2E49-912A-0908471A9F08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F6F18A7B-F007-D74D-9434-479191F4B105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3C10FD00-FDA2-2448-BDAC-46B2BD2052B6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01834F2B-A4C5-0141-9058-C731778995F1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E24C48CB-30BF-834C-B853-75C6E77C5297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E3624AA7-61BE-8D46-BA4C-F2966BD9C340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B68961AE-0B32-6B47-9933-8A05C83BAAE3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C019D320-4001-9F44-9F1F-63D12D806C67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A5B223D1-D7FD-DC46-82EA-0529EF3E42FA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953000" y="5532437"/>
            <a:ext cx="2133600" cy="365125"/>
          </a:xfrm>
          <a:prstGeom prst="rect">
            <a:avLst/>
          </a:prstGeom>
        </p:spPr>
        <p:txBody>
          <a:bodyPr/>
          <a:lstStyle/>
          <a:p>
            <a:fld id="{6429BB01-D30D-434A-9606-2505D37C07B9}" type="datetime1">
              <a:rPr lang="en-US" smtClean="0"/>
              <a:pPr/>
              <a:t>2/11/13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0" y="5349874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9050" y="0"/>
            <a:ext cx="9163050" cy="12893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19050" y="0"/>
            <a:ext cx="9163050" cy="1289380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960120" y="304800"/>
            <a:ext cx="8074152" cy="838200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19050" y="6126163"/>
            <a:ext cx="9253728" cy="767197"/>
          </a:xfrm>
          <a:prstGeom prst="rect">
            <a:avLst/>
          </a:prstGeom>
        </p:spPr>
      </p:pic>
      <p:sp>
        <p:nvSpPr>
          <p:cNvPr id="15" name="Rounded Rectangle 14"/>
          <p:cNvSpPr/>
          <p:nvPr/>
        </p:nvSpPr>
        <p:spPr>
          <a:xfrm>
            <a:off x="228600" y="6286644"/>
            <a:ext cx="4186244" cy="356616"/>
          </a:xfrm>
          <a:prstGeom prst="round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87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rgbClr val="FFFFFF"/>
                </a:solidFill>
              </a:defRPr>
            </a:lvl1pPr>
          </a:lstStyle>
          <a:p>
            <a:fld id="{2C8942B8-1E3E-B342-B799-EEC73DCB78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0120" y="304800"/>
            <a:ext cx="8074152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47094" y="6318758"/>
            <a:ext cx="293373" cy="29238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40467" y="6318758"/>
            <a:ext cx="182173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 smtClean="0"/>
              <a:t>Florida</a:t>
            </a:r>
            <a:r>
              <a:rPr lang="en-US" sz="1300" b="1" baseline="0" dirty="0" smtClean="0"/>
              <a:t> A&amp;M University</a:t>
            </a:r>
            <a:endParaRPr lang="en-US" sz="13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593111" y="6318758"/>
            <a:ext cx="182173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 smtClean="0"/>
              <a:t>Florida</a:t>
            </a:r>
            <a:r>
              <a:rPr lang="en-US" sz="1300" b="1" baseline="0" dirty="0" smtClean="0"/>
              <a:t> State University</a:t>
            </a:r>
            <a:endParaRPr lang="en-US" sz="13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62200" y="6312552"/>
            <a:ext cx="305507" cy="3048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bmwmotorradman/Desktop/Team_11_Design_Review_1/IMG_0386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bmwmotorradman/Desktop/Team_11_Design_Review_1/IMG_0376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Relationship Id="rId7" Type="http://schemas.openxmlformats.org/officeDocument/2006/relationships/image" Target="../media/image33.png"/><Relationship Id="rId8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Relationship Id="rId3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3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ctrTitle"/>
          </p:nvPr>
        </p:nvSpPr>
        <p:spPr>
          <a:xfrm>
            <a:off x="914400" y="228600"/>
            <a:ext cx="8229600" cy="990600"/>
          </a:xfrm>
        </p:spPr>
        <p:txBody>
          <a:bodyPr/>
          <a:lstStyle/>
          <a:p>
            <a:pPr eaLnBrk="1" hangingPunct="1"/>
            <a:r>
              <a:rPr lang="en-US" b="1" dirty="0" smtClean="0">
                <a:ea typeface="ＭＳ Ｐゴシック" pitchFamily="34" charset="-128"/>
              </a:rPr>
              <a:t>Design Review #1  </a:t>
            </a:r>
          </a:p>
        </p:txBody>
      </p:sp>
      <p:sp>
        <p:nvSpPr>
          <p:cNvPr id="12291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213360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898989"/>
                </a:solidFill>
                <a:ea typeface="ＭＳ Ｐゴシック" pitchFamily="34" charset="-128"/>
              </a:rPr>
              <a:t>RASC-AL RoboOps Competition</a:t>
            </a:r>
          </a:p>
          <a:p>
            <a:pPr eaLnBrk="1" hangingPunct="1"/>
            <a:r>
              <a:rPr lang="en-US" smtClean="0">
                <a:solidFill>
                  <a:srgbClr val="898989"/>
                </a:solidFill>
                <a:ea typeface="ＭＳ Ｐゴシック" pitchFamily="34" charset="-128"/>
              </a:rPr>
              <a:t>Team 11: SpaceHex</a:t>
            </a: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409700"/>
            <a:ext cx="20828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60500"/>
            <a:ext cx="18288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930400" y="1384300"/>
            <a:ext cx="18034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0" y="4638675"/>
          <a:ext cx="6096000" cy="932179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-84" charset="0"/>
                          <a:ea typeface="ＭＳ Ｐゴシック" pitchFamily="-84" charset="-128"/>
                        </a:rPr>
                        <a:t>Ricardo Asencio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-84" charset="0"/>
                          <a:ea typeface="ＭＳ Ｐゴシック" pitchFamily="-84" charset="-128"/>
                        </a:rPr>
                        <a:t>Daniel Bucken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-84" charset="0"/>
                          <a:ea typeface="ＭＳ Ｐゴシック" pitchFamily="-84" charset="-128"/>
                        </a:rPr>
                        <a:t>Jason Rhodan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-84" charset="0"/>
                          <a:ea typeface="ＭＳ Ｐゴシック" pitchFamily="-84" charset="-128"/>
                        </a:rPr>
                        <a:t>Myles Bean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-84" charset="0"/>
                          <a:ea typeface="ＭＳ Ｐゴシック" pitchFamily="-84" charset="-128"/>
                        </a:rPr>
                        <a:t>Parker Harwood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F7F7F"/>
                          </a:solidFill>
                          <a:effectLst/>
                          <a:latin typeface="Calibri" pitchFamily="-84" charset="0"/>
                          <a:ea typeface="ＭＳ Ｐゴシック" pitchFamily="-84" charset="-128"/>
                        </a:rPr>
                        <a:t>Matthew Wilson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Build Update: SEM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All components for the arm’s motion are complete</a:t>
            </a:r>
          </a:p>
          <a:p>
            <a:r>
              <a:rPr lang="en-US" dirty="0" smtClean="0"/>
              <a:t>Final parts for gripper arrive later this week</a:t>
            </a:r>
          </a:p>
          <a:p>
            <a:r>
              <a:rPr lang="en-US" dirty="0" smtClean="0"/>
              <a:t>Machining of gripper is already underway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4571999"/>
            <a:ext cx="3810000" cy="13171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1600200"/>
            <a:ext cx="3810000" cy="2676466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SEM in Motion</a:t>
            </a:r>
            <a:endParaRPr lang="en-US" b="1" dirty="0"/>
          </a:p>
        </p:txBody>
      </p:sp>
      <p:pic>
        <p:nvPicPr>
          <p:cNvPr id="4" name="IMG_0386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2128" y="1295400"/>
            <a:ext cx="8653272" cy="487508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SEM Coding 	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All movement functions for SEM have been coded and tested on similar hardware</a:t>
            </a:r>
          </a:p>
          <a:p>
            <a:r>
              <a:rPr lang="en-US" dirty="0" smtClean="0"/>
              <a:t>Motor drivers and encoders for SEM have been ordered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3763963"/>
            <a:ext cx="3399986" cy="20272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1600200"/>
            <a:ext cx="2235200" cy="1982158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FPGA Hardware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Prototyped circuit successfully transferred to Xula2</a:t>
            </a:r>
          </a:p>
          <a:p>
            <a:r>
              <a:rPr lang="en-US" dirty="0" smtClean="0"/>
              <a:t>PWM signal is reliably produced</a:t>
            </a:r>
          </a:p>
          <a:p>
            <a:r>
              <a:rPr lang="en-US" dirty="0" smtClean="0"/>
              <a:t>Decoders give reliable results</a:t>
            </a:r>
          </a:p>
          <a:p>
            <a:r>
              <a:rPr lang="en-US" dirty="0" smtClean="0"/>
              <a:t>Still some issues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3" name="Content Placeholder 6" descr="springPresPic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5800" y="1447800"/>
            <a:ext cx="4191000" cy="422966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Rasberry Pi (Software Updates)</a:t>
            </a:r>
          </a:p>
        </p:txBody>
      </p:sp>
      <p:sp>
        <p:nvSpPr>
          <p:cNvPr id="27651" name="Rectangle 3"/>
          <p:cNvSpPr>
            <a:spLocks noGrp="1"/>
          </p:cNvSpPr>
          <p:nvPr>
            <p:ph type="body" idx="4294967295"/>
          </p:nvPr>
        </p:nvSpPr>
        <p:spPr>
          <a:xfrm>
            <a:off x="304800" y="1600200"/>
            <a:ext cx="3962400" cy="3429000"/>
          </a:xfrm>
        </p:spPr>
        <p:txBody>
          <a:bodyPr/>
          <a:lstStyle/>
          <a:p>
            <a:r>
              <a:rPr lang="en-US" dirty="0"/>
              <a:t>In Progress</a:t>
            </a:r>
          </a:p>
          <a:p>
            <a:pPr lvl="1"/>
            <a:r>
              <a:rPr lang="en-US" dirty="0"/>
              <a:t>SPI communication is prone to errors  due to motor </a:t>
            </a:r>
            <a:r>
              <a:rPr lang="en-US" dirty="0" smtClean="0"/>
              <a:t>noise</a:t>
            </a:r>
          </a:p>
          <a:p>
            <a:pPr lvl="1"/>
            <a:r>
              <a:rPr lang="en-US" dirty="0"/>
              <a:t>PID algorithm in progress</a:t>
            </a:r>
          </a:p>
          <a:p>
            <a:pPr lvl="2"/>
            <a:r>
              <a:rPr lang="en-US" dirty="0"/>
              <a:t>Syncs motor speeds</a:t>
            </a:r>
          </a:p>
          <a:p>
            <a:endParaRPr lang="en-US" dirty="0"/>
          </a:p>
        </p:txBody>
      </p:sp>
      <p:pic>
        <p:nvPicPr>
          <p:cNvPr id="27655" name="Picture 7" descr="\mathrm{u}(t)=\mathrm{MV}(t)=K_p{e(t)} + K_{i}\int_{0}^{t}{e(\tau)}\,{d\tau} + K_{d}\frac{d}{dt}e(t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5176838"/>
            <a:ext cx="4133850" cy="466725"/>
          </a:xfrm>
          <a:prstGeom prst="rect">
            <a:avLst/>
          </a:prstGeom>
          <a:noFill/>
        </p:spPr>
      </p:pic>
      <p:sp>
        <p:nvSpPr>
          <p:cNvPr id="27656" name="Rectangle 8"/>
          <p:cNvSpPr>
            <a:spLocks/>
          </p:cNvSpPr>
          <p:nvPr/>
        </p:nvSpPr>
        <p:spPr bwMode="auto">
          <a:xfrm>
            <a:off x="4157663" y="1600200"/>
            <a:ext cx="470058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 typeface="Arial" pitchFamily="-107" charset="0"/>
              <a:buChar char="•"/>
            </a:pPr>
            <a:r>
              <a:rPr lang="en-US" sz="3200">
                <a:latin typeface="Calibri" pitchFamily="-107" charset="0"/>
              </a:rPr>
              <a:t>Buehler algorithm for walking</a:t>
            </a:r>
          </a:p>
          <a:p>
            <a:pPr marL="742950" lvl="1" indent="-285750">
              <a:spcBef>
                <a:spcPct val="20000"/>
              </a:spcBef>
              <a:buFont typeface="Arial" pitchFamily="-107" charset="0"/>
              <a:buChar char="–"/>
            </a:pPr>
            <a:r>
              <a:rPr lang="en-US" sz="2800">
                <a:latin typeface="Calibri" pitchFamily="-107" charset="0"/>
                <a:ea typeface="ＭＳ Ｐゴシック" pitchFamily="-107" charset="-128"/>
              </a:rPr>
              <a:t>Requires PID working</a:t>
            </a:r>
          </a:p>
          <a:p>
            <a:pPr marL="342900" indent="-342900">
              <a:spcBef>
                <a:spcPct val="20000"/>
              </a:spcBef>
              <a:buFont typeface="Arial" pitchFamily="-107" charset="0"/>
              <a:buChar char="•"/>
            </a:pPr>
            <a:r>
              <a:rPr lang="en-US" sz="3200">
                <a:latin typeface="Calibri" pitchFamily="-107" charset="0"/>
              </a:rPr>
              <a:t>Turning Gait  </a:t>
            </a:r>
          </a:p>
          <a:p>
            <a:pPr marL="342900" indent="-342900">
              <a:spcBef>
                <a:spcPct val="20000"/>
              </a:spcBef>
              <a:buFont typeface="Arial" pitchFamily="-107" charset="0"/>
              <a:buChar char="•"/>
            </a:pPr>
            <a:r>
              <a:rPr lang="en-US" sz="3200">
                <a:latin typeface="Calibri" pitchFamily="-107" charset="0"/>
              </a:rPr>
              <a:t>System integration</a:t>
            </a:r>
          </a:p>
          <a:p>
            <a:pPr marL="342900" indent="-342900">
              <a:spcBef>
                <a:spcPct val="20000"/>
              </a:spcBef>
              <a:buFont typeface="Arial" pitchFamily="-107" charset="0"/>
              <a:buChar char="•"/>
            </a:pPr>
            <a:endParaRPr lang="en-US" sz="3200">
              <a:latin typeface="Calibri" pitchFamily="-107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Buehler Clock</a:t>
            </a:r>
            <a:endParaRPr lang="en-US" dirty="0"/>
          </a:p>
        </p:txBody>
      </p:sp>
      <p:pic>
        <p:nvPicPr>
          <p:cNvPr id="5" name="IMG_0376.MO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1330817"/>
            <a:ext cx="8458200" cy="4765183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/>
              <a:t>Budget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8001000" cy="2209800"/>
          </a:xfrm>
        </p:spPr>
        <p:txBody>
          <a:bodyPr/>
          <a:lstStyle/>
          <a:p>
            <a:r>
              <a:rPr lang="en-US" sz="2800"/>
              <a:t>First phase of purchases are completed</a:t>
            </a:r>
          </a:p>
          <a:p>
            <a:r>
              <a:rPr lang="en-US" sz="2800"/>
              <a:t>Second phase will be completed with second installment of the NASA Grant</a:t>
            </a:r>
          </a:p>
          <a:p>
            <a:pPr lvl="1"/>
            <a:r>
              <a:rPr lang="en-US" sz="2400"/>
              <a:t>Batteries and backup batteries</a:t>
            </a:r>
          </a:p>
          <a:p>
            <a:pPr>
              <a:buFont typeface="Arial" pitchFamily="-107" charset="0"/>
              <a:buNone/>
            </a:pPr>
            <a:endParaRPr lang="en-US" sz="2800"/>
          </a:p>
          <a:p>
            <a:pPr>
              <a:buFont typeface="Arial" pitchFamily="-107" charset="0"/>
              <a:buNone/>
            </a:pPr>
            <a:endParaRPr lang="en-US" sz="2800"/>
          </a:p>
        </p:txBody>
      </p:sp>
      <p:graphicFrame>
        <p:nvGraphicFramePr>
          <p:cNvPr id="25804" name="Group 204"/>
          <p:cNvGraphicFramePr>
            <a:graphicFrameLocks noGrp="1"/>
          </p:cNvGraphicFramePr>
          <p:nvPr>
            <p:ph sz="half" idx="4294967295"/>
          </p:nvPr>
        </p:nvGraphicFramePr>
        <p:xfrm>
          <a:off x="457200" y="4495800"/>
          <a:ext cx="8120063" cy="1450976"/>
        </p:xfrm>
        <a:graphic>
          <a:graphicData uri="http://schemas.openxmlformats.org/drawingml/2006/table">
            <a:tbl>
              <a:tblPr/>
              <a:tblGrid>
                <a:gridCol w="1341438"/>
                <a:gridCol w="1438275"/>
                <a:gridCol w="2241550"/>
                <a:gridCol w="1912937"/>
                <a:gridCol w="1185863"/>
              </a:tblGrid>
              <a:tr h="6858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-107" charset="0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Misumi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CISCOR (FAMU)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Space Grant &amp; CISCOR FSU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NASA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Initial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$1,000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$1,800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$2,200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$5,000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2588">
                <a:tc>
                  <a:txBody>
                    <a:bodyPr/>
                    <a:lstStyle/>
                    <a:p>
                      <a:pPr marL="0" marR="0" lvl="0" indent="0" algn="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Remaining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$313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$1,227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$242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7" charset="0"/>
                          <a:ea typeface="Arial" pitchFamily="-107" charset="0"/>
                          <a:cs typeface="Arial" pitchFamily="-107" charset="0"/>
                        </a:rPr>
                        <a:t>$0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107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2F8AC49-903C-4C24-B716-AEDCCF6F3979}" type="slidenum">
              <a:rPr lang="en-US" smtClean="0">
                <a:solidFill>
                  <a:srgbClr val="FFFFFF"/>
                </a:solidFill>
                <a:latin typeface="Calibri" pitchFamily="34" charset="0"/>
              </a:rPr>
              <a:pPr eaLnBrk="1" hangingPunct="1"/>
              <a:t>17</a:t>
            </a:fld>
            <a:endParaRPr 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675" name="Title 1"/>
          <p:cNvSpPr txBox="1">
            <a:spLocks/>
          </p:cNvSpPr>
          <p:nvPr/>
        </p:nvSpPr>
        <p:spPr bwMode="auto">
          <a:xfrm>
            <a:off x="960438" y="304800"/>
            <a:ext cx="80740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b="1">
                <a:latin typeface="Calibri" pitchFamily="34" charset="0"/>
              </a:rPr>
              <a:t>Sponsors</a:t>
            </a:r>
          </a:p>
        </p:txBody>
      </p:sp>
      <p:pic>
        <p:nvPicPr>
          <p:cNvPr id="28676" name="Picture 3" descr="MaxonMotor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638675"/>
            <a:ext cx="365760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6" descr="Screen Shot 2012-12-03 at 5.04.34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680200" y="1600200"/>
            <a:ext cx="2354263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7" descr="Screen Shot 2012-12-03 at 5.04.53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79388" y="4267200"/>
            <a:ext cx="2563812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8" descr="Screen Shot 2012-12-03 at 5.04.43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74813"/>
            <a:ext cx="2259013" cy="221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9" descr="Screen Shot 2012-12-03 at 5.05.00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962400"/>
            <a:ext cx="1905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4" descr="Screen Shot 2012-12-03 at 5.04.18 PM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628900" y="1557338"/>
            <a:ext cx="3886200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2" name="Picture 5" descr="Screen Shot 2012-12-03 at 5.04.25 PM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040063"/>
            <a:ext cx="388620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CC4C796E-E922-4341-BEC8-02B485848CE0}" type="slidenum">
              <a:rPr lang="en-US" smtClean="0">
                <a:solidFill>
                  <a:srgbClr val="FFFFFF"/>
                </a:solidFill>
                <a:latin typeface="Calibri" pitchFamily="34" charset="0"/>
              </a:rPr>
              <a:pPr eaLnBrk="1" hangingPunct="1"/>
              <a:t>18</a:t>
            </a:fld>
            <a:endParaRPr lang="en-US" smtClean="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699" name="Rectangle 2"/>
          <p:cNvSpPr txBox="1">
            <a:spLocks/>
          </p:cNvSpPr>
          <p:nvPr/>
        </p:nvSpPr>
        <p:spPr bwMode="auto">
          <a:xfrm>
            <a:off x="960438" y="304800"/>
            <a:ext cx="80740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/>
            <a:r>
              <a:rPr lang="en-US" sz="4400" b="1">
                <a:latin typeface="Calibri" pitchFamily="34" charset="0"/>
              </a:rPr>
              <a:t>Questions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1371600"/>
            <a:ext cx="90678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1" name="Rectangle 3"/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sz="23900">
                <a:latin typeface="Calibri" pitchFamily="34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b="1" dirty="0"/>
              <a:t>Overview</a:t>
            </a:r>
            <a:endParaRPr lang="en-US" b="1" dirty="0"/>
          </a:p>
        </p:txBody>
      </p:sp>
      <p:sp>
        <p:nvSpPr>
          <p:cNvPr id="15" name="Shape 30"/>
          <p:cNvSpPr txBox="1">
            <a:spLocks/>
          </p:cNvSpPr>
          <p:nvPr/>
        </p:nvSpPr>
        <p:spPr>
          <a:xfrm>
            <a:off x="1978" y="1295401"/>
            <a:ext cx="3122222" cy="48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19100">
              <a:lnSpc>
                <a:spcPct val="150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Selected to compete as of 12/21/2012</a:t>
            </a:r>
          </a:p>
          <a:p>
            <a:pPr marL="457200" indent="-419100">
              <a:lnSpc>
                <a:spcPct val="150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Awarded $5,000 of $10,000 grant 1/22/2013</a:t>
            </a:r>
          </a:p>
          <a:p>
            <a:pPr marL="457200" indent="-419100">
              <a:lnSpc>
                <a:spcPct val="150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Procured most of necessary hardware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rcRect l="2663" t="18182" b="19571"/>
          <a:stretch/>
        </p:blipFill>
        <p:spPr>
          <a:xfrm>
            <a:off x="3321728" y="4016405"/>
            <a:ext cx="5569415" cy="2003395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276600" y="1371600"/>
            <a:ext cx="5721815" cy="2470932"/>
            <a:chOff x="1524000" y="3352800"/>
            <a:chExt cx="5721815" cy="2470932"/>
          </a:xfrm>
        </p:grpSpPr>
        <p:pic>
          <p:nvPicPr>
            <p:cNvPr id="5" name="Picture 4" descr="Proof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  </a:ext>
              </a:extLst>
            </a:blip>
            <a:srcRect l="29571" t="63970" r="4955"/>
            <a:stretch/>
          </p:blipFill>
          <p:spPr>
            <a:xfrm>
              <a:off x="1524000" y="3352800"/>
              <a:ext cx="5721815" cy="247093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Rectangle 5"/>
            <p:cNvSpPr/>
            <p:nvPr/>
          </p:nvSpPr>
          <p:spPr>
            <a:xfrm>
              <a:off x="1676400" y="4343400"/>
              <a:ext cx="5410200" cy="228600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93489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b="1" dirty="0"/>
              <a:t>Overview</a:t>
            </a:r>
            <a:endParaRPr lang="en-US" b="1" dirty="0"/>
          </a:p>
        </p:txBody>
      </p:sp>
      <p:sp>
        <p:nvSpPr>
          <p:cNvPr id="15" name="Shape 30"/>
          <p:cNvSpPr txBox="1">
            <a:spLocks/>
          </p:cNvSpPr>
          <p:nvPr/>
        </p:nvSpPr>
        <p:spPr>
          <a:xfrm>
            <a:off x="1978" y="1295401"/>
            <a:ext cx="9142022" cy="4800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pitchFamily="-84" charset="-128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19100">
              <a:lnSpc>
                <a:spcPct val="150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Co</a:t>
            </a:r>
            <a:r>
              <a:rPr lang="en-US" sz="2400" dirty="0" err="1" smtClean="0"/>
              <a:t>ntinued</a:t>
            </a:r>
            <a:r>
              <a:rPr lang="en" sz="2400" dirty="0" smtClean="0"/>
              <a:t> study of expected environment</a:t>
            </a:r>
          </a:p>
          <a:p>
            <a:pPr marL="457200" indent="-419100">
              <a:lnSpc>
                <a:spcPct val="150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400" dirty="0" smtClean="0"/>
              <a:t>Constructing/fabricating mechanical components for new rover, Space-Hex</a:t>
            </a:r>
          </a:p>
          <a:p>
            <a:pPr marL="457200" indent="-419100">
              <a:lnSpc>
                <a:spcPct val="150000"/>
              </a:lnSpc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-US" sz="2400" dirty="0" smtClean="0"/>
              <a:t>L</a:t>
            </a:r>
            <a:r>
              <a:rPr lang="en" sz="2400" dirty="0" smtClean="0"/>
              <a:t>ocomotion programming using old rover, Hexcavator</a:t>
            </a:r>
          </a:p>
          <a:p>
            <a:pPr marL="457200" lvl="0" indent="-381000">
              <a:lnSpc>
                <a:spcPct val="140000"/>
              </a:lnSpc>
              <a:buClr>
                <a:schemeClr val="dk1"/>
              </a:buClr>
              <a:buSzPct val="150000"/>
              <a:buFont typeface="Arial"/>
              <a:buChar char="•"/>
            </a:pPr>
            <a:r>
              <a:rPr lang="en" sz="2400" dirty="0"/>
              <a:t>Participating in Education/Public-Outreach event at Challenger Learning Center on </a:t>
            </a:r>
            <a:r>
              <a:rPr lang="en" sz="2400" dirty="0" smtClean="0"/>
              <a:t>2/16/2013</a:t>
            </a:r>
            <a:endParaRPr lang="en" sz="2400" dirty="0"/>
          </a:p>
          <a:p>
            <a:pPr marL="457200" lvl="0" indent="-381000">
              <a:lnSpc>
                <a:spcPct val="140000"/>
              </a:lnSpc>
              <a:buClr>
                <a:schemeClr val="dk1"/>
              </a:buClr>
              <a:buSzPct val="150000"/>
              <a:buFont typeface="Arial"/>
              <a:buChar char="•"/>
            </a:pPr>
            <a:r>
              <a:rPr lang="en" sz="2400" dirty="0"/>
              <a:t>Next NASA deliverable due 3/15/2013 (Report+Video; worth $5,000 grant)</a:t>
            </a:r>
          </a:p>
          <a:p>
            <a:pPr marL="457200" indent="-419100">
              <a:lnSpc>
                <a:spcPct val="150000"/>
              </a:lnSpc>
              <a:buClr>
                <a:schemeClr val="dk1"/>
              </a:buClr>
              <a:buSzPct val="166666"/>
              <a:buFont typeface="Arial"/>
              <a:buChar char="•"/>
            </a:pPr>
            <a:endParaRPr lang="en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7791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295400"/>
            <a:ext cx="5003800" cy="4800600"/>
          </a:xfrm>
        </p:spPr>
        <p:txBody>
          <a:bodyPr/>
          <a:lstStyle/>
          <a:p>
            <a:pPr marL="457200" lvl="0" indent="-381000">
              <a:lnSpc>
                <a:spcPct val="140000"/>
              </a:lnSpc>
              <a:buClr>
                <a:schemeClr val="dk1"/>
              </a:buClr>
              <a:buSzPct val="150000"/>
              <a:buFont typeface="Arial"/>
              <a:buChar char="•"/>
            </a:pPr>
            <a:r>
              <a:rPr lang="en" sz="2400" dirty="0" smtClean="0"/>
              <a:t>Hexcavator </a:t>
            </a:r>
            <a:r>
              <a:rPr lang="en" sz="2400" dirty="0"/>
              <a:t>walking on new computing hardware by end of month</a:t>
            </a:r>
          </a:p>
          <a:p>
            <a:pPr marL="457200" lvl="0" indent="-381000">
              <a:lnSpc>
                <a:spcPct val="140000"/>
              </a:lnSpc>
              <a:buClr>
                <a:schemeClr val="dk1"/>
              </a:buClr>
              <a:buSzPct val="150000"/>
              <a:buFont typeface="Arial"/>
              <a:buChar char="•"/>
            </a:pPr>
            <a:r>
              <a:rPr lang="en" sz="2400" dirty="0"/>
              <a:t>Sample Extraction Module (SEM) built and operational by end of month</a:t>
            </a:r>
          </a:p>
          <a:p>
            <a:pPr marL="457200" lvl="0" indent="-381000">
              <a:lnSpc>
                <a:spcPct val="140000"/>
              </a:lnSpc>
              <a:buClr>
                <a:schemeClr val="dk1"/>
              </a:buClr>
              <a:buSzPct val="150000"/>
              <a:buFont typeface="Arial"/>
              <a:buChar char="•"/>
            </a:pPr>
            <a:r>
              <a:rPr lang="en" sz="2400" dirty="0"/>
              <a:t>Cameras and Networking hardware integrated by mid </a:t>
            </a:r>
            <a:r>
              <a:rPr lang="en" sz="2400" dirty="0" smtClean="0"/>
              <a:t>March</a:t>
            </a:r>
            <a:endParaRPr lang="en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b="1" dirty="0"/>
              <a:t>Revised Scheduling</a:t>
            </a:r>
            <a:endParaRPr lang="en-US" b="1" dirty="0"/>
          </a:p>
        </p:txBody>
      </p:sp>
      <p:pic>
        <p:nvPicPr>
          <p:cNvPr id="2" name="Picture 1" descr="IMG_20130201_154259_07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03800" y="3733800"/>
            <a:ext cx="4064000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5003799" y="1371600"/>
            <a:ext cx="4063999" cy="228600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97374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Design Changes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71" y="1428570"/>
            <a:ext cx="4778229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Camera Boom</a:t>
            </a:r>
          </a:p>
          <a:p>
            <a:pPr lvl="1"/>
            <a:r>
              <a:rPr lang="en-US" sz="2000" dirty="0" smtClean="0"/>
              <a:t>Carbon Fiber tube for increased rigidity</a:t>
            </a:r>
          </a:p>
          <a:p>
            <a:r>
              <a:rPr lang="en-US" dirty="0" smtClean="0"/>
              <a:t>Leg Mounts</a:t>
            </a:r>
          </a:p>
          <a:p>
            <a:pPr lvl="1"/>
            <a:r>
              <a:rPr lang="en-US" sz="2000" dirty="0" smtClean="0"/>
              <a:t>Lightened </a:t>
            </a:r>
          </a:p>
          <a:p>
            <a:pPr lvl="1"/>
            <a:r>
              <a:rPr lang="en-US" sz="2000" dirty="0" smtClean="0"/>
              <a:t>Simplified to reduce fabrication time</a:t>
            </a:r>
          </a:p>
          <a:p>
            <a:pPr lvl="1"/>
            <a:endParaRPr lang="en-US" sz="2000" dirty="0" smtClean="0"/>
          </a:p>
          <a:p>
            <a:pPr lvl="1">
              <a:buNone/>
            </a:pPr>
            <a:endParaRPr lang="en-US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200" y="2057400"/>
            <a:ext cx="2286000" cy="3239486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/>
          </p:cNvPicPr>
          <p:nvPr/>
        </p:nvPicPr>
        <p:blipFill>
          <a:blip r:embed="rId3"/>
          <a:srcRect r="19231"/>
          <a:stretch>
            <a:fillRect/>
          </a:stretch>
        </p:blipFill>
        <p:spPr bwMode="auto">
          <a:xfrm>
            <a:off x="5114925" y="1428570"/>
            <a:ext cx="143827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20619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dirty="0" smtClean="0"/>
              <a:t>Gripper</a:t>
            </a:r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371600"/>
            <a:ext cx="5486400" cy="2514600"/>
          </a:xfrm>
        </p:spPr>
        <p:txBody>
          <a:bodyPr/>
          <a:lstStyle/>
          <a:p>
            <a:r>
              <a:rPr lang="en-US" dirty="0" smtClean="0"/>
              <a:t>Gripper</a:t>
            </a:r>
          </a:p>
          <a:p>
            <a:pPr lvl="1"/>
            <a:r>
              <a:rPr lang="en-US" sz="2000" dirty="0" smtClean="0"/>
              <a:t>Combination chain and gear drive train</a:t>
            </a:r>
          </a:p>
          <a:p>
            <a:pPr lvl="1"/>
            <a:r>
              <a:rPr lang="en-US" sz="2000" dirty="0" smtClean="0"/>
              <a:t>22 N (5lbf) of pinching force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1143000"/>
            <a:ext cx="2743200" cy="4815463"/>
          </a:xfrm>
          <a:prstGeom prst="rect">
            <a:avLst/>
          </a:prstGeom>
        </p:spPr>
      </p:pic>
      <p:pic>
        <p:nvPicPr>
          <p:cNvPr id="10" name="Picture 9" descr="gripper_SIDE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81000" y="2111883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Graphical User Interface (GUI)</a:t>
            </a:r>
            <a:endParaRPr lang="en-US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 bwMode="auto">
          <a:xfrm>
            <a:off x="1666177" y="1368797"/>
            <a:ext cx="5811647" cy="4645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solidFill>
                  <a:schemeClr val="accent1"/>
                </a:solidFill>
              </a14:hiddenFill>
            </a:ext>
            <a:ext uri="{91240B29-F687-4F45-9708-019B960494DF}">
              <a14:hiddenLine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1185862" y="1676400"/>
            <a:ext cx="640080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1185862" y="1940730"/>
            <a:ext cx="640080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081603" y="3326618"/>
            <a:ext cx="640080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081603" y="4698218"/>
            <a:ext cx="640080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5042518" y="1676400"/>
            <a:ext cx="2530134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4136994" y="1793289"/>
            <a:ext cx="3178206" cy="2384562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endCxn id="21" idx="3"/>
          </p:cNvCxnSpPr>
          <p:nvPr/>
        </p:nvCxnSpPr>
        <p:spPr>
          <a:xfrm flipH="1">
            <a:off x="7315200" y="2985570"/>
            <a:ext cx="640080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06533" y="1491734"/>
            <a:ext cx="1079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Robot IP</a:t>
            </a:r>
            <a:endParaRPr lang="en-US" sz="1400" dirty="0"/>
          </a:p>
        </p:txBody>
      </p:sp>
      <p:sp>
        <p:nvSpPr>
          <p:cNvPr id="28" name="TextBox 27"/>
          <p:cNvSpPr txBox="1"/>
          <p:nvPr/>
        </p:nvSpPr>
        <p:spPr>
          <a:xfrm>
            <a:off x="106532" y="1813787"/>
            <a:ext cx="1079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Command</a:t>
            </a:r>
            <a:endParaRPr lang="en-US" sz="1400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4544329"/>
            <a:ext cx="1185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SEM Controls</a:t>
            </a:r>
            <a:endParaRPr lang="en-US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-31904" y="3168732"/>
            <a:ext cx="1185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Locomotion Controls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572652" y="1522511"/>
            <a:ext cx="1571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Camera Selection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7875378" y="2723960"/>
            <a:ext cx="1301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Camera Display (Web Browser)</a:t>
            </a:r>
            <a:endParaRPr lang="en-US" sz="1400" dirty="0"/>
          </a:p>
        </p:txBody>
      </p:sp>
      <p:sp>
        <p:nvSpPr>
          <p:cNvPr id="36" name="Rectangle 35"/>
          <p:cNvSpPr/>
          <p:nvPr/>
        </p:nvSpPr>
        <p:spPr>
          <a:xfrm>
            <a:off x="4136994" y="4270159"/>
            <a:ext cx="3178206" cy="1620339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Arrow Connector 36"/>
          <p:cNvCxnSpPr>
            <a:endCxn id="36" idx="3"/>
          </p:cNvCxnSpPr>
          <p:nvPr/>
        </p:nvCxnSpPr>
        <p:spPr>
          <a:xfrm flipH="1">
            <a:off x="7315200" y="5080329"/>
            <a:ext cx="640080" cy="0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7850963" y="4818719"/>
            <a:ext cx="1350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Sensor Readouts</a:t>
            </a:r>
            <a:endParaRPr lang="en-US" sz="1400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46869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b="1" dirty="0" smtClean="0"/>
              <a:t>Carbon Fiber Legs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5148263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First prototype legs have been made using XRL leg mold.</a:t>
            </a:r>
          </a:p>
          <a:p>
            <a:pPr>
              <a:lnSpc>
                <a:spcPct val="90000"/>
              </a:lnSpc>
            </a:pPr>
            <a:r>
              <a:rPr lang="en-US" smtClean="0"/>
              <a:t>11 layers of CF, 6 at 90° and 5 at 45°</a:t>
            </a:r>
          </a:p>
          <a:p>
            <a:pPr>
              <a:lnSpc>
                <a:spcPct val="90000"/>
              </a:lnSpc>
            </a:pPr>
            <a:r>
              <a:rPr lang="en-US" smtClean="0"/>
              <a:t>Findings: approximately 20 layers of CF will be needed for the full scale legs for Space-Hex</a:t>
            </a:r>
          </a:p>
          <a:p>
            <a:pPr>
              <a:lnSpc>
                <a:spcPct val="90000"/>
              </a:lnSpc>
            </a:pPr>
            <a:endParaRPr lang="en-US" smtClean="0"/>
          </a:p>
        </p:txBody>
      </p:sp>
      <p:pic>
        <p:nvPicPr>
          <p:cNvPr id="26628" name="Picture 4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5463" y="1295400"/>
            <a:ext cx="3429000" cy="2571750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199" y="3867149"/>
            <a:ext cx="2369975" cy="2259013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Build Update: Frame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Aluminum tubing has been welded</a:t>
            </a:r>
          </a:p>
          <a:p>
            <a:r>
              <a:rPr lang="en-US" dirty="0" smtClean="0"/>
              <a:t>All mount locations have been drilled</a:t>
            </a:r>
          </a:p>
          <a:p>
            <a:r>
              <a:rPr lang="en-US" dirty="0" smtClean="0"/>
              <a:t>Waiting on sheet of aluminum to machine and weld for motor mounts</a:t>
            </a:r>
            <a:endParaRPr lang="en-US" dirty="0"/>
          </a:p>
        </p:txBody>
      </p:sp>
      <p:pic>
        <p:nvPicPr>
          <p:cNvPr id="6" name="Content Placeholder 5" descr="IMG_0547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981200"/>
            <a:ext cx="4038600" cy="3028950"/>
          </a:xfr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8942B8-1E3E-B342-B799-EEC73DCB786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Presentation1.potm</Template>
  <TotalTime>1556</TotalTime>
  <Words>440</Words>
  <Application>Microsoft Macintosh PowerPoint</Application>
  <PresentationFormat>On-screen Show (4:3)</PresentationFormat>
  <Paragraphs>112</Paragraphs>
  <Slides>18</Slides>
  <Notes>1</Notes>
  <HiddenSlides>0</HiddenSlides>
  <MMClips>2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Presentation1</vt:lpstr>
      <vt:lpstr>Design Review #1  </vt:lpstr>
      <vt:lpstr>Overview</vt:lpstr>
      <vt:lpstr>Overview</vt:lpstr>
      <vt:lpstr>Revised Scheduling</vt:lpstr>
      <vt:lpstr>Design Changes</vt:lpstr>
      <vt:lpstr>Gripper</vt:lpstr>
      <vt:lpstr>Graphical User Interface (GUI)</vt:lpstr>
      <vt:lpstr>Carbon Fiber Legs</vt:lpstr>
      <vt:lpstr>Build Update: Frame</vt:lpstr>
      <vt:lpstr>Build Update: SEM</vt:lpstr>
      <vt:lpstr>SEM in Motion</vt:lpstr>
      <vt:lpstr>SEM Coding  </vt:lpstr>
      <vt:lpstr>FPGA Hardware</vt:lpstr>
      <vt:lpstr>Rasberry Pi (Software Updates)</vt:lpstr>
      <vt:lpstr>Buehler Clock</vt:lpstr>
      <vt:lpstr>Budget</vt:lpstr>
      <vt:lpstr>Slide 17</vt:lpstr>
      <vt:lpstr>Slide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 Bucken</dc:creator>
  <cp:lastModifiedBy>Daniel Bucken</cp:lastModifiedBy>
  <cp:revision>50</cp:revision>
  <dcterms:created xsi:type="dcterms:W3CDTF">2013-02-12T00:53:12Z</dcterms:created>
  <dcterms:modified xsi:type="dcterms:W3CDTF">2013-02-12T00:54:34Z</dcterms:modified>
</cp:coreProperties>
</file>