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1" r:id="rId4"/>
    <p:sldId id="262" r:id="rId5"/>
    <p:sldId id="267" r:id="rId6"/>
    <p:sldId id="300" r:id="rId7"/>
    <p:sldId id="302" r:id="rId8"/>
    <p:sldId id="263" r:id="rId9"/>
    <p:sldId id="264" r:id="rId10"/>
    <p:sldId id="265" r:id="rId11"/>
    <p:sldId id="266" r:id="rId12"/>
    <p:sldId id="268" r:id="rId13"/>
    <p:sldId id="270" r:id="rId14"/>
    <p:sldId id="303" r:id="rId15"/>
    <p:sldId id="271" r:id="rId16"/>
    <p:sldId id="308" r:id="rId17"/>
    <p:sldId id="309" r:id="rId18"/>
    <p:sldId id="311" r:id="rId19"/>
    <p:sldId id="307" r:id="rId20"/>
    <p:sldId id="312" r:id="rId21"/>
    <p:sldId id="305" r:id="rId22"/>
    <p:sldId id="292" r:id="rId23"/>
    <p:sldId id="276" r:id="rId24"/>
    <p:sldId id="286" r:id="rId25"/>
    <p:sldId id="279" r:id="rId26"/>
    <p:sldId id="304" r:id="rId27"/>
    <p:sldId id="280" r:id="rId28"/>
    <p:sldId id="313" r:id="rId29"/>
    <p:sldId id="31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0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0 kV/mm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Wing A</c:v>
                </c:pt>
                <c:pt idx="1">
                  <c:v>Wing B</c:v>
                </c:pt>
                <c:pt idx="2">
                  <c:v>Wing C</c:v>
                </c:pt>
                <c:pt idx="3">
                  <c:v>Wing D</c:v>
                </c:pt>
                <c:pt idx="4">
                  <c:v>Wing 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0.97200000000000064</c:v>
                </c:pt>
                <c:pt idx="1">
                  <c:v>1.006</c:v>
                </c:pt>
                <c:pt idx="2">
                  <c:v>1.0329999999999984</c:v>
                </c:pt>
                <c:pt idx="3">
                  <c:v>0.98470000000000002</c:v>
                </c:pt>
                <c:pt idx="4">
                  <c:v>1.0349999999999984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32.4 kV/mm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Wing A</c:v>
                </c:pt>
                <c:pt idx="1">
                  <c:v>Wing B</c:v>
                </c:pt>
                <c:pt idx="2">
                  <c:v>Wing C</c:v>
                </c:pt>
                <c:pt idx="3">
                  <c:v>Wing D</c:v>
                </c:pt>
                <c:pt idx="4">
                  <c:v>Wing 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1.018</c:v>
                </c:pt>
                <c:pt idx="1">
                  <c:v>1.0169999999999983</c:v>
                </c:pt>
                <c:pt idx="2">
                  <c:v>1.0269999999999984</c:v>
                </c:pt>
                <c:pt idx="3">
                  <c:v>1.0149999999999983</c:v>
                </c:pt>
                <c:pt idx="4">
                  <c:v>1.02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40.5 kV/mm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Wing A</c:v>
                </c:pt>
                <c:pt idx="1">
                  <c:v>Wing B</c:v>
                </c:pt>
                <c:pt idx="2">
                  <c:v>Wing C</c:v>
                </c:pt>
                <c:pt idx="3">
                  <c:v>Wing D</c:v>
                </c:pt>
                <c:pt idx="4">
                  <c:v>Wing 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1.046</c:v>
                </c:pt>
                <c:pt idx="1">
                  <c:v>1.0289999999999984</c:v>
                </c:pt>
                <c:pt idx="2">
                  <c:v>1.014</c:v>
                </c:pt>
                <c:pt idx="3">
                  <c:v>1.046</c:v>
                </c:pt>
                <c:pt idx="4">
                  <c:v>1.046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50.8 kV/mm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Wing A</c:v>
                </c:pt>
                <c:pt idx="1">
                  <c:v>Wing B</c:v>
                </c:pt>
                <c:pt idx="2">
                  <c:v>Wing C</c:v>
                </c:pt>
                <c:pt idx="3">
                  <c:v>Wing D</c:v>
                </c:pt>
                <c:pt idx="4">
                  <c:v>Wing E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1.1439999999999984</c:v>
                </c:pt>
                <c:pt idx="1">
                  <c:v>1.173</c:v>
                </c:pt>
                <c:pt idx="2">
                  <c:v>1.121</c:v>
                </c:pt>
                <c:pt idx="3">
                  <c:v>1.0369999999999984</c:v>
                </c:pt>
                <c:pt idx="4">
                  <c:v>1.2389999999999985</c:v>
                </c:pt>
              </c:numCache>
            </c:numRef>
          </c:val>
        </c:ser>
        <c:axId val="70918528"/>
        <c:axId val="70920064"/>
      </c:barChart>
      <c:catAx>
        <c:axId val="7091852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70920064"/>
        <c:crosses val="autoZero"/>
        <c:auto val="1"/>
        <c:lblAlgn val="ctr"/>
        <c:lblOffset val="100"/>
      </c:catAx>
      <c:valAx>
        <c:axId val="70920064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 sz="1600"/>
                  <a:t>C</a:t>
                </a:r>
                <a:r>
                  <a:rPr lang="en-US" sz="1600" baseline="-25000"/>
                  <a:t>L</a:t>
                </a:r>
              </a:p>
            </c:rich>
          </c:tx>
          <c:layout/>
        </c:title>
        <c:numFmt formatCode="General" sourceLinked="1"/>
        <c:tickLblPos val="nextTo"/>
        <c:crossAx val="70918528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0 kV/mm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Wing A</c:v>
                </c:pt>
                <c:pt idx="1">
                  <c:v>Wing B</c:v>
                </c:pt>
                <c:pt idx="2">
                  <c:v>Wing C</c:v>
                </c:pt>
                <c:pt idx="3">
                  <c:v>Wing D</c:v>
                </c:pt>
                <c:pt idx="4">
                  <c:v>Wing 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4.758</c:v>
                </c:pt>
                <c:pt idx="1">
                  <c:v>5.3380000000000001</c:v>
                </c:pt>
                <c:pt idx="2">
                  <c:v>5.1039999999999965</c:v>
                </c:pt>
                <c:pt idx="3">
                  <c:v>5.585</c:v>
                </c:pt>
                <c:pt idx="4">
                  <c:v>5.1689999999999934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32.4 kV/mm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Wing A</c:v>
                </c:pt>
                <c:pt idx="1">
                  <c:v>Wing B</c:v>
                </c:pt>
                <c:pt idx="2">
                  <c:v>Wing C</c:v>
                </c:pt>
                <c:pt idx="3">
                  <c:v>Wing D</c:v>
                </c:pt>
                <c:pt idx="4">
                  <c:v>Wing 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4.91</c:v>
                </c:pt>
                <c:pt idx="1">
                  <c:v>4.8899999999999997</c:v>
                </c:pt>
                <c:pt idx="2">
                  <c:v>4.9770000000000003</c:v>
                </c:pt>
                <c:pt idx="3">
                  <c:v>4.87</c:v>
                </c:pt>
                <c:pt idx="4">
                  <c:v>4.6899999999999995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40.5 kV/mm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Wing A</c:v>
                </c:pt>
                <c:pt idx="1">
                  <c:v>Wing B</c:v>
                </c:pt>
                <c:pt idx="2">
                  <c:v>Wing C</c:v>
                </c:pt>
                <c:pt idx="3">
                  <c:v>Wing D</c:v>
                </c:pt>
                <c:pt idx="4">
                  <c:v>Wing 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4.8949999999999934</c:v>
                </c:pt>
                <c:pt idx="1">
                  <c:v>5.3380000000000001</c:v>
                </c:pt>
                <c:pt idx="2">
                  <c:v>4.9429999999999996</c:v>
                </c:pt>
                <c:pt idx="3">
                  <c:v>4.8599999999999985</c:v>
                </c:pt>
                <c:pt idx="4">
                  <c:v>4.88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50.8 kV/mm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Wing A</c:v>
                </c:pt>
                <c:pt idx="1">
                  <c:v>Wing B</c:v>
                </c:pt>
                <c:pt idx="2">
                  <c:v>Wing C</c:v>
                </c:pt>
                <c:pt idx="3">
                  <c:v>Wing D</c:v>
                </c:pt>
                <c:pt idx="4">
                  <c:v>Wing E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4.8949999999999934</c:v>
                </c:pt>
                <c:pt idx="1">
                  <c:v>6.35</c:v>
                </c:pt>
                <c:pt idx="2">
                  <c:v>4.8380000000000001</c:v>
                </c:pt>
                <c:pt idx="3">
                  <c:v>4.9269999999999996</c:v>
                </c:pt>
                <c:pt idx="4">
                  <c:v>5.3090000000000002</c:v>
                </c:pt>
              </c:numCache>
            </c:numRef>
          </c:val>
        </c:ser>
        <c:axId val="71357184"/>
        <c:axId val="71358720"/>
      </c:barChart>
      <c:catAx>
        <c:axId val="71357184"/>
        <c:scaling>
          <c:orientation val="minMax"/>
        </c:scaling>
        <c:axPos val="b"/>
        <c:tickLblPos val="nextTo"/>
        <c:crossAx val="71358720"/>
        <c:crosses val="autoZero"/>
        <c:auto val="1"/>
        <c:lblAlgn val="ctr"/>
        <c:lblOffset val="100"/>
      </c:catAx>
      <c:valAx>
        <c:axId val="71358720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en-US"/>
                  <a:t>C</a:t>
                </a:r>
                <a:r>
                  <a:rPr lang="en-US" baseline="-25000"/>
                  <a:t>L</a:t>
                </a:r>
                <a:r>
                  <a:rPr lang="en-US" baseline="0"/>
                  <a:t>/C</a:t>
                </a:r>
                <a:r>
                  <a:rPr lang="en-US" baseline="-25000"/>
                  <a:t>D</a:t>
                </a:r>
                <a:endParaRPr lang="en-US"/>
              </a:p>
            </c:rich>
          </c:tx>
          <c:layout/>
        </c:title>
        <c:numFmt formatCode="General" sourceLinked="1"/>
        <c:tickLblPos val="nextTo"/>
        <c:crossAx val="71357184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bg1"/>
    </a:solidFill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AE1F1-B145-4986-8C47-C9CC21A34190}" type="datetimeFigureOut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6A94B-D05F-4FEB-A2C3-C41E11CB0C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EXPERIMENTAL SETUP VS VIBRATIONAL TESTING</a:t>
            </a:r>
            <a:br>
              <a:rPr lang="en-US" dirty="0" smtClean="0"/>
            </a:br>
            <a:r>
              <a:rPr lang="en-US" dirty="0" smtClean="0"/>
              <a:t>RESULTS AND ANALYSIS</a:t>
            </a:r>
            <a:r>
              <a:rPr lang="en-US" baseline="0" dirty="0" smtClean="0"/>
              <a:t> BEFORE VIBRATIONAL TESTING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Break Electroactive and Membrane into 2 words and define each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6A94B-D05F-4FEB-A2C3-C41E11CB0C3D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F3E44-5E66-42A7-BAC6-99FDAB569907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3F31-9EB5-41E9-9C28-38BAE93ED817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BA40C-6A56-48B0-8C72-094424D14533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54305-5E1A-4381-9005-3DBAEB460282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8DC95-9D9D-4806-8E37-FF8BB0D42FCF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9A25E-CB21-4E8E-80E1-CB66D0D11327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BBCD-44F8-42BC-981A-B6A6082DA471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05944-14C0-4FA1-8B74-29C757A2B333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C1E9F-E5C8-4BDF-BB97-FD7CA9555742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D07AA-1B8E-483C-A6F5-F42C4AC01169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E6A93-3BAB-4F7A-8331-AB91377F7C32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9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CA809-2084-452C-840B-AC337AAA6B7F}" type="datetime1">
              <a:rPr lang="en-US" smtClean="0"/>
              <a:pPr/>
              <a:t>4/12/2012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3C90B-4AC5-4CD6-9F9C-D2907C8E1D2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04800"/>
            <a:ext cx="6324600" cy="20034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Repeatability of</a:t>
            </a:r>
            <a:br>
              <a:rPr lang="en-US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</a:br>
            <a:r>
              <a:rPr lang="en-US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Electroactive Membranes</a:t>
            </a:r>
            <a:br>
              <a:rPr lang="en-US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</a:br>
            <a:r>
              <a:rPr lang="en-US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for Micro Air Vehicles</a:t>
            </a:r>
            <a:endParaRPr lang="en-US" sz="36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0" y="2667000"/>
            <a:ext cx="4648200" cy="1752600"/>
          </a:xfrm>
          <a:effectLst/>
        </p:spPr>
        <p:txBody>
          <a:bodyPr>
            <a:normAutofit fontScale="25000" lnSpcReduction="20000"/>
          </a:bodyPr>
          <a:lstStyle/>
          <a:p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1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William Ehlers</a:t>
            </a:r>
          </a:p>
          <a:p>
            <a:r>
              <a:rPr lang="en-US" sz="1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Daryl Montooth</a:t>
            </a:r>
          </a:p>
          <a:p>
            <a:r>
              <a:rPr lang="en-US" sz="1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Redan Reyes</a:t>
            </a:r>
          </a:p>
          <a:p>
            <a:r>
              <a:rPr lang="en-US" sz="1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Manuel Santos</a:t>
            </a:r>
            <a:endParaRPr lang="en-US" sz="11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6248400"/>
            <a:ext cx="758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April 6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, 2012   |  FAMU-FSU College of Engineering  |  Mechanical Engineering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8000" y="5181600"/>
            <a:ext cx="4343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Sponsor : Eglin Air Force Base</a:t>
            </a:r>
          </a:p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    Client : Dr. Ben Dickinson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4134" y="1143000"/>
            <a:ext cx="4298266" cy="540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Upper Assembly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10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cxnSp>
        <p:nvCxnSpPr>
          <p:cNvPr id="21" name="Straight Arrow Connector 20"/>
          <p:cNvCxnSpPr>
            <a:stCxn id="22" idx="3"/>
          </p:cNvCxnSpPr>
          <p:nvPr/>
        </p:nvCxnSpPr>
        <p:spPr>
          <a:xfrm flipV="1">
            <a:off x="3011678" y="3810000"/>
            <a:ext cx="2627122" cy="170866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3" idx="3"/>
          </p:cNvCxnSpPr>
          <p:nvPr/>
        </p:nvCxnSpPr>
        <p:spPr>
          <a:xfrm flipV="1">
            <a:off x="3011678" y="3352800"/>
            <a:ext cx="2169922" cy="131376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19200" y="5334000"/>
            <a:ext cx="1792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Sting Balance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219200" y="4343400"/>
            <a:ext cx="1792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Sting Balance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  Connector</a:t>
            </a:r>
            <a:endParaRPr lang="en-US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25" name="Straight Arrow Connector 24"/>
          <p:cNvCxnSpPr>
            <a:stCxn id="33" idx="3"/>
          </p:cNvCxnSpPr>
          <p:nvPr/>
        </p:nvCxnSpPr>
        <p:spPr>
          <a:xfrm flipV="1">
            <a:off x="3048000" y="3200400"/>
            <a:ext cx="1447800" cy="64186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1146517" y="3657600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22-gauge Wire</a:t>
            </a:r>
            <a:endParaRPr lang="en-US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38" name="Straight Arrow Connector 37"/>
          <p:cNvCxnSpPr>
            <a:stCxn id="40" idx="3"/>
          </p:cNvCxnSpPr>
          <p:nvPr/>
        </p:nvCxnSpPr>
        <p:spPr>
          <a:xfrm flipV="1">
            <a:off x="3220583" y="2667000"/>
            <a:ext cx="741817" cy="48946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838200" y="2971800"/>
            <a:ext cx="2382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Conductive Grease</a:t>
            </a:r>
            <a:endParaRPr lang="en-US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41" name="Straight Arrow Connector 40"/>
          <p:cNvCxnSpPr>
            <a:stCxn id="44" idx="3"/>
          </p:cNvCxnSpPr>
          <p:nvPr/>
        </p:nvCxnSpPr>
        <p:spPr>
          <a:xfrm>
            <a:off x="2819400" y="2470666"/>
            <a:ext cx="762000" cy="4393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1390804" y="2286000"/>
            <a:ext cx="1428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Membrane</a:t>
            </a:r>
            <a:endParaRPr lang="en-US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46" name="Straight Arrow Connector 45"/>
          <p:cNvCxnSpPr>
            <a:stCxn id="48" idx="3"/>
          </p:cNvCxnSpPr>
          <p:nvPr/>
        </p:nvCxnSpPr>
        <p:spPr>
          <a:xfrm>
            <a:off x="3189497" y="1632466"/>
            <a:ext cx="468103" cy="57733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1066800" y="1447800"/>
            <a:ext cx="2122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Aluminum frame</a:t>
            </a:r>
            <a:endParaRPr lang="en-US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39" name="Straight Arrow Connector 38"/>
          <p:cNvCxnSpPr>
            <a:stCxn id="33" idx="3"/>
          </p:cNvCxnSpPr>
          <p:nvPr/>
        </p:nvCxnSpPr>
        <p:spPr>
          <a:xfrm flipV="1">
            <a:off x="3048000" y="3048000"/>
            <a:ext cx="2286000" cy="79426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Testing Preparation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11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mmms_Gridlin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926068"/>
            <a:ext cx="2438400" cy="2064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mmms_Peel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9200" y="926068"/>
            <a:ext cx="2667000" cy="20621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mms_img68428.jpg"/>
          <p:cNvPicPr>
            <a:picLocks noChangeAspect="1"/>
          </p:cNvPicPr>
          <p:nvPr/>
        </p:nvPicPr>
        <p:blipFill>
          <a:blip r:embed="rId5" cstate="print">
            <a:lum bright="24000" contrast="23000"/>
          </a:blip>
          <a:stretch>
            <a:fillRect/>
          </a:stretch>
        </p:blipFill>
        <p:spPr>
          <a:xfrm rot="16200000">
            <a:off x="1250951" y="3104117"/>
            <a:ext cx="2476500" cy="33020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mms_img68391.jpg"/>
          <p:cNvPicPr>
            <a:picLocks noChangeAspect="1"/>
          </p:cNvPicPr>
          <p:nvPr/>
        </p:nvPicPr>
        <p:blipFill>
          <a:blip r:embed="rId6" cstate="print">
            <a:lum bright="21000" contrast="18000"/>
          </a:blip>
          <a:stretch>
            <a:fillRect/>
          </a:stretch>
        </p:blipFill>
        <p:spPr>
          <a:xfrm>
            <a:off x="4648200" y="3516868"/>
            <a:ext cx="3505200" cy="2457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572000" y="6031468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Final gridline perimeter to 6” x 12”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90600" y="30596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Gridline initial perimeter 2” x 4”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9200" y="3059668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Peel from protective layer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505200" y="3593068"/>
            <a:ext cx="533400" cy="457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609600" y="3516868"/>
            <a:ext cx="457200" cy="5334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657600" y="5269468"/>
            <a:ext cx="457200" cy="3810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533400" y="5269468"/>
            <a:ext cx="457200" cy="3810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90600" y="6031468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Stretch corners then the sides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1676400" y="3974068"/>
            <a:ext cx="0" cy="457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2209800" y="3974068"/>
            <a:ext cx="0" cy="5334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2743200" y="3974068"/>
            <a:ext cx="0" cy="457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1676400" y="4888468"/>
            <a:ext cx="0" cy="457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743200" y="4888468"/>
            <a:ext cx="0" cy="457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2209800" y="4812268"/>
            <a:ext cx="0" cy="5334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685800" y="4355068"/>
            <a:ext cx="381000" cy="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685800" y="4736068"/>
            <a:ext cx="381000" cy="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3581400" y="4355068"/>
            <a:ext cx="381000" cy="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581400" y="4736068"/>
            <a:ext cx="381000" cy="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Setting, Cutting &amp; Electrode Application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12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DSC_03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1143000"/>
            <a:ext cx="3276600" cy="2457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DSC_03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6800" y="1143000"/>
            <a:ext cx="3276600" cy="2457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143000" y="3657600"/>
            <a:ext cx="31242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600" noProof="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Let wings adhere for 12 hours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105400" y="3657600"/>
            <a:ext cx="3124200" cy="38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Cut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 frame from membrane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4267200"/>
            <a:ext cx="3762375" cy="2343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5" name="Straight Arrow Connector 14"/>
          <p:cNvCxnSpPr/>
          <p:nvPr/>
        </p:nvCxnSpPr>
        <p:spPr>
          <a:xfrm>
            <a:off x="3962400" y="2209800"/>
            <a:ext cx="1371600" cy="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334000" y="3200400"/>
            <a:ext cx="0" cy="12954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295400" y="480060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Apply Carbon Conductive Grease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on top and bottom 1mm from frame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Wire Placement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13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DSC_03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4568" y="2819400"/>
            <a:ext cx="3835400" cy="2876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DSC_03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1371600"/>
            <a:ext cx="3556000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990600" y="4038600"/>
            <a:ext cx="28459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n-US" sz="16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Glue 22-gauge wire to frame</a:t>
            </a:r>
            <a:endParaRPr lang="en-US" sz="16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28368" y="5715000"/>
            <a:ext cx="40060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en-US" sz="16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Fray copper filaments &amp; embed in grease</a:t>
            </a:r>
            <a:endParaRPr lang="en-US" sz="16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Experimental Setup</a:t>
            </a:r>
            <a:endParaRPr lang="en-US" sz="32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14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6553200" y="4419600"/>
            <a:ext cx="1600200" cy="137160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29400" y="4763869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Data Acquisition </a:t>
            </a:r>
            <a:endParaRPr lang="en-US" dirty="0"/>
          </a:p>
        </p:txBody>
      </p:sp>
      <p:sp>
        <p:nvSpPr>
          <p:cNvPr id="18" name="Flowchart: Process 17"/>
          <p:cNvSpPr/>
          <p:nvPr/>
        </p:nvSpPr>
        <p:spPr>
          <a:xfrm>
            <a:off x="3810000" y="4407932"/>
            <a:ext cx="1600200" cy="137160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886200" y="4865132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Amplifier</a:t>
            </a:r>
            <a:endParaRPr lang="en-US" dirty="0"/>
          </a:p>
        </p:txBody>
      </p:sp>
      <p:sp>
        <p:nvSpPr>
          <p:cNvPr id="23" name="Flowchart: Process 22"/>
          <p:cNvSpPr/>
          <p:nvPr/>
        </p:nvSpPr>
        <p:spPr>
          <a:xfrm>
            <a:off x="990600" y="1752600"/>
            <a:ext cx="1600200" cy="137160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lowchart: Process 23"/>
          <p:cNvSpPr/>
          <p:nvPr/>
        </p:nvSpPr>
        <p:spPr>
          <a:xfrm>
            <a:off x="6553200" y="1752600"/>
            <a:ext cx="1600200" cy="137160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lowchart: Process 26"/>
          <p:cNvSpPr/>
          <p:nvPr/>
        </p:nvSpPr>
        <p:spPr>
          <a:xfrm>
            <a:off x="3810000" y="1752600"/>
            <a:ext cx="1600200" cy="137160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066800" y="2096869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Control Station (AOA)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886200" y="2221468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Wing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6629400" y="2221468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Sting Balance</a:t>
            </a:r>
            <a:endParaRPr lang="en-US" dirty="0"/>
          </a:p>
        </p:txBody>
      </p:sp>
      <p:cxnSp>
        <p:nvCxnSpPr>
          <p:cNvPr id="53" name="Straight Arrow Connector 52"/>
          <p:cNvCxnSpPr>
            <a:stCxn id="24" idx="2"/>
          </p:cNvCxnSpPr>
          <p:nvPr/>
        </p:nvCxnSpPr>
        <p:spPr>
          <a:xfrm>
            <a:off x="7353300" y="3124200"/>
            <a:ext cx="0" cy="1295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8" idx="0"/>
            <a:endCxn id="27" idx="2"/>
          </p:cNvCxnSpPr>
          <p:nvPr/>
        </p:nvCxnSpPr>
        <p:spPr>
          <a:xfrm flipV="1">
            <a:off x="4610100" y="3124200"/>
            <a:ext cx="0" cy="128373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3" idx="3"/>
            <a:endCxn id="27" idx="1"/>
          </p:cNvCxnSpPr>
          <p:nvPr/>
        </p:nvCxnSpPr>
        <p:spPr>
          <a:xfrm>
            <a:off x="2590800" y="2438400"/>
            <a:ext cx="1219200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27" idx="3"/>
            <a:endCxn id="24" idx="1"/>
          </p:cNvCxnSpPr>
          <p:nvPr/>
        </p:nvCxnSpPr>
        <p:spPr>
          <a:xfrm>
            <a:off x="5410200" y="2438400"/>
            <a:ext cx="1143000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Wind Tunnel at </a:t>
            </a: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R.E.E.F.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15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752600"/>
            <a:ext cx="4074793" cy="3048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219200" y="4876800"/>
            <a:ext cx="3048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Wind flow is from right to left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1066800" y="3352800"/>
            <a:ext cx="3352800" cy="76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7240" y="1905000"/>
            <a:ext cx="3449560" cy="2714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5334000" y="4916269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Honey comb patterned screens produced a uniform flow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Testing Procedure</a:t>
            </a:r>
            <a:endParaRPr lang="en-US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16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162800" cy="44196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5 Electroactive wings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Voltage range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0, 3.60, 4.50, &amp; 5.65 kV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True electric fields</a:t>
            </a:r>
            <a:endParaRPr lang="en-US" sz="16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0, 32.4, 40.5, &amp; 50.8 kV/mm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Based on 300% strain thickness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Angles of attack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(-5</a:t>
            </a:r>
            <a:r>
              <a:rPr lang="en-US" sz="2000" dirty="0" smtClean="0">
                <a:solidFill>
                  <a:schemeClr val="bg1"/>
                </a:solidFill>
                <a:latin typeface="Times New Roman"/>
                <a:ea typeface="DejaVu Sans Condensed" pitchFamily="34" charset="0"/>
                <a:cs typeface="Times New Roman"/>
              </a:rPr>
              <a:t>°) to (25°) </a:t>
            </a:r>
            <a:endParaRPr lang="en-US" sz="20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Results</a:t>
            </a:r>
            <a:endParaRPr lang="en-US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17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391400" cy="44196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Flow properties measured via sting balance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Wing A performance compared to a rigid wing</a:t>
            </a: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Comparison of flow properties between all wings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Lift Coefficient vs. AOA</a:t>
            </a:r>
            <a:b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</a:b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for Wing A and Flat Plate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18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71587"/>
            <a:ext cx="7162800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Lift Coefficient / Drag Coefficient vs. AOA</a:t>
            </a:r>
            <a:b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</a:b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for Wing A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19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025" y="1295400"/>
            <a:ext cx="73437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Overview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89037"/>
            <a:ext cx="3733800" cy="50593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Introduction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Background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Objectives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Materials &amp; Equipment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Testing Preparation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Experimental Setup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Testing Procedure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Results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Analysis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Project Cost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Conclusion</a:t>
            </a:r>
          </a:p>
          <a:p>
            <a:pPr>
              <a:buNone/>
            </a:pPr>
            <a:endParaRPr lang="en-US" sz="24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2950" y="1493837"/>
            <a:ext cx="3905250" cy="42671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Lift Coefficient vs. AOA</a:t>
            </a:r>
            <a:b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</a:b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for all wings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20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300162"/>
            <a:ext cx="7086600" cy="471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Lift Coefficient / Drag Coefficient vs. AOA</a:t>
            </a:r>
            <a:b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</a:b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all wings at 40.5 kV/mm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21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295400"/>
            <a:ext cx="68031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Max Coefficient of Lift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22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447800" y="5334000"/>
            <a:ext cx="62484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schemeClr val="bg1"/>
                </a:solidFill>
              </a:rPr>
              <a:t>50.8 kV/mm showed the most variation from wing to wing </a:t>
            </a:r>
          </a:p>
          <a:p>
            <a:pPr marL="800100" lvl="1" indent="-342900">
              <a:spcBef>
                <a:spcPct val="20000"/>
              </a:spcBef>
              <a:defRPr/>
            </a:pPr>
            <a:r>
              <a:rPr lang="en-US" sz="2600" dirty="0" smtClean="0">
                <a:solidFill>
                  <a:schemeClr val="bg1"/>
                </a:solidFill>
              </a:rPr>
              <a:t>-Least repeatable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600" dirty="0" smtClean="0">
                <a:solidFill>
                  <a:schemeClr val="bg1"/>
                </a:solidFill>
              </a:rPr>
              <a:t>40.5 kV/mm showed the most consistency from wing to wing </a:t>
            </a:r>
          </a:p>
          <a:p>
            <a:pPr marL="800100" lvl="1" indent="-342900">
              <a:spcBef>
                <a:spcPct val="20000"/>
              </a:spcBef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-Most repeatable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1143000" y="1219200"/>
          <a:ext cx="6781800" cy="396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Maximum Lift </a:t>
            </a:r>
            <a:r>
              <a:rPr 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Coeff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. / Drag </a:t>
            </a:r>
            <a:r>
              <a:rPr 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Coeff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.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23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219200" y="54864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600" dirty="0" smtClean="0">
                <a:solidFill>
                  <a:schemeClr val="bg1"/>
                </a:solidFill>
              </a:rPr>
              <a:t>Lift </a:t>
            </a:r>
            <a:r>
              <a:rPr lang="en-US" sz="2600" dirty="0" err="1" smtClean="0">
                <a:solidFill>
                  <a:schemeClr val="bg1"/>
                </a:solidFill>
              </a:rPr>
              <a:t>Coeff</a:t>
            </a:r>
            <a:r>
              <a:rPr lang="en-US" sz="2600" dirty="0" smtClean="0">
                <a:solidFill>
                  <a:schemeClr val="bg1"/>
                </a:solidFill>
              </a:rPr>
              <a:t> / Drag </a:t>
            </a:r>
            <a:r>
              <a:rPr lang="en-US" sz="2600" dirty="0" err="1" smtClean="0">
                <a:solidFill>
                  <a:schemeClr val="bg1"/>
                </a:solidFill>
              </a:rPr>
              <a:t>Coeff</a:t>
            </a:r>
            <a:r>
              <a:rPr lang="en-US" sz="2600" dirty="0" smtClean="0">
                <a:solidFill>
                  <a:schemeClr val="bg1"/>
                </a:solidFill>
              </a:rPr>
              <a:t>. ratio represents efficiency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600" dirty="0" smtClean="0">
                <a:solidFill>
                  <a:schemeClr val="bg1"/>
                </a:solidFill>
              </a:rPr>
              <a:t>32.4 kV/mm, 40.5 kV/mm show consistency 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1143000" y="1219200"/>
          <a:ext cx="67056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Project Cost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24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828800" y="5029200"/>
            <a:ext cx="5410200" cy="9144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Approximate cost per wing: $13.64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143000"/>
            <a:ext cx="7239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Conclusion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25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295400"/>
            <a:ext cx="7315200" cy="495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Repeatability tested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  <a:sym typeface="Wingdings" pitchFamily="2" charset="2"/>
              </a:rPr>
              <a:t>Least repeatable  50.8 kV/mm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  <a:sym typeface="Wingdings" pitchFamily="2" charset="2"/>
              </a:rPr>
              <a:t>Close to dielectric breakdown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  <a:sym typeface="Wingdings" pitchFamily="2" charset="2"/>
              </a:rPr>
              <a:t>Inconsistent performances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  <a:sym typeface="Wingdings" pitchFamily="2" charset="2"/>
              </a:rPr>
              <a:t>Difficult to control electric field</a:t>
            </a:r>
          </a:p>
          <a:p>
            <a:pPr lvl="1">
              <a:buNone/>
            </a:pPr>
            <a:endParaRPr lang="en-US" sz="20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  <a:sym typeface="Wingdings" pitchFamily="2" charset="2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Most repeatable </a:t>
            </a:r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  <a:sym typeface="Wingdings" pitchFamily="2" charset="2"/>
              </a:rPr>
              <a:t> 40.5 kV/mm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Lift Coefficient most consistent from wing to wing</a:t>
            </a:r>
          </a:p>
          <a:p>
            <a:pPr lvl="2"/>
            <a:r>
              <a:rPr lang="en-US" sz="1600" dirty="0" smtClean="0">
                <a:solidFill>
                  <a:schemeClr val="bg1"/>
                </a:solidFill>
              </a:rPr>
              <a:t>Only 2% variation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</a:rPr>
              <a:t>Lift </a:t>
            </a:r>
            <a:r>
              <a:rPr lang="en-US" sz="2000" dirty="0" err="1" smtClean="0">
                <a:solidFill>
                  <a:schemeClr val="bg1"/>
                </a:solidFill>
              </a:rPr>
              <a:t>Coeff</a:t>
            </a:r>
            <a:r>
              <a:rPr lang="en-US" sz="2000" dirty="0" smtClean="0">
                <a:solidFill>
                  <a:schemeClr val="bg1"/>
                </a:solidFill>
              </a:rPr>
              <a:t>. / Drag </a:t>
            </a:r>
            <a:r>
              <a:rPr lang="en-US" sz="2000" dirty="0" err="1" smtClean="0">
                <a:solidFill>
                  <a:schemeClr val="bg1"/>
                </a:solidFill>
              </a:rPr>
              <a:t>Coeff</a:t>
            </a:r>
            <a:r>
              <a:rPr lang="en-US" sz="2000" dirty="0" smtClean="0">
                <a:solidFill>
                  <a:schemeClr val="bg1"/>
                </a:solidFill>
              </a:rPr>
              <a:t>. shows consistency</a:t>
            </a:r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  <a:sym typeface="Wingdings" pitchFamily="2" charset="2"/>
            </a:endParaRP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  <a:sym typeface="Wingdings" pitchFamily="2" charset="2"/>
            </a:endParaRPr>
          </a:p>
          <a:p>
            <a:endParaRPr lang="en-US" sz="24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Acknowledgements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26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90600" y="1447800"/>
            <a:ext cx="71628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  <a:sym typeface="Wingdings" pitchFamily="2" charset="2"/>
              </a:rPr>
              <a:t>Dr. William Oates – Project Advisor 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  <a:sym typeface="Wingdings" pitchFamily="2" charset="2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  <a:sym typeface="Wingdings" pitchFamily="2" charset="2"/>
              </a:rPr>
              <a:t>Dr. Ben Dickinson – Eglin Air Force Research Laboratory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  <a:sym typeface="Wingdings" pitchFamily="2" charset="2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  <a:sym typeface="Wingdings" pitchFamily="2" charset="2"/>
              </a:rPr>
              <a:t>Michael Hays – PhD student (FSU)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  <a:sym typeface="Wingdings" pitchFamily="2" charset="2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  <a:sym typeface="Wingdings" pitchFamily="2" charset="2"/>
              </a:rPr>
              <a:t>Michael Sytsma - PhD student (R.E.E.F.)</a:t>
            </a: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  <a:sym typeface="Wingdings" pitchFamily="2" charset="2"/>
            </a:endParaRPr>
          </a:p>
          <a:p>
            <a:endParaRPr lang="en-US" sz="24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27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7" name="Picture 6" descr="DSC_04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609600"/>
            <a:ext cx="7543800" cy="57687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Questions?                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Comments?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28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30480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END?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29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EXTRA CONTENT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762000"/>
            <a:ext cx="5943600" cy="143237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060700" y="2457450"/>
          <a:ext cx="3022600" cy="1943100"/>
        </p:xfrm>
        <a:graphic>
          <a:graphicData uri="http://schemas.openxmlformats.org/drawingml/2006/table">
            <a:tbl>
              <a:tblPr/>
              <a:tblGrid>
                <a:gridCol w="1371600"/>
                <a:gridCol w="825500"/>
                <a:gridCol w="825500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Rigid Wing AOA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CL/CD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Introduction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950" y="1493837"/>
            <a:ext cx="3962400" cy="4525963"/>
          </a:xfrm>
        </p:spPr>
        <p:txBody>
          <a:bodyPr>
            <a:normAutofit fontScale="92500"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Micro Air Vehicles (MAVs)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Wingspan less than 6 in.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Used as military spyware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Difficult to maintain flight stability 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Possible solution: electroactive membranes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3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438400"/>
            <a:ext cx="3143250" cy="25413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Electroactive Membranes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24000"/>
            <a:ext cx="41148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Membrane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Dielectric elastomer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Separates two fluid layers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High elastic energy density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Making it electroactive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Applying an electric field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Carbon Conductive Grease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Changes electric work into mechanical energy</a:t>
            </a: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4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057400"/>
            <a:ext cx="3385561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Electric Field on the Membrane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524000"/>
            <a:ext cx="5334000" cy="4525963"/>
          </a:xfrm>
        </p:spPr>
        <p:txBody>
          <a:bodyPr>
            <a:normAutofit/>
          </a:bodyPr>
          <a:lstStyle/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5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066800"/>
            <a:ext cx="7010399" cy="52982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Arrow Connector 9"/>
          <p:cNvCxnSpPr>
            <a:stCxn id="17" idx="2"/>
          </p:cNvCxnSpPr>
          <p:nvPr/>
        </p:nvCxnSpPr>
        <p:spPr>
          <a:xfrm flipH="1">
            <a:off x="2133600" y="4529554"/>
            <a:ext cx="38100" cy="88064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71600" y="4191000"/>
            <a:ext cx="160020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Aluminum frame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3429000" y="3547646"/>
            <a:ext cx="114300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Membrane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Previous Experimental Objectives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524000"/>
            <a:ext cx="5334000" cy="4525963"/>
          </a:xfrm>
        </p:spPr>
        <p:txBody>
          <a:bodyPr>
            <a:normAutofit/>
          </a:bodyPr>
          <a:lstStyle/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6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62000" y="1295401"/>
            <a:ext cx="77724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Last years’ senior design group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Roll moment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Lift &amp; Drag Coefficient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Varied flow velocity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lang="en-US" sz="2400" dirty="0" smtClean="0">
                <a:solidFill>
                  <a:schemeClr val="bg1"/>
                </a:solidFill>
              </a:rPr>
              <a:t>Varied the electric field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Results needed validation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2400" dirty="0" smtClean="0">
                <a:solidFill>
                  <a:schemeClr val="bg1"/>
                </a:solidFill>
              </a:rPr>
              <a:t>Only one wing was tested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Objectives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7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295400" y="1600200"/>
            <a:ext cx="7391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7"/>
          <p:cNvSpPr txBox="1">
            <a:spLocks/>
          </p:cNvSpPr>
          <p:nvPr/>
        </p:nvSpPr>
        <p:spPr>
          <a:xfrm>
            <a:off x="838200" y="1371600"/>
            <a:ext cx="70104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5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Wind tunnel testing  on an elliptical wing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n-US" sz="4400" dirty="0" smtClean="0">
                <a:solidFill>
                  <a:schemeClr val="bg1"/>
                </a:solidFill>
              </a:rPr>
              <a:t>Constructing 5 identical wings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Test flow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properties under v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aried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electric field strength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</a:t>
            </a:r>
            <a:r>
              <a:rPr lang="en-US" sz="4400" dirty="0" smtClean="0">
                <a:solidFill>
                  <a:schemeClr val="bg1"/>
                </a:solidFill>
              </a:rPr>
              <a:t>varied angle of attack (AOA)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Measure lift &amp; drag coefficients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5100" dirty="0" smtClean="0">
                <a:solidFill>
                  <a:schemeClr val="bg1"/>
                </a:solidFill>
              </a:rPr>
              <a:t>Determine the repeatability of flow properties over the wing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noProof="0" dirty="0" smtClean="0">
                <a:solidFill>
                  <a:schemeClr val="bg1"/>
                </a:solidFill>
              </a:rPr>
              <a:t>	</a:t>
            </a:r>
          </a:p>
          <a:p>
            <a:pPr marL="800100" lvl="1" indent="-342900">
              <a:spcBef>
                <a:spcPct val="20000"/>
              </a:spcBef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spcBef>
                <a:spcPct val="20000"/>
              </a:spcBef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000500" lvl="8" indent="-342900">
              <a:spcBef>
                <a:spcPct val="20000"/>
              </a:spcBef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4267200"/>
            <a:ext cx="5029200" cy="213779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19" name="TextBox 18"/>
          <p:cNvSpPr txBox="1"/>
          <p:nvPr/>
        </p:nvSpPr>
        <p:spPr>
          <a:xfrm>
            <a:off x="2057400" y="5257800"/>
            <a:ext cx="10067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AIR FLOW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5029200" y="4267200"/>
            <a:ext cx="681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WING</a:t>
            </a:r>
            <a:endParaRPr lang="en-US" sz="1600" dirty="0"/>
          </a:p>
        </p:txBody>
      </p:sp>
      <p:cxnSp>
        <p:nvCxnSpPr>
          <p:cNvPr id="22" name="Straight Arrow Connector 21"/>
          <p:cNvCxnSpPr>
            <a:stCxn id="20" idx="2"/>
          </p:cNvCxnSpPr>
          <p:nvPr/>
        </p:nvCxnSpPr>
        <p:spPr>
          <a:xfrm flipH="1">
            <a:off x="4800600" y="4605754"/>
            <a:ext cx="569399" cy="65204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Materials &amp; Equipment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95400"/>
            <a:ext cx="4191000" cy="4906963"/>
          </a:xfrm>
        </p:spPr>
        <p:txBody>
          <a:bodyPr>
            <a:normAutofit fontScale="25000" lnSpcReduction="20000"/>
          </a:bodyPr>
          <a:lstStyle/>
          <a:p>
            <a:r>
              <a:rPr lang="en-US" sz="6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Wing Parts</a:t>
            </a:r>
          </a:p>
          <a:p>
            <a:pPr lvl="1"/>
            <a:r>
              <a:rPr lang="en-US" sz="6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4910 Very High Bonding Tape (VHB)</a:t>
            </a:r>
          </a:p>
          <a:p>
            <a:pPr lvl="1"/>
            <a:endParaRPr lang="en-US" sz="60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 lvl="1"/>
            <a:r>
              <a:rPr lang="en-US" sz="6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Aluminum Frame</a:t>
            </a:r>
          </a:p>
          <a:p>
            <a:endParaRPr lang="en-US" sz="49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 lvl="1"/>
            <a:r>
              <a:rPr lang="en-US" sz="6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Carbon Conductive Grease</a:t>
            </a:r>
          </a:p>
          <a:p>
            <a:pPr>
              <a:buNone/>
            </a:pPr>
            <a:endParaRPr lang="en-US" sz="49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 lvl="1"/>
            <a:r>
              <a:rPr lang="en-US" sz="60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22-Gauge Multi-Stranded Wire</a:t>
            </a:r>
          </a:p>
          <a:p>
            <a:endParaRPr lang="en-US" sz="49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6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Amplifier</a:t>
            </a:r>
          </a:p>
          <a:p>
            <a:endParaRPr lang="en-US" sz="49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6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Sting Balance &amp; Connector</a:t>
            </a:r>
          </a:p>
          <a:p>
            <a:endParaRPr lang="en-US" sz="6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6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Motor to change AOA</a:t>
            </a:r>
          </a:p>
          <a:p>
            <a:endParaRPr lang="en-US" sz="6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6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Data Recording Controls</a:t>
            </a:r>
          </a:p>
          <a:p>
            <a:endParaRPr lang="en-US" sz="64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r>
              <a:rPr lang="en-US" sz="6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Wind Tunnel at the University of Florida </a:t>
            </a:r>
          </a:p>
          <a:p>
            <a:pPr>
              <a:buNone/>
            </a:pPr>
            <a:r>
              <a:rPr lang="en-US" sz="64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      Research &amp; Engineering Education Facility (R.E.E.F.)</a:t>
            </a:r>
          </a:p>
          <a:p>
            <a:endParaRPr lang="en-US" sz="49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 lvl="1">
              <a:buNone/>
            </a:pPr>
            <a:endParaRPr lang="en-US" sz="49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pPr lvl="1">
              <a:buNone/>
            </a:pPr>
            <a:r>
              <a:rPr lang="en-US" sz="4900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 </a:t>
            </a:r>
          </a:p>
          <a:p>
            <a:pPr lvl="1"/>
            <a:endParaRPr lang="en-US" sz="20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8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143000"/>
            <a:ext cx="3283808" cy="49625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Equipment Inside the Wind Tunnel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3631" y="1371600"/>
            <a:ext cx="4191000" cy="4525963"/>
          </a:xfrm>
        </p:spPr>
        <p:txBody>
          <a:bodyPr>
            <a:normAutofit/>
          </a:bodyPr>
          <a:lstStyle/>
          <a:p>
            <a:pPr lvl="1">
              <a:buNone/>
            </a:pPr>
            <a:endParaRPr lang="en-US" sz="2000" dirty="0" smtClean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24600"/>
            <a:ext cx="1219200" cy="365125"/>
          </a:xfrm>
        </p:spPr>
        <p:txBody>
          <a:bodyPr/>
          <a:lstStyle/>
          <a:p>
            <a:pPr algn="ctr"/>
            <a:fld id="{7C13C90B-4AC5-4CD6-9F9C-D2907C8E1D2C}" type="slidenum">
              <a:rPr lang="en-US" sz="2400" b="1" smtClean="0">
                <a:solidFill>
                  <a:schemeClr val="bg1"/>
                </a:solidFill>
              </a:rPr>
              <a:pPr algn="ctr"/>
              <a:t>9</a:t>
            </a:fld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831" y="1295400"/>
            <a:ext cx="3952875" cy="50523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47" name="Straight Arrow Connector 46"/>
          <p:cNvCxnSpPr>
            <a:stCxn id="52" idx="1"/>
          </p:cNvCxnSpPr>
          <p:nvPr/>
        </p:nvCxnSpPr>
        <p:spPr>
          <a:xfrm flipH="1">
            <a:off x="4998432" y="5198477"/>
            <a:ext cx="1589404" cy="36412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52" idx="1"/>
          </p:cNvCxnSpPr>
          <p:nvPr/>
        </p:nvCxnSpPr>
        <p:spPr>
          <a:xfrm flipH="1">
            <a:off x="5227032" y="5198477"/>
            <a:ext cx="1360804" cy="13552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587836" y="5029200"/>
            <a:ext cx="13644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Bar Clamps</a:t>
            </a:r>
            <a:endParaRPr lang="en-US" sz="1600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54" name="Straight Arrow Connector 53"/>
          <p:cNvCxnSpPr>
            <a:stCxn id="77" idx="1"/>
          </p:cNvCxnSpPr>
          <p:nvPr/>
        </p:nvCxnSpPr>
        <p:spPr>
          <a:xfrm flipH="1">
            <a:off x="5150831" y="1251466"/>
            <a:ext cx="1676400" cy="57733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674831" y="579120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Motor 1</a:t>
            </a:r>
            <a:endParaRPr lang="en-US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56" name="Straight Arrow Connector 55"/>
          <p:cNvCxnSpPr>
            <a:stCxn id="59" idx="1"/>
          </p:cNvCxnSpPr>
          <p:nvPr/>
        </p:nvCxnSpPr>
        <p:spPr>
          <a:xfrm flipH="1" flipV="1">
            <a:off x="5760431" y="4114800"/>
            <a:ext cx="838200" cy="3226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598631" y="396240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Motor 2</a:t>
            </a:r>
            <a:endParaRPr lang="en-US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>
            <a:off x="3017231" y="1295400"/>
            <a:ext cx="17526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017231" y="2057400"/>
            <a:ext cx="1752600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3017231" y="1295400"/>
            <a:ext cx="0" cy="7620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4769831" y="1295400"/>
            <a:ext cx="0" cy="76200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77" idx="1"/>
          </p:cNvCxnSpPr>
          <p:nvPr/>
        </p:nvCxnSpPr>
        <p:spPr>
          <a:xfrm flipH="1">
            <a:off x="5455631" y="1251466"/>
            <a:ext cx="1371600" cy="65353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827231" y="1066800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Hinges</a:t>
            </a:r>
            <a:endParaRPr lang="en-US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78" name="Straight Arrow Connector 77"/>
          <p:cNvCxnSpPr>
            <a:stCxn id="82" idx="1"/>
          </p:cNvCxnSpPr>
          <p:nvPr/>
        </p:nvCxnSpPr>
        <p:spPr>
          <a:xfrm flipH="1" flipV="1">
            <a:off x="5227031" y="2895600"/>
            <a:ext cx="1524000" cy="17076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82" idx="1"/>
          </p:cNvCxnSpPr>
          <p:nvPr/>
        </p:nvCxnSpPr>
        <p:spPr>
          <a:xfrm flipH="1" flipV="1">
            <a:off x="4998431" y="2514600"/>
            <a:ext cx="1752600" cy="55176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751031" y="2743200"/>
            <a:ext cx="1561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Translating 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Bars</a:t>
            </a:r>
            <a:endParaRPr lang="en-US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86" name="Straight Arrow Connector 85"/>
          <p:cNvCxnSpPr>
            <a:stCxn id="88" idx="0"/>
          </p:cNvCxnSpPr>
          <p:nvPr/>
        </p:nvCxnSpPr>
        <p:spPr>
          <a:xfrm flipV="1">
            <a:off x="1622916" y="2057400"/>
            <a:ext cx="1394315" cy="6096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85800" y="2667000"/>
            <a:ext cx="1874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DejaVu Sans Condensed" pitchFamily="34" charset="0"/>
                <a:ea typeface="DejaVu Sans Condensed" pitchFamily="34" charset="0"/>
                <a:cs typeface="DejaVu Sans Condensed" pitchFamily="34" charset="0"/>
              </a:rPr>
              <a:t>Upper Assembly</a:t>
            </a:r>
            <a:endParaRPr lang="en-US" sz="1600" b="1" dirty="0">
              <a:solidFill>
                <a:schemeClr val="bg1"/>
              </a:solidFill>
              <a:latin typeface="DejaVu Sans Condensed" pitchFamily="34" charset="0"/>
              <a:ea typeface="DejaVu Sans Condensed" pitchFamily="34" charset="0"/>
              <a:cs typeface="DejaVu Sans Condensed" pitchFamily="34" charset="0"/>
            </a:endParaRPr>
          </a:p>
        </p:txBody>
      </p:sp>
      <p:cxnSp>
        <p:nvCxnSpPr>
          <p:cNvPr id="89" name="Straight Arrow Connector 88"/>
          <p:cNvCxnSpPr>
            <a:stCxn id="55" idx="1"/>
          </p:cNvCxnSpPr>
          <p:nvPr/>
        </p:nvCxnSpPr>
        <p:spPr>
          <a:xfrm flipH="1">
            <a:off x="4541231" y="5975866"/>
            <a:ext cx="2133600" cy="4393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</TotalTime>
  <Words>722</Words>
  <Application>Microsoft Office PowerPoint</Application>
  <PresentationFormat>On-screen Show (4:3)</PresentationFormat>
  <Paragraphs>334</Paragraphs>
  <Slides>29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Repeatability of Electroactive Membranes for Micro Air Vehicles</vt:lpstr>
      <vt:lpstr>Overview</vt:lpstr>
      <vt:lpstr>Introduction</vt:lpstr>
      <vt:lpstr>Electroactive Membranes</vt:lpstr>
      <vt:lpstr>Electric Field on the Membrane</vt:lpstr>
      <vt:lpstr>Previous Experimental Objectives</vt:lpstr>
      <vt:lpstr>Objectives</vt:lpstr>
      <vt:lpstr>Materials &amp; Equipment</vt:lpstr>
      <vt:lpstr>Equipment Inside the Wind Tunnel</vt:lpstr>
      <vt:lpstr>Upper Assembly</vt:lpstr>
      <vt:lpstr>Testing Preparation</vt:lpstr>
      <vt:lpstr>Setting, Cutting &amp; Electrode Application</vt:lpstr>
      <vt:lpstr>Wire Placement</vt:lpstr>
      <vt:lpstr>Experimental Setup</vt:lpstr>
      <vt:lpstr>Wind Tunnel at R.E.E.F.</vt:lpstr>
      <vt:lpstr>Testing Procedure</vt:lpstr>
      <vt:lpstr>Results</vt:lpstr>
      <vt:lpstr>Lift Coefficient vs. AOA for Wing A and Flat Plate</vt:lpstr>
      <vt:lpstr>Lift Coefficient / Drag Coefficient vs. AOA for Wing A</vt:lpstr>
      <vt:lpstr>Lift Coefficient vs. AOA for all wings</vt:lpstr>
      <vt:lpstr>Lift Coefficient / Drag Coefficient vs. AOA all wings at 40.5 kV/mm</vt:lpstr>
      <vt:lpstr>Max Coefficient of Lift</vt:lpstr>
      <vt:lpstr>Maximum Lift Coeff. / Drag Coeff.</vt:lpstr>
      <vt:lpstr>Project Cost</vt:lpstr>
      <vt:lpstr>Conclusion</vt:lpstr>
      <vt:lpstr>Acknowledgements</vt:lpstr>
      <vt:lpstr>Questions?                Comments?</vt:lpstr>
      <vt:lpstr>END?</vt:lpstr>
      <vt:lpstr>EXTRA CONTENT</vt:lpstr>
    </vt:vector>
  </TitlesOfParts>
  <Company>FAMU-FSU College of Engineering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Structural Dynamic Control for Electro-active Membranes</dc:title>
  <dc:creator>cmstest</dc:creator>
  <cp:lastModifiedBy>cmstest</cp:lastModifiedBy>
  <cp:revision>276</cp:revision>
  <dcterms:created xsi:type="dcterms:W3CDTF">2012-03-23T18:47:30Z</dcterms:created>
  <dcterms:modified xsi:type="dcterms:W3CDTF">2012-04-12T12:18:41Z</dcterms:modified>
</cp:coreProperties>
</file>