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56" r:id="rId2"/>
    <p:sldId id="276" r:id="rId3"/>
    <p:sldId id="269" r:id="rId4"/>
    <p:sldId id="270" r:id="rId5"/>
    <p:sldId id="271" r:id="rId6"/>
    <p:sldId id="272" r:id="rId7"/>
    <p:sldId id="273" r:id="rId8"/>
    <p:sldId id="274" r:id="rId9"/>
    <p:sldId id="275" r:id="rId10"/>
    <p:sldId id="257" r:id="rId11"/>
    <p:sldId id="258" r:id="rId12"/>
    <p:sldId id="261" r:id="rId13"/>
    <p:sldId id="259" r:id="rId14"/>
    <p:sldId id="260" r:id="rId15"/>
    <p:sldId id="262" r:id="rId16"/>
    <p:sldId id="263" r:id="rId17"/>
    <p:sldId id="264" r:id="rId18"/>
    <p:sldId id="265" r:id="rId19"/>
    <p:sldId id="266" r:id="rId20"/>
    <p:sldId id="267" r:id="rId21"/>
    <p:sldId id="312" r:id="rId22"/>
    <p:sldId id="319" r:id="rId23"/>
    <p:sldId id="320" r:id="rId24"/>
    <p:sldId id="321" r:id="rId25"/>
    <p:sldId id="322" r:id="rId26"/>
    <p:sldId id="323" r:id="rId27"/>
    <p:sldId id="324" r:id="rId28"/>
    <p:sldId id="325" r:id="rId29"/>
    <p:sldId id="326" r:id="rId30"/>
    <p:sldId id="327" r:id="rId31"/>
    <p:sldId id="328" r:id="rId32"/>
    <p:sldId id="358" r:id="rId33"/>
    <p:sldId id="359" r:id="rId34"/>
    <p:sldId id="360" r:id="rId35"/>
    <p:sldId id="361" r:id="rId36"/>
    <p:sldId id="362" r:id="rId37"/>
    <p:sldId id="363" r:id="rId38"/>
    <p:sldId id="364" r:id="rId39"/>
    <p:sldId id="365" r:id="rId40"/>
    <p:sldId id="366"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286" r:id="rId59"/>
    <p:sldId id="294" r:id="rId60"/>
    <p:sldId id="295" r:id="rId61"/>
    <p:sldId id="296" r:id="rId62"/>
    <p:sldId id="318" r:id="rId63"/>
    <p:sldId id="353" r:id="rId64"/>
    <p:sldId id="354" r:id="rId65"/>
    <p:sldId id="355" r:id="rId66"/>
    <p:sldId id="356" r:id="rId67"/>
    <p:sldId id="357" r:id="rId68"/>
    <p:sldId id="293" r:id="rId69"/>
    <p:sldId id="287" r:id="rId70"/>
    <p:sldId id="288" r:id="rId71"/>
    <p:sldId id="289" r:id="rId72"/>
    <p:sldId id="290" r:id="rId73"/>
    <p:sldId id="291" r:id="rId74"/>
    <p:sldId id="292" r:id="rId75"/>
    <p:sldId id="329" r:id="rId76"/>
    <p:sldId id="330" r:id="rId77"/>
    <p:sldId id="331" r:id="rId78"/>
    <p:sldId id="332" r:id="rId79"/>
    <p:sldId id="333" r:id="rId80"/>
    <p:sldId id="334" r:id="rId81"/>
    <p:sldId id="335"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057" autoAdjust="0"/>
  </p:normalViewPr>
  <p:slideViewPr>
    <p:cSldViewPr>
      <p:cViewPr varScale="1">
        <p:scale>
          <a:sx n="50" d="100"/>
          <a:sy n="50" d="100"/>
        </p:scale>
        <p:origin x="-102"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1A131CB-D40E-4604-82BA-0C4ABB465A4A}" type="datetimeFigureOut">
              <a:rPr lang="en-US"/>
              <a:pPr>
                <a:defRPr/>
              </a:pPr>
              <a:t>12/6/2011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9EF292D-31B6-45C3-A517-1DD597D630F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D898EC-4875-466A-8088-277FFFE2CB60}" type="slidenum">
              <a:rPr lang="en-US"/>
              <a:pPr fontAlgn="base">
                <a:spcBef>
                  <a:spcPct val="0"/>
                </a:spcBef>
                <a:spcAft>
                  <a:spcPct val="0"/>
                </a:spcAft>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According to the formula hybrid rules the endurance track has different kinds of obstacles that require different speeds as the vehicle goes around the track. </a:t>
            </a:r>
          </a:p>
          <a:p>
            <a:pPr>
              <a:spcBef>
                <a:spcPct val="0"/>
              </a:spcBef>
              <a:buFontTx/>
              <a:buChar char="•"/>
            </a:pPr>
            <a:r>
              <a:rPr lang="en-US" smtClean="0"/>
              <a:t>Therefore a simple constant velocity model cannot be used to get an accurate amount of energy required by the vehicle.</a:t>
            </a:r>
          </a:p>
          <a:p>
            <a:pPr>
              <a:spcBef>
                <a:spcPct val="0"/>
              </a:spcBef>
              <a:buFontTx/>
              <a:buChar char="•"/>
            </a:pPr>
            <a:r>
              <a:rPr lang="en-US" smtClean="0"/>
              <a:t>Talk about how the drag coefficent had such a large effect on the required power</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1F6CC4-05A8-4258-A5E8-0E857B8387AF}" type="slidenum">
              <a:rPr lang="en-US"/>
              <a:pPr fontAlgn="base">
                <a:spcBef>
                  <a:spcPct val="0"/>
                </a:spcBef>
                <a:spcAft>
                  <a:spcPct val="0"/>
                </a:spcAft>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A6837E-C694-4D06-A6E9-7485B34AD694}" type="slidenum">
              <a:rPr lang="en-US"/>
              <a:pPr fontAlgn="base">
                <a:spcBef>
                  <a:spcPct val="0"/>
                </a:spcBef>
                <a:spcAft>
                  <a:spcPct val="0"/>
                </a:spcAft>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CB2BFA-B855-4A96-90CE-02FB0CD9B404}" type="slidenum">
              <a:rPr lang="en-US"/>
              <a:pPr fontAlgn="base">
                <a:spcBef>
                  <a:spcPct val="0"/>
                </a:spcBef>
                <a:spcAft>
                  <a:spcPct val="0"/>
                </a:spcAft>
              </a:pPr>
              <a:t>33</a:t>
            </a:fld>
            <a:endParaRPr lang="en-US"/>
          </a:p>
        </p:txBody>
      </p:sp>
      <p:sp>
        <p:nvSpPr>
          <p:cNvPr id="52227" name="Rectangle 1"/>
          <p:cNvSpPr txBox="1">
            <a:spLocks noGrp="1" noRot="1" noChangeAspect="1" noChangeArrowheads="1"/>
          </p:cNvSpPr>
          <p:nvPr>
            <p:ph type="sldImg"/>
          </p:nvPr>
        </p:nvSpPr>
        <p:spPr bwMode="auto">
          <a:xfrm>
            <a:off x="1143000" y="693738"/>
            <a:ext cx="4572000" cy="3429000"/>
          </a:xfrm>
          <a:solidFill>
            <a:srgbClr val="FFFFFF"/>
          </a:solidFill>
          <a:ln>
            <a:solidFill>
              <a:srgbClr val="000000"/>
            </a:solidFill>
            <a:miter lim="800000"/>
            <a:headEnd/>
            <a:tailEnd/>
          </a:ln>
        </p:spPr>
      </p:sp>
      <p:sp>
        <p:nvSpPr>
          <p:cNvPr id="52228" name="Rectangle 2"/>
          <p:cNvSpPr txBox="1">
            <a:spLocks noGrp="1" noChangeArrowheads="1"/>
          </p:cNvSpPr>
          <p:nvPr>
            <p:ph type="body" idx="1"/>
          </p:nvPr>
        </p:nvSpPr>
        <p:spPr bwMode="auto">
          <a:xfrm>
            <a:off x="685800" y="4341813"/>
            <a:ext cx="5487988" cy="411480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4D48D3-2AAD-40DD-AF00-E6064EAC6746}" type="slidenum">
              <a:rPr lang="en-US"/>
              <a:pPr fontAlgn="base">
                <a:spcBef>
                  <a:spcPct val="0"/>
                </a:spcBef>
                <a:spcAft>
                  <a:spcPct val="0"/>
                </a:spcAft>
              </a:pPr>
              <a:t>34</a:t>
            </a:fld>
            <a:endParaRPr lang="en-US"/>
          </a:p>
        </p:txBody>
      </p:sp>
      <p:sp>
        <p:nvSpPr>
          <p:cNvPr id="54275" name="Rectangle 1"/>
          <p:cNvSpPr txBox="1">
            <a:spLocks noGrp="1" noRot="1" noChangeAspect="1" noChangeArrowheads="1"/>
          </p:cNvSpPr>
          <p:nvPr>
            <p:ph type="sldImg"/>
          </p:nvPr>
        </p:nvSpPr>
        <p:spPr bwMode="auto">
          <a:xfrm>
            <a:off x="1143000" y="693738"/>
            <a:ext cx="4572000" cy="3429000"/>
          </a:xfrm>
          <a:solidFill>
            <a:srgbClr val="FFFFFF"/>
          </a:solidFill>
          <a:ln>
            <a:solidFill>
              <a:srgbClr val="000000"/>
            </a:solidFill>
            <a:miter lim="800000"/>
            <a:headEnd/>
            <a:tailEnd/>
          </a:ln>
        </p:spPr>
      </p:sp>
      <p:sp>
        <p:nvSpPr>
          <p:cNvPr id="54276" name="Rectangle 2"/>
          <p:cNvSpPr txBox="1">
            <a:spLocks noGrp="1" noChangeArrowheads="1"/>
          </p:cNvSpPr>
          <p:nvPr>
            <p:ph type="body" idx="1"/>
          </p:nvPr>
        </p:nvSpPr>
        <p:spPr bwMode="auto">
          <a:xfrm>
            <a:off x="685800" y="4341813"/>
            <a:ext cx="5487988" cy="411480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D64B66-6BAF-47AF-8E34-A5DED1CEFF02}" type="slidenum">
              <a:rPr lang="en-US"/>
              <a:pPr fontAlgn="base">
                <a:spcBef>
                  <a:spcPct val="0"/>
                </a:spcBef>
                <a:spcAft>
                  <a:spcPct val="0"/>
                </a:spcAft>
              </a:pPr>
              <a:t>35</a:t>
            </a:fld>
            <a:endParaRPr lang="en-US"/>
          </a:p>
        </p:txBody>
      </p:sp>
      <p:sp>
        <p:nvSpPr>
          <p:cNvPr id="56323" name="Rectangle 1"/>
          <p:cNvSpPr txBox="1">
            <a:spLocks noGrp="1" noRot="1" noChangeAspect="1" noChangeArrowheads="1"/>
          </p:cNvSpPr>
          <p:nvPr>
            <p:ph type="sldImg"/>
          </p:nvPr>
        </p:nvSpPr>
        <p:spPr bwMode="auto">
          <a:xfrm>
            <a:off x="1143000" y="693738"/>
            <a:ext cx="4572000" cy="3429000"/>
          </a:xfrm>
          <a:solidFill>
            <a:srgbClr val="FFFFFF"/>
          </a:solidFill>
          <a:ln>
            <a:solidFill>
              <a:srgbClr val="000000"/>
            </a:solidFill>
            <a:miter lim="800000"/>
            <a:headEnd/>
            <a:tailEnd/>
          </a:ln>
        </p:spPr>
      </p:sp>
      <p:sp>
        <p:nvSpPr>
          <p:cNvPr id="56324" name="Rectangle 2"/>
          <p:cNvSpPr txBox="1">
            <a:spLocks noGrp="1" noChangeArrowheads="1"/>
          </p:cNvSpPr>
          <p:nvPr>
            <p:ph type="body" idx="1"/>
          </p:nvPr>
        </p:nvSpPr>
        <p:spPr bwMode="auto">
          <a:xfrm>
            <a:off x="685800" y="4341813"/>
            <a:ext cx="5487988" cy="40322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153AE4-565B-4CD4-BD92-D3AC4E9234FD}" type="slidenum">
              <a:rPr lang="en-US"/>
              <a:pPr fontAlgn="base">
                <a:spcBef>
                  <a:spcPct val="0"/>
                </a:spcBef>
                <a:spcAft>
                  <a:spcPct val="0"/>
                </a:spcAft>
              </a:pPr>
              <a:t>36</a:t>
            </a:fld>
            <a:endParaRPr lang="en-US"/>
          </a:p>
        </p:txBody>
      </p:sp>
      <p:sp>
        <p:nvSpPr>
          <p:cNvPr id="58371" name="Rectangle 1"/>
          <p:cNvSpPr txBox="1">
            <a:spLocks noGrp="1" noRot="1" noChangeAspect="1" noChangeArrowheads="1"/>
          </p:cNvSpPr>
          <p:nvPr>
            <p:ph type="sldImg"/>
          </p:nvPr>
        </p:nvSpPr>
        <p:spPr bwMode="auto">
          <a:xfrm>
            <a:off x="1143000" y="693738"/>
            <a:ext cx="4572000" cy="3429000"/>
          </a:xfrm>
          <a:solidFill>
            <a:srgbClr val="FFFFFF"/>
          </a:solidFill>
          <a:ln>
            <a:solidFill>
              <a:srgbClr val="000000"/>
            </a:solidFill>
            <a:miter lim="800000"/>
            <a:headEnd/>
            <a:tailEnd/>
          </a:ln>
        </p:spPr>
      </p:sp>
      <p:sp>
        <p:nvSpPr>
          <p:cNvPr id="58372" name="Rectangle 2"/>
          <p:cNvSpPr txBox="1">
            <a:spLocks noGrp="1" noChangeArrowheads="1"/>
          </p:cNvSpPr>
          <p:nvPr>
            <p:ph type="body" idx="1"/>
          </p:nvPr>
        </p:nvSpPr>
        <p:spPr bwMode="auto">
          <a:xfrm>
            <a:off x="685800" y="4341813"/>
            <a:ext cx="5487988" cy="403225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871C50-19D8-4CD7-83BD-685D716DE04E}" type="slidenum">
              <a:rPr lang="en-US"/>
              <a:pPr fontAlgn="base">
                <a:spcBef>
                  <a:spcPct val="0"/>
                </a:spcBef>
                <a:spcAft>
                  <a:spcPct val="0"/>
                </a:spcAft>
              </a:pPr>
              <a:t>38</a:t>
            </a:fld>
            <a:endParaRPr lang="en-US"/>
          </a:p>
        </p:txBody>
      </p:sp>
      <p:sp>
        <p:nvSpPr>
          <p:cNvPr id="61443" name="Rectangle 1"/>
          <p:cNvSpPr txBox="1">
            <a:spLocks noGrp="1" noRot="1" noChangeAspect="1" noChangeArrowheads="1"/>
          </p:cNvSpPr>
          <p:nvPr>
            <p:ph type="sldImg"/>
          </p:nvPr>
        </p:nvSpPr>
        <p:spPr bwMode="auto">
          <a:xfrm>
            <a:off x="1143000" y="693738"/>
            <a:ext cx="4572000" cy="3429000"/>
          </a:xfrm>
          <a:solidFill>
            <a:srgbClr val="FFFFFF"/>
          </a:solidFill>
          <a:ln>
            <a:solidFill>
              <a:srgbClr val="000000"/>
            </a:solidFill>
            <a:miter lim="800000"/>
            <a:headEnd/>
            <a:tailEnd/>
          </a:ln>
        </p:spPr>
      </p:sp>
      <p:sp>
        <p:nvSpPr>
          <p:cNvPr id="61444" name="Rectangle 2"/>
          <p:cNvSpPr txBox="1">
            <a:spLocks noGrp="1" noChangeArrowheads="1"/>
          </p:cNvSpPr>
          <p:nvPr>
            <p:ph type="body" idx="1"/>
          </p:nvPr>
        </p:nvSpPr>
        <p:spPr bwMode="auto">
          <a:xfrm>
            <a:off x="685800" y="4341813"/>
            <a:ext cx="5487988" cy="4114800"/>
          </a:xfrm>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189F625-712B-41AA-B482-F84DA976BF3E}" type="datetime1">
              <a:rPr lang="en-US"/>
              <a:pPr>
                <a:defRPr/>
              </a:pPr>
              <a:t>12/6/2011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006EA6A-0323-43A0-899C-8DDC0F27272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5B1FE7-359E-4208-AA2C-70CC39A87E36}" type="datetime1">
              <a:rPr lang="en-US"/>
              <a:pPr>
                <a:defRPr/>
              </a:pPr>
              <a:t>12/6/2011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07BAAD-06E9-4654-ADD6-2A53F3DEC6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9AD4C110-FB31-48A7-8B41-0FFED0441147}" type="datetime1">
              <a:rPr lang="en-US"/>
              <a:pPr>
                <a:defRPr/>
              </a:pPr>
              <a:t>12/6/2011</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BF9D0BC-C266-4D52-B80D-184ABE33E85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88712B-8079-4232-BEF0-B8EAB31F2C65}" type="datetime1">
              <a:rPr lang="en-US"/>
              <a:pPr>
                <a:defRPr/>
              </a:pPr>
              <a:t>12/6/2011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DB65FC-5663-4ED2-850D-C6070CD6298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A6695B1-A1C1-42AF-BB64-33568913D479}" type="datetime1">
              <a:rPr lang="en-US"/>
              <a:pPr>
                <a:defRPr/>
              </a:pPr>
              <a:t>12/6/2011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E0E55B6-8290-48D9-AFB8-4AFC79B8B20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745BE0-5250-49B3-81C7-15CC0E15CFD2}" type="datetime1">
              <a:rPr lang="en-US"/>
              <a:pPr>
                <a:defRPr/>
              </a:pPr>
              <a:t>12/6/2011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7818A6-EF8D-491F-AF70-C397763467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F5E2AE-FE6E-438F-953C-F5D990565931}" type="datetime1">
              <a:rPr lang="en-US"/>
              <a:pPr>
                <a:defRPr/>
              </a:pPr>
              <a:t>12/6/2011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254854-03FF-47A3-B0FB-E050BFA977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8E5A31-D3F8-4057-9BE4-44C941717422}" type="datetime1">
              <a:rPr lang="en-US"/>
              <a:pPr>
                <a:defRPr/>
              </a:pPr>
              <a:t>12/6/2011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8963B8-A982-4936-820C-7DCC1E665EA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F41E6B6-6B9B-4DCB-BF8E-9EBD9BC6263F}" type="datetime1">
              <a:rPr lang="en-US"/>
              <a:pPr>
                <a:defRPr/>
              </a:pPr>
              <a:t>12/6/2011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77E52D9-42EE-4804-85F8-D5EC02B1F2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5E17153D-81A3-4802-AD05-07000EF4269A}" type="datetime1">
              <a:rPr lang="en-US"/>
              <a:pPr>
                <a:defRPr/>
              </a:pPr>
              <a:t>12/6/2011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89D517F-0348-498C-A331-E7E40BAB3C2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89274166-9C8C-48AA-9092-C6C8E2A07442}" type="datetime1">
              <a:rPr lang="en-US"/>
              <a:pPr>
                <a:defRPr/>
              </a:pPr>
              <a:t>12/6/2011</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E49EAC29-98E7-4E51-89D0-9BD9FC809A0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7413"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defRPr>
            </a:lvl1pPr>
            <a:extLst/>
          </a:lstStyle>
          <a:p>
            <a:pPr>
              <a:defRPr/>
            </a:pPr>
            <a:fld id="{1064703A-6555-4D72-89FA-DCE8ED65A5BF}" type="datetime1">
              <a:rPr lang="en-US"/>
              <a:pPr>
                <a:defRPr/>
              </a:pPr>
              <a:t>12/6/2011</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defRPr>
            </a:lvl1pPr>
            <a:extLst/>
          </a:lstStyle>
          <a:p>
            <a:pPr>
              <a:defRPr/>
            </a:pPr>
            <a:fld id="{A7706E27-4F44-4516-8796-68FB38C6B7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hf hdr="0" ftr="0" dt="0"/>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solidFill>
                  <a:schemeClr val="accent1">
                    <a:satMod val="150000"/>
                  </a:schemeClr>
                </a:solidFill>
              </a:rPr>
              <a:t>Milestone 3 Presentation: </a:t>
            </a:r>
            <a:br>
              <a:rPr lang="en-US" dirty="0" smtClean="0">
                <a:solidFill>
                  <a:schemeClr val="accent1">
                    <a:satMod val="150000"/>
                  </a:schemeClr>
                </a:solidFill>
              </a:rPr>
            </a:br>
            <a:r>
              <a:rPr lang="en-US" dirty="0" smtClean="0">
                <a:solidFill>
                  <a:schemeClr val="accent1">
                    <a:satMod val="150000"/>
                  </a:schemeClr>
                </a:solidFill>
              </a:rPr>
              <a:t>System Level Design Review</a:t>
            </a:r>
            <a:endParaRPr lang="en-US" dirty="0">
              <a:solidFill>
                <a:schemeClr val="accent1">
                  <a:satMod val="150000"/>
                </a:schemeClr>
              </a:solidFill>
            </a:endParaRPr>
          </a:p>
        </p:txBody>
      </p:sp>
      <p:sp>
        <p:nvSpPr>
          <p:cNvPr id="14338" name="Subtitle 2"/>
          <p:cNvSpPr>
            <a:spLocks noGrp="1"/>
          </p:cNvSpPr>
          <p:nvPr>
            <p:ph type="subTitle" idx="1"/>
          </p:nvPr>
        </p:nvSpPr>
        <p:spPr>
          <a:xfrm>
            <a:off x="685800" y="1828800"/>
            <a:ext cx="8077200" cy="1500188"/>
          </a:xfrm>
        </p:spPr>
        <p:txBody>
          <a:bodyPr/>
          <a:lstStyle/>
          <a:p>
            <a:r>
              <a:rPr lang="en-US" smtClean="0"/>
              <a:t>Team 3 : Electric Formula Vehicle</a:t>
            </a:r>
          </a:p>
        </p:txBody>
      </p:sp>
      <p:sp>
        <p:nvSpPr>
          <p:cNvPr id="4" name="Slide Number Placeholder 3"/>
          <p:cNvSpPr>
            <a:spLocks noGrp="1"/>
          </p:cNvSpPr>
          <p:nvPr>
            <p:ph type="sldNum" sz="quarter" idx="12"/>
          </p:nvPr>
        </p:nvSpPr>
        <p:spPr/>
        <p:txBody>
          <a:bodyPr/>
          <a:lstStyle/>
          <a:p>
            <a:pPr>
              <a:defRPr/>
            </a:pPr>
            <a:fld id="{29672776-AD43-4DAC-8351-7AE9F712FFE1}"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Driving Cycle</a:t>
            </a:r>
            <a:endParaRPr lang="en-US" dirty="0">
              <a:solidFill>
                <a:schemeClr val="accent1">
                  <a:satMod val="150000"/>
                </a:schemeClr>
              </a:solidFill>
            </a:endParaRPr>
          </a:p>
        </p:txBody>
      </p:sp>
      <p:sp>
        <p:nvSpPr>
          <p:cNvPr id="25602" name="Content Placeholder 2"/>
          <p:cNvSpPr>
            <a:spLocks noGrp="1"/>
          </p:cNvSpPr>
          <p:nvPr>
            <p:ph idx="1"/>
          </p:nvPr>
        </p:nvSpPr>
        <p:spPr/>
        <p:txBody>
          <a:bodyPr/>
          <a:lstStyle/>
          <a:p>
            <a:r>
              <a:rPr lang="en-US" smtClean="0"/>
              <a:t>A sample driving cycle was made based on the rules listed in the formula hybrid rulebook.</a:t>
            </a:r>
          </a:p>
          <a:p>
            <a:r>
              <a:rPr lang="en-US" smtClean="0"/>
              <a:t>Based on previous years a lap time of 100s is being designed for. For simulation purposes this time was reduced by a factor of 10. The velocity was also reduced by a factor of 10. </a:t>
            </a:r>
          </a:p>
          <a:p>
            <a:r>
              <a:rPr lang="en-US" smtClean="0"/>
              <a:t>Since both were reduced the acceleration is unaffected. </a:t>
            </a:r>
          </a:p>
        </p:txBody>
      </p:sp>
      <p:sp>
        <p:nvSpPr>
          <p:cNvPr id="25603" name="TextBox 3"/>
          <p:cNvSpPr txBox="1">
            <a:spLocks noChangeArrowheads="1"/>
          </p:cNvSpPr>
          <p:nvPr/>
        </p:nvSpPr>
        <p:spPr bwMode="auto">
          <a:xfrm>
            <a:off x="7772400" y="228600"/>
            <a:ext cx="1143000" cy="381000"/>
          </a:xfrm>
          <a:prstGeom prst="rect">
            <a:avLst/>
          </a:prstGeom>
          <a:noFill/>
          <a:ln w="9525">
            <a:noFill/>
            <a:miter lim="800000"/>
            <a:headEnd/>
            <a:tailEnd/>
          </a:ln>
        </p:spPr>
        <p:txBody>
          <a:bodyPr>
            <a:spAutoFit/>
          </a:bodyPr>
          <a:lstStyle/>
          <a:p>
            <a:r>
              <a:rPr lang="en-US">
                <a:latin typeface="Corbel" pitchFamily="34" charset="0"/>
              </a:rPr>
              <a:t>Scott Hill</a:t>
            </a:r>
          </a:p>
        </p:txBody>
      </p:sp>
      <p:sp>
        <p:nvSpPr>
          <p:cNvPr id="5" name="Slide Number Placeholder 4"/>
          <p:cNvSpPr>
            <a:spLocks noGrp="1"/>
          </p:cNvSpPr>
          <p:nvPr>
            <p:ph type="sldNum" sz="quarter" idx="12"/>
          </p:nvPr>
        </p:nvSpPr>
        <p:spPr/>
        <p:txBody>
          <a:bodyPr/>
          <a:lstStyle/>
          <a:p>
            <a:pPr>
              <a:defRPr/>
            </a:pPr>
            <a:fld id="{88954726-75FE-44FC-9922-54DA779E3C86}" type="slidenum">
              <a:rPr lang="en-US"/>
              <a:pPr>
                <a:defRPr/>
              </a:pPr>
              <a:t>10</a:t>
            </a:fld>
            <a:endParaRPr lang="en-US"/>
          </a:p>
        </p:txBody>
      </p:sp>
      <p:sp>
        <p:nvSpPr>
          <p:cNvPr id="6" name="Footer Placeholder 5"/>
          <p:cNvSpPr>
            <a:spLocks noGrp="1"/>
          </p:cNvSpPr>
          <p:nvPr>
            <p:ph type="ftr" sz="quarter" idx="11"/>
          </p:nvPr>
        </p:nvSpPr>
        <p:spPr/>
        <p:txBody>
          <a:bodyPr/>
          <a:lstStyle/>
          <a:p>
            <a:pPr>
              <a:defRPr/>
            </a:pPr>
            <a:r>
              <a:rPr lang="en-US" smtClean="0"/>
              <a:t>Presented By: Scott Hill</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183"/>
            <a:ext cx="8229600" cy="1143000"/>
          </a:xfrm>
        </p:spPr>
        <p:txBody>
          <a:bodyPr/>
          <a:lstStyle/>
          <a:p>
            <a:pPr fontAlgn="auto">
              <a:spcAft>
                <a:spcPts val="0"/>
              </a:spcAft>
              <a:defRPr/>
            </a:pPr>
            <a:r>
              <a:rPr lang="en-US" dirty="0" smtClean="0">
                <a:solidFill>
                  <a:schemeClr val="accent1">
                    <a:satMod val="150000"/>
                  </a:schemeClr>
                </a:solidFill>
              </a:rPr>
              <a:t>Driving Cycle Cont.</a:t>
            </a:r>
            <a:endParaRPr lang="en-US" dirty="0">
              <a:solidFill>
                <a:schemeClr val="accent1">
                  <a:satMod val="150000"/>
                </a:schemeClr>
              </a:solidFill>
            </a:endParaRPr>
          </a:p>
        </p:txBody>
      </p:sp>
      <p:pic>
        <p:nvPicPr>
          <p:cNvPr id="26626" name="Content Placeholder 3"/>
          <p:cNvPicPr>
            <a:picLocks noGrp="1" noChangeAspect="1"/>
          </p:cNvPicPr>
          <p:nvPr>
            <p:ph idx="1"/>
          </p:nvPr>
        </p:nvPicPr>
        <p:blipFill>
          <a:blip r:embed="rId2" cstate="print"/>
          <a:srcRect/>
          <a:stretch>
            <a:fillRect/>
          </a:stretch>
        </p:blipFill>
        <p:spPr>
          <a:xfrm>
            <a:off x="152400" y="1905000"/>
            <a:ext cx="4773613" cy="3992563"/>
          </a:xfrm>
        </p:spPr>
      </p:pic>
      <p:pic>
        <p:nvPicPr>
          <p:cNvPr id="26627" name="Picture 4"/>
          <p:cNvPicPr>
            <a:picLocks noChangeAspect="1"/>
          </p:cNvPicPr>
          <p:nvPr/>
        </p:nvPicPr>
        <p:blipFill>
          <a:blip r:embed="rId3" cstate="print"/>
          <a:srcRect/>
          <a:stretch>
            <a:fillRect/>
          </a:stretch>
        </p:blipFill>
        <p:spPr bwMode="auto">
          <a:xfrm>
            <a:off x="3937000" y="914400"/>
            <a:ext cx="5207000" cy="2211388"/>
          </a:xfrm>
          <a:prstGeom prst="rect">
            <a:avLst/>
          </a:prstGeom>
          <a:noFill/>
          <a:ln w="9525">
            <a:noFill/>
            <a:miter lim="800000"/>
            <a:headEnd/>
            <a:tailEnd/>
          </a:ln>
        </p:spPr>
      </p:pic>
      <p:pic>
        <p:nvPicPr>
          <p:cNvPr id="26628" name="Picture 5"/>
          <p:cNvPicPr>
            <a:picLocks noChangeAspect="1"/>
          </p:cNvPicPr>
          <p:nvPr/>
        </p:nvPicPr>
        <p:blipFill>
          <a:blip r:embed="rId4" cstate="print"/>
          <a:srcRect/>
          <a:stretch>
            <a:fillRect/>
          </a:stretch>
        </p:blipFill>
        <p:spPr bwMode="auto">
          <a:xfrm>
            <a:off x="3810000" y="4514850"/>
            <a:ext cx="5297488" cy="2305050"/>
          </a:xfrm>
          <a:prstGeom prst="rect">
            <a:avLst/>
          </a:prstGeom>
          <a:noFill/>
          <a:ln w="9525">
            <a:noFill/>
            <a:miter lim="800000"/>
            <a:headEnd/>
            <a:tailEnd/>
          </a:ln>
        </p:spPr>
      </p:pic>
      <p:sp>
        <p:nvSpPr>
          <p:cNvPr id="26629" name="TextBox 6"/>
          <p:cNvSpPr txBox="1">
            <a:spLocks noChangeArrowheads="1"/>
          </p:cNvSpPr>
          <p:nvPr/>
        </p:nvSpPr>
        <p:spPr bwMode="auto">
          <a:xfrm>
            <a:off x="4648200" y="3205163"/>
            <a:ext cx="4570413" cy="923925"/>
          </a:xfrm>
          <a:prstGeom prst="rect">
            <a:avLst/>
          </a:prstGeom>
          <a:noFill/>
          <a:ln w="9525">
            <a:noFill/>
            <a:miter lim="800000"/>
            <a:headEnd/>
            <a:tailEnd/>
          </a:ln>
        </p:spPr>
        <p:txBody>
          <a:bodyPr wrap="none">
            <a:spAutoFit/>
          </a:bodyPr>
          <a:lstStyle/>
          <a:p>
            <a:r>
              <a:rPr lang="en-US">
                <a:latin typeface="Corbel" pitchFamily="34" charset="0"/>
              </a:rPr>
              <a:t>Since Regenerative Braking will not be used</a:t>
            </a:r>
          </a:p>
          <a:p>
            <a:r>
              <a:rPr lang="en-US">
                <a:latin typeface="Corbel" pitchFamily="34" charset="0"/>
              </a:rPr>
              <a:t>only the acceleration powered by the batteries</a:t>
            </a:r>
          </a:p>
          <a:p>
            <a:r>
              <a:rPr lang="en-US">
                <a:latin typeface="Corbel" pitchFamily="34" charset="0"/>
              </a:rPr>
              <a:t>was considered in the sizing.</a:t>
            </a:r>
          </a:p>
        </p:txBody>
      </p:sp>
      <p:sp>
        <p:nvSpPr>
          <p:cNvPr id="26630" name="TextBox 7"/>
          <p:cNvSpPr txBox="1">
            <a:spLocks noChangeArrowheads="1"/>
          </p:cNvSpPr>
          <p:nvPr/>
        </p:nvSpPr>
        <p:spPr bwMode="auto">
          <a:xfrm>
            <a:off x="7772400" y="228600"/>
            <a:ext cx="1143000" cy="381000"/>
          </a:xfrm>
          <a:prstGeom prst="rect">
            <a:avLst/>
          </a:prstGeom>
          <a:noFill/>
          <a:ln w="9525">
            <a:noFill/>
            <a:miter lim="800000"/>
            <a:headEnd/>
            <a:tailEnd/>
          </a:ln>
        </p:spPr>
        <p:txBody>
          <a:bodyPr>
            <a:spAutoFit/>
          </a:bodyPr>
          <a:lstStyle/>
          <a:p>
            <a:r>
              <a:rPr lang="en-US">
                <a:latin typeface="Corbel" pitchFamily="34" charset="0"/>
              </a:rPr>
              <a:t>Scott Hill</a:t>
            </a:r>
          </a:p>
        </p:txBody>
      </p:sp>
      <p:sp>
        <p:nvSpPr>
          <p:cNvPr id="3" name="Slide Number Placeholder 2"/>
          <p:cNvSpPr>
            <a:spLocks noGrp="1"/>
          </p:cNvSpPr>
          <p:nvPr>
            <p:ph type="sldNum" sz="quarter" idx="12"/>
          </p:nvPr>
        </p:nvSpPr>
        <p:spPr/>
        <p:txBody>
          <a:bodyPr/>
          <a:lstStyle/>
          <a:p>
            <a:pPr>
              <a:defRPr/>
            </a:pPr>
            <a:fld id="{7699FA91-3371-4186-9F00-505E6EDEBC27}" type="slidenum">
              <a:rPr lang="en-US"/>
              <a:pPr>
                <a:defRPr/>
              </a:pPr>
              <a:t>11</a:t>
            </a:fld>
            <a:endParaRPr lang="en-US"/>
          </a:p>
        </p:txBody>
      </p:sp>
      <p:sp>
        <p:nvSpPr>
          <p:cNvPr id="9" name="Footer Placeholder 8"/>
          <p:cNvSpPr>
            <a:spLocks noGrp="1"/>
          </p:cNvSpPr>
          <p:nvPr>
            <p:ph type="ftr" sz="quarter" idx="11"/>
          </p:nvPr>
        </p:nvSpPr>
        <p:spPr>
          <a:xfrm>
            <a:off x="1752600" y="6507163"/>
            <a:ext cx="5507038" cy="274637"/>
          </a:xfrm>
        </p:spPr>
        <p:txBody>
          <a:bodyPr/>
          <a:lstStyle/>
          <a:p>
            <a:pPr>
              <a:defRPr/>
            </a:pPr>
            <a:r>
              <a:rPr lang="en-US" smtClean="0"/>
              <a:t>Presented By: Scott Hill</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Analysis of Equations used</a:t>
            </a:r>
            <a:endParaRPr lang="en-US" dirty="0">
              <a:solidFill>
                <a:schemeClr val="accent1">
                  <a:satMod val="150000"/>
                </a:schemeClr>
              </a:solidFill>
            </a:endParaRPr>
          </a:p>
        </p:txBody>
      </p:sp>
      <p:sp>
        <p:nvSpPr>
          <p:cNvPr id="27650" name="Content Placeholder 2"/>
          <p:cNvSpPr>
            <a:spLocks noGrp="1"/>
          </p:cNvSpPr>
          <p:nvPr>
            <p:ph idx="1"/>
          </p:nvPr>
        </p:nvSpPr>
        <p:spPr>
          <a:xfrm>
            <a:off x="304800" y="1828800"/>
            <a:ext cx="8229600" cy="4525963"/>
          </a:xfrm>
        </p:spPr>
        <p:txBody>
          <a:bodyPr/>
          <a:lstStyle/>
          <a:p>
            <a:r>
              <a:rPr lang="en-US" sz="2800" smtClean="0"/>
              <a:t>                                                 was used to determine the power required by the vehicle.</a:t>
            </a:r>
          </a:p>
          <a:p>
            <a:r>
              <a:rPr lang="en-US" sz="2800" smtClean="0"/>
              <a:t>List of equation parameters:</a:t>
            </a:r>
          </a:p>
          <a:p>
            <a:pPr lvl="1"/>
            <a:r>
              <a:rPr lang="en-US" sz="2000" smtClean="0"/>
              <a:t>C</a:t>
            </a:r>
            <a:r>
              <a:rPr lang="en-US" sz="2000" baseline="-25000" smtClean="0"/>
              <a:t>R</a:t>
            </a:r>
            <a:r>
              <a:rPr lang="en-US" sz="2000" smtClean="0"/>
              <a:t> = 0.015  (Rolling resistance)</a:t>
            </a:r>
          </a:p>
          <a:p>
            <a:pPr lvl="1"/>
            <a:r>
              <a:rPr lang="en-US" sz="2000" smtClean="0"/>
              <a:t>m = 450lb or 204kg (Mass of vehicle)</a:t>
            </a:r>
          </a:p>
          <a:p>
            <a:pPr lvl="1"/>
            <a:r>
              <a:rPr lang="en-US" sz="2000" smtClean="0"/>
              <a:t>g = 9.81m/s</a:t>
            </a:r>
            <a:r>
              <a:rPr lang="en-US" sz="2000" baseline="30000" smtClean="0"/>
              <a:t>2 </a:t>
            </a:r>
            <a:r>
              <a:rPr lang="en-US" sz="2000" smtClean="0"/>
              <a:t> (Acceleration of gravity)</a:t>
            </a:r>
          </a:p>
          <a:p>
            <a:pPr lvl="1"/>
            <a:r>
              <a:rPr lang="en-US" sz="2000" smtClean="0"/>
              <a:t>Sin(</a:t>
            </a:r>
            <a:r>
              <a:rPr lang="el-GR" sz="2000" smtClean="0"/>
              <a:t>θ</a:t>
            </a:r>
            <a:r>
              <a:rPr lang="en-US" sz="2000" smtClean="0"/>
              <a:t>) = 1  (Incline assumed to be on a level surface)</a:t>
            </a:r>
          </a:p>
          <a:p>
            <a:pPr lvl="1"/>
            <a:r>
              <a:rPr lang="el-GR" sz="2000" smtClean="0"/>
              <a:t>ρ</a:t>
            </a:r>
            <a:r>
              <a:rPr lang="en-US" sz="2000" baseline="-25000" smtClean="0"/>
              <a:t>a</a:t>
            </a:r>
            <a:r>
              <a:rPr lang="en-US" sz="2000" smtClean="0"/>
              <a:t> = 1.205</a:t>
            </a:r>
            <a:r>
              <a:rPr lang="en-US" sz="2000" baseline="-25000" smtClean="0"/>
              <a:t> </a:t>
            </a:r>
            <a:r>
              <a:rPr lang="en-US" sz="2000" smtClean="0"/>
              <a:t>kg/m</a:t>
            </a:r>
            <a:r>
              <a:rPr lang="en-US" sz="2000" baseline="30000" smtClean="0"/>
              <a:t>3</a:t>
            </a:r>
            <a:r>
              <a:rPr lang="en-US" sz="2000" smtClean="0"/>
              <a:t> (Air density)</a:t>
            </a:r>
          </a:p>
          <a:p>
            <a:pPr lvl="1"/>
            <a:r>
              <a:rPr lang="en-US" sz="2000" smtClean="0"/>
              <a:t>C</a:t>
            </a:r>
            <a:r>
              <a:rPr lang="en-US" sz="2000" baseline="-25000" smtClean="0"/>
              <a:t>D</a:t>
            </a:r>
            <a:r>
              <a:rPr lang="en-US" sz="2000" smtClean="0"/>
              <a:t> = 0.85 (Drag coefficient)</a:t>
            </a:r>
          </a:p>
          <a:p>
            <a:pPr lvl="1"/>
            <a:r>
              <a:rPr lang="en-US" sz="2000" smtClean="0"/>
              <a:t>A</a:t>
            </a:r>
            <a:r>
              <a:rPr lang="en-US" sz="2000" baseline="-25000" smtClean="0"/>
              <a:t>f </a:t>
            </a:r>
            <a:r>
              <a:rPr lang="en-US" sz="2000" smtClean="0"/>
              <a:t>= 0.82 m</a:t>
            </a:r>
            <a:r>
              <a:rPr lang="en-US" sz="2000" baseline="30000" smtClean="0"/>
              <a:t>2</a:t>
            </a:r>
            <a:r>
              <a:rPr lang="en-US" sz="2000" smtClean="0"/>
              <a:t> (Frontal area)</a:t>
            </a:r>
            <a:endParaRPr lang="en-US" smtClean="0"/>
          </a:p>
          <a:p>
            <a:pPr lvl="1"/>
            <a:endParaRPr lang="en-US" smtClean="0"/>
          </a:p>
        </p:txBody>
      </p:sp>
      <p:pic>
        <p:nvPicPr>
          <p:cNvPr id="27651" name="Picture 3" descr="PowerEquation.JPG"/>
          <p:cNvPicPr>
            <a:picLocks noChangeAspect="1"/>
          </p:cNvPicPr>
          <p:nvPr/>
        </p:nvPicPr>
        <p:blipFill>
          <a:blip r:embed="rId3" cstate="print"/>
          <a:srcRect/>
          <a:stretch>
            <a:fillRect/>
          </a:stretch>
        </p:blipFill>
        <p:spPr bwMode="auto">
          <a:xfrm>
            <a:off x="609600" y="1828800"/>
            <a:ext cx="3657600" cy="617538"/>
          </a:xfrm>
          <a:prstGeom prst="rect">
            <a:avLst/>
          </a:prstGeom>
          <a:noFill/>
          <a:ln w="9525">
            <a:noFill/>
            <a:miter lim="800000"/>
            <a:headEnd/>
            <a:tailEnd/>
          </a:ln>
        </p:spPr>
      </p:pic>
      <p:sp>
        <p:nvSpPr>
          <p:cNvPr id="27652" name="TextBox 4"/>
          <p:cNvSpPr txBox="1">
            <a:spLocks noChangeArrowheads="1"/>
          </p:cNvSpPr>
          <p:nvPr/>
        </p:nvSpPr>
        <p:spPr bwMode="auto">
          <a:xfrm>
            <a:off x="7772400" y="228600"/>
            <a:ext cx="1143000" cy="381000"/>
          </a:xfrm>
          <a:prstGeom prst="rect">
            <a:avLst/>
          </a:prstGeom>
          <a:noFill/>
          <a:ln w="9525">
            <a:noFill/>
            <a:miter lim="800000"/>
            <a:headEnd/>
            <a:tailEnd/>
          </a:ln>
        </p:spPr>
        <p:txBody>
          <a:bodyPr>
            <a:spAutoFit/>
          </a:bodyPr>
          <a:lstStyle/>
          <a:p>
            <a:r>
              <a:rPr lang="en-US">
                <a:latin typeface="Corbel" pitchFamily="34" charset="0"/>
              </a:rPr>
              <a:t>Scott Hill</a:t>
            </a:r>
          </a:p>
        </p:txBody>
      </p:sp>
      <p:sp>
        <p:nvSpPr>
          <p:cNvPr id="6" name="Slide Number Placeholder 5"/>
          <p:cNvSpPr>
            <a:spLocks noGrp="1"/>
          </p:cNvSpPr>
          <p:nvPr>
            <p:ph type="sldNum" sz="quarter" idx="12"/>
          </p:nvPr>
        </p:nvSpPr>
        <p:spPr/>
        <p:txBody>
          <a:bodyPr/>
          <a:lstStyle/>
          <a:p>
            <a:pPr>
              <a:defRPr/>
            </a:pPr>
            <a:fld id="{9E7BCC6B-2188-400A-9629-FFA9FBA39B0B}" type="slidenum">
              <a:rPr lang="en-US"/>
              <a:pPr>
                <a:defRPr/>
              </a:pPr>
              <a:t>12</a:t>
            </a:fld>
            <a:endParaRPr lang="en-US"/>
          </a:p>
        </p:txBody>
      </p:sp>
      <p:sp>
        <p:nvSpPr>
          <p:cNvPr id="7" name="Footer Placeholder 6"/>
          <p:cNvSpPr>
            <a:spLocks noGrp="1"/>
          </p:cNvSpPr>
          <p:nvPr>
            <p:ph type="ftr" sz="quarter" idx="11"/>
          </p:nvPr>
        </p:nvSpPr>
        <p:spPr/>
        <p:txBody>
          <a:bodyPr/>
          <a:lstStyle/>
          <a:p>
            <a:pPr>
              <a:defRPr/>
            </a:pPr>
            <a:r>
              <a:rPr lang="en-US" smtClean="0"/>
              <a:t>Presented By: Scott Hill</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714" y="152400"/>
            <a:ext cx="8229600" cy="1143000"/>
          </a:xfrm>
        </p:spPr>
        <p:txBody>
          <a:bodyPr/>
          <a:lstStyle/>
          <a:p>
            <a:pPr fontAlgn="auto">
              <a:spcAft>
                <a:spcPts val="0"/>
              </a:spcAft>
              <a:defRPr/>
            </a:pPr>
            <a:r>
              <a:rPr lang="en-US" dirty="0" smtClean="0">
                <a:solidFill>
                  <a:schemeClr val="accent1">
                    <a:satMod val="150000"/>
                  </a:schemeClr>
                </a:solidFill>
              </a:rPr>
              <a:t>Power Calculations</a:t>
            </a:r>
            <a:endParaRPr lang="en-US" dirty="0">
              <a:solidFill>
                <a:schemeClr val="accent1">
                  <a:satMod val="150000"/>
                </a:schemeClr>
              </a:solidFill>
            </a:endParaRPr>
          </a:p>
        </p:txBody>
      </p:sp>
      <p:pic>
        <p:nvPicPr>
          <p:cNvPr id="29698" name="Picture 8" descr="PowerEquation.JPG"/>
          <p:cNvPicPr>
            <a:picLocks noChangeAspect="1"/>
          </p:cNvPicPr>
          <p:nvPr/>
        </p:nvPicPr>
        <p:blipFill>
          <a:blip r:embed="rId2" cstate="print"/>
          <a:srcRect/>
          <a:stretch>
            <a:fillRect/>
          </a:stretch>
        </p:blipFill>
        <p:spPr bwMode="auto">
          <a:xfrm>
            <a:off x="209550" y="5756275"/>
            <a:ext cx="4457700" cy="695325"/>
          </a:xfrm>
          <a:prstGeom prst="rect">
            <a:avLst/>
          </a:prstGeom>
          <a:noFill/>
          <a:ln w="9525">
            <a:noFill/>
            <a:miter lim="800000"/>
            <a:headEnd/>
            <a:tailEnd/>
          </a:ln>
        </p:spPr>
      </p:pic>
      <p:sp>
        <p:nvSpPr>
          <p:cNvPr id="29699" name="TextBox 13"/>
          <p:cNvSpPr txBox="1">
            <a:spLocks noChangeArrowheads="1"/>
          </p:cNvSpPr>
          <p:nvPr/>
        </p:nvSpPr>
        <p:spPr bwMode="auto">
          <a:xfrm>
            <a:off x="4267200" y="4881563"/>
            <a:ext cx="2019300" cy="368300"/>
          </a:xfrm>
          <a:prstGeom prst="rect">
            <a:avLst/>
          </a:prstGeom>
          <a:noFill/>
          <a:ln w="9525">
            <a:noFill/>
            <a:miter lim="800000"/>
            <a:headEnd/>
            <a:tailEnd/>
          </a:ln>
        </p:spPr>
        <p:txBody>
          <a:bodyPr wrap="none">
            <a:spAutoFit/>
          </a:bodyPr>
          <a:lstStyle/>
          <a:p>
            <a:r>
              <a:rPr lang="en-US">
                <a:latin typeface="Corbel" pitchFamily="34" charset="0"/>
              </a:rPr>
              <a:t>Scaling Conversions</a:t>
            </a:r>
          </a:p>
        </p:txBody>
      </p:sp>
      <p:sp>
        <p:nvSpPr>
          <p:cNvPr id="29700" name="TextBox 15"/>
          <p:cNvSpPr txBox="1">
            <a:spLocks noChangeArrowheads="1"/>
          </p:cNvSpPr>
          <p:nvPr/>
        </p:nvSpPr>
        <p:spPr bwMode="auto">
          <a:xfrm>
            <a:off x="7010400" y="4419600"/>
            <a:ext cx="1963738" cy="923925"/>
          </a:xfrm>
          <a:prstGeom prst="rect">
            <a:avLst/>
          </a:prstGeom>
          <a:noFill/>
          <a:ln w="9525">
            <a:noFill/>
            <a:miter lim="800000"/>
            <a:headEnd/>
            <a:tailEnd/>
          </a:ln>
        </p:spPr>
        <p:txBody>
          <a:bodyPr wrap="none">
            <a:spAutoFit/>
          </a:bodyPr>
          <a:lstStyle/>
          <a:p>
            <a:pPr algn="ctr"/>
            <a:r>
              <a:rPr lang="en-US">
                <a:latin typeface="Corbel" pitchFamily="34" charset="0"/>
              </a:rPr>
              <a:t>Conversion From </a:t>
            </a:r>
          </a:p>
          <a:p>
            <a:pPr algn="ctr"/>
            <a:r>
              <a:rPr lang="en-US">
                <a:latin typeface="Corbel" pitchFamily="34" charset="0"/>
              </a:rPr>
              <a:t>Wh to Ah and total</a:t>
            </a:r>
          </a:p>
          <a:p>
            <a:pPr algn="ctr"/>
            <a:r>
              <a:rPr lang="en-US">
                <a:latin typeface="Corbel" pitchFamily="34" charset="0"/>
              </a:rPr>
              <a:t>Capacity Required</a:t>
            </a:r>
          </a:p>
        </p:txBody>
      </p:sp>
      <p:sp>
        <p:nvSpPr>
          <p:cNvPr id="29701" name="TextBox 21"/>
          <p:cNvSpPr txBox="1">
            <a:spLocks noChangeArrowheads="1"/>
          </p:cNvSpPr>
          <p:nvPr/>
        </p:nvSpPr>
        <p:spPr bwMode="auto">
          <a:xfrm>
            <a:off x="7772400" y="228600"/>
            <a:ext cx="1143000" cy="381000"/>
          </a:xfrm>
          <a:prstGeom prst="rect">
            <a:avLst/>
          </a:prstGeom>
          <a:noFill/>
          <a:ln w="9525">
            <a:noFill/>
            <a:miter lim="800000"/>
            <a:headEnd/>
            <a:tailEnd/>
          </a:ln>
        </p:spPr>
        <p:txBody>
          <a:bodyPr>
            <a:spAutoFit/>
          </a:bodyPr>
          <a:lstStyle/>
          <a:p>
            <a:r>
              <a:rPr lang="en-US">
                <a:latin typeface="Corbel" pitchFamily="34" charset="0"/>
              </a:rPr>
              <a:t>Scott Hill</a:t>
            </a:r>
          </a:p>
        </p:txBody>
      </p:sp>
      <p:sp>
        <p:nvSpPr>
          <p:cNvPr id="3" name="Slide Number Placeholder 2"/>
          <p:cNvSpPr>
            <a:spLocks noGrp="1"/>
          </p:cNvSpPr>
          <p:nvPr>
            <p:ph type="sldNum" sz="quarter" idx="12"/>
          </p:nvPr>
        </p:nvSpPr>
        <p:spPr/>
        <p:txBody>
          <a:bodyPr/>
          <a:lstStyle/>
          <a:p>
            <a:pPr>
              <a:defRPr/>
            </a:pPr>
            <a:fld id="{FB7824F3-F6FA-4318-B158-579B5D387553}" type="slidenum">
              <a:rPr lang="en-US"/>
              <a:pPr>
                <a:defRPr/>
              </a:pPr>
              <a:t>13</a:t>
            </a:fld>
            <a:endParaRPr lang="en-US"/>
          </a:p>
        </p:txBody>
      </p:sp>
      <p:sp>
        <p:nvSpPr>
          <p:cNvPr id="4" name="Footer Placeholder 3"/>
          <p:cNvSpPr>
            <a:spLocks noGrp="1"/>
          </p:cNvSpPr>
          <p:nvPr>
            <p:ph type="ftr" sz="quarter" idx="11"/>
          </p:nvPr>
        </p:nvSpPr>
        <p:spPr/>
        <p:txBody>
          <a:bodyPr/>
          <a:lstStyle/>
          <a:p>
            <a:pPr>
              <a:defRPr/>
            </a:pPr>
            <a:r>
              <a:rPr lang="en-US" smtClean="0"/>
              <a:t>Presented By: Scott Hill</a:t>
            </a:r>
            <a:endParaRPr lang="en-US"/>
          </a:p>
        </p:txBody>
      </p:sp>
      <p:pic>
        <p:nvPicPr>
          <p:cNvPr id="29704" name="Picture 5"/>
          <p:cNvPicPr>
            <a:picLocks noChangeAspect="1"/>
          </p:cNvPicPr>
          <p:nvPr/>
        </p:nvPicPr>
        <p:blipFill>
          <a:blip r:embed="rId3" cstate="print"/>
          <a:srcRect/>
          <a:stretch>
            <a:fillRect/>
          </a:stretch>
        </p:blipFill>
        <p:spPr bwMode="auto">
          <a:xfrm>
            <a:off x="0" y="2024063"/>
            <a:ext cx="9144000" cy="3495675"/>
          </a:xfrm>
          <a:prstGeom prst="rect">
            <a:avLst/>
          </a:prstGeom>
          <a:noFill/>
          <a:ln w="9525">
            <a:noFill/>
            <a:miter lim="800000"/>
            <a:headEnd/>
            <a:tailEnd/>
          </a:ln>
        </p:spPr>
      </p:pic>
      <p:sp>
        <p:nvSpPr>
          <p:cNvPr id="10" name="Rectangle 9"/>
          <p:cNvSpPr/>
          <p:nvPr/>
        </p:nvSpPr>
        <p:spPr>
          <a:xfrm>
            <a:off x="0" y="1828800"/>
            <a:ext cx="1295400" cy="14478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1371600" y="2286000"/>
            <a:ext cx="2590800" cy="30575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7" name="Straight Arrow Connector 26"/>
          <p:cNvCxnSpPr/>
          <p:nvPr/>
        </p:nvCxnSpPr>
        <p:spPr>
          <a:xfrm flipV="1">
            <a:off x="2362200" y="5383213"/>
            <a:ext cx="228600" cy="5603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114800" y="2895600"/>
            <a:ext cx="1752600" cy="198596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09" name="TextBox 32"/>
          <p:cNvSpPr txBox="1">
            <a:spLocks noChangeArrowheads="1"/>
          </p:cNvSpPr>
          <p:nvPr/>
        </p:nvSpPr>
        <p:spPr bwMode="auto">
          <a:xfrm>
            <a:off x="209550" y="1906588"/>
            <a:ext cx="920750" cy="646112"/>
          </a:xfrm>
          <a:prstGeom prst="rect">
            <a:avLst/>
          </a:prstGeom>
          <a:noFill/>
          <a:ln w="9525">
            <a:noFill/>
            <a:miter lim="800000"/>
            <a:headEnd/>
            <a:tailEnd/>
          </a:ln>
        </p:spPr>
        <p:txBody>
          <a:bodyPr wrap="none">
            <a:spAutoFit/>
          </a:bodyPr>
          <a:lstStyle/>
          <a:p>
            <a:r>
              <a:rPr lang="en-US">
                <a:latin typeface="Corbel" pitchFamily="34" charset="0"/>
              </a:rPr>
              <a:t>Driving </a:t>
            </a:r>
          </a:p>
          <a:p>
            <a:r>
              <a:rPr lang="en-US">
                <a:latin typeface="Corbel" pitchFamily="34" charset="0"/>
              </a:rPr>
              <a:t>Cycle</a:t>
            </a:r>
          </a:p>
        </p:txBody>
      </p:sp>
      <p:sp>
        <p:nvSpPr>
          <p:cNvPr id="29710" name="TextBox 33"/>
          <p:cNvSpPr txBox="1">
            <a:spLocks noChangeArrowheads="1"/>
          </p:cNvSpPr>
          <p:nvPr/>
        </p:nvSpPr>
        <p:spPr bwMode="auto">
          <a:xfrm>
            <a:off x="4267200" y="4022725"/>
            <a:ext cx="1349375" cy="646113"/>
          </a:xfrm>
          <a:prstGeom prst="rect">
            <a:avLst/>
          </a:prstGeom>
          <a:noFill/>
          <a:ln w="9525">
            <a:noFill/>
            <a:miter lim="800000"/>
            <a:headEnd/>
            <a:tailEnd/>
          </a:ln>
        </p:spPr>
        <p:txBody>
          <a:bodyPr wrap="none">
            <a:spAutoFit/>
          </a:bodyPr>
          <a:lstStyle/>
          <a:p>
            <a:r>
              <a:rPr lang="en-US">
                <a:latin typeface="Corbel" pitchFamily="34" charset="0"/>
              </a:rPr>
              <a:t>Scaling</a:t>
            </a:r>
          </a:p>
          <a:p>
            <a:r>
              <a:rPr lang="en-US">
                <a:latin typeface="Corbel" pitchFamily="34" charset="0"/>
              </a:rPr>
              <a:t>Conversions</a:t>
            </a:r>
          </a:p>
        </p:txBody>
      </p:sp>
      <p:sp>
        <p:nvSpPr>
          <p:cNvPr id="35" name="Rectangle 34"/>
          <p:cNvSpPr/>
          <p:nvPr/>
        </p:nvSpPr>
        <p:spPr>
          <a:xfrm>
            <a:off x="6019800" y="2743200"/>
            <a:ext cx="2667000" cy="32004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12" name="TextBox 35"/>
          <p:cNvSpPr txBox="1">
            <a:spLocks noChangeArrowheads="1"/>
          </p:cNvSpPr>
          <p:nvPr/>
        </p:nvSpPr>
        <p:spPr bwMode="auto">
          <a:xfrm>
            <a:off x="6286500" y="4881563"/>
            <a:ext cx="2287588" cy="922337"/>
          </a:xfrm>
          <a:prstGeom prst="rect">
            <a:avLst/>
          </a:prstGeom>
          <a:noFill/>
          <a:ln w="9525">
            <a:noFill/>
            <a:miter lim="800000"/>
            <a:headEnd/>
            <a:tailEnd/>
          </a:ln>
        </p:spPr>
        <p:txBody>
          <a:bodyPr wrap="none">
            <a:spAutoFit/>
          </a:bodyPr>
          <a:lstStyle/>
          <a:p>
            <a:r>
              <a:rPr lang="en-US">
                <a:latin typeface="Corbel" pitchFamily="34" charset="0"/>
              </a:rPr>
              <a:t>Power Used Summer </a:t>
            </a:r>
          </a:p>
          <a:p>
            <a:r>
              <a:rPr lang="en-US">
                <a:latin typeface="Corbel" pitchFamily="34" charset="0"/>
              </a:rPr>
              <a:t>And Conversion From </a:t>
            </a:r>
          </a:p>
          <a:p>
            <a:r>
              <a:rPr lang="en-US">
                <a:latin typeface="Corbel" pitchFamily="34" charset="0"/>
              </a:rPr>
              <a:t>W to Wh and Ah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pPr fontAlgn="auto">
              <a:spcAft>
                <a:spcPts val="0"/>
              </a:spcAft>
              <a:defRPr/>
            </a:pPr>
            <a:r>
              <a:rPr lang="en-US" dirty="0" smtClean="0">
                <a:solidFill>
                  <a:schemeClr val="accent1">
                    <a:satMod val="150000"/>
                  </a:schemeClr>
                </a:solidFill>
              </a:rPr>
              <a:t>Results From Power Calculation Model</a:t>
            </a:r>
            <a:endParaRPr lang="en-US" dirty="0">
              <a:solidFill>
                <a:schemeClr val="accent1">
                  <a:satMod val="150000"/>
                </a:schemeClr>
              </a:solidFill>
            </a:endParaRPr>
          </a:p>
        </p:txBody>
      </p:sp>
      <p:pic>
        <p:nvPicPr>
          <p:cNvPr id="30722" name="Picture 3" descr="Power Required Pic.JPG"/>
          <p:cNvPicPr>
            <a:picLocks noChangeAspect="1"/>
          </p:cNvPicPr>
          <p:nvPr/>
        </p:nvPicPr>
        <p:blipFill>
          <a:blip r:embed="rId2" cstate="print"/>
          <a:srcRect/>
          <a:stretch>
            <a:fillRect/>
          </a:stretch>
        </p:blipFill>
        <p:spPr bwMode="auto">
          <a:xfrm>
            <a:off x="28575" y="1878013"/>
            <a:ext cx="4654550" cy="2693987"/>
          </a:xfrm>
          <a:prstGeom prst="rect">
            <a:avLst/>
          </a:prstGeom>
          <a:noFill/>
          <a:ln w="9525">
            <a:noFill/>
            <a:miter lim="800000"/>
            <a:headEnd/>
            <a:tailEnd/>
          </a:ln>
        </p:spPr>
      </p:pic>
      <p:sp>
        <p:nvSpPr>
          <p:cNvPr id="30723" name="TextBox 4"/>
          <p:cNvSpPr txBox="1">
            <a:spLocks noChangeArrowheads="1"/>
          </p:cNvSpPr>
          <p:nvPr/>
        </p:nvSpPr>
        <p:spPr bwMode="auto">
          <a:xfrm>
            <a:off x="652463" y="1508125"/>
            <a:ext cx="3552825" cy="369888"/>
          </a:xfrm>
          <a:prstGeom prst="rect">
            <a:avLst/>
          </a:prstGeom>
          <a:noFill/>
          <a:ln w="9525">
            <a:noFill/>
            <a:miter lim="800000"/>
            <a:headEnd/>
            <a:tailEnd/>
          </a:ln>
        </p:spPr>
        <p:txBody>
          <a:bodyPr wrap="none">
            <a:spAutoFit/>
          </a:bodyPr>
          <a:lstStyle/>
          <a:p>
            <a:r>
              <a:rPr lang="en-US">
                <a:latin typeface="Corbel" pitchFamily="34" charset="0"/>
              </a:rPr>
              <a:t>Power used during driving cycle (W)</a:t>
            </a:r>
          </a:p>
        </p:txBody>
      </p:sp>
      <p:pic>
        <p:nvPicPr>
          <p:cNvPr id="30724" name="Picture 5" descr="Power Required for 10 cycles.JPG"/>
          <p:cNvPicPr>
            <a:picLocks noChangeAspect="1"/>
          </p:cNvPicPr>
          <p:nvPr/>
        </p:nvPicPr>
        <p:blipFill>
          <a:blip r:embed="rId3" cstate="print"/>
          <a:srcRect/>
          <a:stretch>
            <a:fillRect/>
          </a:stretch>
        </p:blipFill>
        <p:spPr bwMode="auto">
          <a:xfrm>
            <a:off x="4762500" y="3532188"/>
            <a:ext cx="4114800" cy="3165475"/>
          </a:xfrm>
          <a:prstGeom prst="rect">
            <a:avLst/>
          </a:prstGeom>
          <a:noFill/>
          <a:ln w="9525">
            <a:noFill/>
            <a:miter lim="800000"/>
            <a:headEnd/>
            <a:tailEnd/>
          </a:ln>
        </p:spPr>
      </p:pic>
      <p:sp>
        <p:nvSpPr>
          <p:cNvPr id="7" name="Oval 6"/>
          <p:cNvSpPr/>
          <p:nvPr/>
        </p:nvSpPr>
        <p:spPr>
          <a:xfrm>
            <a:off x="8401050" y="3476625"/>
            <a:ext cx="7620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6" name="TextBox 7"/>
          <p:cNvSpPr txBox="1">
            <a:spLocks noChangeArrowheads="1"/>
          </p:cNvSpPr>
          <p:nvPr/>
        </p:nvSpPr>
        <p:spPr bwMode="auto">
          <a:xfrm>
            <a:off x="5638800" y="1981200"/>
            <a:ext cx="3049588" cy="646113"/>
          </a:xfrm>
          <a:prstGeom prst="rect">
            <a:avLst/>
          </a:prstGeom>
          <a:noFill/>
          <a:ln w="28575">
            <a:solidFill>
              <a:srgbClr val="FF0000"/>
            </a:solidFill>
            <a:miter lim="800000"/>
            <a:headEnd/>
            <a:tailEnd/>
          </a:ln>
        </p:spPr>
        <p:txBody>
          <a:bodyPr wrap="none">
            <a:spAutoFit/>
          </a:bodyPr>
          <a:lstStyle/>
          <a:p>
            <a:r>
              <a:rPr lang="en-US">
                <a:latin typeface="Corbel" pitchFamily="34" charset="0"/>
              </a:rPr>
              <a:t>Wh required to complete</a:t>
            </a:r>
          </a:p>
          <a:p>
            <a:r>
              <a:rPr lang="en-US">
                <a:latin typeface="Corbel" pitchFamily="34" charset="0"/>
              </a:rPr>
              <a:t>10 laps of track at 100s per lap</a:t>
            </a:r>
          </a:p>
        </p:txBody>
      </p:sp>
      <p:cxnSp>
        <p:nvCxnSpPr>
          <p:cNvPr id="10" name="Straight Arrow Connector 9"/>
          <p:cNvCxnSpPr>
            <a:stCxn id="30726" idx="2"/>
            <a:endCxn id="7" idx="1"/>
          </p:cNvCxnSpPr>
          <p:nvPr/>
        </p:nvCxnSpPr>
        <p:spPr>
          <a:xfrm>
            <a:off x="7162800" y="2627313"/>
            <a:ext cx="1349375" cy="927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728" name="TextBox 10"/>
          <p:cNvSpPr txBox="1">
            <a:spLocks noChangeArrowheads="1"/>
          </p:cNvSpPr>
          <p:nvPr/>
        </p:nvSpPr>
        <p:spPr bwMode="auto">
          <a:xfrm>
            <a:off x="7772400" y="0"/>
            <a:ext cx="1143000" cy="381000"/>
          </a:xfrm>
          <a:prstGeom prst="rect">
            <a:avLst/>
          </a:prstGeom>
          <a:noFill/>
          <a:ln w="9525">
            <a:noFill/>
            <a:miter lim="800000"/>
            <a:headEnd/>
            <a:tailEnd/>
          </a:ln>
        </p:spPr>
        <p:txBody>
          <a:bodyPr>
            <a:spAutoFit/>
          </a:bodyPr>
          <a:lstStyle/>
          <a:p>
            <a:r>
              <a:rPr lang="en-US">
                <a:latin typeface="Corbel" pitchFamily="34" charset="0"/>
              </a:rPr>
              <a:t>Scott Hill</a:t>
            </a:r>
          </a:p>
        </p:txBody>
      </p:sp>
      <p:sp>
        <p:nvSpPr>
          <p:cNvPr id="30729" name="TextBox 2"/>
          <p:cNvSpPr txBox="1">
            <a:spLocks noChangeArrowheads="1"/>
          </p:cNvSpPr>
          <p:nvPr/>
        </p:nvSpPr>
        <p:spPr bwMode="auto">
          <a:xfrm>
            <a:off x="5926138" y="3128963"/>
            <a:ext cx="1787525" cy="368300"/>
          </a:xfrm>
          <a:prstGeom prst="rect">
            <a:avLst/>
          </a:prstGeom>
          <a:noFill/>
          <a:ln w="9525">
            <a:noFill/>
            <a:miter lim="800000"/>
            <a:headEnd/>
            <a:tailEnd/>
          </a:ln>
        </p:spPr>
        <p:txBody>
          <a:bodyPr wrap="none">
            <a:spAutoFit/>
          </a:bodyPr>
          <a:lstStyle/>
          <a:p>
            <a:r>
              <a:rPr lang="en-US">
                <a:latin typeface="Corbel" pitchFamily="34" charset="0"/>
              </a:rPr>
              <a:t>Wh Requirement</a:t>
            </a:r>
          </a:p>
        </p:txBody>
      </p:sp>
      <p:sp>
        <p:nvSpPr>
          <p:cNvPr id="9" name="Slide Number Placeholder 8"/>
          <p:cNvSpPr>
            <a:spLocks noGrp="1"/>
          </p:cNvSpPr>
          <p:nvPr>
            <p:ph type="sldNum" sz="quarter" idx="12"/>
          </p:nvPr>
        </p:nvSpPr>
        <p:spPr/>
        <p:txBody>
          <a:bodyPr/>
          <a:lstStyle/>
          <a:p>
            <a:pPr>
              <a:defRPr/>
            </a:pPr>
            <a:fld id="{4371C2B7-2FA2-46B9-B9EB-D9F95BDF8C99}" type="slidenum">
              <a:rPr lang="en-US"/>
              <a:pPr>
                <a:defRPr/>
              </a:pPr>
              <a:t>14</a:t>
            </a:fld>
            <a:endParaRPr lang="en-US"/>
          </a:p>
        </p:txBody>
      </p:sp>
      <p:sp>
        <p:nvSpPr>
          <p:cNvPr id="13" name="Footer Placeholder 12"/>
          <p:cNvSpPr>
            <a:spLocks noGrp="1"/>
          </p:cNvSpPr>
          <p:nvPr>
            <p:ph type="ftr" sz="quarter" idx="11"/>
          </p:nvPr>
        </p:nvSpPr>
        <p:spPr/>
        <p:txBody>
          <a:bodyPr/>
          <a:lstStyle/>
          <a:p>
            <a:pPr>
              <a:defRPr/>
            </a:pPr>
            <a:r>
              <a:rPr lang="en-US" smtClean="0"/>
              <a:t>Presented By: Scott Hill</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Conclusions From Model</a:t>
            </a:r>
            <a:endParaRPr lang="en-US" dirty="0">
              <a:solidFill>
                <a:schemeClr val="accent1">
                  <a:satMod val="150000"/>
                </a:schemeClr>
              </a:solidFill>
            </a:endParaRPr>
          </a:p>
        </p:txBody>
      </p:sp>
      <p:sp>
        <p:nvSpPr>
          <p:cNvPr id="3" name="Content Placeholder 2"/>
          <p:cNvSpPr>
            <a:spLocks noGrp="1" noRot="1" noChangeAspect="1" noMove="1" noResize="1" noEditPoints="1" noAdjustHandles="1" noChangeArrowheads="1" noChangeShapeType="1" noTextEdit="1"/>
          </p:cNvSpPr>
          <p:nvPr>
            <p:ph idx="1"/>
          </p:nvPr>
        </p:nvSpPr>
        <p:spPr>
          <a:xfrm>
            <a:off x="457200" y="1775191"/>
            <a:ext cx="8229600" cy="4625609"/>
          </a:xfrm>
          <a:blipFill rotWithShape="1">
            <a:blip r:embed="rId2" cstate="print"/>
            <a:stretch>
              <a:fillRect l="-1630" t="-1752"/>
            </a:stretch>
          </a:blipFill>
        </p:spPr>
        <p:txBody>
          <a:bodyPr rtlCol="0">
            <a:normAutofit/>
          </a:bodyPr>
          <a:lstStyle/>
          <a:p>
            <a:pPr marL="438912" indent="-320040" fontAlgn="auto">
              <a:spcBef>
                <a:spcPts val="0"/>
              </a:spcBef>
              <a:spcAft>
                <a:spcPts val="0"/>
              </a:spcAft>
              <a:buFont typeface="Wingdings 2"/>
              <a:buNone/>
              <a:defRPr/>
            </a:pPr>
            <a:r>
              <a:rPr lang="en-US" dirty="0">
                <a:noFill/>
              </a:rPr>
              <a:t> </a:t>
            </a:r>
          </a:p>
        </p:txBody>
      </p:sp>
      <p:sp>
        <p:nvSpPr>
          <p:cNvPr id="31747" name="TextBox 3"/>
          <p:cNvSpPr txBox="1">
            <a:spLocks noChangeArrowheads="1"/>
          </p:cNvSpPr>
          <p:nvPr/>
        </p:nvSpPr>
        <p:spPr bwMode="auto">
          <a:xfrm>
            <a:off x="7772400" y="228600"/>
            <a:ext cx="1143000" cy="381000"/>
          </a:xfrm>
          <a:prstGeom prst="rect">
            <a:avLst/>
          </a:prstGeom>
          <a:noFill/>
          <a:ln w="9525">
            <a:noFill/>
            <a:miter lim="800000"/>
            <a:headEnd/>
            <a:tailEnd/>
          </a:ln>
        </p:spPr>
        <p:txBody>
          <a:bodyPr>
            <a:spAutoFit/>
          </a:bodyPr>
          <a:lstStyle/>
          <a:p>
            <a:r>
              <a:rPr lang="en-US">
                <a:latin typeface="Corbel" pitchFamily="34" charset="0"/>
              </a:rPr>
              <a:t>Scott Hill</a:t>
            </a:r>
          </a:p>
        </p:txBody>
      </p:sp>
      <p:sp>
        <p:nvSpPr>
          <p:cNvPr id="5" name="Slide Number Placeholder 4"/>
          <p:cNvSpPr>
            <a:spLocks noGrp="1"/>
          </p:cNvSpPr>
          <p:nvPr>
            <p:ph type="sldNum" sz="quarter" idx="12"/>
          </p:nvPr>
        </p:nvSpPr>
        <p:spPr/>
        <p:txBody>
          <a:bodyPr/>
          <a:lstStyle/>
          <a:p>
            <a:pPr>
              <a:defRPr/>
            </a:pPr>
            <a:fld id="{DF8AB905-9A6B-4E2E-B95D-DF43AA9B7109}" type="slidenum">
              <a:rPr lang="en-US"/>
              <a:pPr>
                <a:defRPr/>
              </a:pPr>
              <a:t>15</a:t>
            </a:fld>
            <a:endParaRPr lang="en-US"/>
          </a:p>
        </p:txBody>
      </p:sp>
      <p:sp>
        <p:nvSpPr>
          <p:cNvPr id="6" name="Footer Placeholder 5"/>
          <p:cNvSpPr>
            <a:spLocks noGrp="1"/>
          </p:cNvSpPr>
          <p:nvPr>
            <p:ph type="ftr" sz="quarter" idx="11"/>
          </p:nvPr>
        </p:nvSpPr>
        <p:spPr/>
        <p:txBody>
          <a:bodyPr/>
          <a:lstStyle/>
          <a:p>
            <a:pPr>
              <a:defRPr/>
            </a:pPr>
            <a:r>
              <a:rPr lang="en-US" smtClean="0"/>
              <a:t>Presented By: Scott Hill</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Battery Sizing</a:t>
            </a:r>
            <a:endParaRPr lang="en-US" dirty="0">
              <a:solidFill>
                <a:schemeClr val="accent1">
                  <a:satMod val="150000"/>
                </a:schemeClr>
              </a:solidFill>
            </a:endParaRPr>
          </a:p>
        </p:txBody>
      </p:sp>
      <p:sp>
        <p:nvSpPr>
          <p:cNvPr id="32770" name="Content Placeholder 2"/>
          <p:cNvSpPr>
            <a:spLocks noGrp="1"/>
          </p:cNvSpPr>
          <p:nvPr>
            <p:ph idx="1"/>
          </p:nvPr>
        </p:nvSpPr>
        <p:spPr>
          <a:xfrm>
            <a:off x="0" y="1419225"/>
            <a:ext cx="8229600" cy="4525963"/>
          </a:xfrm>
        </p:spPr>
        <p:txBody>
          <a:bodyPr/>
          <a:lstStyle/>
          <a:p>
            <a:r>
              <a:rPr lang="en-US" sz="2400" smtClean="0"/>
              <a:t>Since the capacity is 24.8Ah (accounting for losses we will use 30Ah) and we are using 5Ah batteries and we desire 72V our configuration was found using the following equations.</a:t>
            </a:r>
          </a:p>
        </p:txBody>
      </p:sp>
      <p:sp>
        <p:nvSpPr>
          <p:cNvPr id="4" name="TextBox 3"/>
          <p:cNvSpPr txBox="1">
            <a:spLocks noRot="1" noChangeAspect="1" noMove="1" noResize="1" noEditPoints="1" noAdjustHandles="1" noChangeArrowheads="1" noChangeShapeType="1" noTextEdit="1"/>
          </p:cNvSpPr>
          <p:nvPr/>
        </p:nvSpPr>
        <p:spPr>
          <a:xfrm>
            <a:off x="5619749" y="3291294"/>
            <a:ext cx="3397853" cy="618311"/>
          </a:xfrm>
          <a:prstGeom prst="rect">
            <a:avLst/>
          </a:prstGeom>
          <a:blipFill rotWithShape="1">
            <a:blip r:embed="rId2" cstate="print"/>
            <a:stretch>
              <a:fillRect/>
            </a:stretch>
          </a:blipFill>
        </p:spPr>
        <p:txBody>
          <a:bodyPr/>
          <a:lstStyle/>
          <a:p>
            <a:pPr fontAlgn="auto">
              <a:spcBef>
                <a:spcPts val="0"/>
              </a:spcBef>
              <a:spcAft>
                <a:spcPts val="0"/>
              </a:spcAft>
              <a:defRPr/>
            </a:pPr>
            <a:r>
              <a:rPr lang="en-US">
                <a:noFill/>
                <a:latin typeface="+mn-lt"/>
              </a:rPr>
              <a:t> </a:t>
            </a:r>
          </a:p>
        </p:txBody>
      </p:sp>
      <p:sp>
        <p:nvSpPr>
          <p:cNvPr id="5" name="TextBox 4"/>
          <p:cNvSpPr txBox="1">
            <a:spLocks noRot="1" noChangeAspect="1" noMove="1" noResize="1" noEditPoints="1" noAdjustHandles="1" noChangeArrowheads="1" noChangeShapeType="1" noTextEdit="1"/>
          </p:cNvSpPr>
          <p:nvPr/>
        </p:nvSpPr>
        <p:spPr>
          <a:xfrm>
            <a:off x="5638800" y="2590800"/>
            <a:ext cx="3297634" cy="612796"/>
          </a:xfrm>
          <a:prstGeom prst="rect">
            <a:avLst/>
          </a:prstGeom>
          <a:blipFill rotWithShape="1">
            <a:blip r:embed="rId3" cstate="print"/>
            <a:stretch>
              <a:fillRect/>
            </a:stretch>
          </a:blipFill>
        </p:spPr>
        <p:txBody>
          <a:bodyPr/>
          <a:lstStyle/>
          <a:p>
            <a:pPr fontAlgn="auto">
              <a:spcBef>
                <a:spcPts val="0"/>
              </a:spcBef>
              <a:spcAft>
                <a:spcPts val="0"/>
              </a:spcAft>
              <a:defRPr/>
            </a:pPr>
            <a:r>
              <a:rPr lang="en-US">
                <a:noFill/>
                <a:latin typeface="+mn-lt"/>
              </a:rPr>
              <a:t> </a:t>
            </a:r>
          </a:p>
        </p:txBody>
      </p:sp>
      <p:pic>
        <p:nvPicPr>
          <p:cNvPr id="32773" name="Picture 5" descr="Lipo Pic"/>
          <p:cNvPicPr>
            <a:picLocks noChangeAspect="1" noChangeArrowheads="1"/>
          </p:cNvPicPr>
          <p:nvPr/>
        </p:nvPicPr>
        <p:blipFill>
          <a:blip r:embed="rId4" cstate="print"/>
          <a:srcRect/>
          <a:stretch>
            <a:fillRect/>
          </a:stretch>
        </p:blipFill>
        <p:spPr bwMode="auto">
          <a:xfrm>
            <a:off x="304800" y="2819400"/>
            <a:ext cx="2133600" cy="1562100"/>
          </a:xfrm>
          <a:prstGeom prst="rect">
            <a:avLst/>
          </a:prstGeom>
          <a:noFill/>
          <a:ln w="9525">
            <a:noFill/>
            <a:miter lim="800000"/>
            <a:headEnd/>
            <a:tailEnd/>
          </a:ln>
        </p:spPr>
      </p:pic>
      <p:sp>
        <p:nvSpPr>
          <p:cNvPr id="32774" name="TextBox 6"/>
          <p:cNvSpPr txBox="1">
            <a:spLocks noChangeArrowheads="1"/>
          </p:cNvSpPr>
          <p:nvPr/>
        </p:nvSpPr>
        <p:spPr bwMode="auto">
          <a:xfrm>
            <a:off x="2514600" y="2667000"/>
            <a:ext cx="2886075" cy="2032000"/>
          </a:xfrm>
          <a:prstGeom prst="rect">
            <a:avLst/>
          </a:prstGeom>
          <a:noFill/>
          <a:ln w="9525">
            <a:noFill/>
            <a:miter lim="800000"/>
            <a:headEnd/>
            <a:tailEnd/>
          </a:ln>
        </p:spPr>
        <p:txBody>
          <a:bodyPr wrap="none">
            <a:spAutoFit/>
          </a:bodyPr>
          <a:lstStyle/>
          <a:p>
            <a:r>
              <a:rPr lang="en-US">
                <a:latin typeface="Corbel" pitchFamily="34" charset="0"/>
              </a:rPr>
              <a:t>Turnigy 1s Lipoly (Single Cell)</a:t>
            </a:r>
          </a:p>
          <a:p>
            <a:r>
              <a:rPr lang="en-US">
                <a:latin typeface="Corbel" pitchFamily="34" charset="0"/>
              </a:rPr>
              <a:t>Battery Characteristics:</a:t>
            </a:r>
          </a:p>
          <a:p>
            <a:r>
              <a:rPr lang="en-US">
                <a:latin typeface="Corbel" pitchFamily="34" charset="0"/>
              </a:rPr>
              <a:t>E = 5Ah</a:t>
            </a:r>
          </a:p>
          <a:p>
            <a:r>
              <a:rPr lang="en-US">
                <a:latin typeface="Corbel" pitchFamily="34" charset="0"/>
              </a:rPr>
              <a:t>V = 3.7V (Nominal)</a:t>
            </a:r>
          </a:p>
          <a:p>
            <a:r>
              <a:rPr lang="en-US">
                <a:latin typeface="Corbel" pitchFamily="34" charset="0"/>
              </a:rPr>
              <a:t>Discharge Rate = 20C</a:t>
            </a:r>
          </a:p>
          <a:p>
            <a:r>
              <a:rPr lang="en-US">
                <a:latin typeface="Corbel" pitchFamily="34" charset="0"/>
              </a:rPr>
              <a:t>Cost = $8.99</a:t>
            </a:r>
          </a:p>
          <a:p>
            <a:r>
              <a:rPr lang="en-US">
                <a:latin typeface="Corbel" pitchFamily="34" charset="0"/>
              </a:rPr>
              <a:t>Batteries Required = 120</a:t>
            </a:r>
          </a:p>
        </p:txBody>
      </p:sp>
      <p:pic>
        <p:nvPicPr>
          <p:cNvPr id="32775" name="Picture 7" descr="Battery Simulation Configuration"/>
          <p:cNvPicPr>
            <a:picLocks noChangeAspect="1" noChangeArrowheads="1"/>
          </p:cNvPicPr>
          <p:nvPr/>
        </p:nvPicPr>
        <p:blipFill>
          <a:blip r:embed="rId5" cstate="print"/>
          <a:srcRect/>
          <a:stretch>
            <a:fillRect/>
          </a:stretch>
        </p:blipFill>
        <p:spPr bwMode="auto">
          <a:xfrm>
            <a:off x="5562600" y="4038600"/>
            <a:ext cx="3352800" cy="2695575"/>
          </a:xfrm>
          <a:prstGeom prst="rect">
            <a:avLst/>
          </a:prstGeom>
          <a:noFill/>
          <a:ln w="9525">
            <a:noFill/>
            <a:miter lim="800000"/>
            <a:headEnd/>
            <a:tailEnd/>
          </a:ln>
        </p:spPr>
      </p:pic>
      <p:sp>
        <p:nvSpPr>
          <p:cNvPr id="32776" name="TextBox 8"/>
          <p:cNvSpPr txBox="1">
            <a:spLocks noChangeArrowheads="1"/>
          </p:cNvSpPr>
          <p:nvPr/>
        </p:nvSpPr>
        <p:spPr bwMode="auto">
          <a:xfrm>
            <a:off x="285750" y="5705475"/>
            <a:ext cx="5094288" cy="646113"/>
          </a:xfrm>
          <a:prstGeom prst="rect">
            <a:avLst/>
          </a:prstGeom>
          <a:noFill/>
          <a:ln w="9525">
            <a:noFill/>
            <a:miter lim="800000"/>
            <a:headEnd/>
            <a:tailEnd/>
          </a:ln>
        </p:spPr>
        <p:txBody>
          <a:bodyPr wrap="none">
            <a:spAutoFit/>
          </a:bodyPr>
          <a:lstStyle/>
          <a:p>
            <a:r>
              <a:rPr lang="en-US">
                <a:latin typeface="Corbel" pitchFamily="34" charset="0"/>
              </a:rPr>
              <a:t>*This configuration also reduces the cost of the BMS</a:t>
            </a:r>
          </a:p>
          <a:p>
            <a:r>
              <a:rPr lang="en-US">
                <a:latin typeface="Corbel" pitchFamily="34" charset="0"/>
              </a:rPr>
              <a:t>   that is mentioned in the next slide.</a:t>
            </a:r>
          </a:p>
        </p:txBody>
      </p:sp>
      <p:sp>
        <p:nvSpPr>
          <p:cNvPr id="10" name="TextBox 9"/>
          <p:cNvSpPr txBox="1"/>
          <p:nvPr/>
        </p:nvSpPr>
        <p:spPr>
          <a:xfrm>
            <a:off x="420688" y="4700588"/>
            <a:ext cx="4694237" cy="646112"/>
          </a:xfrm>
          <a:prstGeom prst="rect">
            <a:avLst/>
          </a:prstGeom>
          <a:ln w="57150"/>
        </p:spPr>
        <p:style>
          <a:lnRef idx="2">
            <a:schemeClr val="accent6"/>
          </a:lnRef>
          <a:fillRef idx="1">
            <a:schemeClr val="lt1"/>
          </a:fillRef>
          <a:effectRef idx="0">
            <a:schemeClr val="accent6"/>
          </a:effectRef>
          <a:fontRef idx="minor">
            <a:schemeClr val="dk1"/>
          </a:fontRef>
        </p:style>
        <p:txBody>
          <a:bodyPr wrap="none">
            <a:spAutoFit/>
          </a:bodyPr>
          <a:lstStyle/>
          <a:p>
            <a:pPr fontAlgn="auto">
              <a:spcBef>
                <a:spcPts val="0"/>
              </a:spcBef>
              <a:spcAft>
                <a:spcPts val="0"/>
              </a:spcAft>
              <a:defRPr/>
            </a:pPr>
            <a:r>
              <a:rPr lang="en-US" dirty="0"/>
              <a:t>The configuration that will be used is 6 batteries</a:t>
            </a:r>
          </a:p>
          <a:p>
            <a:pPr fontAlgn="auto">
              <a:spcBef>
                <a:spcPts val="0"/>
              </a:spcBef>
              <a:spcAft>
                <a:spcPts val="0"/>
              </a:spcAft>
              <a:defRPr/>
            </a:pPr>
            <a:r>
              <a:rPr lang="en-US" dirty="0"/>
              <a:t>in parallel repeated 20 times in series</a:t>
            </a:r>
          </a:p>
        </p:txBody>
      </p:sp>
      <p:sp>
        <p:nvSpPr>
          <p:cNvPr id="11" name="Slide Number Placeholder 10"/>
          <p:cNvSpPr>
            <a:spLocks noGrp="1"/>
          </p:cNvSpPr>
          <p:nvPr>
            <p:ph type="sldNum" sz="quarter" idx="12"/>
          </p:nvPr>
        </p:nvSpPr>
        <p:spPr/>
        <p:txBody>
          <a:bodyPr/>
          <a:lstStyle/>
          <a:p>
            <a:pPr>
              <a:defRPr/>
            </a:pPr>
            <a:fld id="{4D4AADA2-073D-423C-B68D-C682E47AC1D2}" type="slidenum">
              <a:rPr lang="en-US"/>
              <a:pPr>
                <a:defRPr/>
              </a:pPr>
              <a:t>16</a:t>
            </a:fld>
            <a:endParaRPr lang="en-US"/>
          </a:p>
        </p:txBody>
      </p:sp>
      <p:sp>
        <p:nvSpPr>
          <p:cNvPr id="12" name="Footer Placeholder 11"/>
          <p:cNvSpPr>
            <a:spLocks noGrp="1"/>
          </p:cNvSpPr>
          <p:nvPr>
            <p:ph type="ftr" sz="quarter" idx="11"/>
          </p:nvPr>
        </p:nvSpPr>
        <p:spPr/>
        <p:txBody>
          <a:bodyPr/>
          <a:lstStyle/>
          <a:p>
            <a:pPr>
              <a:defRPr/>
            </a:pPr>
            <a:r>
              <a:rPr lang="en-US" smtClean="0"/>
              <a:t>Presented By: Scott Hill</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252728"/>
          </a:xfrm>
        </p:spPr>
        <p:txBody>
          <a:bodyPr/>
          <a:lstStyle/>
          <a:p>
            <a:pPr algn="ctr" fontAlgn="auto">
              <a:spcAft>
                <a:spcPts val="0"/>
              </a:spcAft>
              <a:defRPr/>
            </a:pPr>
            <a:r>
              <a:rPr lang="en-US" dirty="0" smtClean="0">
                <a:solidFill>
                  <a:schemeClr val="accent1">
                    <a:satMod val="150000"/>
                  </a:schemeClr>
                </a:solidFill>
              </a:rPr>
              <a:t>BMS</a:t>
            </a:r>
            <a:endParaRPr lang="en-US" dirty="0">
              <a:solidFill>
                <a:schemeClr val="accent1">
                  <a:satMod val="150000"/>
                </a:schemeClr>
              </a:solidFill>
            </a:endParaRPr>
          </a:p>
        </p:txBody>
      </p:sp>
      <p:sp>
        <p:nvSpPr>
          <p:cNvPr id="3" name="Content Placeholder 2"/>
          <p:cNvSpPr>
            <a:spLocks noGrp="1"/>
          </p:cNvSpPr>
          <p:nvPr>
            <p:ph idx="1"/>
          </p:nvPr>
        </p:nvSpPr>
        <p:spPr>
          <a:xfrm>
            <a:off x="533400" y="1524000"/>
            <a:ext cx="8470900" cy="3962400"/>
          </a:xfrm>
        </p:spPr>
        <p:txBody>
          <a:bodyPr rtlCol="0">
            <a:normAutofit lnSpcReduction="10000"/>
          </a:bodyPr>
          <a:lstStyle/>
          <a:p>
            <a:pPr marL="438912" indent="-320040" fontAlgn="auto">
              <a:spcBef>
                <a:spcPts val="0"/>
              </a:spcBef>
              <a:spcAft>
                <a:spcPts val="0"/>
              </a:spcAft>
              <a:buFont typeface="Wingdings 2"/>
              <a:buChar char=""/>
              <a:defRPr/>
            </a:pPr>
            <a:r>
              <a:rPr lang="en-US" sz="2400" dirty="0" err="1" smtClean="0"/>
              <a:t>Elithion</a:t>
            </a:r>
            <a:r>
              <a:rPr lang="en-US" sz="2400" dirty="0" smtClean="0"/>
              <a:t> BMS will be used in the vehicle design.</a:t>
            </a:r>
          </a:p>
          <a:p>
            <a:pPr marL="731520" lvl="1" indent="-274320" fontAlgn="auto">
              <a:spcAft>
                <a:spcPts val="0"/>
              </a:spcAft>
              <a:buFont typeface="Wingdings"/>
              <a:buChar char=""/>
              <a:defRPr/>
            </a:pPr>
            <a:r>
              <a:rPr lang="en-US" sz="2400" dirty="0" smtClean="0"/>
              <a:t>Pros: Already have the BMS master from previous years, thus reducing cost significantly, also cell boards cost only $10</a:t>
            </a:r>
          </a:p>
          <a:p>
            <a:pPr marL="731520" lvl="1" indent="-274320" fontAlgn="auto">
              <a:spcAft>
                <a:spcPts val="0"/>
              </a:spcAft>
              <a:buFont typeface="Wingdings"/>
              <a:buChar char=""/>
              <a:defRPr/>
            </a:pPr>
            <a:r>
              <a:rPr lang="en-US" sz="2400" dirty="0" smtClean="0"/>
              <a:t>Cons: Other systems run faster and provide more information about the batteries.</a:t>
            </a:r>
          </a:p>
          <a:p>
            <a:pPr marL="438912" indent="-320040" fontAlgn="auto">
              <a:spcBef>
                <a:spcPts val="0"/>
              </a:spcBef>
              <a:spcAft>
                <a:spcPts val="0"/>
              </a:spcAft>
              <a:buFont typeface="Wingdings 2"/>
              <a:buChar char=""/>
              <a:defRPr/>
            </a:pPr>
            <a:r>
              <a:rPr lang="en-US" sz="2400" dirty="0" smtClean="0"/>
              <a:t>The cell boards can handle an unlimited number of cells in parallel but only 1 per series connection.</a:t>
            </a:r>
          </a:p>
          <a:p>
            <a:pPr marL="438912" indent="-320040" fontAlgn="auto">
              <a:spcBef>
                <a:spcPts val="0"/>
              </a:spcBef>
              <a:spcAft>
                <a:spcPts val="0"/>
              </a:spcAft>
              <a:buFont typeface="Wingdings 2"/>
              <a:buChar char=""/>
              <a:defRPr/>
            </a:pPr>
            <a:r>
              <a:rPr lang="en-US" sz="2400" dirty="0" smtClean="0"/>
              <a:t>Thus using the previously mentioned configuration the system needs 20 Cell boards </a:t>
            </a:r>
            <a:r>
              <a:rPr lang="en-US" sz="2400" dirty="0" err="1" smtClean="0"/>
              <a:t>vs</a:t>
            </a:r>
            <a:r>
              <a:rPr lang="en-US" sz="2400" dirty="0" smtClean="0"/>
              <a:t> 120 if the team did 20 batteries in series repeated 6 times in parallel.</a:t>
            </a:r>
            <a:endParaRPr lang="en-US" sz="2400" dirty="0"/>
          </a:p>
        </p:txBody>
      </p:sp>
      <p:pic>
        <p:nvPicPr>
          <p:cNvPr id="33795" name="Picture 3" descr="elithion BMS"/>
          <p:cNvPicPr>
            <a:picLocks noChangeAspect="1" noChangeArrowheads="1"/>
          </p:cNvPicPr>
          <p:nvPr/>
        </p:nvPicPr>
        <p:blipFill>
          <a:blip r:embed="rId2" cstate="print"/>
          <a:srcRect/>
          <a:stretch>
            <a:fillRect/>
          </a:stretch>
        </p:blipFill>
        <p:spPr bwMode="auto">
          <a:xfrm>
            <a:off x="152400" y="28575"/>
            <a:ext cx="2133600" cy="1403350"/>
          </a:xfrm>
          <a:prstGeom prst="rect">
            <a:avLst/>
          </a:prstGeom>
          <a:noFill/>
          <a:ln w="9525">
            <a:noFill/>
            <a:miter lim="800000"/>
            <a:headEnd/>
            <a:tailEnd/>
          </a:ln>
        </p:spPr>
      </p:pic>
      <p:sp>
        <p:nvSpPr>
          <p:cNvPr id="33796" name="TextBox 4"/>
          <p:cNvSpPr txBox="1">
            <a:spLocks noChangeArrowheads="1"/>
          </p:cNvSpPr>
          <p:nvPr/>
        </p:nvSpPr>
        <p:spPr bwMode="auto">
          <a:xfrm>
            <a:off x="2286000" y="0"/>
            <a:ext cx="1430338" cy="369888"/>
          </a:xfrm>
          <a:prstGeom prst="rect">
            <a:avLst/>
          </a:prstGeom>
          <a:noFill/>
          <a:ln w="9525">
            <a:noFill/>
            <a:miter lim="800000"/>
            <a:headEnd/>
            <a:tailEnd/>
          </a:ln>
        </p:spPr>
        <p:txBody>
          <a:bodyPr>
            <a:spAutoFit/>
          </a:bodyPr>
          <a:lstStyle/>
          <a:p>
            <a:r>
              <a:rPr lang="en-US">
                <a:solidFill>
                  <a:srgbClr val="FFFF00"/>
                </a:solidFill>
                <a:latin typeface="Corbel" pitchFamily="34" charset="0"/>
              </a:rPr>
              <a:t>BMS Master</a:t>
            </a:r>
          </a:p>
        </p:txBody>
      </p:sp>
      <p:pic>
        <p:nvPicPr>
          <p:cNvPr id="33797" name="Picture 5"/>
          <p:cNvPicPr>
            <a:picLocks noChangeAspect="1"/>
          </p:cNvPicPr>
          <p:nvPr/>
        </p:nvPicPr>
        <p:blipFill>
          <a:blip r:embed="rId3" cstate="print"/>
          <a:srcRect/>
          <a:stretch>
            <a:fillRect/>
          </a:stretch>
        </p:blipFill>
        <p:spPr bwMode="auto">
          <a:xfrm>
            <a:off x="7315200" y="420688"/>
            <a:ext cx="1587500" cy="914400"/>
          </a:xfrm>
          <a:prstGeom prst="rect">
            <a:avLst/>
          </a:prstGeom>
          <a:noFill/>
          <a:ln w="9525">
            <a:noFill/>
            <a:miter lim="800000"/>
            <a:headEnd/>
            <a:tailEnd/>
          </a:ln>
        </p:spPr>
      </p:pic>
      <p:sp>
        <p:nvSpPr>
          <p:cNvPr id="33798" name="TextBox 6"/>
          <p:cNvSpPr txBox="1">
            <a:spLocks noChangeArrowheads="1"/>
          </p:cNvSpPr>
          <p:nvPr/>
        </p:nvSpPr>
        <p:spPr bwMode="auto">
          <a:xfrm>
            <a:off x="7539038" y="28575"/>
            <a:ext cx="1163637" cy="369888"/>
          </a:xfrm>
          <a:prstGeom prst="rect">
            <a:avLst/>
          </a:prstGeom>
          <a:noFill/>
          <a:ln w="9525">
            <a:noFill/>
            <a:miter lim="800000"/>
            <a:headEnd/>
            <a:tailEnd/>
          </a:ln>
        </p:spPr>
        <p:txBody>
          <a:bodyPr wrap="none">
            <a:spAutoFit/>
          </a:bodyPr>
          <a:lstStyle/>
          <a:p>
            <a:r>
              <a:rPr lang="en-US">
                <a:solidFill>
                  <a:srgbClr val="FFFF00"/>
                </a:solidFill>
                <a:latin typeface="Corbel" pitchFamily="34" charset="0"/>
              </a:rPr>
              <a:t>Cell Board</a:t>
            </a:r>
          </a:p>
        </p:txBody>
      </p:sp>
      <p:sp>
        <p:nvSpPr>
          <p:cNvPr id="8" name="TextBox 7"/>
          <p:cNvSpPr txBox="1">
            <a:spLocks noRot="1" noChangeAspect="1" noMove="1" noResize="1" noEditPoints="1" noAdjustHandles="1" noChangeArrowheads="1" noChangeShapeType="1" noTextEdit="1"/>
          </p:cNvSpPr>
          <p:nvPr/>
        </p:nvSpPr>
        <p:spPr>
          <a:xfrm>
            <a:off x="1893275" y="5638800"/>
            <a:ext cx="2215671" cy="646331"/>
          </a:xfrm>
          <a:prstGeom prst="rect">
            <a:avLst/>
          </a:prstGeom>
          <a:blipFill rotWithShape="1">
            <a:blip r:embed="rId4" cstate="print"/>
            <a:stretch>
              <a:fillRect l="-1344" t="-870" b="-8696"/>
            </a:stretch>
          </a:blipFill>
          <a:ln w="57150">
            <a:solidFill>
              <a:srgbClr val="00B050"/>
            </a:solidFill>
          </a:ln>
        </p:spPr>
        <p:txBody>
          <a:bodyPr/>
          <a:lstStyle/>
          <a:p>
            <a:pPr fontAlgn="auto">
              <a:spcBef>
                <a:spcPts val="0"/>
              </a:spcBef>
              <a:spcAft>
                <a:spcPts val="0"/>
              </a:spcAft>
              <a:defRPr/>
            </a:pPr>
            <a:r>
              <a:rPr lang="en-US">
                <a:noFill/>
                <a:latin typeface="+mn-lt"/>
              </a:rPr>
              <a:t> </a:t>
            </a:r>
          </a:p>
        </p:txBody>
      </p:sp>
      <p:sp>
        <p:nvSpPr>
          <p:cNvPr id="33800" name="TextBox 8"/>
          <p:cNvSpPr txBox="1">
            <a:spLocks noChangeArrowheads="1"/>
          </p:cNvSpPr>
          <p:nvPr/>
        </p:nvSpPr>
        <p:spPr bwMode="auto">
          <a:xfrm>
            <a:off x="4343400" y="5805488"/>
            <a:ext cx="533400" cy="369887"/>
          </a:xfrm>
          <a:prstGeom prst="rect">
            <a:avLst/>
          </a:prstGeom>
          <a:noFill/>
          <a:ln w="9525">
            <a:noFill/>
            <a:miter lim="800000"/>
            <a:headEnd/>
            <a:tailEnd/>
          </a:ln>
        </p:spPr>
        <p:txBody>
          <a:bodyPr>
            <a:spAutoFit/>
          </a:bodyPr>
          <a:lstStyle/>
          <a:p>
            <a:r>
              <a:rPr lang="en-US">
                <a:latin typeface="Corbel" pitchFamily="34" charset="0"/>
              </a:rPr>
              <a:t>Vs.</a:t>
            </a:r>
          </a:p>
        </p:txBody>
      </p:sp>
      <p:sp>
        <p:nvSpPr>
          <p:cNvPr id="10" name="TextBox 9"/>
          <p:cNvSpPr txBox="1">
            <a:spLocks noRot="1" noChangeAspect="1" noMove="1" noResize="1" noEditPoints="1" noAdjustHandles="1" noChangeArrowheads="1" noChangeShapeType="1" noTextEdit="1"/>
          </p:cNvSpPr>
          <p:nvPr/>
        </p:nvSpPr>
        <p:spPr>
          <a:xfrm>
            <a:off x="5063586" y="5638799"/>
            <a:ext cx="2242089" cy="646331"/>
          </a:xfrm>
          <a:prstGeom prst="rect">
            <a:avLst/>
          </a:prstGeom>
          <a:blipFill rotWithShape="1">
            <a:blip r:embed="rId5" cstate="print"/>
            <a:stretch>
              <a:fillRect l="-1330" t="-870" r="-266" b="-8696"/>
            </a:stretch>
          </a:blipFill>
          <a:ln w="57150">
            <a:solidFill>
              <a:srgbClr val="FF0000"/>
            </a:solidFill>
          </a:ln>
        </p:spPr>
        <p:txBody>
          <a:bodyPr/>
          <a:lstStyle/>
          <a:p>
            <a:pPr fontAlgn="auto">
              <a:spcBef>
                <a:spcPts val="0"/>
              </a:spcBef>
              <a:spcAft>
                <a:spcPts val="0"/>
              </a:spcAft>
              <a:defRPr/>
            </a:pPr>
            <a:r>
              <a:rPr lang="en-US">
                <a:noFill/>
                <a:latin typeface="+mn-lt"/>
              </a:rPr>
              <a:t> </a:t>
            </a:r>
          </a:p>
        </p:txBody>
      </p:sp>
      <p:sp>
        <p:nvSpPr>
          <p:cNvPr id="11" name="Slide Number Placeholder 10"/>
          <p:cNvSpPr>
            <a:spLocks noGrp="1"/>
          </p:cNvSpPr>
          <p:nvPr>
            <p:ph type="sldNum" sz="quarter" idx="12"/>
          </p:nvPr>
        </p:nvSpPr>
        <p:spPr/>
        <p:txBody>
          <a:bodyPr/>
          <a:lstStyle/>
          <a:p>
            <a:pPr>
              <a:defRPr/>
            </a:pPr>
            <a:fld id="{83265095-B02C-4440-BD46-D0614511AC92}" type="slidenum">
              <a:rPr lang="en-US"/>
              <a:pPr>
                <a:defRPr/>
              </a:pPr>
              <a:t>17</a:t>
            </a:fld>
            <a:endParaRPr lang="en-US"/>
          </a:p>
        </p:txBody>
      </p:sp>
      <p:sp>
        <p:nvSpPr>
          <p:cNvPr id="12" name="Footer Placeholder 11"/>
          <p:cNvSpPr>
            <a:spLocks noGrp="1"/>
          </p:cNvSpPr>
          <p:nvPr>
            <p:ph type="ftr" sz="quarter" idx="11"/>
          </p:nvPr>
        </p:nvSpPr>
        <p:spPr/>
        <p:txBody>
          <a:bodyPr/>
          <a:lstStyle/>
          <a:p>
            <a:pPr>
              <a:defRPr/>
            </a:pPr>
            <a:r>
              <a:rPr lang="en-US" smtClean="0"/>
              <a:t>Presented By: Scott Hill</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Ground Fault Detection</a:t>
            </a:r>
            <a:endParaRPr lang="en-US" dirty="0">
              <a:solidFill>
                <a:schemeClr val="accent1">
                  <a:satMod val="150000"/>
                </a:schemeClr>
              </a:solidFill>
            </a:endParaRPr>
          </a:p>
        </p:txBody>
      </p:sp>
      <p:sp>
        <p:nvSpPr>
          <p:cNvPr id="34818" name="Content Placeholder 2"/>
          <p:cNvSpPr>
            <a:spLocks noGrp="1"/>
          </p:cNvSpPr>
          <p:nvPr>
            <p:ph idx="1"/>
          </p:nvPr>
        </p:nvSpPr>
        <p:spPr>
          <a:xfrm>
            <a:off x="457200" y="1617663"/>
            <a:ext cx="8229600" cy="4625975"/>
          </a:xfrm>
        </p:spPr>
        <p:txBody>
          <a:bodyPr/>
          <a:lstStyle/>
          <a:p>
            <a:r>
              <a:rPr lang="en-US" sz="2000" smtClean="0"/>
              <a:t>The ground fault detection device that will be used in the vehicle is the A-ISOMETER IR155-2 made by BENDER group. This device is being provided to the team free of charge where the team only has to pay $25 shipping and handling in order to receive the item.</a:t>
            </a:r>
          </a:p>
          <a:p>
            <a:r>
              <a:rPr lang="en-US" sz="2000" smtClean="0"/>
              <a:t>This fault detection device is made for unearthed DC systems and is rated from 0V all the way up to 800V</a:t>
            </a:r>
          </a:p>
          <a:p>
            <a:endParaRPr lang="en-US" sz="2000" smtClean="0"/>
          </a:p>
        </p:txBody>
      </p:sp>
      <p:pic>
        <p:nvPicPr>
          <p:cNvPr id="34819" name="Picture 3" descr="A-ISOMETER"/>
          <p:cNvPicPr>
            <a:picLocks noChangeAspect="1" noChangeArrowheads="1"/>
          </p:cNvPicPr>
          <p:nvPr/>
        </p:nvPicPr>
        <p:blipFill>
          <a:blip r:embed="rId2" cstate="print"/>
          <a:srcRect/>
          <a:stretch>
            <a:fillRect/>
          </a:stretch>
        </p:blipFill>
        <p:spPr bwMode="auto">
          <a:xfrm>
            <a:off x="6019800" y="4114800"/>
            <a:ext cx="2438400" cy="1543050"/>
          </a:xfrm>
          <a:prstGeom prst="rect">
            <a:avLst/>
          </a:prstGeom>
          <a:noFill/>
          <a:ln w="9525">
            <a:noFill/>
            <a:miter lim="800000"/>
            <a:headEnd/>
            <a:tailEnd/>
          </a:ln>
        </p:spPr>
      </p:pic>
      <p:pic>
        <p:nvPicPr>
          <p:cNvPr id="34820" name="Picture 4" descr="A-ISOMETER Diagram"/>
          <p:cNvPicPr>
            <a:picLocks noChangeAspect="1" noChangeArrowheads="1"/>
          </p:cNvPicPr>
          <p:nvPr/>
        </p:nvPicPr>
        <p:blipFill>
          <a:blip r:embed="rId3" cstate="print"/>
          <a:srcRect/>
          <a:stretch>
            <a:fillRect/>
          </a:stretch>
        </p:blipFill>
        <p:spPr bwMode="auto">
          <a:xfrm>
            <a:off x="200025" y="4114800"/>
            <a:ext cx="5257800" cy="2409825"/>
          </a:xfrm>
          <a:prstGeom prst="rect">
            <a:avLst/>
          </a:prstGeom>
          <a:noFill/>
          <a:ln w="9525">
            <a:noFill/>
            <a:miter lim="800000"/>
            <a:headEnd/>
            <a:tailEnd/>
          </a:ln>
        </p:spPr>
      </p:pic>
      <p:sp>
        <p:nvSpPr>
          <p:cNvPr id="34821" name="TextBox 5"/>
          <p:cNvSpPr txBox="1">
            <a:spLocks noChangeArrowheads="1"/>
          </p:cNvSpPr>
          <p:nvPr/>
        </p:nvSpPr>
        <p:spPr bwMode="auto">
          <a:xfrm>
            <a:off x="6161088" y="3744913"/>
            <a:ext cx="2287587" cy="369887"/>
          </a:xfrm>
          <a:prstGeom prst="rect">
            <a:avLst/>
          </a:prstGeom>
          <a:noFill/>
          <a:ln w="9525">
            <a:noFill/>
            <a:miter lim="800000"/>
            <a:headEnd/>
            <a:tailEnd/>
          </a:ln>
        </p:spPr>
        <p:txBody>
          <a:bodyPr wrap="none">
            <a:spAutoFit/>
          </a:bodyPr>
          <a:lstStyle/>
          <a:p>
            <a:r>
              <a:rPr lang="en-US">
                <a:latin typeface="Corbel" pitchFamily="34" charset="0"/>
              </a:rPr>
              <a:t>A – ISOMETER IR155-2</a:t>
            </a:r>
          </a:p>
        </p:txBody>
      </p:sp>
      <p:sp>
        <p:nvSpPr>
          <p:cNvPr id="34822" name="TextBox 6"/>
          <p:cNvSpPr txBox="1">
            <a:spLocks noChangeArrowheads="1"/>
          </p:cNvSpPr>
          <p:nvPr/>
        </p:nvSpPr>
        <p:spPr bwMode="auto">
          <a:xfrm>
            <a:off x="838200" y="3744913"/>
            <a:ext cx="2876550" cy="369887"/>
          </a:xfrm>
          <a:prstGeom prst="rect">
            <a:avLst/>
          </a:prstGeom>
          <a:noFill/>
          <a:ln w="9525">
            <a:noFill/>
            <a:miter lim="800000"/>
            <a:headEnd/>
            <a:tailEnd/>
          </a:ln>
        </p:spPr>
        <p:txBody>
          <a:bodyPr wrap="none">
            <a:spAutoFit/>
          </a:bodyPr>
          <a:lstStyle/>
          <a:p>
            <a:r>
              <a:rPr lang="en-US">
                <a:latin typeface="Corbel" pitchFamily="34" charset="0"/>
              </a:rPr>
              <a:t>A-ISOMETER Wiring Diagram</a:t>
            </a:r>
          </a:p>
        </p:txBody>
      </p:sp>
      <p:sp>
        <p:nvSpPr>
          <p:cNvPr id="8" name="Slide Number Placeholder 7"/>
          <p:cNvSpPr>
            <a:spLocks noGrp="1"/>
          </p:cNvSpPr>
          <p:nvPr>
            <p:ph type="sldNum" sz="quarter" idx="12"/>
          </p:nvPr>
        </p:nvSpPr>
        <p:spPr/>
        <p:txBody>
          <a:bodyPr/>
          <a:lstStyle/>
          <a:p>
            <a:pPr>
              <a:defRPr/>
            </a:pPr>
            <a:fld id="{1AE98C76-7232-4164-A32D-36CF48DA6D28}" type="slidenum">
              <a:rPr lang="en-US"/>
              <a:pPr>
                <a:defRPr/>
              </a:pPr>
              <a:t>18</a:t>
            </a:fld>
            <a:endParaRPr lang="en-US"/>
          </a:p>
        </p:txBody>
      </p:sp>
      <p:sp>
        <p:nvSpPr>
          <p:cNvPr id="9" name="Footer Placeholder 8"/>
          <p:cNvSpPr>
            <a:spLocks noGrp="1"/>
          </p:cNvSpPr>
          <p:nvPr>
            <p:ph type="ftr" sz="quarter" idx="11"/>
          </p:nvPr>
        </p:nvSpPr>
        <p:spPr/>
        <p:txBody>
          <a:bodyPr/>
          <a:lstStyle/>
          <a:p>
            <a:pPr>
              <a:defRPr/>
            </a:pPr>
            <a:r>
              <a:rPr lang="en-US" smtClean="0"/>
              <a:t>Presented By: Scott Hill</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Charging System</a:t>
            </a:r>
            <a:endParaRPr lang="en-US" dirty="0">
              <a:solidFill>
                <a:schemeClr val="accent1">
                  <a:satMod val="150000"/>
                </a:schemeClr>
              </a:solidFill>
            </a:endParaRPr>
          </a:p>
        </p:txBody>
      </p:sp>
      <p:sp>
        <p:nvSpPr>
          <p:cNvPr id="35842" name="Content Placeholder 2"/>
          <p:cNvSpPr>
            <a:spLocks noGrp="1"/>
          </p:cNvSpPr>
          <p:nvPr>
            <p:ph idx="1"/>
          </p:nvPr>
        </p:nvSpPr>
        <p:spPr>
          <a:xfrm>
            <a:off x="533400" y="1447800"/>
            <a:ext cx="8229600" cy="4525963"/>
          </a:xfrm>
        </p:spPr>
        <p:txBody>
          <a:bodyPr/>
          <a:lstStyle/>
          <a:p>
            <a:r>
              <a:rPr lang="en-US" sz="2000" smtClean="0"/>
              <a:t>Since the car will only have one battery pack though the vehicle will only need 1 charger. </a:t>
            </a:r>
          </a:p>
          <a:p>
            <a:r>
              <a:rPr lang="en-US" sz="2000" smtClean="0"/>
              <a:t>The charger that the team has chosen for the vehicle is the HWC4 Series charger with an output of 72V/30A and has a 220VAC input.</a:t>
            </a:r>
          </a:p>
          <a:p>
            <a:r>
              <a:rPr lang="en-US" sz="2000" smtClean="0"/>
              <a:t> This design also reduces the cost of the charger by around $200</a:t>
            </a:r>
          </a:p>
        </p:txBody>
      </p:sp>
      <p:pic>
        <p:nvPicPr>
          <p:cNvPr id="35843" name="Picture 3" descr="Battery Charger"/>
          <p:cNvPicPr>
            <a:picLocks noChangeAspect="1" noChangeArrowheads="1"/>
          </p:cNvPicPr>
          <p:nvPr/>
        </p:nvPicPr>
        <p:blipFill>
          <a:blip r:embed="rId2" cstate="print"/>
          <a:srcRect/>
          <a:stretch>
            <a:fillRect/>
          </a:stretch>
        </p:blipFill>
        <p:spPr bwMode="auto">
          <a:xfrm>
            <a:off x="5638800" y="3886200"/>
            <a:ext cx="2581275" cy="2266950"/>
          </a:xfrm>
          <a:prstGeom prst="rect">
            <a:avLst/>
          </a:prstGeom>
          <a:noFill/>
          <a:ln w="9525">
            <a:noFill/>
            <a:miter lim="800000"/>
            <a:headEnd/>
            <a:tailEnd/>
          </a:ln>
        </p:spPr>
      </p:pic>
      <p:sp>
        <p:nvSpPr>
          <p:cNvPr id="35844" name="TextBox 4"/>
          <p:cNvSpPr txBox="1">
            <a:spLocks noChangeArrowheads="1"/>
          </p:cNvSpPr>
          <p:nvPr/>
        </p:nvSpPr>
        <p:spPr bwMode="auto">
          <a:xfrm>
            <a:off x="6102350" y="3429000"/>
            <a:ext cx="1654175" cy="369888"/>
          </a:xfrm>
          <a:prstGeom prst="rect">
            <a:avLst/>
          </a:prstGeom>
          <a:noFill/>
          <a:ln w="9525">
            <a:noFill/>
            <a:miter lim="800000"/>
            <a:headEnd/>
            <a:tailEnd/>
          </a:ln>
        </p:spPr>
        <p:txBody>
          <a:bodyPr wrap="none">
            <a:spAutoFit/>
          </a:bodyPr>
          <a:lstStyle/>
          <a:p>
            <a:r>
              <a:rPr lang="en-US">
                <a:latin typeface="Corbel" pitchFamily="34" charset="0"/>
              </a:rPr>
              <a:t>Battery Charger</a:t>
            </a:r>
          </a:p>
        </p:txBody>
      </p:sp>
      <p:sp>
        <p:nvSpPr>
          <p:cNvPr id="7" name="TextBox 6"/>
          <p:cNvSpPr txBox="1">
            <a:spLocks noRot="1" noChangeAspect="1" noMove="1" noResize="1" noEditPoints="1" noAdjustHandles="1" noChangeArrowheads="1" noChangeShapeType="1" noTextEdit="1"/>
          </p:cNvSpPr>
          <p:nvPr/>
        </p:nvSpPr>
        <p:spPr>
          <a:xfrm>
            <a:off x="304799" y="3283029"/>
            <a:ext cx="5192383" cy="3139321"/>
          </a:xfrm>
          <a:prstGeom prst="rect">
            <a:avLst/>
          </a:prstGeom>
          <a:blipFill rotWithShape="1">
            <a:blip r:embed="rId3" cstate="print"/>
            <a:stretch>
              <a:fillRect l="-465" t="-191"/>
            </a:stretch>
          </a:blipFill>
        </p:spPr>
        <p:txBody>
          <a:bodyPr/>
          <a:lstStyle/>
          <a:p>
            <a:pPr fontAlgn="auto">
              <a:spcBef>
                <a:spcPts val="0"/>
              </a:spcBef>
              <a:spcAft>
                <a:spcPts val="0"/>
              </a:spcAft>
              <a:defRPr/>
            </a:pPr>
            <a:r>
              <a:rPr lang="en-US">
                <a:noFill/>
                <a:latin typeface="+mn-lt"/>
              </a:rPr>
              <a:t> </a:t>
            </a:r>
          </a:p>
        </p:txBody>
      </p:sp>
      <p:sp>
        <p:nvSpPr>
          <p:cNvPr id="35846" name="TextBox 7"/>
          <p:cNvSpPr txBox="1">
            <a:spLocks noChangeArrowheads="1"/>
          </p:cNvSpPr>
          <p:nvPr/>
        </p:nvSpPr>
        <p:spPr bwMode="auto">
          <a:xfrm>
            <a:off x="6248400" y="6172200"/>
            <a:ext cx="1493838" cy="369888"/>
          </a:xfrm>
          <a:prstGeom prst="rect">
            <a:avLst/>
          </a:prstGeom>
          <a:noFill/>
          <a:ln w="9525">
            <a:noFill/>
            <a:miter lim="800000"/>
            <a:headEnd/>
            <a:tailEnd/>
          </a:ln>
        </p:spPr>
        <p:txBody>
          <a:bodyPr wrap="none">
            <a:spAutoFit/>
          </a:bodyPr>
          <a:lstStyle/>
          <a:p>
            <a:r>
              <a:rPr lang="en-US">
                <a:latin typeface="Corbel" pitchFamily="34" charset="0"/>
              </a:rPr>
              <a:t>Cloud Electric</a:t>
            </a:r>
          </a:p>
        </p:txBody>
      </p:sp>
      <p:sp>
        <p:nvSpPr>
          <p:cNvPr id="6" name="Slide Number Placeholder 5"/>
          <p:cNvSpPr>
            <a:spLocks noGrp="1"/>
          </p:cNvSpPr>
          <p:nvPr>
            <p:ph type="sldNum" sz="quarter" idx="12"/>
          </p:nvPr>
        </p:nvSpPr>
        <p:spPr/>
        <p:txBody>
          <a:bodyPr/>
          <a:lstStyle/>
          <a:p>
            <a:pPr>
              <a:defRPr/>
            </a:pPr>
            <a:fld id="{AE30E42B-C29F-496A-92C4-904B89EEA41C}" type="slidenum">
              <a:rPr lang="en-US"/>
              <a:pPr>
                <a:defRPr/>
              </a:pPr>
              <a:t>19</a:t>
            </a:fld>
            <a:endParaRPr lang="en-US"/>
          </a:p>
        </p:txBody>
      </p:sp>
      <p:sp>
        <p:nvSpPr>
          <p:cNvPr id="9" name="Rectangle 8"/>
          <p:cNvSpPr/>
          <p:nvPr/>
        </p:nvSpPr>
        <p:spPr>
          <a:xfrm>
            <a:off x="652463" y="4410075"/>
            <a:ext cx="44958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ooter Placeholder 9"/>
          <p:cNvSpPr>
            <a:spLocks noGrp="1"/>
          </p:cNvSpPr>
          <p:nvPr>
            <p:ph type="ftr" sz="quarter" idx="11"/>
          </p:nvPr>
        </p:nvSpPr>
        <p:spPr/>
        <p:txBody>
          <a:bodyPr/>
          <a:lstStyle/>
          <a:p>
            <a:pPr>
              <a:defRPr/>
            </a:pPr>
            <a:r>
              <a:rPr lang="en-US" smtClean="0"/>
              <a:t>Presented By: Scott Hill</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fontAlgn="auto">
              <a:spcAft>
                <a:spcPts val="0"/>
              </a:spcAft>
              <a:defRPr/>
            </a:pPr>
            <a:r>
              <a:rPr lang="en-US" dirty="0" smtClean="0">
                <a:solidFill>
                  <a:schemeClr val="accent1">
                    <a:satMod val="150000"/>
                  </a:schemeClr>
                </a:solidFill>
              </a:rPr>
              <a:t>Top Level Electrical Design and Motor Performance </a:t>
            </a:r>
            <a:r>
              <a:rPr lang="en-US" dirty="0" err="1" smtClean="0">
                <a:solidFill>
                  <a:schemeClr val="accent1">
                    <a:satMod val="150000"/>
                  </a:schemeClr>
                </a:solidFill>
              </a:rPr>
              <a:t>Assesment</a:t>
            </a:r>
            <a:r>
              <a:rPr lang="en-US" dirty="0" smtClean="0">
                <a:solidFill>
                  <a:schemeClr val="accent1">
                    <a:satMod val="150000"/>
                  </a:schemeClr>
                </a:solidFill>
              </a:rPr>
              <a:t> </a:t>
            </a:r>
            <a:endParaRPr lang="en-US" dirty="0">
              <a:solidFill>
                <a:schemeClr val="accent1">
                  <a:satMod val="150000"/>
                </a:schemeClr>
              </a:solidFill>
            </a:endParaRPr>
          </a:p>
        </p:txBody>
      </p:sp>
      <p:sp>
        <p:nvSpPr>
          <p:cNvPr id="15362" name="Subtitle 5"/>
          <p:cNvSpPr>
            <a:spLocks noGrp="1"/>
          </p:cNvSpPr>
          <p:nvPr>
            <p:ph type="subTitle" idx="1"/>
          </p:nvPr>
        </p:nvSpPr>
        <p:spPr>
          <a:xfrm>
            <a:off x="685800" y="1828800"/>
            <a:ext cx="8077200" cy="1500188"/>
          </a:xfrm>
        </p:spPr>
        <p:txBody>
          <a:bodyPr/>
          <a:lstStyle/>
          <a:p>
            <a:r>
              <a:rPr lang="en-US" smtClean="0"/>
              <a:t>Presented By: Danny Covyeau</a:t>
            </a:r>
          </a:p>
        </p:txBody>
      </p:sp>
      <p:sp>
        <p:nvSpPr>
          <p:cNvPr id="4" name="Slide Number Placeholder 3"/>
          <p:cNvSpPr>
            <a:spLocks noGrp="1"/>
          </p:cNvSpPr>
          <p:nvPr>
            <p:ph type="sldNum" sz="quarter" idx="12"/>
          </p:nvPr>
        </p:nvSpPr>
        <p:spPr/>
        <p:txBody>
          <a:bodyPr/>
          <a:lstStyle/>
          <a:p>
            <a:pPr>
              <a:defRPr/>
            </a:pPr>
            <a:fld id="{4B37F499-7F6D-41DE-B20E-46A6EC606B55}"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Low Voltage Accumulator</a:t>
            </a:r>
            <a:endParaRPr lang="en-US" dirty="0">
              <a:solidFill>
                <a:schemeClr val="accent1">
                  <a:satMod val="150000"/>
                </a:schemeClr>
              </a:solidFill>
            </a:endParaRPr>
          </a:p>
        </p:txBody>
      </p:sp>
      <p:sp>
        <p:nvSpPr>
          <p:cNvPr id="36866" name="Content Placeholder 2"/>
          <p:cNvSpPr>
            <a:spLocks noGrp="1"/>
          </p:cNvSpPr>
          <p:nvPr>
            <p:ph idx="1"/>
          </p:nvPr>
        </p:nvSpPr>
        <p:spPr/>
        <p:txBody>
          <a:bodyPr/>
          <a:lstStyle/>
          <a:p>
            <a:r>
              <a:rPr lang="en-US" sz="2400" smtClean="0"/>
              <a:t>The low voltage accumulator on the vehicle will consist of a single 12V lead acid battery. It will be used to power all of the sensors that are not attached to the high voltage circuit. The low voltage accumulator will also be grounded to the frame of the vehicle.</a:t>
            </a:r>
          </a:p>
          <a:p>
            <a:endParaRPr lang="en-US" smtClean="0"/>
          </a:p>
        </p:txBody>
      </p:sp>
      <p:pic>
        <p:nvPicPr>
          <p:cNvPr id="36867" name="Picture 3"/>
          <p:cNvPicPr>
            <a:picLocks noChangeAspect="1"/>
          </p:cNvPicPr>
          <p:nvPr/>
        </p:nvPicPr>
        <p:blipFill>
          <a:blip r:embed="rId2" cstate="print"/>
          <a:srcRect/>
          <a:stretch>
            <a:fillRect/>
          </a:stretch>
        </p:blipFill>
        <p:spPr bwMode="auto">
          <a:xfrm>
            <a:off x="533400" y="4038600"/>
            <a:ext cx="3352800" cy="2552700"/>
          </a:xfrm>
          <a:prstGeom prst="rect">
            <a:avLst/>
          </a:prstGeom>
          <a:noFill/>
          <a:ln w="9525">
            <a:noFill/>
            <a:miter lim="800000"/>
            <a:headEnd/>
            <a:tailEnd/>
          </a:ln>
        </p:spPr>
      </p:pic>
      <p:sp>
        <p:nvSpPr>
          <p:cNvPr id="36868" name="TextBox 4"/>
          <p:cNvSpPr txBox="1">
            <a:spLocks noChangeArrowheads="1"/>
          </p:cNvSpPr>
          <p:nvPr/>
        </p:nvSpPr>
        <p:spPr bwMode="auto">
          <a:xfrm>
            <a:off x="457200" y="6315075"/>
            <a:ext cx="5032375" cy="276225"/>
          </a:xfrm>
          <a:prstGeom prst="rect">
            <a:avLst/>
          </a:prstGeom>
          <a:noFill/>
          <a:ln w="9525">
            <a:noFill/>
            <a:miter lim="800000"/>
            <a:headEnd/>
            <a:tailEnd/>
          </a:ln>
        </p:spPr>
        <p:txBody>
          <a:bodyPr wrap="none">
            <a:spAutoFit/>
          </a:bodyPr>
          <a:lstStyle/>
          <a:p>
            <a:r>
              <a:rPr lang="en-US" sz="1200">
                <a:latin typeface="Corbel" pitchFamily="34" charset="0"/>
              </a:rPr>
              <a:t>http://www.buy.com/retail/product.asp?sku=208713947&amp;listingid=26348394</a:t>
            </a:r>
          </a:p>
        </p:txBody>
      </p:sp>
      <p:sp>
        <p:nvSpPr>
          <p:cNvPr id="36869" name="TextBox 5"/>
          <p:cNvSpPr txBox="1">
            <a:spLocks noChangeArrowheads="1"/>
          </p:cNvSpPr>
          <p:nvPr/>
        </p:nvSpPr>
        <p:spPr bwMode="auto">
          <a:xfrm>
            <a:off x="923925" y="3854450"/>
            <a:ext cx="2571750" cy="368300"/>
          </a:xfrm>
          <a:prstGeom prst="rect">
            <a:avLst/>
          </a:prstGeom>
          <a:noFill/>
          <a:ln w="9525">
            <a:noFill/>
            <a:miter lim="800000"/>
            <a:headEnd/>
            <a:tailEnd/>
          </a:ln>
        </p:spPr>
        <p:txBody>
          <a:bodyPr wrap="none">
            <a:spAutoFit/>
          </a:bodyPr>
          <a:lstStyle/>
          <a:p>
            <a:r>
              <a:rPr lang="en-US">
                <a:latin typeface="Corbel" pitchFamily="34" charset="0"/>
              </a:rPr>
              <a:t>Low Voltage Accumulator</a:t>
            </a:r>
          </a:p>
        </p:txBody>
      </p:sp>
      <p:sp>
        <p:nvSpPr>
          <p:cNvPr id="7" name="Slide Number Placeholder 6"/>
          <p:cNvSpPr>
            <a:spLocks noGrp="1"/>
          </p:cNvSpPr>
          <p:nvPr>
            <p:ph type="sldNum" sz="quarter" idx="12"/>
          </p:nvPr>
        </p:nvSpPr>
        <p:spPr/>
        <p:txBody>
          <a:bodyPr/>
          <a:lstStyle/>
          <a:p>
            <a:pPr>
              <a:defRPr/>
            </a:pPr>
            <a:fld id="{15946EBB-6CD9-4C60-A19C-C54E20CF90D0}" type="slidenum">
              <a:rPr lang="en-US"/>
              <a:pPr>
                <a:defRPr/>
              </a:pPr>
              <a:t>20</a:t>
            </a:fld>
            <a:endParaRPr lang="en-US"/>
          </a:p>
        </p:txBody>
      </p:sp>
      <p:sp>
        <p:nvSpPr>
          <p:cNvPr id="8" name="Footer Placeholder 7"/>
          <p:cNvSpPr>
            <a:spLocks noGrp="1"/>
          </p:cNvSpPr>
          <p:nvPr>
            <p:ph type="ftr" sz="quarter" idx="11"/>
          </p:nvPr>
        </p:nvSpPr>
        <p:spPr/>
        <p:txBody>
          <a:bodyPr/>
          <a:lstStyle/>
          <a:p>
            <a:pPr algn="r">
              <a:defRPr/>
            </a:pPr>
            <a:r>
              <a:rPr lang="en-US" smtClean="0"/>
              <a:t>Presented By: Scott Hill</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fontAlgn="auto">
              <a:spcAft>
                <a:spcPts val="0"/>
              </a:spcAft>
              <a:defRPr/>
            </a:pPr>
            <a:r>
              <a:rPr lang="en-US" dirty="0" smtClean="0">
                <a:solidFill>
                  <a:schemeClr val="accent1">
                    <a:satMod val="150000"/>
                  </a:schemeClr>
                </a:solidFill>
              </a:rPr>
              <a:t>Chassis Design</a:t>
            </a:r>
            <a:endParaRPr lang="en-US" dirty="0">
              <a:solidFill>
                <a:schemeClr val="accent1">
                  <a:satMod val="150000"/>
                </a:schemeClr>
              </a:solidFill>
            </a:endParaRPr>
          </a:p>
        </p:txBody>
      </p:sp>
      <p:sp>
        <p:nvSpPr>
          <p:cNvPr id="37890" name="Subtitle 5"/>
          <p:cNvSpPr>
            <a:spLocks noGrp="1"/>
          </p:cNvSpPr>
          <p:nvPr>
            <p:ph type="subTitle" idx="1"/>
          </p:nvPr>
        </p:nvSpPr>
        <p:spPr>
          <a:xfrm>
            <a:off x="685800" y="1828800"/>
            <a:ext cx="8077200" cy="1500188"/>
          </a:xfrm>
        </p:spPr>
        <p:txBody>
          <a:bodyPr/>
          <a:lstStyle/>
          <a:p>
            <a:r>
              <a:rPr lang="en-US" smtClean="0"/>
              <a:t>Presented By: George Nimick</a:t>
            </a:r>
          </a:p>
        </p:txBody>
      </p:sp>
      <p:sp>
        <p:nvSpPr>
          <p:cNvPr id="4" name="Slide Number Placeholder 3"/>
          <p:cNvSpPr>
            <a:spLocks noGrp="1"/>
          </p:cNvSpPr>
          <p:nvPr>
            <p:ph type="sldNum" sz="quarter" idx="12"/>
          </p:nvPr>
        </p:nvSpPr>
        <p:spPr/>
        <p:txBody>
          <a:bodyPr/>
          <a:lstStyle/>
          <a:p>
            <a:pPr>
              <a:defRPr/>
            </a:pPr>
            <a:fld id="{095C3957-1D7B-4AE4-8969-520F2AD88F2F}"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Chassis Design - Approach</a:t>
            </a:r>
            <a:endParaRPr lang="en-US" dirty="0">
              <a:solidFill>
                <a:schemeClr val="accent1">
                  <a:satMod val="150000"/>
                </a:schemeClr>
              </a:solidFill>
            </a:endParaRPr>
          </a:p>
        </p:txBody>
      </p:sp>
      <p:sp>
        <p:nvSpPr>
          <p:cNvPr id="38914" name="Content Placeholder 2"/>
          <p:cNvSpPr>
            <a:spLocks noGrp="1"/>
          </p:cNvSpPr>
          <p:nvPr>
            <p:ph idx="1"/>
          </p:nvPr>
        </p:nvSpPr>
        <p:spPr/>
        <p:txBody>
          <a:bodyPr/>
          <a:lstStyle/>
          <a:p>
            <a:r>
              <a:rPr lang="en-US" smtClean="0"/>
              <a:t>Purpose</a:t>
            </a:r>
          </a:p>
          <a:p>
            <a:pPr lvl="1"/>
            <a:r>
              <a:rPr lang="en-US" smtClean="0"/>
              <a:t>Structural Barrier</a:t>
            </a:r>
          </a:p>
          <a:p>
            <a:pPr lvl="2"/>
            <a:r>
              <a:rPr lang="en-US" smtClean="0"/>
              <a:t>Debris and accidents</a:t>
            </a:r>
          </a:p>
          <a:p>
            <a:pPr lvl="2"/>
            <a:r>
              <a:rPr lang="en-US" smtClean="0"/>
              <a:t>Enclosure</a:t>
            </a:r>
          </a:p>
          <a:p>
            <a:pPr lvl="2"/>
            <a:r>
              <a:rPr lang="en-US" smtClean="0"/>
              <a:t>Incorporation of a body</a:t>
            </a:r>
          </a:p>
          <a:p>
            <a:pPr lvl="1"/>
            <a:r>
              <a:rPr lang="en-US" smtClean="0"/>
              <a:t>Platform for mounting systems</a:t>
            </a:r>
          </a:p>
          <a:p>
            <a:pPr lvl="2"/>
            <a:r>
              <a:rPr lang="en-US" smtClean="0"/>
              <a:t>Steering, Braking, Suspension, Propulsion, Driver Equipment</a:t>
            </a:r>
          </a:p>
          <a:p>
            <a:pPr lvl="1"/>
            <a:endParaRPr lang="en-US" smtClean="0"/>
          </a:p>
        </p:txBody>
      </p:sp>
      <p:pic>
        <p:nvPicPr>
          <p:cNvPr id="4" name="Picture 3" descr="Chassis Rev B Jpeg.JPG"/>
          <p:cNvPicPr>
            <a:picLocks noChangeAspect="1"/>
          </p:cNvPicPr>
          <p:nvPr/>
        </p:nvPicPr>
        <p:blipFill>
          <a:blip r:embed="rId3" cstate="print"/>
          <a:stretch>
            <a:fillRect/>
          </a:stretch>
        </p:blipFill>
        <p:spPr>
          <a:xfrm>
            <a:off x="5029200" y="1371600"/>
            <a:ext cx="3395219" cy="270986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D0A678DE-185F-47CD-A64C-688AD2401D7E}" type="slidenum">
              <a:rPr lang="en-US"/>
              <a:pPr>
                <a:defRPr/>
              </a:pPr>
              <a:t>22</a:t>
            </a:fld>
            <a:endParaRPr lang="en-US"/>
          </a:p>
        </p:txBody>
      </p:sp>
      <p:sp>
        <p:nvSpPr>
          <p:cNvPr id="7" name="Footer Placeholder 6"/>
          <p:cNvSpPr>
            <a:spLocks noGrp="1"/>
          </p:cNvSpPr>
          <p:nvPr>
            <p:ph type="ftr" sz="quarter" idx="11"/>
          </p:nvPr>
        </p:nvSpPr>
        <p:spPr/>
        <p:txBody>
          <a:bodyPr/>
          <a:lstStyle/>
          <a:p>
            <a:pPr>
              <a:defRPr/>
            </a:pPr>
            <a:r>
              <a:rPr lang="en-US" dirty="0" smtClean="0"/>
              <a:t>Presented by: George </a:t>
            </a:r>
            <a:r>
              <a:rPr lang="en-US" dirty="0" err="1" smtClean="0"/>
              <a:t>Nimick</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Chassis – Material Selection</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lnSpcReduction="10000"/>
          </a:bodyPr>
          <a:lstStyle/>
          <a:p>
            <a:pPr marL="438912" indent="-320040" fontAlgn="auto">
              <a:spcBef>
                <a:spcPts val="0"/>
              </a:spcBef>
              <a:spcAft>
                <a:spcPts val="0"/>
              </a:spcAft>
              <a:buFont typeface="Wingdings 2"/>
              <a:buChar char=""/>
              <a:defRPr/>
            </a:pPr>
            <a:r>
              <a:rPr lang="en-US" dirty="0" smtClean="0"/>
              <a:t>Major types:</a:t>
            </a:r>
          </a:p>
          <a:p>
            <a:pPr marL="731520" lvl="1" indent="-274320" fontAlgn="auto">
              <a:spcAft>
                <a:spcPts val="0"/>
              </a:spcAft>
              <a:buFont typeface="Wingdings"/>
              <a:buChar char=""/>
              <a:defRPr/>
            </a:pPr>
            <a:r>
              <a:rPr lang="en-US" dirty="0" err="1" smtClean="0"/>
              <a:t>Monocoque</a:t>
            </a:r>
            <a:endParaRPr lang="en-US" dirty="0" smtClean="0"/>
          </a:p>
          <a:p>
            <a:pPr marL="731520" lvl="1" indent="-274320" fontAlgn="auto">
              <a:spcAft>
                <a:spcPts val="0"/>
              </a:spcAft>
              <a:buFont typeface="Wingdings"/>
              <a:buChar char=""/>
              <a:defRPr/>
            </a:pPr>
            <a:r>
              <a:rPr lang="en-US" dirty="0" smtClean="0"/>
              <a:t>Tubular</a:t>
            </a:r>
          </a:p>
          <a:p>
            <a:pPr marL="996696" lvl="2" fontAlgn="auto">
              <a:spcAft>
                <a:spcPts val="0"/>
              </a:spcAft>
              <a:buClr>
                <a:schemeClr val="accent3"/>
              </a:buClr>
              <a:buFont typeface="Arial"/>
              <a:buChar char="▪"/>
              <a:defRPr/>
            </a:pPr>
            <a:r>
              <a:rPr lang="en-US" dirty="0" smtClean="0"/>
              <a:t>Metal</a:t>
            </a:r>
          </a:p>
          <a:p>
            <a:pPr marL="1216152" lvl="3" indent="-182880" fontAlgn="auto">
              <a:spcAft>
                <a:spcPts val="0"/>
              </a:spcAft>
              <a:buClr>
                <a:schemeClr val="accent4"/>
              </a:buClr>
              <a:buFont typeface="Arial"/>
              <a:buChar char="▪"/>
              <a:defRPr/>
            </a:pPr>
            <a:r>
              <a:rPr lang="en-US" dirty="0" smtClean="0"/>
              <a:t>Steel</a:t>
            </a:r>
          </a:p>
          <a:p>
            <a:pPr marL="1216152" lvl="3" indent="-182880" fontAlgn="auto">
              <a:spcAft>
                <a:spcPts val="0"/>
              </a:spcAft>
              <a:buClr>
                <a:schemeClr val="accent4"/>
              </a:buClr>
              <a:buFont typeface="Arial"/>
              <a:buChar char="▪"/>
              <a:defRPr/>
            </a:pPr>
            <a:r>
              <a:rPr lang="en-US" dirty="0" smtClean="0"/>
              <a:t>1018 vs. 4130</a:t>
            </a:r>
          </a:p>
          <a:p>
            <a:pPr marL="438912" indent="-320040" fontAlgn="auto">
              <a:spcBef>
                <a:spcPts val="0"/>
              </a:spcBef>
              <a:spcAft>
                <a:spcPts val="0"/>
              </a:spcAft>
              <a:buFont typeface="Wingdings 2"/>
              <a:buChar char=""/>
              <a:defRPr/>
            </a:pPr>
            <a:r>
              <a:rPr lang="en-US" dirty="0" smtClean="0"/>
              <a:t>Restrictions based on rules</a:t>
            </a:r>
          </a:p>
          <a:p>
            <a:pPr marL="731520" lvl="1" indent="-274320" fontAlgn="auto">
              <a:spcAft>
                <a:spcPts val="0"/>
              </a:spcAft>
              <a:buFont typeface="Wingdings"/>
              <a:buChar char=""/>
              <a:defRPr/>
            </a:pPr>
            <a:r>
              <a:rPr lang="en-US" dirty="0" smtClean="0"/>
              <a:t>Angles</a:t>
            </a:r>
          </a:p>
          <a:p>
            <a:pPr marL="731520" lvl="1" indent="-274320" fontAlgn="auto">
              <a:spcAft>
                <a:spcPts val="0"/>
              </a:spcAft>
              <a:buFont typeface="Wingdings"/>
              <a:buChar char=""/>
              <a:defRPr/>
            </a:pPr>
            <a:r>
              <a:rPr lang="en-US" dirty="0" smtClean="0"/>
              <a:t>Distances</a:t>
            </a:r>
          </a:p>
          <a:p>
            <a:pPr marL="731520" lvl="1" indent="-274320" fontAlgn="auto">
              <a:spcAft>
                <a:spcPts val="0"/>
              </a:spcAft>
              <a:buFont typeface="Wingdings"/>
              <a:buChar char=""/>
              <a:defRPr/>
            </a:pPr>
            <a:r>
              <a:rPr lang="en-US" dirty="0" smtClean="0"/>
              <a:t>Wall thicknesses</a:t>
            </a:r>
          </a:p>
          <a:p>
            <a:pPr marL="438912" indent="-320040" fontAlgn="auto">
              <a:spcBef>
                <a:spcPts val="0"/>
              </a:spcBef>
              <a:spcAft>
                <a:spcPts val="0"/>
              </a:spcAft>
              <a:buFont typeface="Wingdings 2"/>
              <a:buChar char=""/>
              <a:defRPr/>
            </a:pPr>
            <a:endParaRPr lang="en-US" dirty="0"/>
          </a:p>
        </p:txBody>
      </p:sp>
      <p:pic>
        <p:nvPicPr>
          <p:cNvPr id="4" name="Picture 3" descr="Monocoque.JPG"/>
          <p:cNvPicPr>
            <a:picLocks noChangeAspect="1"/>
          </p:cNvPicPr>
          <p:nvPr/>
        </p:nvPicPr>
        <p:blipFill>
          <a:blip r:embed="rId2" cstate="print"/>
          <a:srcRect l="28182" t="12966" r="12940" b="15303"/>
          <a:stretch>
            <a:fillRect/>
          </a:stretch>
        </p:blipFill>
        <p:spPr>
          <a:xfrm>
            <a:off x="5334000" y="1453666"/>
            <a:ext cx="3124200" cy="3044032"/>
          </a:xfrm>
          <a:prstGeom prst="rect">
            <a:avLst/>
          </a:prstGeom>
          <a:ln>
            <a:noFill/>
          </a:ln>
          <a:effectLst>
            <a:softEdge rad="112500"/>
          </a:effectLst>
        </p:spPr>
      </p:pic>
      <p:sp>
        <p:nvSpPr>
          <p:cNvPr id="6" name="Footer Placeholder 5"/>
          <p:cNvSpPr>
            <a:spLocks noGrp="1"/>
          </p:cNvSpPr>
          <p:nvPr>
            <p:ph type="ftr" sz="quarter" idx="11"/>
          </p:nvPr>
        </p:nvSpPr>
        <p:spPr/>
        <p:txBody>
          <a:bodyPr/>
          <a:lstStyle/>
          <a:p>
            <a:pPr>
              <a:defRPr/>
            </a:pPr>
            <a:r>
              <a:rPr lang="en-US" dirty="0" smtClean="0"/>
              <a:t>Presented by: George </a:t>
            </a:r>
            <a:r>
              <a:rPr lang="en-US" dirty="0" err="1" smtClean="0"/>
              <a:t>Nimick</a:t>
            </a:r>
            <a:endParaRPr lang="en-US" dirty="0"/>
          </a:p>
        </p:txBody>
      </p:sp>
      <p:sp>
        <p:nvSpPr>
          <p:cNvPr id="5" name="Slide Number Placeholder 4"/>
          <p:cNvSpPr>
            <a:spLocks noGrp="1"/>
          </p:cNvSpPr>
          <p:nvPr>
            <p:ph type="sldNum" sz="quarter" idx="12"/>
          </p:nvPr>
        </p:nvSpPr>
        <p:spPr/>
        <p:txBody>
          <a:bodyPr/>
          <a:lstStyle/>
          <a:p>
            <a:pPr>
              <a:defRPr/>
            </a:pPr>
            <a:fld id="{7AA041E9-7ACB-4446-8619-4AE702A48F45}"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Chassis - Calculations</a:t>
            </a:r>
            <a:endParaRPr lang="en-US" dirty="0">
              <a:solidFill>
                <a:schemeClr val="accent1">
                  <a:satMod val="150000"/>
                </a:schemeClr>
              </a:solidFill>
            </a:endParaRPr>
          </a:p>
        </p:txBody>
      </p:sp>
      <p:sp>
        <p:nvSpPr>
          <p:cNvPr id="41986" name="Content Placeholder 2"/>
          <p:cNvSpPr>
            <a:spLocks noGrp="1"/>
          </p:cNvSpPr>
          <p:nvPr>
            <p:ph idx="1"/>
          </p:nvPr>
        </p:nvSpPr>
        <p:spPr/>
        <p:txBody>
          <a:bodyPr/>
          <a:lstStyle/>
          <a:p>
            <a:r>
              <a:rPr lang="en-US" smtClean="0"/>
              <a:t>Bending Stiffness</a:t>
            </a:r>
          </a:p>
          <a:p>
            <a:pPr lvl="1"/>
            <a:r>
              <a:rPr lang="en-US" smtClean="0"/>
              <a:t>Proportional to </a:t>
            </a:r>
            <a:r>
              <a:rPr lang="en-US" i="1" smtClean="0"/>
              <a:t>E*I</a:t>
            </a:r>
          </a:p>
          <a:p>
            <a:pPr lvl="1"/>
            <a:r>
              <a:rPr lang="en-US" smtClean="0"/>
              <a:t>Primarily based on I </a:t>
            </a:r>
          </a:p>
          <a:p>
            <a:pPr lvl="2">
              <a:buFont typeface="Arial" charset="0"/>
              <a:buNone/>
            </a:pPr>
            <a:endParaRPr lang="en-US" smtClean="0"/>
          </a:p>
          <a:p>
            <a:r>
              <a:rPr lang="en-US" smtClean="0"/>
              <a:t>Bending Strength</a:t>
            </a:r>
          </a:p>
          <a:p>
            <a:pPr lvl="1"/>
            <a:r>
              <a:rPr lang="en-US" smtClean="0"/>
              <a:t>Given by </a:t>
            </a:r>
          </a:p>
          <a:p>
            <a:endParaRPr lang="en-US" smtClean="0"/>
          </a:p>
          <a:p>
            <a:r>
              <a:rPr lang="en-US" smtClean="0"/>
              <a:t>Compare to requirements in rules</a:t>
            </a:r>
          </a:p>
        </p:txBody>
      </p:sp>
      <p:sp>
        <p:nvSpPr>
          <p:cNvPr id="4198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41988" name="Rectangle 6"/>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4198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pic>
        <p:nvPicPr>
          <p:cNvPr id="41990"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19400" y="4343400"/>
            <a:ext cx="457200" cy="793750"/>
          </a:xfrm>
          <a:prstGeom prst="rect">
            <a:avLst/>
          </a:prstGeom>
          <a:noFill/>
          <a:ln w="9525">
            <a:noFill/>
            <a:miter lim="800000"/>
            <a:headEnd/>
            <a:tailEnd/>
          </a:ln>
        </p:spPr>
      </p:pic>
      <p:sp>
        <p:nvSpPr>
          <p:cNvPr id="41991" name="Rectangle 9"/>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endParaRPr lang="en-US">
              <a:cs typeface="Arial" charset="0"/>
            </a:endParaRPr>
          </a:p>
        </p:txBody>
      </p:sp>
      <p:sp>
        <p:nvSpPr>
          <p:cNvPr id="14" name="Footer Placeholder 13"/>
          <p:cNvSpPr>
            <a:spLocks noGrp="1"/>
          </p:cNvSpPr>
          <p:nvPr>
            <p:ph type="ftr" sz="quarter" idx="11"/>
          </p:nvPr>
        </p:nvSpPr>
        <p:spPr/>
        <p:txBody>
          <a:bodyPr/>
          <a:lstStyle/>
          <a:p>
            <a:pPr>
              <a:defRPr/>
            </a:pPr>
            <a:r>
              <a:rPr lang="en-US" dirty="0" smtClean="0"/>
              <a:t>Presented by: George </a:t>
            </a:r>
            <a:r>
              <a:rPr lang="en-US" dirty="0" err="1" smtClean="0"/>
              <a:t>Nimick</a:t>
            </a:r>
            <a:endParaRPr lang="en-US" dirty="0"/>
          </a:p>
        </p:txBody>
      </p:sp>
      <p:sp>
        <p:nvSpPr>
          <p:cNvPr id="4" name="Slide Number Placeholder 3"/>
          <p:cNvSpPr>
            <a:spLocks noGrp="1"/>
          </p:cNvSpPr>
          <p:nvPr>
            <p:ph type="sldNum" sz="quarter" idx="12"/>
          </p:nvPr>
        </p:nvSpPr>
        <p:spPr/>
        <p:txBody>
          <a:bodyPr/>
          <a:lstStyle/>
          <a:p>
            <a:pPr>
              <a:defRPr/>
            </a:pPr>
            <a:fld id="{F1C80136-DF45-4B3F-BB1C-DFF91AF07FB4}" type="slidenum">
              <a:rPr lang="en-US"/>
              <a:pPr>
                <a:defRPr/>
              </a:pPr>
              <a:t>24</a:t>
            </a:fld>
            <a:endParaRPr lang="en-US"/>
          </a:p>
        </p:txBody>
      </p:sp>
      <p:sp>
        <p:nvSpPr>
          <p:cNvPr id="4199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4199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pic>
        <p:nvPicPr>
          <p:cNvPr id="4199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00600" y="2819400"/>
            <a:ext cx="2552700" cy="790575"/>
          </a:xfrm>
          <a:prstGeom prst="rect">
            <a:avLst/>
          </a:prstGeom>
          <a:noFill/>
          <a:ln w="9525">
            <a:noFill/>
            <a:miter lim="800000"/>
            <a:headEnd/>
            <a:tailEnd/>
          </a:ln>
        </p:spPr>
      </p:pic>
      <p:sp>
        <p:nvSpPr>
          <p:cNvPr id="41997" name="Rectangle 5"/>
          <p:cNvSpPr>
            <a:spLocks noChangeArrowheads="1"/>
          </p:cNvSpPr>
          <p:nvPr/>
        </p:nvSpPr>
        <p:spPr bwMode="auto">
          <a:xfrm>
            <a:off x="0" y="1247775"/>
            <a:ext cx="9144000" cy="0"/>
          </a:xfrm>
          <a:prstGeom prst="rect">
            <a:avLst/>
          </a:prstGeom>
          <a:noFill/>
          <a:ln w="9525">
            <a:noFill/>
            <a:miter lim="800000"/>
            <a:headEnd/>
            <a:tailEnd/>
          </a:ln>
        </p:spPr>
        <p:txBody>
          <a:bodyPr wrap="none" anchor="ctr">
            <a:spAutoFit/>
          </a:bodyPr>
          <a:lstStyle/>
          <a:p>
            <a:endParaRPr lang="en-US">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Chassis – Tubing Specifications</a:t>
            </a:r>
            <a:endParaRPr lang="en-US" dirty="0">
              <a:solidFill>
                <a:schemeClr val="accent1">
                  <a:satMod val="150000"/>
                </a:schemeClr>
              </a:solidFill>
            </a:endParaRPr>
          </a:p>
        </p:txBody>
      </p:sp>
      <p:sp>
        <p:nvSpPr>
          <p:cNvPr id="43010" name="Content Placeholder 2"/>
          <p:cNvSpPr>
            <a:spLocks noGrp="1"/>
          </p:cNvSpPr>
          <p:nvPr>
            <p:ph idx="1"/>
          </p:nvPr>
        </p:nvSpPr>
        <p:spPr/>
        <p:txBody>
          <a:bodyPr/>
          <a:lstStyle/>
          <a:p>
            <a:endParaRPr lang="en-US" smtClean="0"/>
          </a:p>
        </p:txBody>
      </p:sp>
      <p:pic>
        <p:nvPicPr>
          <p:cNvPr id="43011" name="Picture 2"/>
          <p:cNvPicPr>
            <a:picLocks noChangeAspect="1" noChangeArrowheads="1"/>
          </p:cNvPicPr>
          <p:nvPr/>
        </p:nvPicPr>
        <p:blipFill>
          <a:blip r:embed="rId2" cstate="print"/>
          <a:srcRect l="31039" t="41666" r="15666" b="16667"/>
          <a:stretch>
            <a:fillRect/>
          </a:stretch>
        </p:blipFill>
        <p:spPr bwMode="auto">
          <a:xfrm>
            <a:off x="1066800" y="1619250"/>
            <a:ext cx="6934200" cy="3048000"/>
          </a:xfrm>
          <a:prstGeom prst="rect">
            <a:avLst/>
          </a:prstGeom>
          <a:noFill/>
          <a:ln w="9525">
            <a:noFill/>
            <a:miter lim="800000"/>
            <a:headEnd/>
            <a:tailEnd/>
          </a:ln>
        </p:spPr>
      </p:pic>
      <p:pic>
        <p:nvPicPr>
          <p:cNvPr id="43012" name="Picture 3"/>
          <p:cNvPicPr>
            <a:picLocks noChangeAspect="1" noChangeArrowheads="1"/>
          </p:cNvPicPr>
          <p:nvPr/>
        </p:nvPicPr>
        <p:blipFill>
          <a:blip r:embed="rId3" cstate="print"/>
          <a:srcRect l="33382" t="43750" r="15080" b="34375"/>
          <a:stretch>
            <a:fillRect/>
          </a:stretch>
        </p:blipFill>
        <p:spPr bwMode="auto">
          <a:xfrm>
            <a:off x="1333500" y="4800600"/>
            <a:ext cx="6705600" cy="16002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dirty="0" smtClean="0"/>
              <a:t>Presented by: George </a:t>
            </a:r>
            <a:r>
              <a:rPr lang="en-US" dirty="0" err="1" smtClean="0"/>
              <a:t>Nimick</a:t>
            </a:r>
            <a:endParaRPr lang="en-US" dirty="0"/>
          </a:p>
        </p:txBody>
      </p:sp>
      <p:sp>
        <p:nvSpPr>
          <p:cNvPr id="4" name="Slide Number Placeholder 3"/>
          <p:cNvSpPr>
            <a:spLocks noGrp="1"/>
          </p:cNvSpPr>
          <p:nvPr>
            <p:ph type="sldNum" sz="quarter" idx="12"/>
          </p:nvPr>
        </p:nvSpPr>
        <p:spPr/>
        <p:txBody>
          <a:bodyPr/>
          <a:lstStyle/>
          <a:p>
            <a:pPr>
              <a:defRPr/>
            </a:pPr>
            <a:fld id="{075897A4-1101-49F6-9864-5E0D14AF5A88}"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Chassis - Restrictions</a:t>
            </a:r>
            <a:endParaRPr lang="en-US" dirty="0">
              <a:solidFill>
                <a:schemeClr val="accent1">
                  <a:satMod val="150000"/>
                </a:schemeClr>
              </a:solidFill>
            </a:endParaRPr>
          </a:p>
        </p:txBody>
      </p:sp>
      <p:pic>
        <p:nvPicPr>
          <p:cNvPr id="44034" name="Picture 3"/>
          <p:cNvPicPr>
            <a:picLocks noChangeAspect="1" noChangeArrowheads="1"/>
          </p:cNvPicPr>
          <p:nvPr/>
        </p:nvPicPr>
        <p:blipFill>
          <a:blip r:embed="rId2" cstate="print"/>
          <a:srcRect l="30453" t="32292" r="18008" b="14844"/>
          <a:stretch>
            <a:fillRect/>
          </a:stretch>
        </p:blipFill>
        <p:spPr bwMode="auto">
          <a:xfrm>
            <a:off x="2895600" y="4570413"/>
            <a:ext cx="3832225" cy="2209800"/>
          </a:xfrm>
          <a:prstGeom prst="rect">
            <a:avLst/>
          </a:prstGeom>
          <a:noFill/>
          <a:ln w="9525">
            <a:noFill/>
            <a:miter lim="800000"/>
            <a:headEnd/>
            <a:tailEnd/>
          </a:ln>
        </p:spPr>
      </p:pic>
      <p:pic>
        <p:nvPicPr>
          <p:cNvPr id="44035" name="Picture 4"/>
          <p:cNvPicPr>
            <a:picLocks noGrp="1" noChangeAspect="1" noChangeArrowheads="1"/>
          </p:cNvPicPr>
          <p:nvPr>
            <p:ph idx="1"/>
          </p:nvPr>
        </p:nvPicPr>
        <p:blipFill>
          <a:blip r:embed="rId3" cstate="print"/>
          <a:srcRect/>
          <a:stretch>
            <a:fillRect/>
          </a:stretch>
        </p:blipFill>
        <p:spPr>
          <a:xfrm>
            <a:off x="6151563" y="1643063"/>
            <a:ext cx="2708275" cy="2633662"/>
          </a:xfrm>
        </p:spPr>
      </p:pic>
      <p:pic>
        <p:nvPicPr>
          <p:cNvPr id="44036" name="Picture 5"/>
          <p:cNvPicPr>
            <a:picLocks noChangeAspect="1" noChangeArrowheads="1"/>
          </p:cNvPicPr>
          <p:nvPr/>
        </p:nvPicPr>
        <p:blipFill>
          <a:blip r:embed="rId4" cstate="print"/>
          <a:srcRect/>
          <a:stretch>
            <a:fillRect/>
          </a:stretch>
        </p:blipFill>
        <p:spPr bwMode="auto">
          <a:xfrm>
            <a:off x="430213" y="1595438"/>
            <a:ext cx="2917825" cy="3124200"/>
          </a:xfrm>
          <a:prstGeom prst="rect">
            <a:avLst/>
          </a:prstGeom>
          <a:noFill/>
          <a:ln w="9525">
            <a:noFill/>
            <a:miter lim="800000"/>
            <a:headEnd/>
            <a:tailEnd/>
          </a:ln>
        </p:spPr>
      </p:pic>
      <p:sp>
        <p:nvSpPr>
          <p:cNvPr id="44037" name="TextBox 8"/>
          <p:cNvSpPr txBox="1">
            <a:spLocks noChangeArrowheads="1"/>
          </p:cNvSpPr>
          <p:nvPr/>
        </p:nvSpPr>
        <p:spPr bwMode="auto">
          <a:xfrm>
            <a:off x="219075" y="4748213"/>
            <a:ext cx="3340100" cy="368300"/>
          </a:xfrm>
          <a:prstGeom prst="rect">
            <a:avLst/>
          </a:prstGeom>
          <a:noFill/>
          <a:ln w="9525">
            <a:noFill/>
            <a:miter lim="800000"/>
            <a:headEnd/>
            <a:tailEnd/>
          </a:ln>
        </p:spPr>
        <p:txBody>
          <a:bodyPr wrap="none">
            <a:spAutoFit/>
          </a:bodyPr>
          <a:lstStyle/>
          <a:p>
            <a:r>
              <a:rPr lang="en-US">
                <a:latin typeface="Corbel" pitchFamily="34" charset="0"/>
              </a:rPr>
              <a:t>Template for Cross-Sectional Area</a:t>
            </a:r>
          </a:p>
        </p:txBody>
      </p:sp>
      <p:sp>
        <p:nvSpPr>
          <p:cNvPr id="44038" name="TextBox 9"/>
          <p:cNvSpPr txBox="1">
            <a:spLocks noChangeArrowheads="1"/>
          </p:cNvSpPr>
          <p:nvPr/>
        </p:nvSpPr>
        <p:spPr bwMode="auto">
          <a:xfrm>
            <a:off x="4038600" y="1595438"/>
            <a:ext cx="2133600" cy="646112"/>
          </a:xfrm>
          <a:prstGeom prst="rect">
            <a:avLst/>
          </a:prstGeom>
          <a:noFill/>
          <a:ln w="9525">
            <a:noFill/>
            <a:miter lim="800000"/>
            <a:headEnd/>
            <a:tailEnd/>
          </a:ln>
        </p:spPr>
        <p:txBody>
          <a:bodyPr>
            <a:spAutoFit/>
          </a:bodyPr>
          <a:lstStyle/>
          <a:p>
            <a:r>
              <a:rPr lang="en-US">
                <a:latin typeface="Corbel" pitchFamily="34" charset="0"/>
              </a:rPr>
              <a:t>Template for </a:t>
            </a:r>
          </a:p>
          <a:p>
            <a:r>
              <a:rPr lang="en-US">
                <a:latin typeface="Corbel" pitchFamily="34" charset="0"/>
              </a:rPr>
              <a:t>Cock-pit Opening</a:t>
            </a:r>
          </a:p>
        </p:txBody>
      </p:sp>
      <p:sp>
        <p:nvSpPr>
          <p:cNvPr id="44039" name="TextBox 10"/>
          <p:cNvSpPr txBox="1">
            <a:spLocks noChangeArrowheads="1"/>
          </p:cNvSpPr>
          <p:nvPr/>
        </p:nvSpPr>
        <p:spPr bwMode="auto">
          <a:xfrm>
            <a:off x="6708775" y="5486400"/>
            <a:ext cx="1447800" cy="646113"/>
          </a:xfrm>
          <a:prstGeom prst="rect">
            <a:avLst/>
          </a:prstGeom>
          <a:noFill/>
          <a:ln w="9525">
            <a:noFill/>
            <a:miter lim="800000"/>
            <a:headEnd/>
            <a:tailEnd/>
          </a:ln>
        </p:spPr>
        <p:txBody>
          <a:bodyPr>
            <a:spAutoFit/>
          </a:bodyPr>
          <a:lstStyle/>
          <a:p>
            <a:r>
              <a:rPr lang="en-US">
                <a:latin typeface="Corbel" pitchFamily="34" charset="0"/>
              </a:rPr>
              <a:t>Roll Hoop Restrictions</a:t>
            </a:r>
          </a:p>
        </p:txBody>
      </p:sp>
      <p:sp>
        <p:nvSpPr>
          <p:cNvPr id="3" name="Slide Number Placeholder 2"/>
          <p:cNvSpPr>
            <a:spLocks noGrp="1"/>
          </p:cNvSpPr>
          <p:nvPr>
            <p:ph type="sldNum" sz="quarter" idx="12"/>
          </p:nvPr>
        </p:nvSpPr>
        <p:spPr/>
        <p:txBody>
          <a:bodyPr/>
          <a:lstStyle/>
          <a:p>
            <a:pPr>
              <a:defRPr/>
            </a:pPr>
            <a:fld id="{B0A26557-DC3C-4796-A2EC-F2B797E407AE}" type="slidenum">
              <a:rPr lang="en-US"/>
              <a:pPr>
                <a:defRPr/>
              </a:pPr>
              <a:t>26</a:t>
            </a:fld>
            <a:endParaRPr lang="en-US"/>
          </a:p>
        </p:txBody>
      </p:sp>
      <p:sp>
        <p:nvSpPr>
          <p:cNvPr id="12" name="Footer Placeholder 11"/>
          <p:cNvSpPr>
            <a:spLocks noGrp="1"/>
          </p:cNvSpPr>
          <p:nvPr>
            <p:ph type="ftr" sz="quarter" idx="11"/>
          </p:nvPr>
        </p:nvSpPr>
        <p:spPr>
          <a:xfrm>
            <a:off x="304800" y="6477000"/>
            <a:ext cx="7843838" cy="274638"/>
          </a:xfrm>
        </p:spPr>
        <p:txBody>
          <a:bodyPr/>
          <a:lstStyle/>
          <a:p>
            <a:pPr>
              <a:defRPr/>
            </a:pPr>
            <a:r>
              <a:rPr lang="en-US" dirty="0" smtClean="0"/>
              <a:t>Presented by: George </a:t>
            </a:r>
            <a:r>
              <a:rPr lang="en-US" dirty="0" err="1" smtClean="0"/>
              <a:t>Nimick</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Chassis</a:t>
            </a:r>
            <a:endParaRPr lang="en-US" dirty="0">
              <a:solidFill>
                <a:schemeClr val="accent1">
                  <a:satMod val="150000"/>
                </a:schemeClr>
              </a:solidFill>
            </a:endParaRPr>
          </a:p>
        </p:txBody>
      </p:sp>
      <p:pic>
        <p:nvPicPr>
          <p:cNvPr id="45058" name="Picture 2" descr="C:\Users\Alex\Desktop\hybrid 2011-2012\Slides\Chassis1.JPG"/>
          <p:cNvPicPr>
            <a:picLocks noGrp="1" noChangeAspect="1" noChangeArrowheads="1"/>
          </p:cNvPicPr>
          <p:nvPr>
            <p:ph idx="1"/>
          </p:nvPr>
        </p:nvPicPr>
        <p:blipFill>
          <a:blip r:embed="rId2" cstate="print"/>
          <a:srcRect/>
          <a:stretch>
            <a:fillRect/>
          </a:stretch>
        </p:blipFill>
        <p:spPr>
          <a:xfrm>
            <a:off x="1371600" y="1295400"/>
            <a:ext cx="6248400" cy="5208588"/>
          </a:xfrm>
        </p:spPr>
      </p:pic>
      <p:sp>
        <p:nvSpPr>
          <p:cNvPr id="4" name="Footer Placeholder 3"/>
          <p:cNvSpPr>
            <a:spLocks noGrp="1"/>
          </p:cNvSpPr>
          <p:nvPr>
            <p:ph type="ftr" sz="quarter" idx="11"/>
          </p:nvPr>
        </p:nvSpPr>
        <p:spPr/>
        <p:txBody>
          <a:bodyPr/>
          <a:lstStyle/>
          <a:p>
            <a:pPr>
              <a:defRPr/>
            </a:pPr>
            <a:r>
              <a:rPr lang="en-US" smtClean="0"/>
              <a:t>Presented by: George Nimick</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Chassis</a:t>
            </a:r>
            <a:endParaRPr lang="en-US" dirty="0">
              <a:solidFill>
                <a:schemeClr val="accent1">
                  <a:satMod val="150000"/>
                </a:schemeClr>
              </a:solidFill>
            </a:endParaRPr>
          </a:p>
        </p:txBody>
      </p:sp>
      <p:pic>
        <p:nvPicPr>
          <p:cNvPr id="46082" name="Picture 2" descr="C:\Users\Alex\Desktop\hybrid 2011-2012\Slides\Chassis1.JPG"/>
          <p:cNvPicPr>
            <a:picLocks noGrp="1" noChangeAspect="1" noChangeArrowheads="1"/>
          </p:cNvPicPr>
          <p:nvPr>
            <p:ph idx="1"/>
          </p:nvPr>
        </p:nvPicPr>
        <p:blipFill>
          <a:blip r:embed="rId2" cstate="print"/>
          <a:srcRect/>
          <a:stretch>
            <a:fillRect/>
          </a:stretch>
        </p:blipFill>
        <p:spPr>
          <a:xfrm>
            <a:off x="1371600" y="1295400"/>
            <a:ext cx="6248400" cy="5208588"/>
          </a:xfrm>
        </p:spPr>
      </p:pic>
      <p:sp>
        <p:nvSpPr>
          <p:cNvPr id="4" name="Footer Placeholder 3"/>
          <p:cNvSpPr>
            <a:spLocks noGrp="1"/>
          </p:cNvSpPr>
          <p:nvPr>
            <p:ph type="ftr" sz="quarter" idx="11"/>
          </p:nvPr>
        </p:nvSpPr>
        <p:spPr/>
        <p:txBody>
          <a:bodyPr/>
          <a:lstStyle/>
          <a:p>
            <a:pPr>
              <a:defRPr/>
            </a:pPr>
            <a:r>
              <a:rPr lang="en-US" smtClean="0"/>
              <a:t>Presented by: George Nimick</a:t>
            </a:r>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Chassis</a:t>
            </a:r>
            <a:endParaRPr lang="en-US" dirty="0">
              <a:solidFill>
                <a:schemeClr val="accent1">
                  <a:satMod val="150000"/>
                </a:schemeClr>
              </a:solidFill>
            </a:endParaRPr>
          </a:p>
        </p:txBody>
      </p:sp>
      <p:pic>
        <p:nvPicPr>
          <p:cNvPr id="47106" name="Picture 2" descr="C:\Users\Alex\Desktop\hybrid 2011-2012\Slides\Chassis1.JPG"/>
          <p:cNvPicPr>
            <a:picLocks noGrp="1" noChangeAspect="1" noChangeArrowheads="1"/>
          </p:cNvPicPr>
          <p:nvPr>
            <p:ph idx="1"/>
          </p:nvPr>
        </p:nvPicPr>
        <p:blipFill>
          <a:blip r:embed="rId2" cstate="print"/>
          <a:srcRect/>
          <a:stretch>
            <a:fillRect/>
          </a:stretch>
        </p:blipFill>
        <p:spPr>
          <a:xfrm>
            <a:off x="1371600" y="1295400"/>
            <a:ext cx="6248400" cy="5208588"/>
          </a:xfrm>
        </p:spPr>
      </p:pic>
      <p:sp>
        <p:nvSpPr>
          <p:cNvPr id="4" name="Footer Placeholder 3"/>
          <p:cNvSpPr>
            <a:spLocks noGrp="1"/>
          </p:cNvSpPr>
          <p:nvPr>
            <p:ph type="ftr" sz="quarter" idx="11"/>
          </p:nvPr>
        </p:nvSpPr>
        <p:spPr/>
        <p:txBody>
          <a:bodyPr/>
          <a:lstStyle/>
          <a:p>
            <a:pPr>
              <a:defRPr/>
            </a:pPr>
            <a:r>
              <a:rPr lang="en-US" smtClean="0"/>
              <a:t>Presented by: George Nimick</a:t>
            </a:r>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graphicFrame>
        <p:nvGraphicFramePr>
          <p:cNvPr id="1050" name="Object 26"/>
          <p:cNvGraphicFramePr>
            <a:graphicFrameLocks noChangeAspect="1"/>
          </p:cNvGraphicFramePr>
          <p:nvPr/>
        </p:nvGraphicFramePr>
        <p:xfrm>
          <a:off x="1360488" y="1600200"/>
          <a:ext cx="6423025" cy="5033963"/>
        </p:xfrm>
        <a:graphic>
          <a:graphicData uri="http://schemas.openxmlformats.org/presentationml/2006/ole">
            <p:oleObj spid="_x0000_s1050" name="Visio" r:id="rId3" imgW="8435922" imgH="6614452" progId="">
              <p:embed/>
            </p:oleObj>
          </a:graphicData>
        </a:graphic>
      </p:graphicFrame>
      <p:sp>
        <p:nvSpPr>
          <p:cNvPr id="7" name="Footer Placeholder 6"/>
          <p:cNvSpPr>
            <a:spLocks noGrp="1"/>
          </p:cNvSpPr>
          <p:nvPr>
            <p:ph type="ftr" sz="quarter" idx="11"/>
          </p:nvPr>
        </p:nvSpPr>
        <p:spPr/>
        <p:txBody>
          <a:bodyPr/>
          <a:lstStyle/>
          <a:p>
            <a:pPr>
              <a:defRPr/>
            </a:pPr>
            <a:r>
              <a:rPr lang="en-US" smtClean="0"/>
              <a:t>Presented By: Danny Covyeau</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Top Level Electrical Diagram</a:t>
            </a:r>
            <a:endParaRPr lang="en-US" dirty="0"/>
          </a:p>
        </p:txBody>
      </p:sp>
      <p:sp>
        <p:nvSpPr>
          <p:cNvPr id="2" name="Slide Number Placeholder 1"/>
          <p:cNvSpPr>
            <a:spLocks noGrp="1"/>
          </p:cNvSpPr>
          <p:nvPr>
            <p:ph type="sldNum" sz="quarter" idx="12"/>
          </p:nvPr>
        </p:nvSpPr>
        <p:spPr/>
        <p:txBody>
          <a:bodyPr/>
          <a:lstStyle/>
          <a:p>
            <a:pPr>
              <a:defRPr/>
            </a:pPr>
            <a:fld id="{EF52CB10-6147-4549-944E-6220EB522551}"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Chassis</a:t>
            </a:r>
            <a:endParaRPr lang="en-US" dirty="0">
              <a:solidFill>
                <a:schemeClr val="accent1">
                  <a:satMod val="150000"/>
                </a:schemeClr>
              </a:solidFill>
            </a:endParaRPr>
          </a:p>
        </p:txBody>
      </p:sp>
      <p:pic>
        <p:nvPicPr>
          <p:cNvPr id="48130" name="Picture 2" descr="C:\Users\Alex\Desktop\hybrid 2011-2012\Slides\Chassis1.JPG"/>
          <p:cNvPicPr>
            <a:picLocks noGrp="1" noChangeAspect="1" noChangeArrowheads="1"/>
          </p:cNvPicPr>
          <p:nvPr>
            <p:ph idx="1"/>
          </p:nvPr>
        </p:nvPicPr>
        <p:blipFill>
          <a:blip r:embed="rId2" cstate="print"/>
          <a:srcRect/>
          <a:stretch>
            <a:fillRect/>
          </a:stretch>
        </p:blipFill>
        <p:spPr>
          <a:xfrm>
            <a:off x="1371600" y="1295400"/>
            <a:ext cx="6248400" cy="5208588"/>
          </a:xfrm>
        </p:spPr>
      </p:pic>
      <p:sp>
        <p:nvSpPr>
          <p:cNvPr id="4" name="Footer Placeholder 3"/>
          <p:cNvSpPr>
            <a:spLocks noGrp="1"/>
          </p:cNvSpPr>
          <p:nvPr>
            <p:ph type="ftr" sz="quarter" idx="11"/>
          </p:nvPr>
        </p:nvSpPr>
        <p:spPr/>
        <p:txBody>
          <a:bodyPr/>
          <a:lstStyle/>
          <a:p>
            <a:pPr>
              <a:defRPr/>
            </a:pPr>
            <a:r>
              <a:rPr lang="en-US" smtClean="0"/>
              <a:t>Presented by: George Nimick</a:t>
            </a:r>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Chassis Characteristics</a:t>
            </a:r>
            <a:endParaRPr lang="en-US" dirty="0">
              <a:solidFill>
                <a:schemeClr val="accent1">
                  <a:satMod val="150000"/>
                </a:schemeClr>
              </a:solidFill>
            </a:endParaRPr>
          </a:p>
        </p:txBody>
      </p:sp>
      <p:sp>
        <p:nvSpPr>
          <p:cNvPr id="49154" name="Content Placeholder 2"/>
          <p:cNvSpPr>
            <a:spLocks noGrp="1"/>
          </p:cNvSpPr>
          <p:nvPr>
            <p:ph idx="1"/>
          </p:nvPr>
        </p:nvSpPr>
        <p:spPr/>
        <p:txBody>
          <a:bodyPr/>
          <a:lstStyle/>
          <a:p>
            <a:r>
              <a:rPr lang="en-US" smtClean="0"/>
              <a:t>Characteristics:</a:t>
            </a:r>
          </a:p>
          <a:p>
            <a:pPr lvl="1"/>
            <a:r>
              <a:rPr lang="en-US" smtClean="0"/>
              <a:t>Overall length: 82 inches</a:t>
            </a:r>
          </a:p>
          <a:p>
            <a:pPr lvl="1"/>
            <a:r>
              <a:rPr lang="en-US" smtClean="0"/>
              <a:t>Height: 49.68 inches</a:t>
            </a:r>
          </a:p>
          <a:p>
            <a:pPr lvl="1"/>
            <a:r>
              <a:rPr lang="en-US" smtClean="0"/>
              <a:t>Widest Point: 30 inches</a:t>
            </a:r>
          </a:p>
          <a:p>
            <a:pPr lvl="1"/>
            <a:r>
              <a:rPr lang="en-US" smtClean="0"/>
              <a:t>Approximate weight: 60 lbs.</a:t>
            </a:r>
          </a:p>
        </p:txBody>
      </p:sp>
      <p:sp>
        <p:nvSpPr>
          <p:cNvPr id="4" name="Footer Placeholder 3"/>
          <p:cNvSpPr>
            <a:spLocks noGrp="1"/>
          </p:cNvSpPr>
          <p:nvPr>
            <p:ph type="ftr" sz="quarter" idx="11"/>
          </p:nvPr>
        </p:nvSpPr>
        <p:spPr/>
        <p:txBody>
          <a:bodyPr/>
          <a:lstStyle/>
          <a:p>
            <a:pPr>
              <a:defRPr/>
            </a:pPr>
            <a:r>
              <a:rPr lang="en-US" smtClean="0"/>
              <a:t>Presented by: George Nimick</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fontAlgn="auto">
              <a:spcAft>
                <a:spcPts val="0"/>
              </a:spcAft>
              <a:defRPr/>
            </a:pPr>
            <a:r>
              <a:rPr lang="en-US" dirty="0" smtClean="0">
                <a:solidFill>
                  <a:schemeClr val="accent1">
                    <a:satMod val="150000"/>
                  </a:schemeClr>
                </a:solidFill>
              </a:rPr>
              <a:t>Steering Design</a:t>
            </a:r>
            <a:endParaRPr lang="en-US" dirty="0">
              <a:solidFill>
                <a:schemeClr val="accent1">
                  <a:satMod val="150000"/>
                </a:schemeClr>
              </a:solidFill>
            </a:endParaRPr>
          </a:p>
        </p:txBody>
      </p:sp>
      <p:sp>
        <p:nvSpPr>
          <p:cNvPr id="50178" name="Subtitle 5"/>
          <p:cNvSpPr>
            <a:spLocks noGrp="1"/>
          </p:cNvSpPr>
          <p:nvPr>
            <p:ph type="subTitle" idx="1"/>
          </p:nvPr>
        </p:nvSpPr>
        <p:spPr>
          <a:xfrm>
            <a:off x="685800" y="1828800"/>
            <a:ext cx="8077200" cy="1500188"/>
          </a:xfrm>
        </p:spPr>
        <p:txBody>
          <a:bodyPr/>
          <a:lstStyle/>
          <a:p>
            <a:r>
              <a:rPr lang="en-US" smtClean="0"/>
              <a:t>Presented By: Tomas Bacci</a:t>
            </a:r>
          </a:p>
        </p:txBody>
      </p:sp>
      <p:sp>
        <p:nvSpPr>
          <p:cNvPr id="4" name="Slide Number Placeholder 3"/>
          <p:cNvSpPr>
            <a:spLocks noGrp="1"/>
          </p:cNvSpPr>
          <p:nvPr>
            <p:ph type="sldNum" sz="quarter" idx="12"/>
          </p:nvPr>
        </p:nvSpPr>
        <p:spPr/>
        <p:txBody>
          <a:bodyPr/>
          <a:lstStyle/>
          <a:p>
            <a:pPr>
              <a:defRPr/>
            </a:pPr>
            <a:fld id="{B78444D9-0173-4184-8DE6-25EF9004B601}"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7200" y="274638"/>
            <a:ext cx="8229600" cy="1143000"/>
          </a:xfrm>
        </p:spPr>
        <p:txBody>
          <a:bodyPr/>
          <a:lstStyle/>
          <a:p>
            <a:pPr algn="ct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4400">
                <a:solidFill>
                  <a:schemeClr val="accent1">
                    <a:satMod val="150000"/>
                  </a:schemeClr>
                </a:solidFill>
              </a:rPr>
              <a:t>Requirements</a:t>
            </a:r>
          </a:p>
        </p:txBody>
      </p:sp>
      <p:sp>
        <p:nvSpPr>
          <p:cNvPr id="51202" name="Text Box 2"/>
          <p:cNvSpPr txBox="1">
            <a:spLocks noChangeArrowheads="1"/>
          </p:cNvSpPr>
          <p:nvPr/>
        </p:nvSpPr>
        <p:spPr bwMode="auto">
          <a:xfrm>
            <a:off x="457200" y="1189038"/>
            <a:ext cx="8229600" cy="4525962"/>
          </a:xfrm>
          <a:prstGeom prst="rect">
            <a:avLst/>
          </a:prstGeom>
          <a:noFill/>
          <a:ln w="9525">
            <a:noFill/>
            <a:round/>
            <a:headEnd/>
            <a:tailEnd/>
          </a:ln>
        </p:spPr>
        <p:txBody>
          <a:bodyPr tIns="91440"/>
          <a:lstStyle/>
          <a:p>
            <a:pPr marL="342900" indent="-341313">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200">
              <a:solidFill>
                <a:srgbClr val="000000"/>
              </a:solidFill>
              <a:latin typeface="Calibri" pitchFamily="34" charset="0"/>
              <a:ea typeface="SimSun"/>
              <a:cs typeface="SimSun"/>
            </a:endParaRPr>
          </a:p>
          <a:p>
            <a:pPr marL="863600" lvl="1" indent="-323850">
              <a:spcAft>
                <a:spcPts val="1138"/>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solidFill>
                  <a:srgbClr val="000000"/>
                </a:solidFill>
                <a:latin typeface="Calibri" pitchFamily="34" charset="0"/>
                <a:ea typeface="SimSun"/>
                <a:cs typeface="SimSun"/>
              </a:rPr>
              <a:t>Effectively steer vehicle and optimize cornering ability</a:t>
            </a:r>
          </a:p>
          <a:p>
            <a:pPr marL="863600" lvl="1" indent="-323850">
              <a:spcAft>
                <a:spcPts val="1138"/>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solidFill>
                  <a:srgbClr val="000000"/>
                </a:solidFill>
                <a:latin typeface="Calibri" pitchFamily="34" charset="0"/>
                <a:ea typeface="SimSun"/>
                <a:cs typeface="SimSun"/>
              </a:rPr>
              <a:t>Be packaged effectively</a:t>
            </a:r>
          </a:p>
          <a:p>
            <a:pPr marL="863600" lvl="1" indent="-323850">
              <a:spcAft>
                <a:spcPts val="1138"/>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solidFill>
                  <a:srgbClr val="000000"/>
                </a:solidFill>
                <a:latin typeface="Calibri" pitchFamily="34" charset="0"/>
                <a:ea typeface="SimSun"/>
                <a:cs typeface="SimSun"/>
              </a:rPr>
              <a:t>Cover a front track width of 48 in</a:t>
            </a:r>
          </a:p>
          <a:p>
            <a:pPr marL="342900" indent="-341313">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solidFill>
                  <a:srgbClr val="000000"/>
                </a:solidFill>
                <a:latin typeface="Calibri" pitchFamily="34" charset="0"/>
                <a:ea typeface="SimSun"/>
                <a:cs typeface="SimSun"/>
              </a:rPr>
              <a:t>        Competition:</a:t>
            </a:r>
          </a:p>
          <a:p>
            <a:pPr marL="863600" lvl="1" indent="-323850">
              <a:spcAft>
                <a:spcPts val="1138"/>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solidFill>
                  <a:srgbClr val="000000"/>
                </a:solidFill>
                <a:latin typeface="Calibri" pitchFamily="34" charset="0"/>
                <a:ea typeface="SimSun"/>
                <a:cs typeface="SimSun"/>
              </a:rPr>
              <a:t>Mechanical system that must affect at least two wheels</a:t>
            </a:r>
          </a:p>
          <a:p>
            <a:pPr marL="863600" lvl="1" indent="-323850">
              <a:spcAft>
                <a:spcPts val="1138"/>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solidFill>
                  <a:srgbClr val="000000"/>
                </a:solidFill>
                <a:latin typeface="Calibri" pitchFamily="34" charset="0"/>
                <a:ea typeface="SimSun"/>
                <a:cs typeface="SimSun"/>
              </a:rPr>
              <a:t>Steering system must have less than 7 ° of free play in the steering wheel</a:t>
            </a:r>
          </a:p>
          <a:p>
            <a:pPr marL="863600" lvl="1" indent="-323850">
              <a:spcAft>
                <a:spcPts val="1138"/>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a:solidFill>
                  <a:srgbClr val="000000"/>
                </a:solidFill>
                <a:latin typeface="Calibri" pitchFamily="34" charset="0"/>
                <a:ea typeface="SimSun"/>
                <a:cs typeface="SimSun"/>
              </a:rPr>
              <a:t>Steering stops, quick disconnect of wheel, circular wheel</a:t>
            </a:r>
          </a:p>
          <a:p>
            <a:pPr marL="863600" lvl="1" indent="-323850">
              <a:spcAft>
                <a:spcPts val="1138"/>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200">
              <a:solidFill>
                <a:srgbClr val="000000"/>
              </a:solidFill>
              <a:latin typeface="Calibri" pitchFamily="34" charset="0"/>
              <a:ea typeface="SimSun"/>
              <a:cs typeface="SimSun"/>
            </a:endParaRPr>
          </a:p>
          <a:p>
            <a:pPr marL="342900" indent="-341313">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200">
              <a:solidFill>
                <a:srgbClr val="000000"/>
              </a:solidFill>
              <a:latin typeface="Calibri" pitchFamily="34" charset="0"/>
              <a:ea typeface="SimSun"/>
              <a:cs typeface="SimSun"/>
            </a:endParaRPr>
          </a:p>
          <a:p>
            <a:pPr marL="342900" indent="-341313">
              <a:spcBef>
                <a:spcPts val="638"/>
              </a:spcBef>
              <a:spcAft>
                <a:spcPts val="1425"/>
              </a:spcAft>
              <a:buSzPct val="4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200">
              <a:solidFill>
                <a:srgbClr val="000000"/>
              </a:solidFill>
              <a:latin typeface="Calibri" pitchFamily="34" charset="0"/>
              <a:ea typeface="SimSun"/>
              <a:cs typeface="SimSun"/>
            </a:endParaRPr>
          </a:p>
          <a:p>
            <a:pPr marL="863600" lvl="1" indent="-323850">
              <a:spcAft>
                <a:spcPts val="1138"/>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200">
              <a:solidFill>
                <a:srgbClr val="000000"/>
              </a:solidFill>
              <a:latin typeface="Calibri" pitchFamily="34" charset="0"/>
              <a:ea typeface="SimSun"/>
              <a:cs typeface="SimSun"/>
            </a:endParaRPr>
          </a:p>
          <a:p>
            <a:pPr marL="863600" lvl="1" indent="-323850">
              <a:spcAft>
                <a:spcPts val="1138"/>
              </a:spcAft>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200">
              <a:solidFill>
                <a:srgbClr val="000000"/>
              </a:solidFill>
              <a:latin typeface="Calibri" pitchFamily="34" charset="0"/>
              <a:ea typeface="SimSun"/>
              <a:cs typeface="SimSun"/>
            </a:endParaRPr>
          </a:p>
          <a:p>
            <a:pPr marL="342900" indent="-341313">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200">
              <a:solidFill>
                <a:srgbClr val="000000"/>
              </a:solidFill>
              <a:latin typeface="Calibri" pitchFamily="34" charset="0"/>
              <a:ea typeface="SimSun"/>
              <a:cs typeface="SimSun"/>
            </a:endParaRPr>
          </a:p>
        </p:txBody>
      </p:sp>
      <p:sp>
        <p:nvSpPr>
          <p:cNvPr id="4" name="Footer Placeholder 3"/>
          <p:cNvSpPr>
            <a:spLocks noGrp="1"/>
          </p:cNvSpPr>
          <p:nvPr>
            <p:ph type="ftr" sz="quarter" idx="11"/>
          </p:nvPr>
        </p:nvSpPr>
        <p:spPr/>
        <p:txBody>
          <a:bodyPr/>
          <a:lstStyle/>
          <a:p>
            <a:pPr>
              <a:defRPr/>
            </a:pPr>
            <a:r>
              <a:rPr lang="en-US" smtClean="0"/>
              <a:t>Presented By: Tomas Bacci</a:t>
            </a:r>
            <a:endParaRPr lang="en-US"/>
          </a:p>
        </p:txBody>
      </p:sp>
      <p:sp>
        <p:nvSpPr>
          <p:cNvPr id="5" name="Slide Number Placeholder 4"/>
          <p:cNvSpPr>
            <a:spLocks noGrp="1"/>
          </p:cNvSpPr>
          <p:nvPr>
            <p:ph type="sldNum" sz="quarter" idx="12"/>
          </p:nvPr>
        </p:nvSpPr>
        <p:spPr/>
        <p:txBody>
          <a:bodyPr/>
          <a:lstStyle/>
          <a:p>
            <a:pPr>
              <a:defRPr/>
            </a:pPr>
            <a:fld id="{6AFF3637-A4A2-43CC-9CEB-93C991CD4D80}" type="slidenum">
              <a:rPr lang="en-US"/>
              <a:pPr>
                <a:defRPr/>
              </a:pPr>
              <a:t>33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74638"/>
            <a:ext cx="8229600" cy="1143000"/>
          </a:xfrm>
        </p:spPr>
        <p:txBody>
          <a:bodyPr/>
          <a:lstStyle/>
          <a:p>
            <a:pPr algn="ct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4400" dirty="0">
                <a:solidFill>
                  <a:schemeClr val="accent1">
                    <a:satMod val="150000"/>
                  </a:schemeClr>
                </a:solidFill>
              </a:rPr>
              <a:t>Steering </a:t>
            </a:r>
            <a:r>
              <a:rPr lang="en-US" sz="4400" dirty="0" smtClean="0">
                <a:solidFill>
                  <a:schemeClr val="accent1">
                    <a:satMod val="150000"/>
                  </a:schemeClr>
                </a:solidFill>
              </a:rPr>
              <a:t>Design Characteristics</a:t>
            </a:r>
            <a:endParaRPr lang="en-US" sz="4400" dirty="0">
              <a:solidFill>
                <a:schemeClr val="accent1">
                  <a:satMod val="150000"/>
                </a:schemeClr>
              </a:solidFill>
            </a:endParaRPr>
          </a:p>
        </p:txBody>
      </p:sp>
      <p:sp>
        <p:nvSpPr>
          <p:cNvPr id="53250" name="Text Box 2"/>
          <p:cNvSpPr txBox="1">
            <a:spLocks noChangeArrowheads="1"/>
          </p:cNvSpPr>
          <p:nvPr/>
        </p:nvSpPr>
        <p:spPr bwMode="auto">
          <a:xfrm>
            <a:off x="457200" y="1600200"/>
            <a:ext cx="8229600" cy="4525963"/>
          </a:xfrm>
          <a:prstGeom prst="rect">
            <a:avLst/>
          </a:prstGeom>
          <a:noFill/>
          <a:ln w="9525">
            <a:noFill/>
            <a:round/>
            <a:headEnd/>
            <a:tailEnd/>
          </a:ln>
        </p:spPr>
        <p:txBody>
          <a:bodyPr tIns="91440"/>
          <a:lstStyle/>
          <a:p>
            <a:pPr marL="342900" indent="-341313">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a:solidFill>
                  <a:srgbClr val="000000"/>
                </a:solidFill>
                <a:latin typeface="Calibri" pitchFamily="34" charset="0"/>
                <a:ea typeface="SimSun"/>
                <a:cs typeface="SimSun"/>
              </a:rPr>
              <a:t>Rack and Pinion steering</a:t>
            </a:r>
          </a:p>
          <a:p>
            <a:pPr marL="342900" indent="-341313">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a:solidFill>
                  <a:srgbClr val="000000"/>
                </a:solidFill>
                <a:latin typeface="Calibri" pitchFamily="34" charset="0"/>
                <a:ea typeface="SimSun"/>
                <a:cs typeface="SimSun"/>
              </a:rPr>
              <a:t>Reverse Ackermann Geometry</a:t>
            </a:r>
          </a:p>
          <a:p>
            <a:pPr marL="342900" indent="-341313">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a:solidFill>
                  <a:srgbClr val="000000"/>
                </a:solidFill>
                <a:latin typeface="Calibri" pitchFamily="34" charset="0"/>
                <a:ea typeface="SimSun"/>
                <a:cs typeface="SimSun"/>
              </a:rPr>
              <a:t>Low kingpin inclination ~4</a:t>
            </a:r>
            <a:r>
              <a:rPr lang="en-US" sz="3200">
                <a:latin typeface="Corbel" pitchFamily="34" charset="0"/>
              </a:rPr>
              <a:t>°</a:t>
            </a:r>
            <a:endParaRPr lang="en-US" sz="3200">
              <a:solidFill>
                <a:srgbClr val="000000"/>
              </a:solidFill>
              <a:latin typeface="Calibri" pitchFamily="34" charset="0"/>
              <a:ea typeface="SimSun"/>
              <a:cs typeface="SimSun"/>
            </a:endParaRPr>
          </a:p>
          <a:p>
            <a:pPr marL="342900" indent="-341313">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200">
              <a:solidFill>
                <a:srgbClr val="000000"/>
              </a:solidFill>
              <a:latin typeface="Calibri" pitchFamily="34" charset="0"/>
              <a:ea typeface="SimSun"/>
              <a:cs typeface="SimSun"/>
            </a:endParaRPr>
          </a:p>
          <a:p>
            <a:pPr marL="342900" indent="-341313">
              <a:spcBef>
                <a:spcPts val="638"/>
              </a:spcBef>
              <a:spcAft>
                <a:spcPts val="1425"/>
              </a:spcAft>
              <a:buSzPct val="4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200">
              <a:solidFill>
                <a:srgbClr val="000000"/>
              </a:solidFill>
              <a:latin typeface="Calibri" pitchFamily="34" charset="0"/>
              <a:ea typeface="SimSun"/>
              <a:cs typeface="SimSun"/>
            </a:endParaRPr>
          </a:p>
          <a:p>
            <a:pPr marL="342900" indent="-341313">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200">
              <a:solidFill>
                <a:srgbClr val="000000"/>
              </a:solidFill>
              <a:latin typeface="Calibri" pitchFamily="34" charset="0"/>
              <a:ea typeface="SimSun"/>
              <a:cs typeface="SimSun"/>
            </a:endParaRPr>
          </a:p>
        </p:txBody>
      </p:sp>
      <p:sp>
        <p:nvSpPr>
          <p:cNvPr id="4" name="Footer Placeholder 3"/>
          <p:cNvSpPr>
            <a:spLocks noGrp="1"/>
          </p:cNvSpPr>
          <p:nvPr>
            <p:ph type="ftr" sz="quarter" idx="11"/>
          </p:nvPr>
        </p:nvSpPr>
        <p:spPr/>
        <p:txBody>
          <a:bodyPr/>
          <a:lstStyle/>
          <a:p>
            <a:pPr>
              <a:defRPr/>
            </a:pPr>
            <a:r>
              <a:rPr lang="en-US" smtClean="0"/>
              <a:t>Presented By: Tomas Bacci</a:t>
            </a:r>
            <a:endParaRPr lang="en-US"/>
          </a:p>
        </p:txBody>
      </p:sp>
      <p:sp>
        <p:nvSpPr>
          <p:cNvPr id="5" name="Slide Number Placeholder 4"/>
          <p:cNvSpPr>
            <a:spLocks noGrp="1"/>
          </p:cNvSpPr>
          <p:nvPr>
            <p:ph type="sldNum" sz="quarter" idx="12"/>
          </p:nvPr>
        </p:nvSpPr>
        <p:spPr/>
        <p:txBody>
          <a:bodyPr/>
          <a:lstStyle/>
          <a:p>
            <a:pPr>
              <a:defRPr/>
            </a:pPr>
            <a:fld id="{62D4A894-487E-4584-BF68-67B7E205A3D8}" type="slidenum">
              <a:rPr lang="en-US"/>
              <a:pPr>
                <a:defRPr/>
              </a:pPr>
              <a:t>34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p:spPr>
        <p:txBody>
          <a:bodyPr lIns="0" tIns="0" rIns="0" bIns="0"/>
          <a:lstStyle/>
          <a:p>
            <a:pPr algn="ct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4400">
                <a:solidFill>
                  <a:schemeClr val="accent1">
                    <a:satMod val="150000"/>
                  </a:schemeClr>
                </a:solidFill>
              </a:rPr>
              <a:t>Rack and pinion</a:t>
            </a:r>
          </a:p>
        </p:txBody>
      </p:sp>
      <p:sp>
        <p:nvSpPr>
          <p:cNvPr id="55298" name="Text Box 2"/>
          <p:cNvSpPr txBox="1">
            <a:spLocks noChangeArrowheads="1"/>
          </p:cNvSpPr>
          <p:nvPr/>
        </p:nvSpPr>
        <p:spPr bwMode="auto">
          <a:xfrm>
            <a:off x="5486400" y="4114800"/>
            <a:ext cx="2286000" cy="457200"/>
          </a:xfrm>
          <a:prstGeom prst="rect">
            <a:avLst/>
          </a:prstGeom>
          <a:noFill/>
          <a:ln w="9525">
            <a:noFill/>
            <a:round/>
            <a:headEnd/>
            <a:tailEnd/>
          </a:ln>
        </p:spPr>
        <p:txBody>
          <a:bodyPr lIns="90000" tIns="59112" rIns="90000" bIns="45000"/>
          <a:lstStyle/>
          <a:p>
            <a:pPr>
              <a:tabLst>
                <a:tab pos="723900" algn="l"/>
                <a:tab pos="1447800" algn="l"/>
                <a:tab pos="2171700" algn="l"/>
              </a:tabLst>
            </a:pPr>
            <a:r>
              <a:rPr lang="en-US" sz="1600">
                <a:solidFill>
                  <a:srgbClr val="000000"/>
                </a:solidFill>
                <a:latin typeface="Corbel" pitchFamily="34" charset="0"/>
                <a:ea typeface="SimSun"/>
                <a:cs typeface="SimSun"/>
              </a:rPr>
              <a:t>www.motorera.com</a:t>
            </a:r>
          </a:p>
        </p:txBody>
      </p:sp>
      <p:pic>
        <p:nvPicPr>
          <p:cNvPr id="55299" name="Picture 3"/>
          <p:cNvPicPr>
            <a:picLocks noChangeAspect="1" noChangeArrowheads="1"/>
          </p:cNvPicPr>
          <p:nvPr/>
        </p:nvPicPr>
        <p:blipFill>
          <a:blip r:embed="rId3" cstate="print"/>
          <a:srcRect/>
          <a:stretch>
            <a:fillRect/>
          </a:stretch>
        </p:blipFill>
        <p:spPr bwMode="auto">
          <a:xfrm>
            <a:off x="4352925" y="1600200"/>
            <a:ext cx="4572000" cy="2514600"/>
          </a:xfrm>
          <a:prstGeom prst="rect">
            <a:avLst/>
          </a:prstGeom>
          <a:noFill/>
          <a:ln w="9525">
            <a:noFill/>
            <a:round/>
            <a:headEnd/>
            <a:tailEnd/>
          </a:ln>
        </p:spPr>
      </p:pic>
      <p:sp>
        <p:nvSpPr>
          <p:cNvPr id="55300" name="Rectangle 4"/>
          <p:cNvSpPr>
            <a:spLocks noGrp="1" noChangeArrowheads="1"/>
          </p:cNvSpPr>
          <p:nvPr>
            <p:ph type="body" idx="1"/>
          </p:nvPr>
        </p:nvSpPr>
        <p:spPr>
          <a:xfrm>
            <a:off x="457200" y="1646238"/>
            <a:ext cx="4014788" cy="4525962"/>
          </a:xfrm>
        </p:spPr>
        <p:txBody>
          <a:bodyPr lIns="0" tIns="0" rIns="0" bIns="0"/>
          <a:lstStyle/>
          <a:p>
            <a:pPr marL="431800" indent="-323850">
              <a:buSzPct val="45000"/>
              <a:buFont typeface="Wingdings" pitchFamily="2" charset="2"/>
              <a:buChar char=""/>
              <a:tabLst>
                <a:tab pos="723900" algn="l"/>
                <a:tab pos="1447800" algn="l"/>
                <a:tab pos="2171700" algn="l"/>
                <a:tab pos="2895600" algn="l"/>
                <a:tab pos="3619500" algn="l"/>
              </a:tabLst>
            </a:pPr>
            <a:r>
              <a:rPr lang="en-US" sz="3200" smtClean="0"/>
              <a:t>Rotation on wheel displaces a rack horizontally</a:t>
            </a:r>
          </a:p>
          <a:p>
            <a:pPr marL="431800" indent="-323850">
              <a:buSzPct val="45000"/>
              <a:buFont typeface="Wingdings" pitchFamily="2" charset="2"/>
              <a:buChar char=""/>
              <a:tabLst>
                <a:tab pos="723900" algn="l"/>
                <a:tab pos="1447800" algn="l"/>
                <a:tab pos="2171700" algn="l"/>
                <a:tab pos="2895600" algn="l"/>
                <a:tab pos="3619500" algn="l"/>
              </a:tabLst>
            </a:pPr>
            <a:r>
              <a:rPr lang="en-US" sz="3200" smtClean="0"/>
              <a:t>Rack connects to  uprights through the use of tie rods</a:t>
            </a:r>
          </a:p>
        </p:txBody>
      </p:sp>
      <p:sp>
        <p:nvSpPr>
          <p:cNvPr id="4" name="Footer Placeholder 3"/>
          <p:cNvSpPr>
            <a:spLocks noGrp="1"/>
          </p:cNvSpPr>
          <p:nvPr>
            <p:ph type="ftr" sz="quarter" idx="11"/>
          </p:nvPr>
        </p:nvSpPr>
        <p:spPr/>
        <p:txBody>
          <a:bodyPr/>
          <a:lstStyle/>
          <a:p>
            <a:pPr>
              <a:defRPr/>
            </a:pPr>
            <a:r>
              <a:rPr lang="en-US" smtClean="0"/>
              <a:t>Presented By: Tomas Bacci</a:t>
            </a:r>
            <a:endParaRPr lang="en-US"/>
          </a:p>
        </p:txBody>
      </p:sp>
      <p:sp>
        <p:nvSpPr>
          <p:cNvPr id="5" name="Slide Number Placeholder 4"/>
          <p:cNvSpPr>
            <a:spLocks noGrp="1"/>
          </p:cNvSpPr>
          <p:nvPr>
            <p:ph type="sldNum" sz="quarter" idx="12"/>
          </p:nvPr>
        </p:nvSpPr>
        <p:spPr/>
        <p:txBody>
          <a:bodyPr/>
          <a:lstStyle/>
          <a:p>
            <a:pPr>
              <a:defRPr/>
            </a:pPr>
            <a:fld id="{F497E90F-4BAF-4FC2-8F52-8F13BCB87ADB}" type="slidenum">
              <a:rPr lang="en-US"/>
              <a:pPr>
                <a:defRPr/>
              </a:pPr>
              <a:t>35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7200" y="319088"/>
            <a:ext cx="8229600" cy="1052512"/>
          </a:xfrm>
        </p:spPr>
        <p:txBody>
          <a:bodyPr lIns="0" tIns="0" rIns="0" bIns="0"/>
          <a:lstStyle/>
          <a:p>
            <a:pPr algn="ct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4400" dirty="0">
                <a:solidFill>
                  <a:schemeClr val="accent1">
                    <a:satMod val="150000"/>
                  </a:schemeClr>
                </a:solidFill>
              </a:rPr>
              <a:t>Rack and </a:t>
            </a:r>
            <a:r>
              <a:rPr lang="en-US" sz="4400" dirty="0" smtClean="0">
                <a:solidFill>
                  <a:schemeClr val="accent1">
                    <a:satMod val="150000"/>
                  </a:schemeClr>
                </a:solidFill>
              </a:rPr>
              <a:t>pinion Selection</a:t>
            </a:r>
            <a:endParaRPr lang="en-US" sz="4400" dirty="0">
              <a:solidFill>
                <a:schemeClr val="accent1">
                  <a:satMod val="150000"/>
                </a:schemeClr>
              </a:solidFill>
            </a:endParaRPr>
          </a:p>
        </p:txBody>
      </p:sp>
      <p:sp>
        <p:nvSpPr>
          <p:cNvPr id="57346" name="Rectangle 2"/>
          <p:cNvSpPr>
            <a:spLocks noGrp="1" noChangeArrowheads="1"/>
          </p:cNvSpPr>
          <p:nvPr>
            <p:ph type="body" idx="1"/>
          </p:nvPr>
        </p:nvSpPr>
        <p:spPr>
          <a:xfrm>
            <a:off x="457200" y="1600200"/>
            <a:ext cx="4014788" cy="4435475"/>
          </a:xfrm>
        </p:spPr>
        <p:txBody>
          <a:bodyPr lIns="0" tIns="0" rIns="0" bIns="0"/>
          <a:lstStyle/>
          <a:p>
            <a:pPr marL="431800" indent="-323850">
              <a:buSzPct val="45000"/>
              <a:buFont typeface="Wingdings" pitchFamily="2" charset="2"/>
              <a:buChar char=""/>
              <a:tabLst>
                <a:tab pos="723900" algn="l"/>
                <a:tab pos="1447800" algn="l"/>
                <a:tab pos="2171700" algn="l"/>
                <a:tab pos="2895600" algn="l"/>
                <a:tab pos="3619500" algn="l"/>
              </a:tabLst>
            </a:pPr>
            <a:r>
              <a:rPr lang="en-US" sz="2200" smtClean="0"/>
              <a:t>14" Mini Dune Buggy Rack and Pinion Steering Unit</a:t>
            </a:r>
          </a:p>
          <a:p>
            <a:pPr marL="431800" indent="-323850">
              <a:buSzPct val="45000"/>
              <a:buFont typeface="Wingdings" pitchFamily="2" charset="2"/>
              <a:buChar char=""/>
              <a:tabLst>
                <a:tab pos="723900" algn="l"/>
                <a:tab pos="1447800" algn="l"/>
                <a:tab pos="2171700" algn="l"/>
                <a:tab pos="2895600" algn="l"/>
                <a:tab pos="3619500" algn="l"/>
              </a:tabLst>
            </a:pPr>
            <a:r>
              <a:rPr lang="en-US" sz="2200" smtClean="0"/>
              <a:t>12:1 ratio, low, common for racing where quick response is desired</a:t>
            </a:r>
          </a:p>
          <a:p>
            <a:pPr marL="863600" lvl="1" indent="-323850">
              <a:buSzPct val="45000"/>
              <a:buFont typeface="Wingdings" pitchFamily="2" charset="2"/>
              <a:buChar char=""/>
              <a:tabLst>
                <a:tab pos="723900" algn="l"/>
                <a:tab pos="1447800" algn="l"/>
                <a:tab pos="2171700" algn="l"/>
                <a:tab pos="2895600" algn="l"/>
                <a:tab pos="3619500" algn="l"/>
              </a:tabLst>
            </a:pPr>
            <a:r>
              <a:rPr lang="en-US" sz="2200" smtClean="0"/>
              <a:t>At this ratio, with 1.5 “lock-to-lock” distance, each wheel can turn a maximum of approximately 22.5°, which is more than will be needed</a:t>
            </a:r>
          </a:p>
        </p:txBody>
      </p:sp>
      <p:pic>
        <p:nvPicPr>
          <p:cNvPr id="57347" name="Picture 3"/>
          <p:cNvPicPr>
            <a:picLocks noChangeAspect="1" noChangeArrowheads="1"/>
          </p:cNvPicPr>
          <p:nvPr/>
        </p:nvPicPr>
        <p:blipFill>
          <a:blip r:embed="rId3" cstate="print"/>
          <a:srcRect/>
          <a:stretch>
            <a:fillRect/>
          </a:stretch>
        </p:blipFill>
        <p:spPr bwMode="auto">
          <a:xfrm>
            <a:off x="4683125" y="1600200"/>
            <a:ext cx="4460875" cy="3390900"/>
          </a:xfrm>
          <a:prstGeom prst="rect">
            <a:avLst/>
          </a:prstGeom>
          <a:noFill/>
          <a:ln w="9525">
            <a:noFill/>
            <a:round/>
            <a:headEnd/>
            <a:tailEnd/>
          </a:ln>
        </p:spPr>
      </p:pic>
      <p:pic>
        <p:nvPicPr>
          <p:cNvPr id="57348" name="Picture 4"/>
          <p:cNvPicPr>
            <a:picLocks noChangeAspect="1" noChangeArrowheads="1"/>
          </p:cNvPicPr>
          <p:nvPr/>
        </p:nvPicPr>
        <p:blipFill>
          <a:blip r:embed="rId4" cstate="print"/>
          <a:srcRect/>
          <a:stretch>
            <a:fillRect/>
          </a:stretch>
        </p:blipFill>
        <p:spPr bwMode="auto">
          <a:xfrm>
            <a:off x="4748213" y="4572000"/>
            <a:ext cx="4395787" cy="1863725"/>
          </a:xfrm>
          <a:prstGeom prst="rect">
            <a:avLst/>
          </a:prstGeom>
          <a:noFill/>
          <a:ln w="9525">
            <a:noFill/>
            <a:round/>
            <a:headEnd/>
            <a:tailEnd/>
          </a:ln>
        </p:spPr>
      </p:pic>
      <p:sp>
        <p:nvSpPr>
          <p:cNvPr id="4" name="Footer Placeholder 3"/>
          <p:cNvSpPr>
            <a:spLocks noGrp="1"/>
          </p:cNvSpPr>
          <p:nvPr>
            <p:ph type="ftr" sz="quarter" idx="11"/>
          </p:nvPr>
        </p:nvSpPr>
        <p:spPr/>
        <p:txBody>
          <a:bodyPr/>
          <a:lstStyle/>
          <a:p>
            <a:pPr>
              <a:defRPr/>
            </a:pPr>
            <a:r>
              <a:rPr lang="en-US" smtClean="0"/>
              <a:t>Presented By: Tomas Bacci</a:t>
            </a:r>
            <a:endParaRPr lang="en-US"/>
          </a:p>
        </p:txBody>
      </p:sp>
      <p:sp>
        <p:nvSpPr>
          <p:cNvPr id="5" name="Slide Number Placeholder 4"/>
          <p:cNvSpPr>
            <a:spLocks noGrp="1"/>
          </p:cNvSpPr>
          <p:nvPr>
            <p:ph type="sldNum" sz="quarter" idx="12"/>
          </p:nvPr>
        </p:nvSpPr>
        <p:spPr/>
        <p:txBody>
          <a:bodyPr/>
          <a:lstStyle/>
          <a:p>
            <a:pPr>
              <a:defRPr/>
            </a:pPr>
            <a:fld id="{8E8F73B3-DD13-4775-9446-2EE56750C513}" type="slidenum">
              <a:rPr lang="en-US"/>
              <a:pPr>
                <a:defRPr/>
              </a:pPr>
              <a:t>36</a:t>
            </a:fld>
            <a:endParaRPr lang="en-US"/>
          </a:p>
        </p:txBody>
      </p:sp>
      <p:pic>
        <p:nvPicPr>
          <p:cNvPr id="18434" name="Picture 2"/>
          <p:cNvPicPr>
            <a:picLocks noChangeAspect="1" noChangeArrowheads="1"/>
          </p:cNvPicPr>
          <p:nvPr/>
        </p:nvPicPr>
        <p:blipFill>
          <a:blip r:embed="rId5" cstate="print"/>
          <a:srcRect/>
          <a:stretch>
            <a:fillRect/>
          </a:stretch>
        </p:blipFill>
        <p:spPr bwMode="auto">
          <a:xfrm>
            <a:off x="2362200" y="5029200"/>
            <a:ext cx="2124075" cy="14097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400" dirty="0" smtClean="0">
                <a:solidFill>
                  <a:schemeClr val="accent1">
                    <a:satMod val="150000"/>
                  </a:schemeClr>
                </a:solidFill>
              </a:rPr>
              <a:t>Kingpin Inclination</a:t>
            </a:r>
            <a:endParaRPr lang="en-US" sz="4400" dirty="0">
              <a:solidFill>
                <a:schemeClr val="accent1">
                  <a:satMod val="150000"/>
                </a:schemeClr>
              </a:solidFill>
            </a:endParaRPr>
          </a:p>
        </p:txBody>
      </p:sp>
      <p:sp>
        <p:nvSpPr>
          <p:cNvPr id="59394" name="Content Placeholder 2"/>
          <p:cNvSpPr>
            <a:spLocks noGrp="1"/>
          </p:cNvSpPr>
          <p:nvPr>
            <p:ph idx="1"/>
          </p:nvPr>
        </p:nvSpPr>
        <p:spPr>
          <a:xfrm>
            <a:off x="457200" y="1600200"/>
            <a:ext cx="4038600" cy="4524375"/>
          </a:xfrm>
        </p:spPr>
        <p:txBody>
          <a:bodyPr/>
          <a:lstStyle/>
          <a:p>
            <a:r>
              <a:rPr lang="en-US" sz="1600" smtClean="0"/>
              <a:t>- Relatively low at 4</a:t>
            </a:r>
            <a:r>
              <a:rPr lang="en-US" sz="1600" smtClean="0">
                <a:latin typeface="Calibri" pitchFamily="34" charset="0"/>
                <a:ea typeface="SimSun"/>
                <a:cs typeface="SimSun"/>
              </a:rPr>
              <a:t>°. With a positive spindle length (almost every car), the higher the kingpin inclination, the more the wheels will raise when steered from center. This low  value will minimize this effect.</a:t>
            </a:r>
            <a:endParaRPr lang="en-US" sz="1600" smtClean="0"/>
          </a:p>
          <a:p>
            <a:pPr>
              <a:buFontTx/>
              <a:buChar char="-"/>
            </a:pPr>
            <a:r>
              <a:rPr lang="en-US" sz="1600" smtClean="0"/>
              <a:t>King pin angle subtracts from the negative camber gain due to caster on the outside wheel.</a:t>
            </a:r>
          </a:p>
          <a:p>
            <a:pPr lvl="1">
              <a:buFontTx/>
              <a:buChar char="-"/>
            </a:pPr>
            <a:r>
              <a:rPr lang="en-US" sz="1600" smtClean="0"/>
              <a:t>Negative caster on outside wheel helps in cornering</a:t>
            </a:r>
          </a:p>
        </p:txBody>
      </p:sp>
      <p:pic>
        <p:nvPicPr>
          <p:cNvPr id="59395" name="Picture 2"/>
          <p:cNvPicPr>
            <a:picLocks noChangeAspect="1" noChangeArrowheads="1"/>
          </p:cNvPicPr>
          <p:nvPr/>
        </p:nvPicPr>
        <p:blipFill>
          <a:blip r:embed="rId2" cstate="print"/>
          <a:srcRect/>
          <a:stretch>
            <a:fillRect/>
          </a:stretch>
        </p:blipFill>
        <p:spPr bwMode="auto">
          <a:xfrm>
            <a:off x="4648200" y="1752600"/>
            <a:ext cx="3810000" cy="404812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smtClean="0"/>
              <a:t>Presented By: Tomas Bacci</a:t>
            </a:r>
            <a:endParaRPr lang="en-US"/>
          </a:p>
        </p:txBody>
      </p:sp>
      <p:sp>
        <p:nvSpPr>
          <p:cNvPr id="8" name="Slide Number Placeholder 7"/>
          <p:cNvSpPr>
            <a:spLocks noGrp="1"/>
          </p:cNvSpPr>
          <p:nvPr>
            <p:ph type="sldNum" sz="quarter" idx="12"/>
          </p:nvPr>
        </p:nvSpPr>
        <p:spPr/>
        <p:txBody>
          <a:bodyPr/>
          <a:lstStyle/>
          <a:p>
            <a:pPr>
              <a:defRPr/>
            </a:pPr>
            <a:fld id="{5AF1B7B5-A6F4-4260-9979-3037F8C660BD}" type="slidenum">
              <a:rPr lang="en-US"/>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7200" y="274638"/>
            <a:ext cx="8229600" cy="1143000"/>
          </a:xfrm>
        </p:spPr>
        <p:txBody>
          <a:bodyPr/>
          <a:lstStyle/>
          <a:p>
            <a:pPr algn="ct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4400" dirty="0">
                <a:solidFill>
                  <a:schemeClr val="accent1">
                    <a:satMod val="150000"/>
                  </a:schemeClr>
                </a:solidFill>
              </a:rPr>
              <a:t>Reverse </a:t>
            </a:r>
            <a:r>
              <a:rPr lang="en-US" sz="4400" dirty="0" smtClean="0">
                <a:solidFill>
                  <a:schemeClr val="accent1">
                    <a:satMod val="150000"/>
                  </a:schemeClr>
                </a:solidFill>
              </a:rPr>
              <a:t>Ackermann Geometry</a:t>
            </a:r>
            <a:endParaRPr lang="en-US" sz="4400" dirty="0">
              <a:solidFill>
                <a:schemeClr val="accent1">
                  <a:satMod val="150000"/>
                </a:schemeClr>
              </a:solidFill>
            </a:endParaRPr>
          </a:p>
        </p:txBody>
      </p:sp>
      <p:sp>
        <p:nvSpPr>
          <p:cNvPr id="60418" name="Text Box 2"/>
          <p:cNvSpPr txBox="1">
            <a:spLocks noChangeArrowheads="1"/>
          </p:cNvSpPr>
          <p:nvPr/>
        </p:nvSpPr>
        <p:spPr bwMode="auto">
          <a:xfrm>
            <a:off x="457200" y="1447800"/>
            <a:ext cx="4876800" cy="4724400"/>
          </a:xfrm>
          <a:prstGeom prst="rect">
            <a:avLst/>
          </a:prstGeom>
          <a:noFill/>
          <a:ln w="9525">
            <a:noFill/>
            <a:round/>
            <a:headEnd/>
            <a:tailEnd/>
          </a:ln>
        </p:spPr>
        <p:txBody>
          <a:bodyPr tIns="91440"/>
          <a:lstStyle/>
          <a:p>
            <a:pPr marL="342900" indent="-341313">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Calibri" pitchFamily="34" charset="0"/>
                <a:ea typeface="SimSun"/>
                <a:cs typeface="SimSun"/>
              </a:rPr>
              <a:t>Initially considered using Ackermann, where the inside wheel turns sharper than outside wheel to guide the car into a common center</a:t>
            </a:r>
          </a:p>
          <a:p>
            <a:pPr marL="863600" lvl="1" indent="-323850">
              <a:spcAft>
                <a:spcPts val="1138"/>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Calibri" pitchFamily="34" charset="0"/>
                <a:ea typeface="SimSun"/>
                <a:cs typeface="SimSun"/>
              </a:rPr>
              <a:t>Better suited for city driving, slow turns</a:t>
            </a:r>
          </a:p>
          <a:p>
            <a:pPr marL="342900" indent="-341313">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Calibri" pitchFamily="34" charset="0"/>
                <a:ea typeface="SimSun"/>
                <a:cs typeface="SimSun"/>
              </a:rPr>
              <a:t>Due to high lateral accelerations in competition, tires will operate mainly on their slip angles.  Reverse Ackermann will be used</a:t>
            </a:r>
          </a:p>
          <a:p>
            <a:pPr marL="342900" indent="-341313">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Calibri" pitchFamily="34" charset="0"/>
                <a:ea typeface="SimSun"/>
                <a:cs typeface="SimSun"/>
              </a:rPr>
              <a:t>	-Tire performance curves show less slip angle at lighter loads reach the peak of cornering force curves</a:t>
            </a:r>
          </a:p>
          <a:p>
            <a:pPr marL="342900" indent="-341313">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Calibri" pitchFamily="34" charset="0"/>
                <a:ea typeface="SimSun"/>
                <a:cs typeface="SimSun"/>
              </a:rPr>
              <a:t>	-During a turn, more weight is shifted to the </a:t>
            </a:r>
            <a:r>
              <a:rPr lang="en-US" b="1" dirty="0">
                <a:solidFill>
                  <a:srgbClr val="000000"/>
                </a:solidFill>
                <a:latin typeface="Calibri" pitchFamily="34" charset="0"/>
                <a:ea typeface="SimSun"/>
                <a:cs typeface="SimSun"/>
              </a:rPr>
              <a:t>outside</a:t>
            </a:r>
            <a:r>
              <a:rPr lang="en-US" dirty="0">
                <a:solidFill>
                  <a:srgbClr val="000000"/>
                </a:solidFill>
                <a:latin typeface="Calibri" pitchFamily="34" charset="0"/>
                <a:ea typeface="SimSun"/>
                <a:cs typeface="SimSun"/>
              </a:rPr>
              <a:t> wheel</a:t>
            </a:r>
          </a:p>
          <a:p>
            <a:pPr marL="342900" indent="-341313">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Calibri" pitchFamily="34" charset="0"/>
                <a:ea typeface="SimSun"/>
                <a:cs typeface="SimSun"/>
              </a:rPr>
              <a:t>	- Reverse Ackermann geometry allows the outside wheel to turn sharper than the inside wheel</a:t>
            </a:r>
          </a:p>
          <a:p>
            <a:pPr marL="342900" indent="-341313">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Calibri" pitchFamily="34" charset="0"/>
              <a:ea typeface="SimSun"/>
              <a:cs typeface="SimSun"/>
            </a:endParaRPr>
          </a:p>
          <a:p>
            <a:pPr marL="342900" indent="-341313">
              <a:spcBef>
                <a:spcPts val="638"/>
              </a:spcBef>
              <a:spcAft>
                <a:spcPts val="1425"/>
              </a:spcAft>
              <a:buSzPct val="4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Calibri" pitchFamily="34" charset="0"/>
              <a:ea typeface="SimSun"/>
              <a:cs typeface="SimSun"/>
            </a:endParaRPr>
          </a:p>
          <a:p>
            <a:pPr marL="342900" indent="-341313">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Calibri" pitchFamily="34" charset="0"/>
              <a:ea typeface="SimSun"/>
              <a:cs typeface="SimSun"/>
            </a:endParaRPr>
          </a:p>
        </p:txBody>
      </p:sp>
      <p:pic>
        <p:nvPicPr>
          <p:cNvPr id="60419" name="Picture 4"/>
          <p:cNvPicPr>
            <a:picLocks noChangeAspect="1" noChangeArrowheads="1"/>
          </p:cNvPicPr>
          <p:nvPr/>
        </p:nvPicPr>
        <p:blipFill>
          <a:blip r:embed="rId3" cstate="print"/>
          <a:srcRect/>
          <a:stretch>
            <a:fillRect/>
          </a:stretch>
        </p:blipFill>
        <p:spPr bwMode="auto">
          <a:xfrm>
            <a:off x="5867400" y="1676400"/>
            <a:ext cx="2000250" cy="508635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Presented By: Tomas Bacci</a:t>
            </a:r>
            <a:endParaRPr lang="en-US"/>
          </a:p>
        </p:txBody>
      </p:sp>
      <p:sp>
        <p:nvSpPr>
          <p:cNvPr id="5" name="Slide Number Placeholder 4"/>
          <p:cNvSpPr>
            <a:spLocks noGrp="1"/>
          </p:cNvSpPr>
          <p:nvPr>
            <p:ph type="sldNum" sz="quarter" idx="12"/>
          </p:nvPr>
        </p:nvSpPr>
        <p:spPr/>
        <p:txBody>
          <a:bodyPr/>
          <a:lstStyle/>
          <a:p>
            <a:pPr>
              <a:defRPr/>
            </a:pPr>
            <a:fld id="{140677A3-698E-4E6E-8C99-1F817C39584D}" type="slidenum">
              <a:rPr lang="en-US"/>
              <a:pPr>
                <a:defRPr/>
              </a:pPr>
              <a:t>38</a:t>
            </a:fld>
            <a:endParaRPr lang="en-US"/>
          </a:p>
        </p:txBody>
      </p:sp>
      <p:pic>
        <p:nvPicPr>
          <p:cNvPr id="7" name="Picture 3"/>
          <p:cNvPicPr>
            <a:picLocks noChangeAspect="1" noChangeArrowheads="1"/>
          </p:cNvPicPr>
          <p:nvPr/>
        </p:nvPicPr>
        <p:blipFill>
          <a:blip r:embed="rId4" cstate="print"/>
          <a:srcRect/>
          <a:stretch>
            <a:fillRect/>
          </a:stretch>
        </p:blipFill>
        <p:spPr bwMode="auto">
          <a:xfrm>
            <a:off x="381000" y="-457200"/>
            <a:ext cx="6705600" cy="4294226"/>
          </a:xfrm>
          <a:prstGeom prst="rect">
            <a:avLst/>
          </a:prstGeom>
          <a:noFill/>
          <a:ln w="9525">
            <a:noFill/>
            <a:miter lim="800000"/>
            <a:headEnd/>
            <a:tailEnd/>
          </a:ln>
        </p:spPr>
      </p:pic>
      <p:pic>
        <p:nvPicPr>
          <p:cNvPr id="17411" name="Picture 3"/>
          <p:cNvPicPr>
            <a:picLocks noChangeAspect="1" noChangeArrowheads="1"/>
          </p:cNvPicPr>
          <p:nvPr/>
        </p:nvPicPr>
        <p:blipFill>
          <a:blip r:embed="rId5" cstate="print"/>
          <a:srcRect/>
          <a:stretch>
            <a:fillRect/>
          </a:stretch>
        </p:blipFill>
        <p:spPr bwMode="auto">
          <a:xfrm>
            <a:off x="914400" y="228600"/>
            <a:ext cx="2495550" cy="39052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17411"/>
                                        </p:tgtEl>
                                        <p:attrNameLst>
                                          <p:attrName>ppt_x</p:attrName>
                                        </p:attrNameLst>
                                      </p:cBhvr>
                                      <p:tavLst>
                                        <p:tav tm="0">
                                          <p:val>
                                            <p:strVal val="ppt_x"/>
                                          </p:val>
                                        </p:tav>
                                        <p:tav tm="100000">
                                          <p:val>
                                            <p:strVal val="0-ppt_w/2"/>
                                          </p:val>
                                        </p:tav>
                                      </p:tavLst>
                                    </p:anim>
                                    <p:anim calcmode="lin" valueType="num">
                                      <p:cBhvr additive="base">
                                        <p:cTn id="13" dur="500"/>
                                        <p:tgtEl>
                                          <p:spTgt spid="17411"/>
                                        </p:tgtEl>
                                        <p:attrNameLst>
                                          <p:attrName>ppt_y</p:attrName>
                                        </p:attrNameLst>
                                      </p:cBhvr>
                                      <p:tavLst>
                                        <p:tav tm="0">
                                          <p:val>
                                            <p:strVal val="ppt_y"/>
                                          </p:val>
                                        </p:tav>
                                        <p:tav tm="100000">
                                          <p:val>
                                            <p:strVal val="ppt_y"/>
                                          </p:val>
                                        </p:tav>
                                      </p:tavLst>
                                    </p:anim>
                                    <p:set>
                                      <p:cBhvr>
                                        <p:cTn id="14" dur="1" fill="hold">
                                          <p:stCondLst>
                                            <p:cond delay="499"/>
                                          </p:stCondLst>
                                        </p:cTn>
                                        <p:tgtEl>
                                          <p:spTgt spid="174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0-ppt_w/2"/>
                                          </p:val>
                                        </p:tav>
                                      </p:tavLst>
                                    </p:anim>
                                    <p:anim calcmode="lin" valueType="num">
                                      <p:cBhvr additive="base">
                                        <p:cTn id="25" dur="500"/>
                                        <p:tgtEl>
                                          <p:spTgt spid="7"/>
                                        </p:tgtEl>
                                        <p:attrNameLst>
                                          <p:attrName>ppt_y</p:attrName>
                                        </p:attrNameLst>
                                      </p:cBhvr>
                                      <p:tavLst>
                                        <p:tav tm="0">
                                          <p:val>
                                            <p:strVal val="ppt_y"/>
                                          </p:val>
                                        </p:tav>
                                        <p:tav tm="100000">
                                          <p:val>
                                            <p:strVal val="ppt_y"/>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p:spPr>
        <p:txBody>
          <a:bodyPr/>
          <a:lstStyle/>
          <a:p>
            <a:pPr algn="ctr" fontAlgn="auto">
              <a:spcAft>
                <a:spcPts val="0"/>
              </a:spcAft>
              <a:defRPr/>
            </a:pPr>
            <a:r>
              <a:rPr lang="en-US" sz="4400" dirty="0" smtClean="0">
                <a:solidFill>
                  <a:schemeClr val="accent1">
                    <a:satMod val="150000"/>
                  </a:schemeClr>
                </a:solidFill>
              </a:rPr>
              <a:t>Placement</a:t>
            </a:r>
            <a:endParaRPr lang="en-US" sz="4400" dirty="0">
              <a:solidFill>
                <a:schemeClr val="accent1">
                  <a:satMod val="150000"/>
                </a:schemeClr>
              </a:solidFill>
            </a:endParaRPr>
          </a:p>
        </p:txBody>
      </p:sp>
      <p:sp>
        <p:nvSpPr>
          <p:cNvPr id="5" name="Content Placeholder 4"/>
          <p:cNvSpPr>
            <a:spLocks noGrp="1"/>
          </p:cNvSpPr>
          <p:nvPr>
            <p:ph idx="1"/>
          </p:nvPr>
        </p:nvSpPr>
        <p:spPr>
          <a:xfrm>
            <a:off x="28575" y="1790700"/>
            <a:ext cx="3657600" cy="4343400"/>
          </a:xfrm>
        </p:spPr>
        <p:txBody>
          <a:bodyPr rtlCol="0">
            <a:normAutofit lnSpcReduction="10000"/>
          </a:bodyPr>
          <a:lstStyle/>
          <a:p>
            <a:pPr marL="438912" indent="-320040" fontAlgn="auto">
              <a:spcBef>
                <a:spcPts val="0"/>
              </a:spcBef>
              <a:spcAft>
                <a:spcPts val="0"/>
              </a:spcAft>
              <a:buFont typeface="Wingdings 2"/>
              <a:buChar char=""/>
              <a:defRPr/>
            </a:pPr>
            <a:r>
              <a:rPr lang="en-US" sz="1800" dirty="0" smtClean="0"/>
              <a:t>Rack will be placed low in front section of chassis</a:t>
            </a:r>
          </a:p>
          <a:p>
            <a:pPr marL="438912" indent="-320040" fontAlgn="auto">
              <a:spcBef>
                <a:spcPts val="0"/>
              </a:spcBef>
              <a:spcAft>
                <a:spcPts val="0"/>
              </a:spcAft>
              <a:buFontTx/>
              <a:buChar char="-"/>
              <a:defRPr/>
            </a:pPr>
            <a:r>
              <a:rPr lang="en-US" sz="1800" dirty="0" smtClean="0"/>
              <a:t>Angle between </a:t>
            </a:r>
            <a:r>
              <a:rPr lang="en-US" sz="1800" dirty="0" err="1" smtClean="0"/>
              <a:t>tierod</a:t>
            </a:r>
            <a:r>
              <a:rPr lang="en-US" sz="1800" dirty="0" smtClean="0"/>
              <a:t> and upright attachment will sit at 85</a:t>
            </a:r>
            <a:r>
              <a:rPr lang="en-US" sz="1800" dirty="0" smtClean="0">
                <a:latin typeface="Calibri" charset="0"/>
                <a:ea typeface="SimSun" charset="0"/>
                <a:cs typeface="SimSun" charset="0"/>
              </a:rPr>
              <a:t>°. This will implement a slight amount of reverse Ackermann steering geometry into our system.</a:t>
            </a:r>
          </a:p>
          <a:p>
            <a:pPr marL="438912" indent="-320040" fontAlgn="auto">
              <a:spcBef>
                <a:spcPts val="0"/>
              </a:spcBef>
              <a:spcAft>
                <a:spcPts val="0"/>
              </a:spcAft>
              <a:buFontTx/>
              <a:buChar char="-"/>
              <a:defRPr/>
            </a:pPr>
            <a:r>
              <a:rPr lang="en-US" sz="1800" dirty="0" smtClean="0"/>
              <a:t>We will need to tilt the rack towards the steering wheel to allow for the transfer of motion between the steering wheel and rack. </a:t>
            </a:r>
          </a:p>
          <a:p>
            <a:pPr marL="438912" indent="-320040" fontAlgn="auto">
              <a:spcBef>
                <a:spcPts val="0"/>
              </a:spcBef>
              <a:spcAft>
                <a:spcPts val="0"/>
              </a:spcAft>
              <a:buFontTx/>
              <a:buChar char="-"/>
              <a:defRPr/>
            </a:pPr>
            <a:r>
              <a:rPr lang="en-US" sz="1800" dirty="0" smtClean="0"/>
              <a:t>A metal plate will be inclined on a member of the chassis, and welded. The rack will bolt to this plate</a:t>
            </a:r>
          </a:p>
          <a:p>
            <a:pPr marL="438912" indent="-320040" fontAlgn="auto">
              <a:spcBef>
                <a:spcPts val="0"/>
              </a:spcBef>
              <a:spcAft>
                <a:spcPts val="0"/>
              </a:spcAft>
              <a:buFontTx/>
              <a:buChar char="-"/>
              <a:defRPr/>
            </a:pPr>
            <a:endParaRPr lang="en-US" sz="1800" dirty="0" smtClean="0"/>
          </a:p>
          <a:p>
            <a:pPr marL="438912" indent="-320040" fontAlgn="auto">
              <a:spcBef>
                <a:spcPts val="0"/>
              </a:spcBef>
              <a:spcAft>
                <a:spcPts val="0"/>
              </a:spcAft>
              <a:buFontTx/>
              <a:buChar char="-"/>
              <a:defRPr/>
            </a:pPr>
            <a:endParaRPr lang="en-US" sz="1800" dirty="0" smtClean="0"/>
          </a:p>
        </p:txBody>
      </p:sp>
      <p:pic>
        <p:nvPicPr>
          <p:cNvPr id="63491" name="Picture 6"/>
          <p:cNvPicPr>
            <a:picLocks noChangeAspect="1" noChangeArrowheads="1"/>
          </p:cNvPicPr>
          <p:nvPr/>
        </p:nvPicPr>
        <p:blipFill>
          <a:blip r:embed="rId2" cstate="print"/>
          <a:srcRect/>
          <a:stretch>
            <a:fillRect/>
          </a:stretch>
        </p:blipFill>
        <p:spPr bwMode="auto">
          <a:xfrm>
            <a:off x="4038600" y="3905250"/>
            <a:ext cx="4752975" cy="2952750"/>
          </a:xfrm>
          <a:prstGeom prst="rect">
            <a:avLst/>
          </a:prstGeom>
          <a:noFill/>
          <a:ln w="9525">
            <a:noFill/>
            <a:miter lim="800000"/>
            <a:headEnd/>
            <a:tailEnd/>
          </a:ln>
        </p:spPr>
      </p:pic>
      <p:pic>
        <p:nvPicPr>
          <p:cNvPr id="63492" name="Picture 9"/>
          <p:cNvPicPr>
            <a:picLocks noChangeAspect="1" noChangeArrowheads="1"/>
          </p:cNvPicPr>
          <p:nvPr/>
        </p:nvPicPr>
        <p:blipFill>
          <a:blip r:embed="rId3" cstate="print"/>
          <a:srcRect/>
          <a:stretch>
            <a:fillRect/>
          </a:stretch>
        </p:blipFill>
        <p:spPr bwMode="auto">
          <a:xfrm>
            <a:off x="5334000" y="933450"/>
            <a:ext cx="3675063" cy="2971800"/>
          </a:xfrm>
          <a:prstGeom prst="rect">
            <a:avLst/>
          </a:prstGeom>
          <a:noFill/>
          <a:ln w="9525">
            <a:noFill/>
            <a:miter lim="800000"/>
            <a:headEnd/>
            <a:tailEnd/>
          </a:ln>
        </p:spPr>
      </p:pic>
      <p:sp>
        <p:nvSpPr>
          <p:cNvPr id="6" name="Footer Placeholder 5"/>
          <p:cNvSpPr>
            <a:spLocks noGrp="1"/>
          </p:cNvSpPr>
          <p:nvPr>
            <p:ph type="ftr" sz="quarter" idx="11"/>
          </p:nvPr>
        </p:nvSpPr>
        <p:spPr>
          <a:xfrm>
            <a:off x="2133600" y="6477000"/>
            <a:ext cx="5507038" cy="274638"/>
          </a:xfrm>
        </p:spPr>
        <p:txBody>
          <a:bodyPr/>
          <a:lstStyle/>
          <a:p>
            <a:pPr>
              <a:defRPr/>
            </a:pPr>
            <a:r>
              <a:rPr lang="en-US" dirty="0" smtClean="0"/>
              <a:t>Presented By: Tomas </a:t>
            </a:r>
            <a:r>
              <a:rPr lang="en-US" dirty="0" err="1" smtClean="0"/>
              <a:t>Bacci</a:t>
            </a:r>
            <a:endParaRPr lang="en-US" dirty="0"/>
          </a:p>
        </p:txBody>
      </p:sp>
      <p:sp>
        <p:nvSpPr>
          <p:cNvPr id="7" name="Slide Number Placeholder 6"/>
          <p:cNvSpPr>
            <a:spLocks noGrp="1"/>
          </p:cNvSpPr>
          <p:nvPr>
            <p:ph type="sldNum" sz="quarter" idx="12"/>
          </p:nvPr>
        </p:nvSpPr>
        <p:spPr>
          <a:xfrm>
            <a:off x="8410575" y="6477000"/>
            <a:ext cx="733425" cy="274638"/>
          </a:xfrm>
        </p:spPr>
        <p:txBody>
          <a:bodyPr/>
          <a:lstStyle/>
          <a:p>
            <a:pPr>
              <a:defRPr/>
            </a:pPr>
            <a:fld id="{B1E97AEC-2D48-477E-A3ED-E79DD8DE2FC4}" type="slidenum">
              <a:rPr lang="en-US"/>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Major Changes</a:t>
            </a:r>
            <a:endParaRPr lang="en-US" dirty="0">
              <a:solidFill>
                <a:schemeClr val="accent1">
                  <a:satMod val="150000"/>
                </a:schemeClr>
              </a:solidFill>
            </a:endParaRPr>
          </a:p>
        </p:txBody>
      </p:sp>
      <p:sp>
        <p:nvSpPr>
          <p:cNvPr id="18434" name="Content Placeholder 2"/>
          <p:cNvSpPr>
            <a:spLocks noGrp="1"/>
          </p:cNvSpPr>
          <p:nvPr>
            <p:ph idx="1"/>
          </p:nvPr>
        </p:nvSpPr>
        <p:spPr>
          <a:xfrm>
            <a:off x="457200" y="1722438"/>
            <a:ext cx="8229600" cy="3992562"/>
          </a:xfrm>
        </p:spPr>
        <p:txBody>
          <a:bodyPr/>
          <a:lstStyle/>
          <a:p>
            <a:r>
              <a:rPr lang="en-US" smtClean="0"/>
              <a:t>1 Motor, 1 Controller</a:t>
            </a:r>
          </a:p>
          <a:p>
            <a:pPr lvl="1"/>
            <a:r>
              <a:rPr lang="en-US" smtClean="0"/>
              <a:t>Removed 3 Motors, 1 Controller, &amp; 2 Contactors</a:t>
            </a:r>
          </a:p>
          <a:p>
            <a:r>
              <a:rPr lang="en-US" smtClean="0"/>
              <a:t>Differential</a:t>
            </a:r>
          </a:p>
          <a:p>
            <a:pPr lvl="1"/>
            <a:r>
              <a:rPr lang="en-US" smtClean="0"/>
              <a:t>Easier for ME design and greater expandability for future teams</a:t>
            </a:r>
          </a:p>
          <a:p>
            <a:r>
              <a:rPr lang="en-US" smtClean="0"/>
              <a:t>No ECU</a:t>
            </a:r>
          </a:p>
          <a:p>
            <a:pPr lvl="1"/>
            <a:r>
              <a:rPr lang="en-US" smtClean="0"/>
              <a:t>Reduces latency between throttle change and mechanical output, simplifies EE design</a:t>
            </a:r>
          </a:p>
        </p:txBody>
      </p:sp>
      <p:sp>
        <p:nvSpPr>
          <p:cNvPr id="4" name="Footer Placeholder 3"/>
          <p:cNvSpPr>
            <a:spLocks noGrp="1"/>
          </p:cNvSpPr>
          <p:nvPr>
            <p:ph type="ftr" sz="quarter" idx="11"/>
          </p:nvPr>
        </p:nvSpPr>
        <p:spPr/>
        <p:txBody>
          <a:bodyPr/>
          <a:lstStyle/>
          <a:p>
            <a:pPr>
              <a:defRPr/>
            </a:pPr>
            <a:r>
              <a:rPr lang="en-US" smtClean="0"/>
              <a:t>Presented By: Danny Covyeau</a:t>
            </a:r>
            <a:endParaRPr lang="en-US" dirty="0"/>
          </a:p>
        </p:txBody>
      </p:sp>
      <p:sp>
        <p:nvSpPr>
          <p:cNvPr id="5" name="Slide Number Placeholder 4"/>
          <p:cNvSpPr>
            <a:spLocks noGrp="1"/>
          </p:cNvSpPr>
          <p:nvPr>
            <p:ph type="sldNum" sz="quarter" idx="12"/>
          </p:nvPr>
        </p:nvSpPr>
        <p:spPr/>
        <p:txBody>
          <a:bodyPr/>
          <a:lstStyle/>
          <a:p>
            <a:pPr>
              <a:defRPr/>
            </a:pPr>
            <a:fld id="{BB676A63-0759-4A54-9731-FE007FCAF05C}"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400" dirty="0" smtClean="0">
                <a:solidFill>
                  <a:schemeClr val="accent1">
                    <a:satMod val="150000"/>
                  </a:schemeClr>
                </a:solidFill>
              </a:rPr>
              <a:t>Competition requirements</a:t>
            </a:r>
            <a:endParaRPr lang="en-US" sz="4400" dirty="0">
              <a:solidFill>
                <a:schemeClr val="accent1">
                  <a:satMod val="150000"/>
                </a:schemeClr>
              </a:solidFill>
            </a:endParaRPr>
          </a:p>
        </p:txBody>
      </p:sp>
      <p:sp>
        <p:nvSpPr>
          <p:cNvPr id="64514" name="Content Placeholder 2"/>
          <p:cNvSpPr>
            <a:spLocks noGrp="1"/>
          </p:cNvSpPr>
          <p:nvPr>
            <p:ph idx="1"/>
          </p:nvPr>
        </p:nvSpPr>
        <p:spPr/>
        <p:txBody>
          <a:bodyPr/>
          <a:lstStyle/>
          <a:p>
            <a:pPr>
              <a:buFontTx/>
              <a:buChar char="-"/>
            </a:pPr>
            <a:r>
              <a:rPr lang="en-US" smtClean="0"/>
              <a:t>Rack and pinion selected has less than 7 degrees of free play on the wheel</a:t>
            </a:r>
          </a:p>
          <a:p>
            <a:pPr marL="742950" lvl="2" indent="-342900">
              <a:spcAft>
                <a:spcPts val="1425"/>
              </a:spcAft>
              <a:buFontTx/>
              <a:buChar char="-"/>
            </a:pPr>
            <a:r>
              <a:rPr lang="en-US" smtClean="0"/>
              <a:t>Verified by 2010 team at competition and functionality verified by the current team</a:t>
            </a:r>
          </a:p>
          <a:p>
            <a:pPr>
              <a:buFontTx/>
              <a:buChar char="-"/>
            </a:pPr>
            <a:r>
              <a:rPr lang="en-US" smtClean="0"/>
              <a:t>Quick release mechanism and steering wheel also will most likely be reused and its been verified that they are still up to competition standards. </a:t>
            </a:r>
          </a:p>
        </p:txBody>
      </p:sp>
      <p:sp>
        <p:nvSpPr>
          <p:cNvPr id="6" name="Footer Placeholder 5"/>
          <p:cNvSpPr>
            <a:spLocks noGrp="1"/>
          </p:cNvSpPr>
          <p:nvPr>
            <p:ph type="ftr" sz="quarter" idx="11"/>
          </p:nvPr>
        </p:nvSpPr>
        <p:spPr/>
        <p:txBody>
          <a:bodyPr/>
          <a:lstStyle/>
          <a:p>
            <a:pPr>
              <a:defRPr/>
            </a:pPr>
            <a:r>
              <a:rPr lang="en-US" smtClean="0"/>
              <a:t>Presented By: Tomas Bacci</a:t>
            </a:r>
            <a:endParaRPr lang="en-US"/>
          </a:p>
        </p:txBody>
      </p:sp>
      <p:sp>
        <p:nvSpPr>
          <p:cNvPr id="7" name="Slide Number Placeholder 6"/>
          <p:cNvSpPr>
            <a:spLocks noGrp="1"/>
          </p:cNvSpPr>
          <p:nvPr>
            <p:ph type="sldNum" sz="quarter" idx="12"/>
          </p:nvPr>
        </p:nvSpPr>
        <p:spPr/>
        <p:txBody>
          <a:bodyPr/>
          <a:lstStyle/>
          <a:p>
            <a:pPr>
              <a:defRPr/>
            </a:pPr>
            <a:fld id="{3FFA3928-EA82-489A-8FA2-045C494C6C2A}" type="slidenum">
              <a:rPr lang="en-US"/>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fontAlgn="auto">
              <a:spcAft>
                <a:spcPts val="0"/>
              </a:spcAft>
              <a:defRPr/>
            </a:pPr>
            <a:r>
              <a:rPr lang="en-US" dirty="0" smtClean="0">
                <a:solidFill>
                  <a:schemeClr val="accent1">
                    <a:satMod val="150000"/>
                  </a:schemeClr>
                </a:solidFill>
              </a:rPr>
              <a:t>Suspension</a:t>
            </a:r>
            <a:endParaRPr lang="en-US" dirty="0">
              <a:solidFill>
                <a:schemeClr val="accent1">
                  <a:satMod val="150000"/>
                </a:schemeClr>
              </a:solidFill>
            </a:endParaRPr>
          </a:p>
        </p:txBody>
      </p:sp>
      <p:sp>
        <p:nvSpPr>
          <p:cNvPr id="65538" name="Subtitle 5"/>
          <p:cNvSpPr>
            <a:spLocks noGrp="1"/>
          </p:cNvSpPr>
          <p:nvPr>
            <p:ph type="subTitle" idx="1"/>
          </p:nvPr>
        </p:nvSpPr>
        <p:spPr>
          <a:xfrm>
            <a:off x="685800" y="1828800"/>
            <a:ext cx="8077200" cy="1500188"/>
          </a:xfrm>
        </p:spPr>
        <p:txBody>
          <a:bodyPr/>
          <a:lstStyle/>
          <a:p>
            <a:r>
              <a:rPr lang="en-US" smtClean="0"/>
              <a:t>Presented By: Stephen Kempinski</a:t>
            </a:r>
          </a:p>
        </p:txBody>
      </p:sp>
      <p:sp>
        <p:nvSpPr>
          <p:cNvPr id="4" name="Slide Number Placeholder 3"/>
          <p:cNvSpPr>
            <a:spLocks noGrp="1"/>
          </p:cNvSpPr>
          <p:nvPr>
            <p:ph type="sldNum" sz="quarter" idx="12"/>
          </p:nvPr>
        </p:nvSpPr>
        <p:spPr/>
        <p:txBody>
          <a:bodyPr/>
          <a:lstStyle/>
          <a:p>
            <a:pPr>
              <a:defRPr/>
            </a:pPr>
            <a:fld id="{10F825C4-D6CF-487C-9923-36E059352E0B}" type="slidenum">
              <a:rPr lang="en-US"/>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Competition Constraints </a:t>
            </a:r>
            <a:endParaRPr lang="en-US" dirty="0"/>
          </a:p>
        </p:txBody>
      </p:sp>
      <p:sp>
        <p:nvSpPr>
          <p:cNvPr id="2" name="Slide Number Placeholder 1"/>
          <p:cNvSpPr>
            <a:spLocks noGrp="1"/>
          </p:cNvSpPr>
          <p:nvPr>
            <p:ph type="sldNum" sz="quarter" idx="12"/>
          </p:nvPr>
        </p:nvSpPr>
        <p:spPr/>
        <p:txBody>
          <a:bodyPr/>
          <a:lstStyle/>
          <a:p>
            <a:pPr>
              <a:defRPr/>
            </a:pPr>
            <a:fld id="{EA7DD17C-7C58-488A-9B54-D9F21621626C}" type="slidenum">
              <a:rPr lang="en-US"/>
              <a:pPr>
                <a:defRPr/>
              </a:pPr>
              <a:t>42</a:t>
            </a:fld>
            <a:endParaRPr lang="en-US"/>
          </a:p>
        </p:txBody>
      </p:sp>
      <p:sp>
        <p:nvSpPr>
          <p:cNvPr id="66565" name="TextBox 8"/>
          <p:cNvSpPr txBox="1">
            <a:spLocks noChangeArrowheads="1"/>
          </p:cNvSpPr>
          <p:nvPr/>
        </p:nvSpPr>
        <p:spPr bwMode="auto">
          <a:xfrm>
            <a:off x="1066800" y="2286000"/>
            <a:ext cx="184150" cy="369888"/>
          </a:xfrm>
          <a:prstGeom prst="rect">
            <a:avLst/>
          </a:prstGeom>
          <a:noFill/>
          <a:ln w="9525">
            <a:noFill/>
            <a:miter lim="800000"/>
            <a:headEnd/>
            <a:tailEnd/>
          </a:ln>
        </p:spPr>
        <p:txBody>
          <a:bodyPr wrap="none">
            <a:spAutoFit/>
          </a:bodyPr>
          <a:lstStyle/>
          <a:p>
            <a:endParaRPr lang="en-US">
              <a:latin typeface="Corbel" pitchFamily="34" charset="0"/>
            </a:endParaRPr>
          </a:p>
        </p:txBody>
      </p:sp>
      <p:sp>
        <p:nvSpPr>
          <p:cNvPr id="10" name="Content Placeholder 2"/>
          <p:cNvSpPr>
            <a:spLocks noGrp="1"/>
          </p:cNvSpPr>
          <p:nvPr>
            <p:ph idx="1"/>
          </p:nvPr>
        </p:nvSpPr>
        <p:spPr>
          <a:xfrm>
            <a:off x="609600" y="1600200"/>
            <a:ext cx="6705600" cy="4525963"/>
          </a:xfrm>
        </p:spPr>
        <p:txBody>
          <a:bodyPr rtlCol="0">
            <a:normAutofit fontScale="85000" lnSpcReduction="10000"/>
          </a:bodyPr>
          <a:lstStyle/>
          <a:p>
            <a:pPr marL="438912" indent="-320040" fontAlgn="auto">
              <a:spcBef>
                <a:spcPts val="0"/>
              </a:spcBef>
              <a:spcAft>
                <a:spcPts val="0"/>
              </a:spcAft>
              <a:buFont typeface="Wingdings 2"/>
              <a:buChar char=""/>
              <a:defRPr/>
            </a:pPr>
            <a:r>
              <a:rPr lang="en-US" b="1" dirty="0" smtClean="0"/>
              <a:t>3.2.1 Suspension </a:t>
            </a:r>
          </a:p>
          <a:p>
            <a:pPr marL="438912" indent="-320040" fontAlgn="auto">
              <a:spcBef>
                <a:spcPts val="0"/>
              </a:spcBef>
              <a:spcAft>
                <a:spcPts val="0"/>
              </a:spcAft>
              <a:buFont typeface="Wingdings 2"/>
              <a:buChar char=""/>
              <a:defRPr/>
            </a:pPr>
            <a:r>
              <a:rPr lang="en-US" dirty="0" smtClean="0"/>
              <a:t>fully operational suspension system with shock absorbers, front and rear</a:t>
            </a:r>
          </a:p>
          <a:p>
            <a:pPr marL="438912" indent="-320040" fontAlgn="auto">
              <a:spcBef>
                <a:spcPts val="0"/>
              </a:spcBef>
              <a:spcAft>
                <a:spcPts val="0"/>
              </a:spcAft>
              <a:buFont typeface="Wingdings 2"/>
              <a:buChar char=""/>
              <a:defRPr/>
            </a:pPr>
            <a:r>
              <a:rPr lang="en-US" dirty="0" smtClean="0"/>
              <a:t>usable wheel travel of at least 50.8 mm (2 inches), 25.4 mm (1 inch) jounce and 25.4 mm (1 inch) rebound, with driver seated. </a:t>
            </a:r>
          </a:p>
          <a:p>
            <a:pPr marL="438912" indent="-320040" fontAlgn="auto">
              <a:spcBef>
                <a:spcPts val="0"/>
              </a:spcBef>
              <a:spcAft>
                <a:spcPts val="0"/>
              </a:spcAft>
              <a:buFont typeface="Wingdings 2"/>
              <a:buChar char=""/>
              <a:defRPr/>
            </a:pPr>
            <a:r>
              <a:rPr lang="en-US" b="1" dirty="0" smtClean="0"/>
              <a:t>3.2.2 Ground Clearance </a:t>
            </a:r>
          </a:p>
          <a:p>
            <a:pPr marL="438912" indent="-320040" fontAlgn="auto">
              <a:spcBef>
                <a:spcPts val="0"/>
              </a:spcBef>
              <a:spcAft>
                <a:spcPts val="0"/>
              </a:spcAft>
              <a:buFont typeface="Wingdings 2"/>
              <a:buChar char=""/>
              <a:defRPr/>
            </a:pPr>
            <a:r>
              <a:rPr lang="en-US" dirty="0" smtClean="0"/>
              <a:t>with the driver aboard there must be a minimum of 25.4 mm (1 inch) of static ground clearance under the complete car at all times.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sz="3300" dirty="0" smtClean="0"/>
              <a:t>Competition Constraints </a:t>
            </a:r>
            <a:r>
              <a:rPr lang="en-US" dirty="0" smtClean="0"/>
              <a:t>Continued </a:t>
            </a:r>
            <a:endParaRPr lang="en-US" dirty="0"/>
          </a:p>
        </p:txBody>
      </p:sp>
      <p:sp>
        <p:nvSpPr>
          <p:cNvPr id="2" name="Slide Number Placeholder 1"/>
          <p:cNvSpPr>
            <a:spLocks noGrp="1"/>
          </p:cNvSpPr>
          <p:nvPr>
            <p:ph type="sldNum" sz="quarter" idx="12"/>
          </p:nvPr>
        </p:nvSpPr>
        <p:spPr/>
        <p:txBody>
          <a:bodyPr/>
          <a:lstStyle/>
          <a:p>
            <a:pPr>
              <a:defRPr/>
            </a:pPr>
            <a:fld id="{57A5BC13-F6F1-4C2D-B5FB-E3480E7CEB47}" type="slidenum">
              <a:rPr lang="en-US"/>
              <a:pPr>
                <a:defRPr/>
              </a:pPr>
              <a:t>43</a:t>
            </a:fld>
            <a:endParaRPr lang="en-US"/>
          </a:p>
        </p:txBody>
      </p:sp>
      <p:sp>
        <p:nvSpPr>
          <p:cNvPr id="67589" name="TextBox 8"/>
          <p:cNvSpPr txBox="1">
            <a:spLocks noChangeArrowheads="1"/>
          </p:cNvSpPr>
          <p:nvPr/>
        </p:nvSpPr>
        <p:spPr bwMode="auto">
          <a:xfrm>
            <a:off x="1066800" y="2286000"/>
            <a:ext cx="184150" cy="369888"/>
          </a:xfrm>
          <a:prstGeom prst="rect">
            <a:avLst/>
          </a:prstGeom>
          <a:noFill/>
          <a:ln w="9525">
            <a:noFill/>
            <a:miter lim="800000"/>
            <a:headEnd/>
            <a:tailEnd/>
          </a:ln>
        </p:spPr>
        <p:txBody>
          <a:bodyPr wrap="none">
            <a:spAutoFit/>
          </a:bodyPr>
          <a:lstStyle/>
          <a:p>
            <a:endParaRPr lang="en-US">
              <a:latin typeface="Corbel" pitchFamily="34" charset="0"/>
            </a:endParaRPr>
          </a:p>
        </p:txBody>
      </p:sp>
      <p:sp>
        <p:nvSpPr>
          <p:cNvPr id="10" name="Content Placeholder 2"/>
          <p:cNvSpPr>
            <a:spLocks noGrp="1"/>
          </p:cNvSpPr>
          <p:nvPr>
            <p:ph idx="1"/>
          </p:nvPr>
        </p:nvSpPr>
        <p:spPr>
          <a:xfrm>
            <a:off x="609600" y="1600200"/>
            <a:ext cx="6705600" cy="4525963"/>
          </a:xfrm>
        </p:spPr>
        <p:txBody>
          <a:bodyPr rtlCol="0">
            <a:normAutofit fontScale="77500" lnSpcReduction="20000"/>
          </a:bodyPr>
          <a:lstStyle/>
          <a:p>
            <a:pPr marL="438912" indent="-320040" fontAlgn="auto">
              <a:spcBef>
                <a:spcPts val="0"/>
              </a:spcBef>
              <a:spcAft>
                <a:spcPts val="0"/>
              </a:spcAft>
              <a:buFont typeface="Wingdings 2"/>
              <a:buChar char=""/>
              <a:defRPr/>
            </a:pPr>
            <a:r>
              <a:rPr lang="en-US" b="1" dirty="0" smtClean="0"/>
              <a:t>3.2.3 Wheels and Tires </a:t>
            </a:r>
          </a:p>
          <a:p>
            <a:pPr marL="438912" indent="-320040" fontAlgn="auto">
              <a:spcBef>
                <a:spcPts val="0"/>
              </a:spcBef>
              <a:spcAft>
                <a:spcPts val="0"/>
              </a:spcAft>
              <a:buFont typeface="Wingdings 2"/>
              <a:buChar char=""/>
              <a:defRPr/>
            </a:pPr>
            <a:r>
              <a:rPr lang="en-US" b="1" dirty="0" smtClean="0"/>
              <a:t>3.2.3.1 Wheels</a:t>
            </a:r>
          </a:p>
          <a:p>
            <a:pPr marL="438912" indent="-320040" fontAlgn="auto">
              <a:spcBef>
                <a:spcPts val="0"/>
              </a:spcBef>
              <a:spcAft>
                <a:spcPts val="0"/>
              </a:spcAft>
              <a:buFont typeface="Wingdings 2"/>
              <a:buChar char=""/>
              <a:defRPr/>
            </a:pPr>
            <a:r>
              <a:rPr lang="en-US" dirty="0" smtClean="0"/>
              <a:t>The wheels of the car must be 203.2 mm (8.0 inches) or more in diameter. </a:t>
            </a:r>
          </a:p>
          <a:p>
            <a:pPr marL="438912" indent="-320040" fontAlgn="auto">
              <a:spcBef>
                <a:spcPts val="0"/>
              </a:spcBef>
              <a:spcAft>
                <a:spcPts val="0"/>
              </a:spcAft>
              <a:buFont typeface="Wingdings 2"/>
              <a:buChar char=""/>
              <a:defRPr/>
            </a:pPr>
            <a:r>
              <a:rPr lang="en-US" b="1" dirty="0" smtClean="0"/>
              <a:t>3.2.3.2 Tires </a:t>
            </a:r>
          </a:p>
          <a:p>
            <a:pPr marL="438912" indent="-320040" fontAlgn="auto">
              <a:spcBef>
                <a:spcPts val="0"/>
              </a:spcBef>
              <a:spcAft>
                <a:spcPts val="0"/>
              </a:spcAft>
              <a:buFont typeface="Wingdings 2"/>
              <a:buChar char=""/>
              <a:defRPr/>
            </a:pPr>
            <a:r>
              <a:rPr lang="en-US" dirty="0" smtClean="0"/>
              <a:t>Vehicles may have two types of tires as follows: </a:t>
            </a:r>
          </a:p>
          <a:p>
            <a:pPr marL="438912" indent="-320040" fontAlgn="auto">
              <a:spcBef>
                <a:spcPts val="0"/>
              </a:spcBef>
              <a:spcAft>
                <a:spcPts val="0"/>
              </a:spcAft>
              <a:buFont typeface="Wingdings 2"/>
              <a:buChar char=""/>
              <a:defRPr/>
            </a:pPr>
            <a:r>
              <a:rPr lang="en-US" dirty="0" smtClean="0"/>
              <a:t>Dry Tires – The tires on the vehicle when it is presented for technical inspection are defined as its “Dry Tires”. The dry tires may be any size or type. They may be slicks or treaded. </a:t>
            </a:r>
          </a:p>
          <a:p>
            <a:pPr marL="438912" indent="-320040" fontAlgn="auto">
              <a:spcBef>
                <a:spcPts val="0"/>
              </a:spcBef>
              <a:spcAft>
                <a:spcPts val="0"/>
              </a:spcAft>
              <a:buFont typeface="Wingdings 2"/>
              <a:buChar char=""/>
              <a:defRPr/>
            </a:pPr>
            <a:r>
              <a:rPr lang="en-US" dirty="0" smtClean="0"/>
              <a:t>Rain Tires – Rain tires may be any size or type of treaded or grooved tire provided: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Suspension design overview</a:t>
            </a:r>
            <a:endParaRPr lang="en-US" dirty="0"/>
          </a:p>
        </p:txBody>
      </p:sp>
      <p:sp>
        <p:nvSpPr>
          <p:cNvPr id="2" name="Slide Number Placeholder 1"/>
          <p:cNvSpPr>
            <a:spLocks noGrp="1"/>
          </p:cNvSpPr>
          <p:nvPr>
            <p:ph type="sldNum" sz="quarter" idx="12"/>
          </p:nvPr>
        </p:nvSpPr>
        <p:spPr/>
        <p:txBody>
          <a:bodyPr/>
          <a:lstStyle/>
          <a:p>
            <a:pPr>
              <a:defRPr/>
            </a:pPr>
            <a:fld id="{D9EEA5DB-55F8-4642-A657-2FD4C7E8FDDE}" type="slidenum">
              <a:rPr lang="en-US"/>
              <a:pPr>
                <a:defRPr/>
              </a:pPr>
              <a:t>44</a:t>
            </a:fld>
            <a:endParaRPr lang="en-US"/>
          </a:p>
        </p:txBody>
      </p:sp>
      <p:sp>
        <p:nvSpPr>
          <p:cNvPr id="68613" name="Content Placeholder 2"/>
          <p:cNvSpPr>
            <a:spLocks noGrp="1"/>
          </p:cNvSpPr>
          <p:nvPr>
            <p:ph idx="1"/>
          </p:nvPr>
        </p:nvSpPr>
        <p:spPr>
          <a:xfrm>
            <a:off x="457200" y="1524000"/>
            <a:ext cx="4343400" cy="2057400"/>
          </a:xfrm>
        </p:spPr>
        <p:txBody>
          <a:bodyPr/>
          <a:lstStyle/>
          <a:p>
            <a:r>
              <a:rPr lang="en-US" smtClean="0"/>
              <a:t>Independent</a:t>
            </a:r>
          </a:p>
          <a:p>
            <a:r>
              <a:rPr lang="en-US" smtClean="0"/>
              <a:t>Short-Long Arm</a:t>
            </a:r>
          </a:p>
          <a:p>
            <a:r>
              <a:rPr lang="en-US" smtClean="0"/>
              <a:t>Push-rod</a:t>
            </a:r>
          </a:p>
        </p:txBody>
      </p:sp>
      <p:pic>
        <p:nvPicPr>
          <p:cNvPr id="68614" name="Picture 3"/>
          <p:cNvPicPr>
            <a:picLocks noChangeAspect="1" noChangeArrowheads="1"/>
          </p:cNvPicPr>
          <p:nvPr/>
        </p:nvPicPr>
        <p:blipFill>
          <a:blip r:embed="rId2" cstate="print"/>
          <a:srcRect/>
          <a:stretch>
            <a:fillRect/>
          </a:stretch>
        </p:blipFill>
        <p:spPr bwMode="auto">
          <a:xfrm>
            <a:off x="762000" y="3429000"/>
            <a:ext cx="3657600" cy="2751138"/>
          </a:xfrm>
          <a:prstGeom prst="rect">
            <a:avLst/>
          </a:prstGeom>
          <a:noFill/>
          <a:ln w="9525">
            <a:noFill/>
            <a:round/>
            <a:headEnd/>
            <a:tailEnd/>
          </a:ln>
        </p:spPr>
      </p:pic>
      <p:sp>
        <p:nvSpPr>
          <p:cNvPr id="68615" name="Text Box 2"/>
          <p:cNvSpPr txBox="1">
            <a:spLocks noChangeArrowheads="1"/>
          </p:cNvSpPr>
          <p:nvPr/>
        </p:nvSpPr>
        <p:spPr bwMode="auto">
          <a:xfrm>
            <a:off x="4953000" y="1676400"/>
            <a:ext cx="3962400" cy="4800600"/>
          </a:xfrm>
          <a:prstGeom prst="rect">
            <a:avLst/>
          </a:prstGeom>
          <a:noFill/>
          <a:ln w="9525">
            <a:noFill/>
            <a:round/>
            <a:headEnd/>
            <a:tailEnd/>
          </a:ln>
        </p:spPr>
        <p:txBody>
          <a:bodyPr/>
          <a:lstStyle/>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a:latin typeface="Georgia" pitchFamily="18" charset="0"/>
              </a:rPr>
              <a:t>Better ride quality</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a:latin typeface="Georgia" pitchFamily="18" charset="0"/>
              </a:rPr>
              <a:t>Improved handling</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a:latin typeface="Georgia" pitchFamily="18" charset="0"/>
              </a:rPr>
              <a:t> fully adjustable</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a:latin typeface="Georgia" pitchFamily="18" charset="0"/>
              </a:rPr>
              <a:t>Short Long Arm Suspension</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a:latin typeface="Georgia" pitchFamily="18" charset="0"/>
              </a:rPr>
              <a:t>Lower A-Arm is longer than the Upper A-Arm</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a:latin typeface="Georgia" pitchFamily="18" charset="0"/>
              </a:rPr>
              <a:t>Reduced changes in camber angles</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a:latin typeface="Georgia" pitchFamily="18" charset="0"/>
              </a:rPr>
              <a:t>Reduces tire wear</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a:latin typeface="Georgia" pitchFamily="18" charset="0"/>
              </a:rPr>
              <a:t>Increases contact patch for improved traction</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latin typeface="Georgia" pitchFamily="18" charset="0"/>
            </a:endParaRP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latin typeface="Georgia" pitchFamily="18" charset="0"/>
            </a:endParaRP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solidFill>
                <a:srgbClr val="FFFFFF"/>
              </a:solidFill>
              <a:latin typeface="Georgia" pitchFamily="18" charset="0"/>
            </a:endParaRP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solidFill>
                <a:srgbClr val="FFFFFF"/>
              </a:solidFill>
              <a:latin typeface="Georgia" pitchFamily="18" charset="0"/>
            </a:endParaRP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solidFill>
                <a:srgbClr val="FFFFFF"/>
              </a:solidFill>
              <a:latin typeface="Georgia" pitchFamily="18" charset="0"/>
            </a:endParaRPr>
          </a:p>
          <a:p>
            <a:pPr marL="228600" indent="-182563">
              <a:spcBef>
                <a:spcPts val="500"/>
              </a:spcBef>
              <a:buClr>
                <a:srgbClr val="FF8600"/>
              </a:buClr>
              <a:buFont typeface="Wingdings" pitchFamily="2" charset="2"/>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solidFill>
                <a:srgbClr val="FFFFFF"/>
              </a:solidFill>
              <a:latin typeface="Georgia" pitchFamily="18" charset="0"/>
            </a:endParaRPr>
          </a:p>
        </p:txBody>
      </p:sp>
      <p:sp>
        <p:nvSpPr>
          <p:cNvPr id="68616" name="Text Box 2"/>
          <p:cNvSpPr txBox="1">
            <a:spLocks noChangeArrowheads="1"/>
          </p:cNvSpPr>
          <p:nvPr/>
        </p:nvSpPr>
        <p:spPr bwMode="auto">
          <a:xfrm>
            <a:off x="228600" y="4038600"/>
            <a:ext cx="3733800" cy="2395538"/>
          </a:xfrm>
          <a:prstGeom prst="rect">
            <a:avLst/>
          </a:prstGeom>
          <a:noFill/>
          <a:ln w="9525">
            <a:noFill/>
            <a:round/>
            <a:headEnd/>
            <a:tailEnd/>
          </a:ln>
        </p:spPr>
        <p:txBody>
          <a:bodyPr/>
          <a:lstStyle/>
          <a:p>
            <a:pPr marL="228600" indent="-182563">
              <a:spcBef>
                <a:spcPts val="500"/>
              </a:spcBef>
              <a:buClr>
                <a:srgbClr val="FF8600"/>
              </a:buClr>
              <a:buFont typeface="Wingdings" pitchFamily="2" charset="2"/>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solidFill>
                <a:srgbClr val="FFFFFF"/>
              </a:solidFill>
              <a:latin typeface="Georgia" pitchFamily="18" charset="0"/>
            </a:endParaRPr>
          </a:p>
          <a:p>
            <a:pPr marL="228600" indent="-182563">
              <a:spcBef>
                <a:spcPts val="500"/>
              </a:spcBef>
              <a:buClr>
                <a:srgbClr val="FF8600"/>
              </a:buClr>
              <a:buFont typeface="Wingdings" pitchFamily="2" charset="2"/>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solidFill>
                <a:srgbClr val="FFFFFF"/>
              </a:solidFill>
              <a:latin typeface="Georgia"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Design Method</a:t>
            </a:r>
            <a:endParaRPr lang="en-US" dirty="0"/>
          </a:p>
        </p:txBody>
      </p:sp>
      <p:sp>
        <p:nvSpPr>
          <p:cNvPr id="2" name="Slide Number Placeholder 1"/>
          <p:cNvSpPr>
            <a:spLocks noGrp="1"/>
          </p:cNvSpPr>
          <p:nvPr>
            <p:ph type="sldNum" sz="quarter" idx="12"/>
          </p:nvPr>
        </p:nvSpPr>
        <p:spPr/>
        <p:txBody>
          <a:bodyPr/>
          <a:lstStyle/>
          <a:p>
            <a:pPr>
              <a:defRPr/>
            </a:pPr>
            <a:fld id="{7CD055DF-1B0C-4873-BFEA-49A573EC2D70}" type="slidenum">
              <a:rPr lang="en-US"/>
              <a:pPr>
                <a:defRPr/>
              </a:pPr>
              <a:t>45</a:t>
            </a:fld>
            <a:endParaRPr lang="en-US"/>
          </a:p>
        </p:txBody>
      </p:sp>
      <p:sp>
        <p:nvSpPr>
          <p:cNvPr id="69637" name="Content Placeholder 2"/>
          <p:cNvSpPr>
            <a:spLocks noGrp="1"/>
          </p:cNvSpPr>
          <p:nvPr>
            <p:ph idx="1"/>
          </p:nvPr>
        </p:nvSpPr>
        <p:spPr>
          <a:xfrm>
            <a:off x="457200" y="2209800"/>
            <a:ext cx="7086600" cy="4038600"/>
          </a:xfrm>
        </p:spPr>
        <p:txBody>
          <a:bodyPr/>
          <a:lstStyle/>
          <a:p>
            <a:r>
              <a:rPr lang="en-US" smtClean="0"/>
              <a:t>Determine Wheel-Base, Track-Width</a:t>
            </a:r>
          </a:p>
          <a:p>
            <a:endParaRPr lang="en-US" smtClean="0"/>
          </a:p>
          <a:p>
            <a:r>
              <a:rPr lang="en-US" smtClean="0"/>
              <a:t>Design for FVSA</a:t>
            </a:r>
          </a:p>
          <a:p>
            <a:endParaRPr lang="en-US" smtClean="0"/>
          </a:p>
          <a:p>
            <a:r>
              <a:rPr lang="en-US" smtClean="0"/>
              <a:t>Design for SVSA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Wheel-Base / Track-Width</a:t>
            </a:r>
            <a:endParaRPr lang="en-US" dirty="0"/>
          </a:p>
        </p:txBody>
      </p:sp>
      <p:sp>
        <p:nvSpPr>
          <p:cNvPr id="2" name="Slide Number Placeholder 1"/>
          <p:cNvSpPr>
            <a:spLocks noGrp="1"/>
          </p:cNvSpPr>
          <p:nvPr>
            <p:ph type="sldNum" sz="quarter" idx="12"/>
          </p:nvPr>
        </p:nvSpPr>
        <p:spPr/>
        <p:txBody>
          <a:bodyPr/>
          <a:lstStyle/>
          <a:p>
            <a:pPr>
              <a:defRPr/>
            </a:pPr>
            <a:fld id="{579A81C5-741A-4B0E-B2B8-1982882FE253}" type="slidenum">
              <a:rPr lang="en-US"/>
              <a:pPr>
                <a:defRPr/>
              </a:pPr>
              <a:t>46</a:t>
            </a:fld>
            <a:endParaRPr lang="en-US"/>
          </a:p>
        </p:txBody>
      </p:sp>
      <p:sp>
        <p:nvSpPr>
          <p:cNvPr id="70661" name="Content Placeholder 2"/>
          <p:cNvSpPr>
            <a:spLocks noGrp="1"/>
          </p:cNvSpPr>
          <p:nvPr>
            <p:ph idx="1"/>
          </p:nvPr>
        </p:nvSpPr>
        <p:spPr>
          <a:xfrm>
            <a:off x="457200" y="1524000"/>
            <a:ext cx="8305800" cy="2133600"/>
          </a:xfrm>
        </p:spPr>
        <p:txBody>
          <a:bodyPr/>
          <a:lstStyle/>
          <a:p>
            <a:r>
              <a:rPr lang="en-US" smtClean="0"/>
              <a:t>Overall Chassis Length of 82 inches</a:t>
            </a:r>
          </a:p>
          <a:p>
            <a:r>
              <a:rPr lang="en-US" smtClean="0"/>
              <a:t>Selection of 62 inches (</a:t>
            </a:r>
            <a:r>
              <a:rPr lang="en-US" sz="2400" smtClean="0"/>
              <a:t>Minimum 60 inch Wheel-Base</a:t>
            </a:r>
            <a:r>
              <a:rPr lang="en-US" smtClean="0"/>
              <a:t>)</a:t>
            </a:r>
          </a:p>
          <a:p>
            <a:r>
              <a:rPr lang="en-US" smtClean="0"/>
              <a:t>Ratio of track width to wheel-base</a:t>
            </a:r>
          </a:p>
          <a:p>
            <a:pPr lvl="1"/>
            <a:r>
              <a:rPr lang="en-US" smtClean="0"/>
              <a:t>Averaged from well scoring FSAE winners</a:t>
            </a:r>
          </a:p>
        </p:txBody>
      </p:sp>
      <p:pic>
        <p:nvPicPr>
          <p:cNvPr id="70662" name="Picture 7" descr="wheelbase_trackwidth.JPG"/>
          <p:cNvPicPr>
            <a:picLocks noChangeAspect="1"/>
          </p:cNvPicPr>
          <p:nvPr/>
        </p:nvPicPr>
        <p:blipFill>
          <a:blip r:embed="rId2" cstate="print"/>
          <a:srcRect/>
          <a:stretch>
            <a:fillRect/>
          </a:stretch>
        </p:blipFill>
        <p:spPr bwMode="auto">
          <a:xfrm>
            <a:off x="457200" y="3657600"/>
            <a:ext cx="8153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sz="4000" dirty="0" smtClean="0"/>
              <a:t>Front View Swing Arm</a:t>
            </a:r>
            <a:endParaRPr lang="en-US" dirty="0"/>
          </a:p>
        </p:txBody>
      </p:sp>
      <p:sp>
        <p:nvSpPr>
          <p:cNvPr id="2" name="Slide Number Placeholder 1"/>
          <p:cNvSpPr>
            <a:spLocks noGrp="1"/>
          </p:cNvSpPr>
          <p:nvPr>
            <p:ph type="sldNum" sz="quarter" idx="12"/>
          </p:nvPr>
        </p:nvSpPr>
        <p:spPr/>
        <p:txBody>
          <a:bodyPr/>
          <a:lstStyle/>
          <a:p>
            <a:pPr>
              <a:defRPr/>
            </a:pPr>
            <a:fld id="{C266965F-A3C1-4456-9E03-6E21C47E2CC6}" type="slidenum">
              <a:rPr lang="en-US"/>
              <a:pPr>
                <a:defRPr/>
              </a:pPr>
              <a:t>47</a:t>
            </a:fld>
            <a:endParaRPr lang="en-US"/>
          </a:p>
        </p:txBody>
      </p:sp>
      <p:pic>
        <p:nvPicPr>
          <p:cNvPr id="71685" name="Picture 2"/>
          <p:cNvPicPr>
            <a:picLocks noChangeAspect="1" noChangeArrowheads="1"/>
          </p:cNvPicPr>
          <p:nvPr/>
        </p:nvPicPr>
        <p:blipFill>
          <a:blip r:embed="rId2" cstate="print"/>
          <a:srcRect/>
          <a:stretch>
            <a:fillRect/>
          </a:stretch>
        </p:blipFill>
        <p:spPr bwMode="auto">
          <a:xfrm>
            <a:off x="1295400" y="3352800"/>
            <a:ext cx="6508750" cy="3076575"/>
          </a:xfrm>
          <a:prstGeom prst="rect">
            <a:avLst/>
          </a:prstGeom>
          <a:noFill/>
          <a:ln w="9525">
            <a:noFill/>
            <a:miter lim="800000"/>
            <a:headEnd/>
            <a:tailEnd/>
          </a:ln>
        </p:spPr>
      </p:pic>
      <p:sp>
        <p:nvSpPr>
          <p:cNvPr id="8" name="Content Placeholder 2"/>
          <p:cNvSpPr>
            <a:spLocks noGrp="1"/>
          </p:cNvSpPr>
          <p:nvPr>
            <p:ph idx="1"/>
          </p:nvPr>
        </p:nvSpPr>
        <p:spPr>
          <a:xfrm>
            <a:off x="457200" y="1524000"/>
            <a:ext cx="8305800" cy="1524000"/>
          </a:xfrm>
        </p:spPr>
        <p:txBody>
          <a:bodyPr rtlCol="0">
            <a:normAutofit lnSpcReduction="10000"/>
          </a:bodyPr>
          <a:lstStyle/>
          <a:p>
            <a:pPr marL="438912" indent="-320040" fontAlgn="auto">
              <a:spcBef>
                <a:spcPts val="0"/>
              </a:spcBef>
              <a:spcAft>
                <a:spcPts val="0"/>
              </a:spcAft>
              <a:buFont typeface="Wingdings 2"/>
              <a:buChar char=""/>
              <a:defRPr/>
            </a:pPr>
            <a:r>
              <a:rPr lang="en-US" dirty="0" smtClean="0"/>
              <a:t>Defines static location</a:t>
            </a:r>
          </a:p>
          <a:p>
            <a:pPr marL="731520" lvl="1" indent="-274320" fontAlgn="auto">
              <a:spcAft>
                <a:spcPts val="0"/>
              </a:spcAft>
              <a:buFont typeface="Wingdings"/>
              <a:buChar char=""/>
              <a:defRPr/>
            </a:pPr>
            <a:r>
              <a:rPr lang="en-US" dirty="0" smtClean="0"/>
              <a:t>Instant Center </a:t>
            </a:r>
          </a:p>
          <a:p>
            <a:pPr marL="731520" lvl="1" indent="-274320" fontAlgn="auto">
              <a:spcAft>
                <a:spcPts val="0"/>
              </a:spcAft>
              <a:buFont typeface="Wingdings"/>
              <a:buChar char=""/>
              <a:defRPr/>
            </a:pPr>
            <a:r>
              <a:rPr lang="en-US" dirty="0" smtClean="0"/>
              <a:t>Rolling Instant Center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Scrub</a:t>
            </a:r>
            <a:endParaRPr lang="en-US" dirty="0"/>
          </a:p>
        </p:txBody>
      </p:sp>
      <p:sp>
        <p:nvSpPr>
          <p:cNvPr id="2" name="Slide Number Placeholder 1"/>
          <p:cNvSpPr>
            <a:spLocks noGrp="1"/>
          </p:cNvSpPr>
          <p:nvPr>
            <p:ph type="sldNum" sz="quarter" idx="12"/>
          </p:nvPr>
        </p:nvSpPr>
        <p:spPr/>
        <p:txBody>
          <a:bodyPr/>
          <a:lstStyle/>
          <a:p>
            <a:pPr>
              <a:defRPr/>
            </a:pPr>
            <a:fld id="{94E8CB81-1518-4331-BBF3-B1C024892FC7}" type="slidenum">
              <a:rPr lang="en-US"/>
              <a:pPr>
                <a:defRPr/>
              </a:pPr>
              <a:t>48</a:t>
            </a:fld>
            <a:endParaRPr lang="en-US"/>
          </a:p>
        </p:txBody>
      </p:sp>
      <p:pic>
        <p:nvPicPr>
          <p:cNvPr id="72709" name="Picture 5"/>
          <p:cNvPicPr>
            <a:picLocks noChangeAspect="1" noChangeArrowheads="1"/>
          </p:cNvPicPr>
          <p:nvPr/>
        </p:nvPicPr>
        <p:blipFill>
          <a:blip r:embed="rId2" cstate="print"/>
          <a:srcRect/>
          <a:stretch>
            <a:fillRect/>
          </a:stretch>
        </p:blipFill>
        <p:spPr bwMode="auto">
          <a:xfrm>
            <a:off x="1371600" y="4343400"/>
            <a:ext cx="6400800" cy="1992313"/>
          </a:xfrm>
          <a:prstGeom prst="rect">
            <a:avLst/>
          </a:prstGeom>
          <a:noFill/>
          <a:ln w="9525">
            <a:noFill/>
            <a:miter lim="800000"/>
            <a:headEnd/>
            <a:tailEnd/>
          </a:ln>
        </p:spPr>
      </p:pic>
      <p:sp>
        <p:nvSpPr>
          <p:cNvPr id="72710" name="Content Placeholder 2"/>
          <p:cNvSpPr>
            <a:spLocks noGrp="1"/>
          </p:cNvSpPr>
          <p:nvPr>
            <p:ph idx="1"/>
          </p:nvPr>
        </p:nvSpPr>
        <p:spPr>
          <a:xfrm>
            <a:off x="457200" y="1524000"/>
            <a:ext cx="8305800" cy="2743200"/>
          </a:xfrm>
        </p:spPr>
        <p:txBody>
          <a:bodyPr/>
          <a:lstStyle/>
          <a:p>
            <a:r>
              <a:rPr lang="en-US" smtClean="0"/>
              <a:t>resulting lateral motion relative to the ground during vertical wheel travel</a:t>
            </a:r>
          </a:p>
          <a:p>
            <a:r>
              <a:rPr lang="en-US" smtClean="0"/>
              <a:t>Minimal Change in scrub achieved When IC is located at the ground plane</a:t>
            </a:r>
          </a:p>
          <a:p>
            <a:r>
              <a:rPr lang="en-US" smtClean="0"/>
              <a:t>Maintains width of contact patch</a:t>
            </a:r>
          </a:p>
          <a:p>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Roll Instant Center </a:t>
            </a:r>
            <a:endParaRPr lang="en-US" dirty="0"/>
          </a:p>
        </p:txBody>
      </p:sp>
      <p:sp>
        <p:nvSpPr>
          <p:cNvPr id="2" name="Slide Number Placeholder 1"/>
          <p:cNvSpPr>
            <a:spLocks noGrp="1"/>
          </p:cNvSpPr>
          <p:nvPr>
            <p:ph type="sldNum" sz="quarter" idx="12"/>
          </p:nvPr>
        </p:nvSpPr>
        <p:spPr/>
        <p:txBody>
          <a:bodyPr/>
          <a:lstStyle/>
          <a:p>
            <a:pPr>
              <a:defRPr/>
            </a:pPr>
            <a:fld id="{F4C6B693-DE08-4775-B425-04BACD04AD9B}" type="slidenum">
              <a:rPr lang="en-US"/>
              <a:pPr>
                <a:defRPr/>
              </a:pPr>
              <a:t>49</a:t>
            </a:fld>
            <a:endParaRPr lang="en-US"/>
          </a:p>
        </p:txBody>
      </p:sp>
      <p:pic>
        <p:nvPicPr>
          <p:cNvPr id="73733" name="Picture 2"/>
          <p:cNvPicPr>
            <a:picLocks noChangeAspect="1" noChangeArrowheads="1"/>
          </p:cNvPicPr>
          <p:nvPr/>
        </p:nvPicPr>
        <p:blipFill>
          <a:blip r:embed="rId2" cstate="print"/>
          <a:srcRect/>
          <a:stretch>
            <a:fillRect/>
          </a:stretch>
        </p:blipFill>
        <p:spPr bwMode="auto">
          <a:xfrm>
            <a:off x="387350" y="4419600"/>
            <a:ext cx="8451850" cy="2057400"/>
          </a:xfrm>
          <a:prstGeom prst="rect">
            <a:avLst/>
          </a:prstGeom>
          <a:noFill/>
          <a:ln w="9525">
            <a:noFill/>
            <a:miter lim="800000"/>
            <a:headEnd/>
            <a:tailEnd/>
          </a:ln>
        </p:spPr>
      </p:pic>
      <p:sp>
        <p:nvSpPr>
          <p:cNvPr id="73734" name="Content Placeholder 2"/>
          <p:cNvSpPr>
            <a:spLocks noGrp="1"/>
          </p:cNvSpPr>
          <p:nvPr>
            <p:ph idx="1"/>
          </p:nvPr>
        </p:nvSpPr>
        <p:spPr>
          <a:xfrm>
            <a:off x="457200" y="1524000"/>
            <a:ext cx="8305800" cy="2590800"/>
          </a:xfrm>
        </p:spPr>
        <p:txBody>
          <a:bodyPr/>
          <a:lstStyle/>
          <a:p>
            <a:r>
              <a:rPr lang="en-US" smtClean="0"/>
              <a:t>Location close to Center of Gravity</a:t>
            </a:r>
          </a:p>
          <a:p>
            <a:pPr lvl="1"/>
            <a:r>
              <a:rPr lang="en-US" smtClean="0"/>
              <a:t>Body roll is reduced</a:t>
            </a:r>
          </a:p>
          <a:p>
            <a:r>
              <a:rPr lang="en-US" smtClean="0"/>
              <a:t>Location close to ground</a:t>
            </a:r>
          </a:p>
          <a:p>
            <a:pPr lvl="1"/>
            <a:r>
              <a:rPr lang="en-US" smtClean="0"/>
              <a:t>non-rolling overturning moment is reduced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noChangeArrowheads="1"/>
          </p:cNvPicPr>
          <p:nvPr/>
        </p:nvPicPr>
        <p:blipFill>
          <a:blip r:embed="rId2" cstate="print"/>
          <a:srcRect/>
          <a:stretch>
            <a:fillRect/>
          </a:stretch>
        </p:blipFill>
        <p:spPr bwMode="auto">
          <a:xfrm>
            <a:off x="228600" y="152400"/>
            <a:ext cx="3886200" cy="6600825"/>
          </a:xfrm>
          <a:prstGeom prst="rect">
            <a:avLst/>
          </a:prstGeom>
          <a:noFill/>
          <a:ln w="9525">
            <a:noFill/>
            <a:miter lim="800000"/>
            <a:headEnd/>
            <a:tailEnd/>
          </a:ln>
        </p:spPr>
      </p:pic>
      <p:sp>
        <p:nvSpPr>
          <p:cNvPr id="2" name="Title 1"/>
          <p:cNvSpPr>
            <a:spLocks noGrp="1"/>
          </p:cNvSpPr>
          <p:nvPr>
            <p:ph type="title"/>
          </p:nvPr>
        </p:nvSpPr>
        <p:spPr>
          <a:xfrm>
            <a:off x="876300" y="152400"/>
            <a:ext cx="8229600" cy="1252728"/>
          </a:xfrm>
        </p:spPr>
        <p:txBody>
          <a:bodyPr/>
          <a:lstStyle/>
          <a:p>
            <a:pPr fontAlgn="auto">
              <a:spcAft>
                <a:spcPts val="0"/>
              </a:spcAft>
              <a:defRPr/>
            </a:pPr>
            <a:r>
              <a:rPr lang="en-US" dirty="0" smtClean="0">
                <a:solidFill>
                  <a:schemeClr val="accent1">
                    <a:satMod val="150000"/>
                  </a:schemeClr>
                </a:solidFill>
              </a:rPr>
              <a:t>				Agni 95-R Motor</a:t>
            </a:r>
            <a:endParaRPr lang="en-US" dirty="0">
              <a:solidFill>
                <a:schemeClr val="accent1">
                  <a:satMod val="150000"/>
                </a:schemeClr>
              </a:solidFill>
            </a:endParaRPr>
          </a:p>
        </p:txBody>
      </p:sp>
      <p:sp>
        <p:nvSpPr>
          <p:cNvPr id="20483" name="Content Placeholder 2"/>
          <p:cNvSpPr>
            <a:spLocks noGrp="1"/>
          </p:cNvSpPr>
          <p:nvPr>
            <p:ph idx="1"/>
          </p:nvPr>
        </p:nvSpPr>
        <p:spPr>
          <a:xfrm>
            <a:off x="4572000" y="1981200"/>
            <a:ext cx="4114800" cy="4144963"/>
          </a:xfrm>
        </p:spPr>
        <p:txBody>
          <a:bodyPr/>
          <a:lstStyle/>
          <a:p>
            <a:r>
              <a:rPr lang="en-US" sz="2800" smtClean="0"/>
              <a:t>Peak Efficiency: 93%</a:t>
            </a:r>
          </a:p>
          <a:p>
            <a:r>
              <a:rPr lang="en-US" sz="2800" smtClean="0"/>
              <a:t>Constant Torque: 42 Nm</a:t>
            </a:r>
          </a:p>
          <a:p>
            <a:r>
              <a:rPr lang="en-US" sz="2800" smtClean="0"/>
              <a:t>Continuous Output Power: 22 kW</a:t>
            </a:r>
          </a:p>
          <a:p>
            <a:r>
              <a:rPr lang="en-US" sz="2800" smtClean="0"/>
              <a:t>Weight: 24 lbs</a:t>
            </a:r>
          </a:p>
          <a:p>
            <a:r>
              <a:rPr lang="en-US" sz="2800" smtClean="0"/>
              <a:t>Popular, dependable choice among Formula Hybrid teams</a:t>
            </a:r>
          </a:p>
        </p:txBody>
      </p:sp>
      <p:sp>
        <p:nvSpPr>
          <p:cNvPr id="5" name="Footer Placeholder 4"/>
          <p:cNvSpPr>
            <a:spLocks noGrp="1"/>
          </p:cNvSpPr>
          <p:nvPr>
            <p:ph type="ftr" sz="quarter" idx="11"/>
          </p:nvPr>
        </p:nvSpPr>
        <p:spPr/>
        <p:txBody>
          <a:bodyPr/>
          <a:lstStyle/>
          <a:p>
            <a:pPr>
              <a:defRPr/>
            </a:pPr>
            <a:r>
              <a:rPr lang="en-US" smtClean="0"/>
              <a:t>Presented By: Danny Covyeau</a:t>
            </a:r>
            <a:endParaRPr lang="en-US"/>
          </a:p>
        </p:txBody>
      </p:sp>
      <p:sp>
        <p:nvSpPr>
          <p:cNvPr id="6" name="Slide Number Placeholder 5"/>
          <p:cNvSpPr>
            <a:spLocks noGrp="1"/>
          </p:cNvSpPr>
          <p:nvPr>
            <p:ph type="sldNum" sz="quarter" idx="12"/>
          </p:nvPr>
        </p:nvSpPr>
        <p:spPr/>
        <p:txBody>
          <a:bodyPr/>
          <a:lstStyle/>
          <a:p>
            <a:pPr>
              <a:defRPr/>
            </a:pPr>
            <a:fld id="{91D31B04-BE0F-46AB-BF85-BC146ADAF3B2}" type="slidenum">
              <a:rPr lang="en-US"/>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FVSA Length </a:t>
            </a:r>
            <a:endParaRPr lang="en-US" dirty="0"/>
          </a:p>
        </p:txBody>
      </p:sp>
      <p:sp>
        <p:nvSpPr>
          <p:cNvPr id="2" name="Slide Number Placeholder 1"/>
          <p:cNvSpPr>
            <a:spLocks noGrp="1"/>
          </p:cNvSpPr>
          <p:nvPr>
            <p:ph type="sldNum" sz="quarter" idx="12"/>
          </p:nvPr>
        </p:nvSpPr>
        <p:spPr/>
        <p:txBody>
          <a:bodyPr/>
          <a:lstStyle/>
          <a:p>
            <a:pPr>
              <a:defRPr/>
            </a:pPr>
            <a:fld id="{247E412E-7519-4EFF-BE52-7713B7BB4857}" type="slidenum">
              <a:rPr lang="en-US"/>
              <a:pPr>
                <a:defRPr/>
              </a:pPr>
              <a:t>50</a:t>
            </a:fld>
            <a:endParaRPr lang="en-US"/>
          </a:p>
        </p:txBody>
      </p:sp>
      <p:pic>
        <p:nvPicPr>
          <p:cNvPr id="74757" name="Picture 2"/>
          <p:cNvPicPr>
            <a:picLocks noChangeAspect="1" noChangeArrowheads="1"/>
          </p:cNvPicPr>
          <p:nvPr/>
        </p:nvPicPr>
        <p:blipFill>
          <a:blip r:embed="rId2" cstate="print"/>
          <a:srcRect/>
          <a:stretch>
            <a:fillRect/>
          </a:stretch>
        </p:blipFill>
        <p:spPr bwMode="auto">
          <a:xfrm>
            <a:off x="1295400" y="3733800"/>
            <a:ext cx="6508750" cy="2695575"/>
          </a:xfrm>
          <a:prstGeom prst="rect">
            <a:avLst/>
          </a:prstGeom>
          <a:noFill/>
          <a:ln w="9525">
            <a:noFill/>
            <a:miter lim="800000"/>
            <a:headEnd/>
            <a:tailEnd/>
          </a:ln>
        </p:spPr>
      </p:pic>
      <p:sp>
        <p:nvSpPr>
          <p:cNvPr id="74758" name="Content Placeholder 2"/>
          <p:cNvSpPr>
            <a:spLocks noGrp="1"/>
          </p:cNvSpPr>
          <p:nvPr>
            <p:ph idx="1"/>
          </p:nvPr>
        </p:nvSpPr>
        <p:spPr>
          <a:xfrm>
            <a:off x="457200" y="1524000"/>
            <a:ext cx="8305800" cy="2057400"/>
          </a:xfrm>
        </p:spPr>
        <p:txBody>
          <a:bodyPr/>
          <a:lstStyle/>
          <a:p>
            <a:r>
              <a:rPr lang="en-US" smtClean="0"/>
              <a:t>Length is defined from IC to center of Contact patch</a:t>
            </a:r>
          </a:p>
          <a:p>
            <a:pPr lvl="1"/>
            <a:r>
              <a:rPr lang="en-US" smtClean="0"/>
              <a:t>A long FVSA length results in smaller camber gains/losses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FVSA- RIC location </a:t>
            </a:r>
            <a:endParaRPr lang="en-US" dirty="0"/>
          </a:p>
        </p:txBody>
      </p:sp>
      <p:sp>
        <p:nvSpPr>
          <p:cNvPr id="2" name="Slide Number Placeholder 1"/>
          <p:cNvSpPr>
            <a:spLocks noGrp="1"/>
          </p:cNvSpPr>
          <p:nvPr>
            <p:ph type="sldNum" sz="quarter" idx="12"/>
          </p:nvPr>
        </p:nvSpPr>
        <p:spPr/>
        <p:txBody>
          <a:bodyPr/>
          <a:lstStyle/>
          <a:p>
            <a:pPr>
              <a:defRPr/>
            </a:pPr>
            <a:fld id="{26C12DAD-FDD3-4E8E-986C-7F315C97AAB4}" type="slidenum">
              <a:rPr lang="en-US"/>
              <a:pPr>
                <a:defRPr/>
              </a:pPr>
              <a:t>51</a:t>
            </a:fld>
            <a:endParaRPr lang="en-US"/>
          </a:p>
        </p:txBody>
      </p:sp>
      <p:pic>
        <p:nvPicPr>
          <p:cNvPr id="75781" name="Picture 3"/>
          <p:cNvPicPr>
            <a:picLocks noChangeAspect="1" noChangeArrowheads="1"/>
          </p:cNvPicPr>
          <p:nvPr/>
        </p:nvPicPr>
        <p:blipFill>
          <a:blip r:embed="rId2" cstate="print"/>
          <a:srcRect/>
          <a:stretch>
            <a:fillRect/>
          </a:stretch>
        </p:blipFill>
        <p:spPr bwMode="auto">
          <a:xfrm>
            <a:off x="1219200" y="1905000"/>
            <a:ext cx="7077075"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FVSA – IC Location </a:t>
            </a:r>
            <a:endParaRPr lang="en-US" dirty="0"/>
          </a:p>
        </p:txBody>
      </p:sp>
      <p:sp>
        <p:nvSpPr>
          <p:cNvPr id="2" name="Slide Number Placeholder 1"/>
          <p:cNvSpPr>
            <a:spLocks noGrp="1"/>
          </p:cNvSpPr>
          <p:nvPr>
            <p:ph type="sldNum" sz="quarter" idx="12"/>
          </p:nvPr>
        </p:nvSpPr>
        <p:spPr/>
        <p:txBody>
          <a:bodyPr/>
          <a:lstStyle/>
          <a:p>
            <a:pPr>
              <a:defRPr/>
            </a:pPr>
            <a:fld id="{C559FCBD-CB27-4312-AB87-893029D622EC}" type="slidenum">
              <a:rPr lang="en-US"/>
              <a:pPr>
                <a:defRPr/>
              </a:pPr>
              <a:t>52</a:t>
            </a:fld>
            <a:endParaRPr lang="en-US"/>
          </a:p>
        </p:txBody>
      </p:sp>
      <p:pic>
        <p:nvPicPr>
          <p:cNvPr id="76805" name="Picture 3"/>
          <p:cNvPicPr>
            <a:picLocks noChangeAspect="1" noChangeArrowheads="1"/>
          </p:cNvPicPr>
          <p:nvPr/>
        </p:nvPicPr>
        <p:blipFill>
          <a:blip r:embed="rId2" cstate="print"/>
          <a:srcRect/>
          <a:stretch>
            <a:fillRect/>
          </a:stretch>
        </p:blipFill>
        <p:spPr bwMode="auto">
          <a:xfrm>
            <a:off x="381000" y="1905000"/>
            <a:ext cx="847725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FVSA- RIC location </a:t>
            </a:r>
            <a:endParaRPr lang="en-US" dirty="0"/>
          </a:p>
        </p:txBody>
      </p:sp>
      <p:sp>
        <p:nvSpPr>
          <p:cNvPr id="2" name="Slide Number Placeholder 1"/>
          <p:cNvSpPr>
            <a:spLocks noGrp="1"/>
          </p:cNvSpPr>
          <p:nvPr>
            <p:ph type="sldNum" sz="quarter" idx="12"/>
          </p:nvPr>
        </p:nvSpPr>
        <p:spPr/>
        <p:txBody>
          <a:bodyPr/>
          <a:lstStyle/>
          <a:p>
            <a:pPr>
              <a:defRPr/>
            </a:pPr>
            <a:fld id="{0630BCB8-FC63-4888-851C-76788DA2ECF9}" type="slidenum">
              <a:rPr lang="en-US"/>
              <a:pPr>
                <a:defRPr/>
              </a:pPr>
              <a:t>53</a:t>
            </a:fld>
            <a:endParaRPr lang="en-US"/>
          </a:p>
        </p:txBody>
      </p:sp>
      <p:pic>
        <p:nvPicPr>
          <p:cNvPr id="77829" name="Picture 5" descr="FVSA_right_dimensions_picofRIC.JPG"/>
          <p:cNvPicPr>
            <a:picLocks noChangeAspect="1"/>
          </p:cNvPicPr>
          <p:nvPr/>
        </p:nvPicPr>
        <p:blipFill>
          <a:blip r:embed="rId2" cstate="print"/>
          <a:srcRect/>
          <a:stretch>
            <a:fillRect/>
          </a:stretch>
        </p:blipFill>
        <p:spPr bwMode="auto">
          <a:xfrm>
            <a:off x="457200" y="1752600"/>
            <a:ext cx="8458200" cy="400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Anti-Roll Mechanism </a:t>
            </a:r>
            <a:endParaRPr lang="en-US" dirty="0"/>
          </a:p>
        </p:txBody>
      </p:sp>
      <p:sp>
        <p:nvSpPr>
          <p:cNvPr id="2" name="Slide Number Placeholder 1"/>
          <p:cNvSpPr>
            <a:spLocks noGrp="1"/>
          </p:cNvSpPr>
          <p:nvPr>
            <p:ph type="sldNum" sz="quarter" idx="12"/>
          </p:nvPr>
        </p:nvSpPr>
        <p:spPr/>
        <p:txBody>
          <a:bodyPr/>
          <a:lstStyle/>
          <a:p>
            <a:pPr>
              <a:defRPr/>
            </a:pPr>
            <a:fld id="{6C1440B2-73DC-4E92-9328-1410E01CF54E}" type="slidenum">
              <a:rPr lang="en-US"/>
              <a:pPr>
                <a:defRPr/>
              </a:pPr>
              <a:t>54</a:t>
            </a:fld>
            <a:endParaRPr lang="en-US"/>
          </a:p>
        </p:txBody>
      </p:sp>
      <p:pic>
        <p:nvPicPr>
          <p:cNvPr id="78853" name="Picture 2"/>
          <p:cNvPicPr>
            <a:picLocks noChangeAspect="1" noChangeArrowheads="1"/>
          </p:cNvPicPr>
          <p:nvPr/>
        </p:nvPicPr>
        <p:blipFill>
          <a:blip r:embed="rId2" cstate="print"/>
          <a:srcRect/>
          <a:stretch>
            <a:fillRect/>
          </a:stretch>
        </p:blipFill>
        <p:spPr bwMode="auto">
          <a:xfrm>
            <a:off x="304800" y="2133600"/>
            <a:ext cx="5133975" cy="3690938"/>
          </a:xfrm>
          <a:prstGeom prst="rect">
            <a:avLst/>
          </a:prstGeom>
          <a:noFill/>
          <a:ln w="9525">
            <a:noFill/>
            <a:miter lim="800000"/>
            <a:headEnd/>
            <a:tailEnd/>
          </a:ln>
        </p:spPr>
      </p:pic>
      <p:sp>
        <p:nvSpPr>
          <p:cNvPr id="78854" name="Text Box 2"/>
          <p:cNvSpPr txBox="1">
            <a:spLocks noChangeArrowheads="1"/>
          </p:cNvSpPr>
          <p:nvPr/>
        </p:nvSpPr>
        <p:spPr bwMode="auto">
          <a:xfrm>
            <a:off x="4953000" y="1676400"/>
            <a:ext cx="3962400" cy="4800600"/>
          </a:xfrm>
          <a:prstGeom prst="rect">
            <a:avLst/>
          </a:prstGeom>
          <a:noFill/>
          <a:ln w="9525">
            <a:noFill/>
            <a:round/>
            <a:headEnd/>
            <a:tailEnd/>
          </a:ln>
        </p:spPr>
        <p:txBody>
          <a:bodyPr/>
          <a:lstStyle/>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latin typeface="Georgia" pitchFamily="18" charset="0"/>
              </a:rPr>
              <a:t>Account for body roll</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latin typeface="Georgia" pitchFamily="18" charset="0"/>
              </a:rPr>
              <a:t>Translates lateral Force from outside tire to inside</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latin typeface="Georgia" pitchFamily="18" charset="0"/>
              </a:rPr>
              <a:t>Improves traction on inside tire</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a:latin typeface="Georgia" pitchFamily="18" charset="0"/>
            </a:endParaRP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latin typeface="Georgia" pitchFamily="18" charset="0"/>
              </a:rPr>
              <a:t>Watts Linkage Integrated into a push-rod design</a:t>
            </a: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latin typeface="Georgia" pitchFamily="18" charset="0"/>
            </a:endParaRP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solidFill>
                <a:srgbClr val="FFFFFF"/>
              </a:solidFill>
              <a:latin typeface="Georgia" pitchFamily="18" charset="0"/>
            </a:endParaRP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solidFill>
                <a:srgbClr val="FFFFFF"/>
              </a:solidFill>
              <a:latin typeface="Georgia" pitchFamily="18" charset="0"/>
            </a:endParaRPr>
          </a:p>
          <a:p>
            <a:pPr marL="228600" indent="-182563">
              <a:spcBef>
                <a:spcPts val="500"/>
              </a:spcBef>
              <a:buClr>
                <a:srgbClr val="FF8600"/>
              </a:buClr>
              <a:buFont typeface="Wingdings" pitchFamily="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solidFill>
                <a:srgbClr val="FFFFFF"/>
              </a:solidFill>
              <a:latin typeface="Georgia" pitchFamily="18" charset="0"/>
            </a:endParaRPr>
          </a:p>
          <a:p>
            <a:pPr marL="228600" indent="-182563">
              <a:spcBef>
                <a:spcPts val="500"/>
              </a:spcBef>
              <a:buClr>
                <a:srgbClr val="FF8600"/>
              </a:buClr>
              <a:buFont typeface="Wingdings" pitchFamily="2" charset="2"/>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a:solidFill>
                <a:srgbClr val="FFFFFF"/>
              </a:solidFill>
              <a:latin typeface="Georgia"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Side View Swing Arm </a:t>
            </a:r>
            <a:endParaRPr lang="en-US" dirty="0"/>
          </a:p>
        </p:txBody>
      </p:sp>
      <p:sp>
        <p:nvSpPr>
          <p:cNvPr id="2" name="Slide Number Placeholder 1"/>
          <p:cNvSpPr>
            <a:spLocks noGrp="1"/>
          </p:cNvSpPr>
          <p:nvPr>
            <p:ph type="sldNum" sz="quarter" idx="12"/>
          </p:nvPr>
        </p:nvSpPr>
        <p:spPr/>
        <p:txBody>
          <a:bodyPr/>
          <a:lstStyle/>
          <a:p>
            <a:pPr>
              <a:defRPr/>
            </a:pPr>
            <a:fld id="{E08899FA-0D0C-4723-95FB-28D2D9891E1E}" type="slidenum">
              <a:rPr lang="en-US"/>
              <a:pPr>
                <a:defRPr/>
              </a:pPr>
              <a:t>55</a:t>
            </a:fld>
            <a:endParaRPr lang="en-US"/>
          </a:p>
        </p:txBody>
      </p:sp>
      <p:pic>
        <p:nvPicPr>
          <p:cNvPr id="79877" name="Picture 2"/>
          <p:cNvPicPr>
            <a:picLocks noChangeAspect="1" noChangeArrowheads="1"/>
          </p:cNvPicPr>
          <p:nvPr/>
        </p:nvPicPr>
        <p:blipFill>
          <a:blip r:embed="rId2" cstate="print"/>
          <a:srcRect/>
          <a:stretch>
            <a:fillRect/>
          </a:stretch>
        </p:blipFill>
        <p:spPr bwMode="auto">
          <a:xfrm>
            <a:off x="0" y="3048000"/>
            <a:ext cx="5029200" cy="3000375"/>
          </a:xfrm>
          <a:prstGeom prst="rect">
            <a:avLst/>
          </a:prstGeom>
          <a:noFill/>
          <a:ln w="9525">
            <a:noFill/>
            <a:miter lim="800000"/>
            <a:headEnd/>
            <a:tailEnd/>
          </a:ln>
        </p:spPr>
      </p:pic>
      <p:sp>
        <p:nvSpPr>
          <p:cNvPr id="79878" name="Content Placeholder 2"/>
          <p:cNvSpPr>
            <a:spLocks noGrp="1"/>
          </p:cNvSpPr>
          <p:nvPr>
            <p:ph idx="1"/>
          </p:nvPr>
        </p:nvSpPr>
        <p:spPr>
          <a:xfrm>
            <a:off x="4876800" y="1752600"/>
            <a:ext cx="4038600" cy="4572000"/>
          </a:xfrm>
        </p:spPr>
        <p:txBody>
          <a:bodyPr/>
          <a:lstStyle/>
          <a:p>
            <a:r>
              <a:rPr lang="en-US" smtClean="0"/>
              <a:t>Controls Anti-features</a:t>
            </a:r>
          </a:p>
          <a:p>
            <a:pPr lvl="1"/>
            <a:r>
              <a:rPr lang="en-US" smtClean="0"/>
              <a:t>Anti-Lift</a:t>
            </a:r>
          </a:p>
          <a:p>
            <a:pPr lvl="1"/>
            <a:r>
              <a:rPr lang="en-US" smtClean="0"/>
              <a:t>Anti-Dive</a:t>
            </a:r>
          </a:p>
          <a:p>
            <a:r>
              <a:rPr lang="en-US" smtClean="0"/>
              <a:t>Parallel control arms</a:t>
            </a:r>
          </a:p>
          <a:p>
            <a:pPr lvl="1"/>
            <a:r>
              <a:rPr lang="en-US" smtClean="0"/>
              <a:t>Optimum for zero anti-features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Rear Suspension </a:t>
            </a:r>
            <a:endParaRPr lang="en-US" dirty="0"/>
          </a:p>
        </p:txBody>
      </p:sp>
      <p:sp>
        <p:nvSpPr>
          <p:cNvPr id="2" name="Slide Number Placeholder 1"/>
          <p:cNvSpPr>
            <a:spLocks noGrp="1"/>
          </p:cNvSpPr>
          <p:nvPr>
            <p:ph type="sldNum" sz="quarter" idx="12"/>
          </p:nvPr>
        </p:nvSpPr>
        <p:spPr/>
        <p:txBody>
          <a:bodyPr/>
          <a:lstStyle/>
          <a:p>
            <a:pPr>
              <a:defRPr/>
            </a:pPr>
            <a:fld id="{4F006196-4F67-4D9D-B4D3-32609976CD1B}" type="slidenum">
              <a:rPr lang="en-US"/>
              <a:pPr>
                <a:defRPr/>
              </a:pPr>
              <a:t>56</a:t>
            </a:fld>
            <a:endParaRPr lang="en-US"/>
          </a:p>
        </p:txBody>
      </p:sp>
      <p:sp>
        <p:nvSpPr>
          <p:cNvPr id="80901" name="Content Placeholder 2"/>
          <p:cNvSpPr>
            <a:spLocks noGrp="1"/>
          </p:cNvSpPr>
          <p:nvPr>
            <p:ph idx="1"/>
          </p:nvPr>
        </p:nvSpPr>
        <p:spPr/>
        <p:txBody>
          <a:bodyPr/>
          <a:lstStyle/>
          <a:p>
            <a:r>
              <a:rPr lang="en-US" smtClean="0"/>
              <a:t>Independent</a:t>
            </a:r>
          </a:p>
          <a:p>
            <a:r>
              <a:rPr lang="en-US" smtClean="0"/>
              <a:t>Short-Long Arm</a:t>
            </a:r>
          </a:p>
          <a:p>
            <a:r>
              <a:rPr lang="en-US" smtClean="0"/>
              <a:t>Push-rod</a:t>
            </a:r>
          </a:p>
          <a:p>
            <a:r>
              <a:rPr lang="en-US" smtClean="0"/>
              <a:t>Additional Toe link added for constraint</a:t>
            </a:r>
          </a:p>
        </p:txBody>
      </p:sp>
      <p:pic>
        <p:nvPicPr>
          <p:cNvPr id="80902" name="Picture 2"/>
          <p:cNvPicPr>
            <a:picLocks noChangeAspect="1" noChangeArrowheads="1"/>
          </p:cNvPicPr>
          <p:nvPr/>
        </p:nvPicPr>
        <p:blipFill>
          <a:blip r:embed="rId2" cstate="print"/>
          <a:srcRect/>
          <a:stretch>
            <a:fillRect/>
          </a:stretch>
        </p:blipFill>
        <p:spPr bwMode="auto">
          <a:xfrm>
            <a:off x="609600" y="4114800"/>
            <a:ext cx="7877175"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7" name="Footer Placeholder 6"/>
          <p:cNvSpPr>
            <a:spLocks noGrp="1"/>
          </p:cNvSpPr>
          <p:nvPr>
            <p:ph type="ftr" sz="quarter" idx="11"/>
          </p:nvPr>
        </p:nvSpPr>
        <p:spPr/>
        <p:txBody>
          <a:bodyPr/>
          <a:lstStyle/>
          <a:p>
            <a:pPr>
              <a:defRPr/>
            </a:pPr>
            <a:r>
              <a:rPr lang="en-US" dirty="0" smtClean="0"/>
              <a:t>Presented By: Stephen </a:t>
            </a:r>
            <a:r>
              <a:rPr lang="en-US" dirty="0" err="1" smtClean="0"/>
              <a:t>Kempinski</a:t>
            </a:r>
            <a:endParaRPr lang="en-US" dirty="0"/>
          </a:p>
        </p:txBody>
      </p:sp>
      <p:sp>
        <p:nvSpPr>
          <p:cNvPr id="5" name="Title 1"/>
          <p:cNvSpPr txBox="1">
            <a:spLocks/>
          </p:cNvSpPr>
          <p:nvPr/>
        </p:nvSpPr>
        <p:spPr>
          <a:xfrm>
            <a:off x="685800" y="228600"/>
            <a:ext cx="7772400" cy="990600"/>
          </a:xfrm>
          <a:prstGeom prst="rect">
            <a:avLst/>
          </a:prstGeom>
        </p:spPr>
        <p:txBody>
          <a:bodyPr rIns="4572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defRPr/>
            </a:pPr>
            <a:r>
              <a:rPr lang="en-US" dirty="0" smtClean="0"/>
              <a:t>FVSA and SVSA </a:t>
            </a:r>
            <a:endParaRPr lang="en-US" dirty="0"/>
          </a:p>
        </p:txBody>
      </p:sp>
      <p:sp>
        <p:nvSpPr>
          <p:cNvPr id="2" name="Slide Number Placeholder 1"/>
          <p:cNvSpPr>
            <a:spLocks noGrp="1"/>
          </p:cNvSpPr>
          <p:nvPr>
            <p:ph type="sldNum" sz="quarter" idx="12"/>
          </p:nvPr>
        </p:nvSpPr>
        <p:spPr/>
        <p:txBody>
          <a:bodyPr/>
          <a:lstStyle/>
          <a:p>
            <a:pPr>
              <a:defRPr/>
            </a:pPr>
            <a:fld id="{AAEA9F67-94C6-4605-BE63-B83F13E20279}" type="slidenum">
              <a:rPr lang="en-US"/>
              <a:pPr>
                <a:defRPr/>
              </a:pPr>
              <a:t>57</a:t>
            </a:fld>
            <a:endParaRPr lang="en-US"/>
          </a:p>
        </p:txBody>
      </p:sp>
      <p:sp>
        <p:nvSpPr>
          <p:cNvPr id="81925" name="Content Placeholder 2"/>
          <p:cNvSpPr>
            <a:spLocks noGrp="1"/>
          </p:cNvSpPr>
          <p:nvPr>
            <p:ph idx="1"/>
          </p:nvPr>
        </p:nvSpPr>
        <p:spPr/>
        <p:txBody>
          <a:bodyPr/>
          <a:lstStyle/>
          <a:p>
            <a:r>
              <a:rPr lang="en-US" smtClean="0"/>
              <a:t>Similar construction and methods</a:t>
            </a:r>
          </a:p>
          <a:p>
            <a:r>
              <a:rPr lang="en-US" smtClean="0"/>
              <a:t>Rear will account for anti-features</a:t>
            </a:r>
          </a:p>
          <a:p>
            <a:r>
              <a:rPr lang="en-US" smtClean="0"/>
              <a:t>Important to keep traction on the rear tires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fontAlgn="auto">
              <a:spcAft>
                <a:spcPts val="0"/>
              </a:spcAft>
              <a:defRPr/>
            </a:pPr>
            <a:r>
              <a:rPr lang="en-US" dirty="0" smtClean="0">
                <a:solidFill>
                  <a:schemeClr val="accent1">
                    <a:satMod val="150000"/>
                  </a:schemeClr>
                </a:solidFill>
              </a:rPr>
              <a:t>Budget and Tech Inspection</a:t>
            </a:r>
            <a:endParaRPr lang="en-US" dirty="0">
              <a:solidFill>
                <a:schemeClr val="accent1">
                  <a:satMod val="150000"/>
                </a:schemeClr>
              </a:solidFill>
            </a:endParaRPr>
          </a:p>
        </p:txBody>
      </p:sp>
      <p:sp>
        <p:nvSpPr>
          <p:cNvPr id="82946" name="Subtitle 5"/>
          <p:cNvSpPr>
            <a:spLocks noGrp="1"/>
          </p:cNvSpPr>
          <p:nvPr>
            <p:ph type="subTitle" idx="1"/>
          </p:nvPr>
        </p:nvSpPr>
        <p:spPr>
          <a:xfrm>
            <a:off x="685800" y="1828800"/>
            <a:ext cx="8077200" cy="1500188"/>
          </a:xfrm>
        </p:spPr>
        <p:txBody>
          <a:bodyPr/>
          <a:lstStyle/>
          <a:p>
            <a:r>
              <a:rPr lang="en-US" smtClean="0"/>
              <a:t>Presented By: Corey Souders</a:t>
            </a:r>
          </a:p>
        </p:txBody>
      </p:sp>
      <p:sp>
        <p:nvSpPr>
          <p:cNvPr id="4" name="Slide Number Placeholder 3"/>
          <p:cNvSpPr>
            <a:spLocks noGrp="1"/>
          </p:cNvSpPr>
          <p:nvPr>
            <p:ph type="sldNum" sz="quarter" idx="12"/>
          </p:nvPr>
        </p:nvSpPr>
        <p:spPr/>
        <p:txBody>
          <a:bodyPr/>
          <a:lstStyle/>
          <a:p>
            <a:pPr>
              <a:defRPr/>
            </a:pPr>
            <a:fld id="{C22FE21A-BA11-4AFD-A092-E3859AE92B9D}" type="slidenum">
              <a:rPr lang="en-US"/>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Box 6"/>
          <p:cNvSpPr txBox="1">
            <a:spLocks noChangeArrowheads="1"/>
          </p:cNvSpPr>
          <p:nvPr/>
        </p:nvSpPr>
        <p:spPr bwMode="auto">
          <a:xfrm>
            <a:off x="5029200" y="5562600"/>
            <a:ext cx="3667125" cy="923925"/>
          </a:xfrm>
          <a:prstGeom prst="rect">
            <a:avLst/>
          </a:prstGeom>
          <a:noFill/>
          <a:ln w="9525">
            <a:noFill/>
            <a:miter lim="800000"/>
            <a:headEnd/>
            <a:tailEnd/>
          </a:ln>
        </p:spPr>
        <p:txBody>
          <a:bodyPr wrap="none">
            <a:spAutoFit/>
          </a:bodyPr>
          <a:lstStyle/>
          <a:p>
            <a:r>
              <a:rPr lang="en-US">
                <a:latin typeface="Corbel" pitchFamily="34" charset="0"/>
              </a:rPr>
              <a:t>Design 1: One motor Vehicle: </a:t>
            </a:r>
            <a:r>
              <a:rPr lang="en-US" b="1">
                <a:latin typeface="Corbel" pitchFamily="34" charset="0"/>
              </a:rPr>
              <a:t>$7,863</a:t>
            </a:r>
          </a:p>
          <a:p>
            <a:endParaRPr lang="en-US">
              <a:latin typeface="Corbel" pitchFamily="34" charset="0"/>
            </a:endParaRPr>
          </a:p>
          <a:p>
            <a:r>
              <a:rPr lang="en-US">
                <a:latin typeface="Corbel" pitchFamily="34" charset="0"/>
              </a:rPr>
              <a:t>Design 2: Two motor Vehicle </a:t>
            </a:r>
            <a:r>
              <a:rPr lang="en-US" b="1">
                <a:latin typeface="Corbel" pitchFamily="34" charset="0"/>
              </a:rPr>
              <a:t>$12,632</a:t>
            </a:r>
          </a:p>
        </p:txBody>
      </p:sp>
      <p:pic>
        <p:nvPicPr>
          <p:cNvPr id="83970" name="Picture 2"/>
          <p:cNvPicPr>
            <a:picLocks noChangeAspect="1" noChangeArrowheads="1"/>
          </p:cNvPicPr>
          <p:nvPr/>
        </p:nvPicPr>
        <p:blipFill>
          <a:blip r:embed="rId2" cstate="print"/>
          <a:srcRect/>
          <a:stretch>
            <a:fillRect/>
          </a:stretch>
        </p:blipFill>
        <p:spPr bwMode="auto">
          <a:xfrm>
            <a:off x="5029200" y="152400"/>
            <a:ext cx="3852863" cy="5334000"/>
          </a:xfrm>
          <a:prstGeom prst="rect">
            <a:avLst/>
          </a:prstGeom>
          <a:noFill/>
          <a:ln w="9525">
            <a:noFill/>
            <a:miter lim="800000"/>
            <a:headEnd/>
            <a:tailEnd/>
          </a:ln>
        </p:spPr>
      </p:pic>
      <p:pic>
        <p:nvPicPr>
          <p:cNvPr id="83971" name="Picture 3"/>
          <p:cNvPicPr>
            <a:picLocks noChangeAspect="1" noChangeArrowheads="1"/>
          </p:cNvPicPr>
          <p:nvPr/>
        </p:nvPicPr>
        <p:blipFill>
          <a:blip r:embed="rId3" cstate="print"/>
          <a:srcRect/>
          <a:stretch>
            <a:fillRect/>
          </a:stretch>
        </p:blipFill>
        <p:spPr bwMode="auto">
          <a:xfrm>
            <a:off x="304800" y="228600"/>
            <a:ext cx="4419600" cy="5467350"/>
          </a:xfrm>
          <a:prstGeom prst="rect">
            <a:avLst/>
          </a:prstGeom>
          <a:noFill/>
          <a:ln w="9525">
            <a:noFill/>
            <a:miter lim="800000"/>
            <a:headEnd/>
            <a:tailEnd/>
          </a:ln>
        </p:spPr>
      </p:pic>
      <p:sp>
        <p:nvSpPr>
          <p:cNvPr id="83972" name="TextBox 10"/>
          <p:cNvSpPr txBox="1">
            <a:spLocks noChangeArrowheads="1"/>
          </p:cNvSpPr>
          <p:nvPr/>
        </p:nvSpPr>
        <p:spPr bwMode="auto">
          <a:xfrm>
            <a:off x="457200" y="5638800"/>
            <a:ext cx="3778250" cy="923925"/>
          </a:xfrm>
          <a:prstGeom prst="rect">
            <a:avLst/>
          </a:prstGeom>
          <a:noFill/>
          <a:ln w="9525">
            <a:noFill/>
            <a:miter lim="800000"/>
            <a:headEnd/>
            <a:tailEnd/>
          </a:ln>
        </p:spPr>
        <p:txBody>
          <a:bodyPr wrap="none">
            <a:spAutoFit/>
          </a:bodyPr>
          <a:lstStyle/>
          <a:p>
            <a:r>
              <a:rPr lang="en-US" sz="5400" b="1">
                <a:latin typeface="Corbel" pitchFamily="34" charset="0"/>
              </a:rPr>
              <a:t>Total Budget</a:t>
            </a:r>
          </a:p>
        </p:txBody>
      </p:sp>
      <p:sp>
        <p:nvSpPr>
          <p:cNvPr id="2" name="Footer Placeholder 1"/>
          <p:cNvSpPr>
            <a:spLocks noGrp="1"/>
          </p:cNvSpPr>
          <p:nvPr>
            <p:ph type="ftr" sz="quarter" idx="11"/>
          </p:nvPr>
        </p:nvSpPr>
        <p:spPr/>
        <p:txBody>
          <a:bodyPr wrap="square" tIns="45720" numCol="1" anchorCtr="0" compatLnSpc="1">
            <a:prstTxWarp prst="textNoShape">
              <a:avLst/>
            </a:prstTxWarp>
          </a:bodyPr>
          <a:lstStyle/>
          <a:p>
            <a:pPr fontAlgn="base">
              <a:spcBef>
                <a:spcPct val="0"/>
              </a:spcBef>
              <a:spcAft>
                <a:spcPct val="0"/>
              </a:spcAft>
            </a:pPr>
            <a:r>
              <a:rPr lang="en-US" smtClean="0">
                <a:solidFill>
                  <a:srgbClr val="3F3F3F"/>
                </a:solidFill>
              </a:rPr>
              <a:t>Presented By: Corey Sauders</a:t>
            </a:r>
          </a:p>
        </p:txBody>
      </p:sp>
      <p:sp>
        <p:nvSpPr>
          <p:cNvPr id="3" name="Slide Number Placeholder 2"/>
          <p:cNvSpPr>
            <a:spLocks noGrp="1"/>
          </p:cNvSpPr>
          <p:nvPr>
            <p:ph type="sldNum" sz="quarter" idx="12"/>
          </p:nvPr>
        </p:nvSpPr>
        <p:spPr/>
        <p:txBody>
          <a:bodyPr/>
          <a:lstStyle/>
          <a:p>
            <a:pPr>
              <a:defRPr/>
            </a:pPr>
            <a:fld id="{76FD64F6-2271-4163-A38E-F5DCA835CFE2}" type="slidenum">
              <a:rPr lang="en-US"/>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Motor Performance Assessment</a:t>
            </a:r>
            <a:endParaRPr lang="en-US" dirty="0">
              <a:solidFill>
                <a:schemeClr val="accent1">
                  <a:satMod val="150000"/>
                </a:schemeClr>
              </a:solidFill>
            </a:endParaRPr>
          </a:p>
        </p:txBody>
      </p:sp>
      <p:graphicFrame>
        <p:nvGraphicFramePr>
          <p:cNvPr id="8" name="Content Placeholder 7"/>
          <p:cNvGraphicFramePr>
            <a:graphicFrameLocks noGrp="1"/>
          </p:cNvGraphicFramePr>
          <p:nvPr>
            <p:ph idx="1"/>
          </p:nvPr>
        </p:nvGraphicFramePr>
        <p:xfrm>
          <a:off x="1066800" y="1524000"/>
          <a:ext cx="6433837" cy="2072640"/>
        </p:xfrm>
        <a:graphic>
          <a:graphicData uri="http://schemas.openxmlformats.org/drawingml/2006/table">
            <a:tbl>
              <a:tblPr/>
              <a:tblGrid>
                <a:gridCol w="1559826"/>
                <a:gridCol w="1623183"/>
                <a:gridCol w="1725803"/>
                <a:gridCol w="1525025"/>
              </a:tblGrid>
              <a:tr h="1027986">
                <a:tc>
                  <a:txBody>
                    <a:bodyPr/>
                    <a:lstStyle/>
                    <a:p>
                      <a:pPr marL="0" marR="0" algn="ctr">
                        <a:spcBef>
                          <a:spcPts val="0"/>
                        </a:spcBef>
                        <a:spcAft>
                          <a:spcPts val="0"/>
                        </a:spcAft>
                        <a:tabLst>
                          <a:tab pos="457200" algn="l"/>
                        </a:tabLst>
                      </a:pPr>
                      <a:r>
                        <a:rPr lang="en-US" sz="1700" dirty="0">
                          <a:latin typeface="Times New Roman"/>
                          <a:ea typeface="Times New Roman"/>
                        </a:rPr>
                        <a:t>C</a:t>
                      </a:r>
                      <a:r>
                        <a:rPr lang="en-US" sz="1700" baseline="-25000" dirty="0">
                          <a:latin typeface="Times New Roman"/>
                          <a:ea typeface="Times New Roman"/>
                        </a:rPr>
                        <a:t>F</a:t>
                      </a:r>
                      <a:endParaRPr lang="en-US" sz="1700" dirty="0">
                        <a:latin typeface="Times New Roman"/>
                        <a:ea typeface="Times New Roman"/>
                      </a:endParaRP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a:latin typeface="Times New Roman"/>
                          <a:ea typeface="Times New Roman"/>
                        </a:rPr>
                        <a:t>Mass Over Rear Axle </a:t>
                      </a:r>
                      <a:r>
                        <a:rPr lang="en-US" sz="1100">
                          <a:latin typeface="Times New Roman"/>
                          <a:ea typeface="Times New Roman"/>
                        </a:rPr>
                        <a:t>(assuming 50:50 weight distribution)</a:t>
                      </a:r>
                      <a:endParaRPr lang="en-US" sz="1700">
                        <a:latin typeface="Times New Roman"/>
                        <a:ea typeface="Times New Roman"/>
                      </a:endParaRP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dirty="0">
                          <a:latin typeface="Times New Roman"/>
                          <a:ea typeface="Times New Roman"/>
                        </a:rPr>
                        <a:t>Wheel Radius, r</a:t>
                      </a: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a:latin typeface="Times New Roman"/>
                          <a:ea typeface="Times New Roman"/>
                        </a:rPr>
                        <a:t>Peak torque before tire slips</a:t>
                      </a:r>
                    </a:p>
                    <a:p>
                      <a:pPr marL="0" marR="0" algn="ctr">
                        <a:spcBef>
                          <a:spcPts val="0"/>
                        </a:spcBef>
                        <a:spcAft>
                          <a:spcPts val="0"/>
                        </a:spcAft>
                        <a:tabLst>
                          <a:tab pos="457200" algn="l"/>
                        </a:tabLst>
                      </a:pPr>
                      <a:r>
                        <a:rPr lang="en-US" sz="1700">
                          <a:latin typeface="Calibri"/>
                          <a:ea typeface="Times New Roman"/>
                        </a:rPr>
                        <a:t>τ</a:t>
                      </a:r>
                      <a:r>
                        <a:rPr lang="en-US" sz="1700">
                          <a:latin typeface="Times New Roman"/>
                          <a:ea typeface="Times New Roman"/>
                        </a:rPr>
                        <a:t> = M*g*r*C</a:t>
                      </a:r>
                      <a:r>
                        <a:rPr lang="en-US" sz="1700" baseline="-25000">
                          <a:latin typeface="Times New Roman"/>
                          <a:ea typeface="Times New Roman"/>
                        </a:rPr>
                        <a:t>F</a:t>
                      </a:r>
                      <a:endParaRPr lang="en-US" sz="1700">
                        <a:latin typeface="Times New Roman"/>
                        <a:ea typeface="Times New Roman"/>
                      </a:endParaRP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53">
                <a:tc>
                  <a:txBody>
                    <a:bodyPr/>
                    <a:lstStyle/>
                    <a:p>
                      <a:pPr marL="0" marR="0" algn="ctr">
                        <a:spcBef>
                          <a:spcPts val="0"/>
                        </a:spcBef>
                        <a:spcAft>
                          <a:spcPts val="0"/>
                        </a:spcAft>
                        <a:tabLst>
                          <a:tab pos="457200" algn="l"/>
                        </a:tabLst>
                      </a:pPr>
                      <a:r>
                        <a:rPr lang="en-US" sz="1700">
                          <a:latin typeface="Times New Roman"/>
                          <a:ea typeface="Times New Roman"/>
                        </a:rPr>
                        <a:t>0.9</a:t>
                      </a: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a:latin typeface="Times New Roman"/>
                          <a:ea typeface="Times New Roman"/>
                        </a:rPr>
                        <a:t>150 kg</a:t>
                      </a: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a:latin typeface="Times New Roman"/>
                          <a:ea typeface="Times New Roman"/>
                        </a:rPr>
                        <a:t>0.254 m</a:t>
                      </a: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a:highlight>
                            <a:srgbClr val="00FF00"/>
                          </a:highlight>
                          <a:latin typeface="Times New Roman"/>
                          <a:ea typeface="Times New Roman"/>
                        </a:rPr>
                        <a:t>336 Nm</a:t>
                      </a:r>
                      <a:endParaRPr lang="en-US" sz="1700">
                        <a:latin typeface="Times New Roman"/>
                        <a:ea typeface="Times New Roman"/>
                      </a:endParaRP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53">
                <a:tc>
                  <a:txBody>
                    <a:bodyPr/>
                    <a:lstStyle/>
                    <a:p>
                      <a:pPr marL="0" marR="0" algn="ctr">
                        <a:spcBef>
                          <a:spcPts val="0"/>
                        </a:spcBef>
                        <a:spcAft>
                          <a:spcPts val="0"/>
                        </a:spcAft>
                        <a:tabLst>
                          <a:tab pos="457200" algn="l"/>
                        </a:tabLst>
                      </a:pPr>
                      <a:r>
                        <a:rPr lang="en-US" sz="1700">
                          <a:latin typeface="Times New Roman"/>
                          <a:ea typeface="Times New Roman"/>
                        </a:rPr>
                        <a:t>0.8</a:t>
                      </a: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a:latin typeface="Times New Roman"/>
                          <a:ea typeface="Times New Roman"/>
                        </a:rPr>
                        <a:t>150 kg</a:t>
                      </a: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a:latin typeface="Times New Roman"/>
                          <a:ea typeface="Times New Roman"/>
                        </a:rPr>
                        <a:t>0.254 m</a:t>
                      </a: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a:highlight>
                            <a:srgbClr val="00FF00"/>
                          </a:highlight>
                          <a:latin typeface="Times New Roman"/>
                          <a:ea typeface="Times New Roman"/>
                        </a:rPr>
                        <a:t>299 Nm</a:t>
                      </a:r>
                      <a:endParaRPr lang="en-US" sz="1700">
                        <a:latin typeface="Times New Roman"/>
                        <a:ea typeface="Times New Roman"/>
                      </a:endParaRP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53">
                <a:tc>
                  <a:txBody>
                    <a:bodyPr/>
                    <a:lstStyle/>
                    <a:p>
                      <a:pPr marL="0" marR="0" algn="ctr">
                        <a:spcBef>
                          <a:spcPts val="0"/>
                        </a:spcBef>
                        <a:spcAft>
                          <a:spcPts val="0"/>
                        </a:spcAft>
                        <a:tabLst>
                          <a:tab pos="457200" algn="l"/>
                        </a:tabLst>
                      </a:pPr>
                      <a:r>
                        <a:rPr lang="en-US" sz="1700">
                          <a:latin typeface="Times New Roman"/>
                          <a:ea typeface="Times New Roman"/>
                        </a:rPr>
                        <a:t>0.5</a:t>
                      </a: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a:latin typeface="Times New Roman"/>
                          <a:ea typeface="Times New Roman"/>
                        </a:rPr>
                        <a:t>150 kg</a:t>
                      </a: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a:latin typeface="Times New Roman"/>
                          <a:ea typeface="Times New Roman"/>
                        </a:rPr>
                        <a:t>0.254 m</a:t>
                      </a: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a:highlight>
                            <a:srgbClr val="FFFF00"/>
                          </a:highlight>
                          <a:latin typeface="Times New Roman"/>
                          <a:ea typeface="Times New Roman"/>
                        </a:rPr>
                        <a:t>187 Nm</a:t>
                      </a:r>
                      <a:endParaRPr lang="en-US" sz="1700">
                        <a:latin typeface="Times New Roman"/>
                        <a:ea typeface="Times New Roman"/>
                      </a:endParaRP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53">
                <a:tc>
                  <a:txBody>
                    <a:bodyPr/>
                    <a:lstStyle/>
                    <a:p>
                      <a:pPr marL="0" marR="0" algn="ctr">
                        <a:spcBef>
                          <a:spcPts val="0"/>
                        </a:spcBef>
                        <a:spcAft>
                          <a:spcPts val="0"/>
                        </a:spcAft>
                        <a:tabLst>
                          <a:tab pos="457200" algn="l"/>
                        </a:tabLst>
                      </a:pPr>
                      <a:r>
                        <a:rPr lang="en-US" sz="1700">
                          <a:latin typeface="Times New Roman"/>
                          <a:ea typeface="Times New Roman"/>
                        </a:rPr>
                        <a:t>0.1</a:t>
                      </a: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a:latin typeface="Times New Roman"/>
                          <a:ea typeface="Times New Roman"/>
                        </a:rPr>
                        <a:t>150 kg</a:t>
                      </a: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dirty="0">
                          <a:latin typeface="Times New Roman"/>
                          <a:ea typeface="Times New Roman"/>
                        </a:rPr>
                        <a:t>0.254 m</a:t>
                      </a: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1700" dirty="0">
                          <a:highlight>
                            <a:srgbClr val="FF0000"/>
                          </a:highlight>
                          <a:latin typeface="Times New Roman"/>
                          <a:ea typeface="Times New Roman"/>
                        </a:rPr>
                        <a:t>37 Nm</a:t>
                      </a:r>
                      <a:endParaRPr lang="en-US" sz="1700" dirty="0">
                        <a:latin typeface="Times New Roman"/>
                        <a:ea typeface="Times New Roman"/>
                      </a:endParaRPr>
                    </a:p>
                  </a:txBody>
                  <a:tcPr marL="96374" marR="96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507" name="TextBox 9"/>
          <p:cNvSpPr txBox="1">
            <a:spLocks noChangeArrowheads="1"/>
          </p:cNvSpPr>
          <p:nvPr/>
        </p:nvSpPr>
        <p:spPr bwMode="auto">
          <a:xfrm>
            <a:off x="609600" y="3810000"/>
            <a:ext cx="8001000" cy="2554288"/>
          </a:xfrm>
          <a:prstGeom prst="rect">
            <a:avLst/>
          </a:prstGeom>
          <a:noFill/>
          <a:ln w="9525">
            <a:noFill/>
            <a:miter lim="800000"/>
            <a:headEnd/>
            <a:tailEnd/>
          </a:ln>
        </p:spPr>
        <p:txBody>
          <a:bodyPr>
            <a:spAutoFit/>
          </a:bodyPr>
          <a:lstStyle/>
          <a:p>
            <a:pPr>
              <a:buFont typeface="Arial" charset="0"/>
              <a:buChar char="•"/>
            </a:pPr>
            <a:r>
              <a:rPr lang="en-US" sz="3200">
                <a:latin typeface="Corbel" pitchFamily="34" charset="0"/>
              </a:rPr>
              <a:t>  Peak Motor Speed: 6000 rpm</a:t>
            </a:r>
          </a:p>
          <a:p>
            <a:pPr>
              <a:buFont typeface="Arial" charset="0"/>
              <a:buChar char="•"/>
            </a:pPr>
            <a:r>
              <a:rPr lang="en-US" sz="3200">
                <a:latin typeface="Corbel" pitchFamily="34" charset="0"/>
              </a:rPr>
              <a:t>  Peak vehicle speed: 79.3 mph</a:t>
            </a:r>
          </a:p>
          <a:p>
            <a:pPr>
              <a:buFont typeface="Arial" charset="0"/>
              <a:buChar char="•"/>
            </a:pPr>
            <a:r>
              <a:rPr lang="en-US" sz="3200">
                <a:latin typeface="Corbel" pitchFamily="34" charset="0"/>
              </a:rPr>
              <a:t>  Assuming no tire slip,</a:t>
            </a:r>
          </a:p>
          <a:p>
            <a:pPr lvl="1"/>
            <a:r>
              <a:rPr lang="en-US" sz="3200">
                <a:latin typeface="Corbel" pitchFamily="34" charset="0"/>
              </a:rPr>
              <a:t>	0 – 75 meter Acceleration = 7.8 seconds</a:t>
            </a:r>
          </a:p>
          <a:p>
            <a:pPr>
              <a:buFont typeface="Arial" charset="0"/>
              <a:buChar char="•"/>
            </a:pPr>
            <a:r>
              <a:rPr lang="en-US" sz="3200">
                <a:latin typeface="Corbel" pitchFamily="34" charset="0"/>
              </a:rPr>
              <a:t>  a = 2.48 m/s^2</a:t>
            </a:r>
          </a:p>
        </p:txBody>
      </p:sp>
      <p:sp>
        <p:nvSpPr>
          <p:cNvPr id="11" name="Footer Placeholder 10"/>
          <p:cNvSpPr>
            <a:spLocks noGrp="1"/>
          </p:cNvSpPr>
          <p:nvPr>
            <p:ph type="ftr" sz="quarter" idx="11"/>
          </p:nvPr>
        </p:nvSpPr>
        <p:spPr/>
        <p:txBody>
          <a:bodyPr/>
          <a:lstStyle/>
          <a:p>
            <a:pPr>
              <a:defRPr/>
            </a:pPr>
            <a:r>
              <a:rPr lang="en-US" smtClean="0"/>
              <a:t>Presented By: Danny Covyeau</a:t>
            </a:r>
            <a:endParaRPr lang="en-US"/>
          </a:p>
        </p:txBody>
      </p:sp>
      <p:sp>
        <p:nvSpPr>
          <p:cNvPr id="3" name="Slide Number Placeholder 2"/>
          <p:cNvSpPr>
            <a:spLocks noGrp="1"/>
          </p:cNvSpPr>
          <p:nvPr>
            <p:ph type="sldNum" sz="quarter" idx="12"/>
          </p:nvPr>
        </p:nvSpPr>
        <p:spPr/>
        <p:txBody>
          <a:bodyPr/>
          <a:lstStyle/>
          <a:p>
            <a:pPr>
              <a:defRPr/>
            </a:pPr>
            <a:fld id="{7D9827FE-E2E1-4480-806B-21F0B5692207}" type="slidenum">
              <a:rPr lang="en-US"/>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Upgradable Design</a:t>
            </a:r>
            <a:endParaRPr lang="en-US" dirty="0">
              <a:solidFill>
                <a:schemeClr val="accent1">
                  <a:satMod val="150000"/>
                </a:schemeClr>
              </a:solidFill>
            </a:endParaRPr>
          </a:p>
        </p:txBody>
      </p:sp>
      <p:sp>
        <p:nvSpPr>
          <p:cNvPr id="84994" name="Content Placeholder 2"/>
          <p:cNvSpPr>
            <a:spLocks noGrp="1"/>
          </p:cNvSpPr>
          <p:nvPr>
            <p:ph idx="1"/>
          </p:nvPr>
        </p:nvSpPr>
        <p:spPr/>
        <p:txBody>
          <a:bodyPr/>
          <a:lstStyle/>
          <a:p>
            <a:endParaRPr lang="en-US" smtClean="0"/>
          </a:p>
          <a:p>
            <a:r>
              <a:rPr lang="en-US" smtClean="0"/>
              <a:t>Possible addition of further components</a:t>
            </a:r>
          </a:p>
          <a:p>
            <a:endParaRPr lang="en-US" smtClean="0"/>
          </a:p>
          <a:p>
            <a:endParaRPr lang="en-US" smtClean="0"/>
          </a:p>
          <a:p>
            <a:endParaRPr lang="en-US" smtClean="0"/>
          </a:p>
          <a:p>
            <a:endParaRPr lang="en-US" smtClean="0"/>
          </a:p>
          <a:p>
            <a:r>
              <a:rPr lang="en-US" smtClean="0"/>
              <a:t>Allows for flexibility without hindering forward progress</a:t>
            </a:r>
          </a:p>
        </p:txBody>
      </p:sp>
      <p:sp>
        <p:nvSpPr>
          <p:cNvPr id="84995" name="TextBox 3"/>
          <p:cNvSpPr txBox="1">
            <a:spLocks noChangeArrowheads="1"/>
          </p:cNvSpPr>
          <p:nvPr/>
        </p:nvSpPr>
        <p:spPr bwMode="auto">
          <a:xfrm>
            <a:off x="609600" y="3124200"/>
            <a:ext cx="3124200" cy="1570038"/>
          </a:xfrm>
          <a:prstGeom prst="rect">
            <a:avLst/>
          </a:prstGeom>
          <a:noFill/>
          <a:ln w="9525">
            <a:noFill/>
            <a:miter lim="800000"/>
            <a:headEnd/>
            <a:tailEnd/>
          </a:ln>
        </p:spPr>
        <p:txBody>
          <a:bodyPr>
            <a:spAutoFit/>
          </a:bodyPr>
          <a:lstStyle/>
          <a:p>
            <a:r>
              <a:rPr lang="en-US" sz="2400">
                <a:latin typeface="Corbel" pitchFamily="34" charset="0"/>
              </a:rPr>
              <a:t>Avoid purchases that would not benefit both alternatives </a:t>
            </a:r>
          </a:p>
          <a:p>
            <a:endParaRPr lang="en-US" sz="2400">
              <a:latin typeface="Corbel" pitchFamily="34" charset="0"/>
            </a:endParaRPr>
          </a:p>
        </p:txBody>
      </p:sp>
      <p:sp>
        <p:nvSpPr>
          <p:cNvPr id="5" name="Right Arrow 4"/>
          <p:cNvSpPr/>
          <p:nvPr/>
        </p:nvSpPr>
        <p:spPr>
          <a:xfrm>
            <a:off x="3886200" y="3429000"/>
            <a:ext cx="1295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997" name="TextBox 5"/>
          <p:cNvSpPr txBox="1">
            <a:spLocks noChangeArrowheads="1"/>
          </p:cNvSpPr>
          <p:nvPr/>
        </p:nvSpPr>
        <p:spPr bwMode="auto">
          <a:xfrm>
            <a:off x="5562600" y="3429000"/>
            <a:ext cx="3213100" cy="461963"/>
          </a:xfrm>
          <a:prstGeom prst="rect">
            <a:avLst/>
          </a:prstGeom>
          <a:noFill/>
          <a:ln w="9525">
            <a:noFill/>
            <a:miter lim="800000"/>
            <a:headEnd/>
            <a:tailEnd/>
          </a:ln>
        </p:spPr>
        <p:txBody>
          <a:bodyPr wrap="none">
            <a:spAutoFit/>
          </a:bodyPr>
          <a:lstStyle/>
          <a:p>
            <a:r>
              <a:rPr lang="en-US" sz="2400">
                <a:latin typeface="Corbel" pitchFamily="34" charset="0"/>
              </a:rPr>
              <a:t>Minimized purchase risk</a:t>
            </a:r>
          </a:p>
        </p:txBody>
      </p:sp>
      <p:sp>
        <p:nvSpPr>
          <p:cNvPr id="7" name="Footer Placeholder 6"/>
          <p:cNvSpPr>
            <a:spLocks noGrp="1"/>
          </p:cNvSpPr>
          <p:nvPr>
            <p:ph type="ftr" sz="quarter" idx="11"/>
          </p:nvPr>
        </p:nvSpPr>
        <p:spPr/>
        <p:txBody>
          <a:bodyPr wrap="square" tIns="45720" numCol="1" anchorCtr="0" compatLnSpc="1">
            <a:prstTxWarp prst="textNoShape">
              <a:avLst/>
            </a:prstTxWarp>
          </a:bodyPr>
          <a:lstStyle/>
          <a:p>
            <a:pPr fontAlgn="base">
              <a:spcBef>
                <a:spcPct val="0"/>
              </a:spcBef>
              <a:spcAft>
                <a:spcPct val="0"/>
              </a:spcAft>
            </a:pPr>
            <a:r>
              <a:rPr lang="en-US" smtClean="0">
                <a:solidFill>
                  <a:srgbClr val="3F3F3F"/>
                </a:solidFill>
              </a:rPr>
              <a:t>Presented By: Corey Sauders</a:t>
            </a:r>
          </a:p>
        </p:txBody>
      </p:sp>
      <p:sp>
        <p:nvSpPr>
          <p:cNvPr id="8" name="Slide Number Placeholder 7"/>
          <p:cNvSpPr>
            <a:spLocks noGrp="1"/>
          </p:cNvSpPr>
          <p:nvPr>
            <p:ph type="sldNum" sz="quarter" idx="12"/>
          </p:nvPr>
        </p:nvSpPr>
        <p:spPr/>
        <p:txBody>
          <a:bodyPr/>
          <a:lstStyle/>
          <a:p>
            <a:pPr>
              <a:defRPr/>
            </a:pPr>
            <a:fld id="{D4F43E4D-1215-4D38-BD34-A93FCA93B2EB}" type="slidenum">
              <a:rPr lang="en-US"/>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Technical Inspection</a:t>
            </a:r>
            <a:endParaRPr lang="en-US" dirty="0">
              <a:solidFill>
                <a:schemeClr val="accent1">
                  <a:satMod val="150000"/>
                </a:schemeClr>
              </a:solidFill>
            </a:endParaRPr>
          </a:p>
        </p:txBody>
      </p:sp>
      <p:sp>
        <p:nvSpPr>
          <p:cNvPr id="86018" name="Content Placeholder 2"/>
          <p:cNvSpPr>
            <a:spLocks noGrp="1"/>
          </p:cNvSpPr>
          <p:nvPr>
            <p:ph idx="1"/>
          </p:nvPr>
        </p:nvSpPr>
        <p:spPr/>
        <p:txBody>
          <a:bodyPr/>
          <a:lstStyle/>
          <a:p>
            <a:r>
              <a:rPr lang="en-US" smtClean="0"/>
              <a:t>Assure that design flaws do not continue in project</a:t>
            </a:r>
          </a:p>
          <a:p>
            <a:endParaRPr lang="en-US" smtClean="0"/>
          </a:p>
          <a:p>
            <a:r>
              <a:rPr lang="en-US" smtClean="0"/>
              <a:t>Meet competition requirements</a:t>
            </a:r>
          </a:p>
          <a:p>
            <a:endParaRPr lang="en-US" smtClean="0"/>
          </a:p>
          <a:p>
            <a:r>
              <a:rPr lang="en-US" smtClean="0"/>
              <a:t>Address safety concerns in vehicle construction and operation</a:t>
            </a:r>
          </a:p>
          <a:p>
            <a:endParaRPr lang="en-US" smtClean="0"/>
          </a:p>
          <a:p>
            <a:r>
              <a:rPr lang="en-US" smtClean="0"/>
              <a:t>Anticipate complications in design realization</a:t>
            </a:r>
          </a:p>
        </p:txBody>
      </p:sp>
      <p:sp>
        <p:nvSpPr>
          <p:cNvPr id="4" name="Footer Placeholder 3"/>
          <p:cNvSpPr>
            <a:spLocks noGrp="1"/>
          </p:cNvSpPr>
          <p:nvPr>
            <p:ph type="ftr" sz="quarter" idx="11"/>
          </p:nvPr>
        </p:nvSpPr>
        <p:spPr/>
        <p:txBody>
          <a:bodyPr wrap="square" tIns="45720" numCol="1" anchorCtr="0" compatLnSpc="1">
            <a:prstTxWarp prst="textNoShape">
              <a:avLst/>
            </a:prstTxWarp>
          </a:bodyPr>
          <a:lstStyle/>
          <a:p>
            <a:pPr fontAlgn="base">
              <a:spcBef>
                <a:spcPct val="0"/>
              </a:spcBef>
              <a:spcAft>
                <a:spcPct val="0"/>
              </a:spcAft>
            </a:pPr>
            <a:r>
              <a:rPr lang="en-US" smtClean="0">
                <a:solidFill>
                  <a:srgbClr val="3F3F3F"/>
                </a:solidFill>
              </a:rPr>
              <a:t>Presented By: Corey Sauders</a:t>
            </a:r>
          </a:p>
        </p:txBody>
      </p:sp>
      <p:sp>
        <p:nvSpPr>
          <p:cNvPr id="5" name="Slide Number Placeholder 4"/>
          <p:cNvSpPr>
            <a:spLocks noGrp="1"/>
          </p:cNvSpPr>
          <p:nvPr>
            <p:ph type="sldNum" sz="quarter" idx="12"/>
          </p:nvPr>
        </p:nvSpPr>
        <p:spPr/>
        <p:txBody>
          <a:bodyPr/>
          <a:lstStyle/>
          <a:p>
            <a:pPr>
              <a:defRPr/>
            </a:pPr>
            <a:fld id="{0C7597A7-452B-44BE-BCA8-59B57AA0B869}" type="slidenum">
              <a:rPr lang="en-US"/>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fontAlgn="auto">
              <a:spcAft>
                <a:spcPts val="0"/>
              </a:spcAft>
              <a:defRPr/>
            </a:pPr>
            <a:r>
              <a:rPr lang="en-US" dirty="0" smtClean="0">
                <a:solidFill>
                  <a:schemeClr val="accent1">
                    <a:satMod val="150000"/>
                  </a:schemeClr>
                </a:solidFill>
              </a:rPr>
              <a:t>Budget Risk Analysis</a:t>
            </a:r>
            <a:endParaRPr lang="en-US" dirty="0">
              <a:solidFill>
                <a:schemeClr val="accent1">
                  <a:satMod val="150000"/>
                </a:schemeClr>
              </a:solidFill>
            </a:endParaRPr>
          </a:p>
        </p:txBody>
      </p:sp>
      <p:sp>
        <p:nvSpPr>
          <p:cNvPr id="87042" name="Subtitle 5"/>
          <p:cNvSpPr>
            <a:spLocks noGrp="1"/>
          </p:cNvSpPr>
          <p:nvPr>
            <p:ph type="subTitle" idx="1"/>
          </p:nvPr>
        </p:nvSpPr>
        <p:spPr>
          <a:xfrm>
            <a:off x="685800" y="1828800"/>
            <a:ext cx="8077200" cy="1500188"/>
          </a:xfrm>
        </p:spPr>
        <p:txBody>
          <a:bodyPr/>
          <a:lstStyle/>
          <a:p>
            <a:r>
              <a:rPr lang="en-US" smtClean="0"/>
              <a:t>Presented By: Aldreya Acosta</a:t>
            </a:r>
          </a:p>
        </p:txBody>
      </p:sp>
      <p:sp>
        <p:nvSpPr>
          <p:cNvPr id="4" name="Slide Number Placeholder 3"/>
          <p:cNvSpPr>
            <a:spLocks noGrp="1"/>
          </p:cNvSpPr>
          <p:nvPr>
            <p:ph type="sldNum" sz="quarter" idx="12"/>
          </p:nvPr>
        </p:nvSpPr>
        <p:spPr/>
        <p:txBody>
          <a:bodyPr/>
          <a:lstStyle/>
          <a:p>
            <a:pPr>
              <a:defRPr/>
            </a:pPr>
            <a:fld id="{8DF88EAF-F761-43FF-9B57-AF75884C3CE9}" type="slidenum">
              <a:rPr lang="en-US"/>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Budget Risk</a:t>
            </a:r>
            <a:endParaRPr lang="en-US" dirty="0"/>
          </a:p>
        </p:txBody>
      </p:sp>
      <p:sp>
        <p:nvSpPr>
          <p:cNvPr id="5" name="Content Placeholder 4"/>
          <p:cNvSpPr>
            <a:spLocks noGrp="1"/>
          </p:cNvSpPr>
          <p:nvPr>
            <p:ph idx="1"/>
          </p:nvPr>
        </p:nvSpPr>
        <p:spPr/>
        <p:txBody>
          <a:bodyPr/>
          <a:lstStyle/>
          <a:p>
            <a:r>
              <a:rPr lang="en-US" dirty="0" smtClean="0"/>
              <a:t>Risks producing </a:t>
            </a:r>
            <a:r>
              <a:rPr lang="en-US" dirty="0"/>
              <a:t>budget </a:t>
            </a:r>
            <a:r>
              <a:rPr lang="en-US" dirty="0" smtClean="0"/>
              <a:t>overruns</a:t>
            </a:r>
          </a:p>
          <a:p>
            <a:endParaRPr lang="en-US" dirty="0" smtClean="0"/>
          </a:p>
          <a:p>
            <a:r>
              <a:rPr lang="en-US" dirty="0"/>
              <a:t>S</a:t>
            </a:r>
            <a:r>
              <a:rPr lang="en-US" dirty="0" smtClean="0"/>
              <a:t>upport </a:t>
            </a:r>
            <a:r>
              <a:rPr lang="en-US" dirty="0"/>
              <a:t>costs, unexpected material or equipment </a:t>
            </a:r>
            <a:r>
              <a:rPr lang="en-US" dirty="0" smtClean="0"/>
              <a:t>costs and </a:t>
            </a:r>
            <a:r>
              <a:rPr lang="en-US" dirty="0"/>
              <a:t>component or system </a:t>
            </a:r>
            <a:r>
              <a:rPr lang="en-US" dirty="0" smtClean="0"/>
              <a:t>failures</a:t>
            </a:r>
            <a:endParaRPr lang="en-US" dirty="0"/>
          </a:p>
          <a:p>
            <a:endParaRPr lang="en-US" dirty="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of Risk</a:t>
            </a:r>
            <a:endParaRPr lang="en-US" dirty="0"/>
          </a:p>
        </p:txBody>
      </p:sp>
      <p:sp>
        <p:nvSpPr>
          <p:cNvPr id="3" name="Content Placeholder 2"/>
          <p:cNvSpPr>
            <a:spLocks noGrp="1"/>
          </p:cNvSpPr>
          <p:nvPr>
            <p:ph idx="1"/>
          </p:nvPr>
        </p:nvSpPr>
        <p:spPr/>
        <p:txBody>
          <a:bodyPr/>
          <a:lstStyle/>
          <a:p>
            <a:r>
              <a:rPr lang="en-US" dirty="0"/>
              <a:t>Overextension</a:t>
            </a:r>
          </a:p>
          <a:p>
            <a:endParaRPr lang="en-US" dirty="0" smtClean="0"/>
          </a:p>
          <a:p>
            <a:r>
              <a:rPr lang="en-US" dirty="0"/>
              <a:t>Hidden Costs</a:t>
            </a:r>
          </a:p>
          <a:p>
            <a:endParaRPr lang="en-US" dirty="0" smtClean="0"/>
          </a:p>
          <a:p>
            <a:r>
              <a:rPr lang="en-US" dirty="0"/>
              <a:t>Component Failures</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Overextension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Uncompleted Vehicle(Capabilities)</a:t>
            </a:r>
          </a:p>
          <a:p>
            <a:pPr>
              <a:buNone/>
            </a:pPr>
            <a:endParaRPr lang="en-US" dirty="0" smtClean="0"/>
          </a:p>
          <a:p>
            <a:r>
              <a:rPr lang="en-US" dirty="0" smtClean="0"/>
              <a:t>Probability- Proper planning</a:t>
            </a:r>
          </a:p>
          <a:p>
            <a:endParaRPr lang="en-US" dirty="0" smtClean="0"/>
          </a:p>
          <a:p>
            <a:r>
              <a:rPr lang="en-US" dirty="0" smtClean="0"/>
              <a:t>Consequences- unaffordable parts, design(optimized) </a:t>
            </a:r>
          </a:p>
          <a:p>
            <a:endParaRPr lang="en-US" dirty="0" smtClean="0"/>
          </a:p>
          <a:p>
            <a:r>
              <a:rPr lang="en-US" dirty="0" smtClean="0"/>
              <a:t>Strategy- Fundraising</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dirty="0" smtClean="0"/>
              <a:t>Hidden </a:t>
            </a:r>
            <a:r>
              <a:rPr lang="en-US" dirty="0"/>
              <a:t>Costs</a:t>
            </a:r>
            <a:r>
              <a:rPr lang="en-US" b="1" dirty="0"/>
              <a:t/>
            </a:r>
            <a:br>
              <a:rPr lang="en-US" b="1" dirty="0"/>
            </a:br>
            <a:r>
              <a:rPr lang="en-US" dirty="0"/>
              <a:t> </a:t>
            </a:r>
            <a:br>
              <a:rPr lang="en-US" dirty="0"/>
            </a:br>
            <a:endParaRPr lang="en-US" dirty="0"/>
          </a:p>
        </p:txBody>
      </p:sp>
      <p:sp>
        <p:nvSpPr>
          <p:cNvPr id="3" name="Content Placeholder 2"/>
          <p:cNvSpPr>
            <a:spLocks noGrp="1"/>
          </p:cNvSpPr>
          <p:nvPr>
            <p:ph idx="1"/>
          </p:nvPr>
        </p:nvSpPr>
        <p:spPr/>
        <p:txBody>
          <a:bodyPr/>
          <a:lstStyle/>
          <a:p>
            <a:pPr>
              <a:buNone/>
            </a:pPr>
            <a:r>
              <a:rPr lang="en-US" dirty="0" smtClean="0"/>
              <a:t>Unseen Future cost(overestimate)</a:t>
            </a:r>
          </a:p>
          <a:p>
            <a:pPr>
              <a:buNone/>
            </a:pPr>
            <a:endParaRPr lang="en-US" dirty="0" smtClean="0"/>
          </a:p>
          <a:p>
            <a:r>
              <a:rPr lang="en-US" dirty="0" smtClean="0"/>
              <a:t>Probability- Small parts </a:t>
            </a:r>
          </a:p>
          <a:p>
            <a:endParaRPr lang="en-US" dirty="0" smtClean="0"/>
          </a:p>
          <a:p>
            <a:r>
              <a:rPr lang="en-US" dirty="0" smtClean="0"/>
              <a:t>Consequences- Overlooked inventory</a:t>
            </a:r>
          </a:p>
          <a:p>
            <a:endParaRPr lang="en-US" dirty="0" smtClean="0"/>
          </a:p>
          <a:p>
            <a:r>
              <a:rPr lang="en-US" dirty="0" smtClean="0"/>
              <a:t>Strategy- Cushion of funds</a:t>
            </a:r>
          </a:p>
          <a:p>
            <a:endParaRPr lang="en-US" dirty="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dirty="0" smtClean="0"/>
              <a:t>Component </a:t>
            </a:r>
            <a:r>
              <a:rPr lang="en-US" dirty="0"/>
              <a:t>Failures</a:t>
            </a:r>
            <a:r>
              <a:rPr lang="en-US" b="1" dirty="0"/>
              <a:t/>
            </a:r>
            <a:br>
              <a:rPr lang="en-US" b="1" dirty="0"/>
            </a:b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Broken parts(wasted funds)</a:t>
            </a:r>
          </a:p>
          <a:p>
            <a:pPr>
              <a:buNone/>
            </a:pPr>
            <a:endParaRPr lang="en-US" dirty="0" smtClean="0"/>
          </a:p>
          <a:p>
            <a:r>
              <a:rPr lang="en-US" dirty="0" smtClean="0"/>
              <a:t>Probability- Managing small replacement parts</a:t>
            </a:r>
          </a:p>
          <a:p>
            <a:endParaRPr lang="en-US" dirty="0" smtClean="0"/>
          </a:p>
          <a:p>
            <a:r>
              <a:rPr lang="en-US" dirty="0" smtClean="0"/>
              <a:t>Consequences- Bankrupt project and Injuries </a:t>
            </a:r>
          </a:p>
          <a:p>
            <a:endParaRPr lang="en-US" dirty="0" smtClean="0"/>
          </a:p>
          <a:p>
            <a:r>
              <a:rPr lang="en-US" dirty="0" smtClean="0"/>
              <a:t>Strategy- Safety(testing)</a:t>
            </a:r>
          </a:p>
          <a:p>
            <a:endParaRPr lang="en-US" dirty="0" smtClean="0"/>
          </a:p>
          <a:p>
            <a:endParaRPr lang="en-US" dirty="0" smtClean="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fontAlgn="auto">
              <a:spcAft>
                <a:spcPts val="0"/>
              </a:spcAft>
              <a:defRPr/>
            </a:pPr>
            <a:r>
              <a:rPr lang="en-US" dirty="0" smtClean="0">
                <a:solidFill>
                  <a:schemeClr val="accent1">
                    <a:satMod val="150000"/>
                  </a:schemeClr>
                </a:solidFill>
              </a:rPr>
              <a:t>Scheduling Risk Analysis</a:t>
            </a:r>
            <a:endParaRPr lang="en-US" dirty="0">
              <a:solidFill>
                <a:schemeClr val="accent1">
                  <a:satMod val="150000"/>
                </a:schemeClr>
              </a:solidFill>
            </a:endParaRPr>
          </a:p>
        </p:txBody>
      </p:sp>
      <p:sp>
        <p:nvSpPr>
          <p:cNvPr id="93186" name="Subtitle 6"/>
          <p:cNvSpPr>
            <a:spLocks noGrp="1"/>
          </p:cNvSpPr>
          <p:nvPr>
            <p:ph type="subTitle" idx="1"/>
          </p:nvPr>
        </p:nvSpPr>
        <p:spPr>
          <a:xfrm>
            <a:off x="685800" y="1828800"/>
            <a:ext cx="8077200" cy="1500188"/>
          </a:xfrm>
        </p:spPr>
        <p:txBody>
          <a:bodyPr/>
          <a:lstStyle/>
          <a:p>
            <a:r>
              <a:rPr lang="en-US" smtClean="0"/>
              <a:t>Presented By: Ryan Luback</a:t>
            </a:r>
          </a:p>
        </p:txBody>
      </p:sp>
      <p:sp>
        <p:nvSpPr>
          <p:cNvPr id="5" name="Slide Number Placeholder 4"/>
          <p:cNvSpPr>
            <a:spLocks noGrp="1"/>
          </p:cNvSpPr>
          <p:nvPr>
            <p:ph type="sldNum" sz="quarter" idx="12"/>
          </p:nvPr>
        </p:nvSpPr>
        <p:spPr/>
        <p:txBody>
          <a:bodyPr/>
          <a:lstStyle/>
          <a:p>
            <a:pPr>
              <a:defRPr/>
            </a:pPr>
            <a:fld id="{A3304D2F-DEB8-40AE-BE06-04E5FE0EBE4B}" type="slidenum">
              <a:rPr lang="en-US"/>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Scheduling Risks</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lnSpcReduction="10000"/>
          </a:bodyPr>
          <a:lstStyle/>
          <a:p>
            <a:pPr marL="438912" indent="-320040" fontAlgn="auto">
              <a:spcBef>
                <a:spcPts val="0"/>
              </a:spcBef>
              <a:spcAft>
                <a:spcPts val="0"/>
              </a:spcAft>
              <a:buFont typeface="Wingdings 2"/>
              <a:buChar char=""/>
              <a:defRPr/>
            </a:pPr>
            <a:r>
              <a:rPr lang="en-US" dirty="0"/>
              <a:t>Schedule risks are those occurrences that directly impact the project being completed on time</a:t>
            </a:r>
            <a:r>
              <a:rPr lang="en-US" dirty="0" smtClean="0"/>
              <a:t>.</a:t>
            </a:r>
          </a:p>
          <a:p>
            <a:pPr marL="438912" indent="-320040" fontAlgn="auto">
              <a:spcBef>
                <a:spcPts val="0"/>
              </a:spcBef>
              <a:spcAft>
                <a:spcPts val="0"/>
              </a:spcAft>
              <a:buFont typeface="Wingdings 2"/>
              <a:buChar char=""/>
              <a:defRPr/>
            </a:pPr>
            <a:r>
              <a:rPr lang="en-US" dirty="0"/>
              <a:t>These risks can include a number of things including, illnesses, personnel problems, delivery of components, changes to the project requirements, availability of support </a:t>
            </a:r>
            <a:r>
              <a:rPr lang="en-US" dirty="0" err="1" smtClean="0"/>
              <a:t>ect</a:t>
            </a:r>
            <a:r>
              <a:rPr lang="en-US" dirty="0" smtClean="0"/>
              <a:t>.</a:t>
            </a:r>
          </a:p>
          <a:p>
            <a:pPr marL="438912" indent="-320040" fontAlgn="auto">
              <a:spcBef>
                <a:spcPts val="0"/>
              </a:spcBef>
              <a:spcAft>
                <a:spcPts val="0"/>
              </a:spcAft>
              <a:buFont typeface="Wingdings 2"/>
              <a:buChar char=""/>
              <a:defRPr/>
            </a:pPr>
            <a:r>
              <a:rPr lang="en-US" dirty="0" smtClean="0"/>
              <a:t>The Team has found four major scheduling risks</a:t>
            </a:r>
            <a:endParaRPr lang="en-US" dirty="0"/>
          </a:p>
        </p:txBody>
      </p:sp>
      <p:sp>
        <p:nvSpPr>
          <p:cNvPr id="4" name="Footer Placeholder 3"/>
          <p:cNvSpPr>
            <a:spLocks noGrp="1"/>
          </p:cNvSpPr>
          <p:nvPr>
            <p:ph type="ftr" sz="quarter" idx="11"/>
          </p:nvPr>
        </p:nvSpPr>
        <p:spPr/>
        <p:txBody>
          <a:bodyPr/>
          <a:lstStyle/>
          <a:p>
            <a:pPr>
              <a:defRPr/>
            </a:pPr>
            <a:r>
              <a:rPr lang="en-US" smtClean="0"/>
              <a:t>Presented By: Ryan Luback</a:t>
            </a:r>
            <a:endParaRPr lang="en-US"/>
          </a:p>
        </p:txBody>
      </p:sp>
      <p:sp>
        <p:nvSpPr>
          <p:cNvPr id="5" name="Slide Number Placeholder 4"/>
          <p:cNvSpPr>
            <a:spLocks noGrp="1"/>
          </p:cNvSpPr>
          <p:nvPr>
            <p:ph type="sldNum" sz="quarter" idx="12"/>
          </p:nvPr>
        </p:nvSpPr>
        <p:spPr/>
        <p:txBody>
          <a:bodyPr/>
          <a:lstStyle/>
          <a:p>
            <a:pPr>
              <a:defRPr/>
            </a:pPr>
            <a:fld id="{5E2900D2-6CDC-468B-BE75-1F8A8396A92E}" type="slidenum">
              <a:rPr lang="en-US"/>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2" cstate="print"/>
          <a:srcRect/>
          <a:stretch>
            <a:fillRect/>
          </a:stretch>
        </p:blipFill>
        <p:spPr bwMode="auto">
          <a:xfrm>
            <a:off x="228600" y="1905000"/>
            <a:ext cx="5446713" cy="3786188"/>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Kelly KD72501 Motor Controller</a:t>
            </a:r>
            <a:endParaRPr lang="en-US" dirty="0">
              <a:solidFill>
                <a:schemeClr val="accent1">
                  <a:satMod val="150000"/>
                </a:schemeClr>
              </a:solidFill>
            </a:endParaRPr>
          </a:p>
        </p:txBody>
      </p:sp>
      <p:sp>
        <p:nvSpPr>
          <p:cNvPr id="3" name="Content Placeholder 2"/>
          <p:cNvSpPr>
            <a:spLocks noGrp="1"/>
          </p:cNvSpPr>
          <p:nvPr>
            <p:ph idx="1"/>
          </p:nvPr>
        </p:nvSpPr>
        <p:spPr>
          <a:xfrm>
            <a:off x="5562600" y="1600200"/>
            <a:ext cx="3200400" cy="4525963"/>
          </a:xfrm>
        </p:spPr>
        <p:txBody>
          <a:bodyPr rtlCol="0">
            <a:normAutofit fontScale="55000" lnSpcReduction="20000"/>
          </a:bodyPr>
          <a:lstStyle/>
          <a:p>
            <a:pPr marL="438912" indent="-320040" fontAlgn="auto">
              <a:spcBef>
                <a:spcPts val="0"/>
              </a:spcBef>
              <a:spcAft>
                <a:spcPts val="0"/>
              </a:spcAft>
              <a:buFont typeface="Wingdings 2"/>
              <a:buChar char=""/>
              <a:defRPr/>
            </a:pPr>
            <a:r>
              <a:rPr lang="en-US" smtClean="0"/>
              <a:t>Optically </a:t>
            </a:r>
            <a:r>
              <a:rPr lang="en-US" dirty="0" smtClean="0"/>
              <a:t>Isolated:</a:t>
            </a:r>
          </a:p>
          <a:p>
            <a:pPr marL="731520" lvl="1" indent="-274320" fontAlgn="auto">
              <a:spcAft>
                <a:spcPts val="0"/>
              </a:spcAft>
              <a:buFont typeface="Wingdings"/>
              <a:buChar char=""/>
              <a:defRPr/>
            </a:pPr>
            <a:r>
              <a:rPr lang="en-US" dirty="0" smtClean="0"/>
              <a:t>throttle potentiometer </a:t>
            </a:r>
          </a:p>
          <a:p>
            <a:pPr marL="731520" lvl="1" indent="-274320" fontAlgn="auto">
              <a:spcAft>
                <a:spcPts val="0"/>
              </a:spcAft>
              <a:buFont typeface="Wingdings"/>
              <a:buChar char=""/>
              <a:defRPr/>
            </a:pPr>
            <a:r>
              <a:rPr lang="en-US" dirty="0" smtClean="0"/>
              <a:t>brake potentiometer </a:t>
            </a:r>
          </a:p>
          <a:p>
            <a:pPr marL="731520" lvl="1" indent="-274320" fontAlgn="auto">
              <a:spcAft>
                <a:spcPts val="0"/>
              </a:spcAft>
              <a:buFont typeface="Wingdings"/>
              <a:buChar char=""/>
              <a:defRPr/>
            </a:pPr>
            <a:r>
              <a:rPr lang="en-US" dirty="0" smtClean="0"/>
              <a:t>switches</a:t>
            </a:r>
          </a:p>
          <a:p>
            <a:pPr marL="438912" indent="-320040" fontAlgn="auto">
              <a:spcBef>
                <a:spcPts val="0"/>
              </a:spcBef>
              <a:spcAft>
                <a:spcPts val="0"/>
              </a:spcAft>
              <a:buFont typeface="Wingdings 2"/>
              <a:buChar char=""/>
              <a:defRPr/>
            </a:pPr>
            <a:r>
              <a:rPr lang="en-US" dirty="0" smtClean="0"/>
              <a:t>Uses high power MOSFETs to achieve ~99% efficiency</a:t>
            </a:r>
          </a:p>
          <a:p>
            <a:pPr marL="438912" indent="-320040" fontAlgn="auto">
              <a:spcBef>
                <a:spcPts val="0"/>
              </a:spcBef>
              <a:spcAft>
                <a:spcPts val="0"/>
              </a:spcAft>
              <a:buFont typeface="Wingdings 2"/>
              <a:buChar char=""/>
              <a:defRPr/>
            </a:pPr>
            <a:r>
              <a:rPr lang="en-US" dirty="0" smtClean="0"/>
              <a:t>200 Amps continuous</a:t>
            </a:r>
          </a:p>
          <a:p>
            <a:pPr marL="438912" indent="-320040" fontAlgn="auto">
              <a:spcBef>
                <a:spcPts val="0"/>
              </a:spcBef>
              <a:spcAft>
                <a:spcPts val="0"/>
              </a:spcAft>
              <a:buFont typeface="Wingdings 2"/>
              <a:buChar char=""/>
              <a:defRPr/>
            </a:pPr>
            <a:r>
              <a:rPr lang="en-US" dirty="0" smtClean="0"/>
              <a:t>500 Amp peak for 1 minute</a:t>
            </a:r>
          </a:p>
          <a:p>
            <a:pPr marL="438912" indent="-320040" fontAlgn="auto">
              <a:spcBef>
                <a:spcPts val="0"/>
              </a:spcBef>
              <a:spcAft>
                <a:spcPts val="0"/>
              </a:spcAft>
              <a:buFont typeface="Wingdings 2"/>
              <a:buChar char=""/>
              <a:defRPr/>
            </a:pPr>
            <a:r>
              <a:rPr lang="en-US" dirty="0" smtClean="0"/>
              <a:t>Built in regenerative braking that can recapture up to 100 amps</a:t>
            </a:r>
          </a:p>
          <a:p>
            <a:pPr marL="731520" lvl="1" indent="-274320" fontAlgn="auto">
              <a:spcAft>
                <a:spcPts val="0"/>
              </a:spcAft>
              <a:buFont typeface="Wingdings"/>
              <a:buChar char=""/>
              <a:defRPr/>
            </a:pPr>
            <a:r>
              <a:rPr lang="en-US" dirty="0" smtClean="0"/>
              <a:t>Still requires mechanical brakes</a:t>
            </a:r>
          </a:p>
          <a:p>
            <a:pPr marL="438912" indent="-320040" fontAlgn="auto">
              <a:spcBef>
                <a:spcPts val="0"/>
              </a:spcBef>
              <a:spcAft>
                <a:spcPts val="0"/>
              </a:spcAft>
              <a:buFont typeface="Wingdings 2"/>
              <a:buChar char=""/>
              <a:defRPr/>
            </a:pPr>
            <a:r>
              <a:rPr lang="en-US" dirty="0" smtClean="0"/>
              <a:t>Programmable controller with a user-friendly GUI</a:t>
            </a:r>
            <a:endParaRPr lang="en-US" dirty="0"/>
          </a:p>
        </p:txBody>
      </p:sp>
      <p:sp>
        <p:nvSpPr>
          <p:cNvPr id="5" name="Footer Placeholder 4"/>
          <p:cNvSpPr>
            <a:spLocks noGrp="1"/>
          </p:cNvSpPr>
          <p:nvPr>
            <p:ph type="ftr" sz="quarter" idx="11"/>
          </p:nvPr>
        </p:nvSpPr>
        <p:spPr/>
        <p:txBody>
          <a:bodyPr/>
          <a:lstStyle/>
          <a:p>
            <a:pPr>
              <a:defRPr/>
            </a:pPr>
            <a:r>
              <a:rPr lang="en-US" smtClean="0"/>
              <a:t>Presented By: Danny Covyeau</a:t>
            </a:r>
            <a:endParaRPr lang="en-US"/>
          </a:p>
        </p:txBody>
      </p:sp>
      <p:sp>
        <p:nvSpPr>
          <p:cNvPr id="22533" name="TextBox 5"/>
          <p:cNvSpPr txBox="1">
            <a:spLocks noChangeArrowheads="1"/>
          </p:cNvSpPr>
          <p:nvPr/>
        </p:nvSpPr>
        <p:spPr bwMode="auto">
          <a:xfrm>
            <a:off x="1295400" y="5791200"/>
            <a:ext cx="3200400" cy="369888"/>
          </a:xfrm>
          <a:prstGeom prst="rect">
            <a:avLst/>
          </a:prstGeom>
          <a:noFill/>
          <a:ln w="9525">
            <a:noFill/>
            <a:miter lim="800000"/>
            <a:headEnd/>
            <a:tailEnd/>
          </a:ln>
        </p:spPr>
        <p:txBody>
          <a:bodyPr>
            <a:spAutoFit/>
          </a:bodyPr>
          <a:lstStyle/>
          <a:p>
            <a:r>
              <a:rPr lang="en-US" i="1">
                <a:latin typeface="Corbel" pitchFamily="34" charset="0"/>
              </a:rPr>
              <a:t>* Courtesy Kelly KD User Manual</a:t>
            </a:r>
            <a:endParaRPr lang="en-US">
              <a:latin typeface="Corbel" pitchFamily="34" charset="0"/>
            </a:endParaRPr>
          </a:p>
        </p:txBody>
      </p:sp>
      <p:sp>
        <p:nvSpPr>
          <p:cNvPr id="7" name="Slide Number Placeholder 6"/>
          <p:cNvSpPr>
            <a:spLocks noGrp="1"/>
          </p:cNvSpPr>
          <p:nvPr>
            <p:ph type="sldNum" sz="quarter" idx="12"/>
          </p:nvPr>
        </p:nvSpPr>
        <p:spPr/>
        <p:txBody>
          <a:bodyPr/>
          <a:lstStyle/>
          <a:p>
            <a:pPr>
              <a:defRPr/>
            </a:pPr>
            <a:fld id="{4B7C56A6-C6AF-47F0-BC9C-3AEB1088453B}" type="slidenum">
              <a:rPr lang="en-US"/>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52728"/>
          </a:xfrm>
        </p:spPr>
        <p:txBody>
          <a:bodyPr>
            <a:normAutofit fontScale="90000"/>
          </a:bodyPr>
          <a:lstStyle/>
          <a:p>
            <a:pPr fontAlgn="auto">
              <a:spcAft>
                <a:spcPts val="0"/>
              </a:spcAft>
              <a:defRPr/>
            </a:pPr>
            <a:r>
              <a:rPr lang="en-US" dirty="0" smtClean="0">
                <a:solidFill>
                  <a:schemeClr val="accent1">
                    <a:satMod val="150000"/>
                  </a:schemeClr>
                </a:solidFill>
              </a:rPr>
              <a:t>Risk 1: Full Completion of the Vehicle</a:t>
            </a:r>
            <a:br>
              <a:rPr lang="en-US" dirty="0" smtClean="0">
                <a:solidFill>
                  <a:schemeClr val="accent1">
                    <a:satMod val="150000"/>
                  </a:schemeClr>
                </a:solidFill>
              </a:rPr>
            </a:br>
            <a:endParaRPr lang="en-US" dirty="0">
              <a:solidFill>
                <a:schemeClr val="accent1">
                  <a:satMod val="150000"/>
                </a:schemeClr>
              </a:solidFill>
            </a:endParaRPr>
          </a:p>
        </p:txBody>
      </p:sp>
      <p:sp>
        <p:nvSpPr>
          <p:cNvPr id="95234" name="Content Placeholder 2"/>
          <p:cNvSpPr>
            <a:spLocks noGrp="1"/>
          </p:cNvSpPr>
          <p:nvPr>
            <p:ph idx="1"/>
          </p:nvPr>
        </p:nvSpPr>
        <p:spPr/>
        <p:txBody>
          <a:bodyPr/>
          <a:lstStyle/>
          <a:p>
            <a:r>
              <a:rPr lang="en-US" smtClean="0"/>
              <a:t>Probability - high</a:t>
            </a:r>
          </a:p>
          <a:p>
            <a:endParaRPr lang="en-US" smtClean="0"/>
          </a:p>
          <a:p>
            <a:r>
              <a:rPr lang="en-US" smtClean="0"/>
              <a:t>Consequences - catastrophic</a:t>
            </a:r>
          </a:p>
          <a:p>
            <a:endParaRPr lang="en-US" smtClean="0"/>
          </a:p>
          <a:p>
            <a:r>
              <a:rPr lang="en-US" smtClean="0"/>
              <a:t>Strategy - Gantt chart</a:t>
            </a:r>
          </a:p>
        </p:txBody>
      </p:sp>
      <p:sp>
        <p:nvSpPr>
          <p:cNvPr id="4" name="Footer Placeholder 3"/>
          <p:cNvSpPr>
            <a:spLocks noGrp="1"/>
          </p:cNvSpPr>
          <p:nvPr>
            <p:ph type="ftr" sz="quarter" idx="11"/>
          </p:nvPr>
        </p:nvSpPr>
        <p:spPr/>
        <p:txBody>
          <a:bodyPr/>
          <a:lstStyle/>
          <a:p>
            <a:pPr>
              <a:defRPr/>
            </a:pPr>
            <a:r>
              <a:rPr lang="en-US" smtClean="0"/>
              <a:t>Presented By: Ryan Luback</a:t>
            </a:r>
            <a:endParaRPr lang="en-US"/>
          </a:p>
        </p:txBody>
      </p:sp>
      <p:sp>
        <p:nvSpPr>
          <p:cNvPr id="5" name="Slide Number Placeholder 4"/>
          <p:cNvSpPr>
            <a:spLocks noGrp="1"/>
          </p:cNvSpPr>
          <p:nvPr>
            <p:ph type="sldNum" sz="quarter" idx="12"/>
          </p:nvPr>
        </p:nvSpPr>
        <p:spPr/>
        <p:txBody>
          <a:bodyPr/>
          <a:lstStyle/>
          <a:p>
            <a:pPr>
              <a:defRPr/>
            </a:pPr>
            <a:fld id="{89AFECCB-2E5B-4F41-A3F6-ACD09FFA4336}" type="slidenum">
              <a:rPr lang="en-US"/>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Gantt Chart</a:t>
            </a:r>
            <a:endParaRPr lang="en-US" dirty="0">
              <a:solidFill>
                <a:schemeClr val="accent1">
                  <a:satMod val="150000"/>
                </a:schemeClr>
              </a:solidFill>
            </a:endParaRPr>
          </a:p>
        </p:txBody>
      </p:sp>
      <p:pic>
        <p:nvPicPr>
          <p:cNvPr id="96258" name="Picture 2"/>
          <p:cNvPicPr>
            <a:picLocks noGrp="1" noChangeAspect="1" noChangeArrowheads="1"/>
          </p:cNvPicPr>
          <p:nvPr>
            <p:ph idx="1"/>
          </p:nvPr>
        </p:nvPicPr>
        <p:blipFill>
          <a:blip r:embed="rId2" cstate="print"/>
          <a:srcRect/>
          <a:stretch>
            <a:fillRect/>
          </a:stretch>
        </p:blipFill>
        <p:spPr>
          <a:xfrm>
            <a:off x="88900" y="1295400"/>
            <a:ext cx="8985250" cy="5181600"/>
          </a:xfrm>
        </p:spPr>
      </p:pic>
      <p:sp>
        <p:nvSpPr>
          <p:cNvPr id="3" name="Footer Placeholder 2"/>
          <p:cNvSpPr>
            <a:spLocks noGrp="1"/>
          </p:cNvSpPr>
          <p:nvPr>
            <p:ph type="ftr" sz="quarter" idx="11"/>
          </p:nvPr>
        </p:nvSpPr>
        <p:spPr/>
        <p:txBody>
          <a:bodyPr/>
          <a:lstStyle/>
          <a:p>
            <a:pPr>
              <a:defRPr/>
            </a:pPr>
            <a:r>
              <a:rPr lang="en-US" smtClean="0"/>
              <a:t>Presented By: Ryan Luback</a:t>
            </a:r>
            <a:endParaRPr lang="en-US"/>
          </a:p>
        </p:txBody>
      </p:sp>
      <p:sp>
        <p:nvSpPr>
          <p:cNvPr id="4" name="Slide Number Placeholder 3"/>
          <p:cNvSpPr>
            <a:spLocks noGrp="1"/>
          </p:cNvSpPr>
          <p:nvPr>
            <p:ph type="sldNum" sz="quarter" idx="12"/>
          </p:nvPr>
        </p:nvSpPr>
        <p:spPr/>
        <p:txBody>
          <a:bodyPr/>
          <a:lstStyle/>
          <a:p>
            <a:pPr>
              <a:defRPr/>
            </a:pPr>
            <a:fld id="{3270EAE5-0F8F-4AE9-9201-9C5229194A8D}" type="slidenum">
              <a:rPr lang="en-US"/>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fontScale="90000"/>
          </a:bodyPr>
          <a:lstStyle/>
          <a:p>
            <a:pPr fontAlgn="auto">
              <a:spcAft>
                <a:spcPts val="0"/>
              </a:spcAft>
              <a:defRPr/>
            </a:pPr>
            <a:r>
              <a:rPr lang="en-US" dirty="0" smtClean="0">
                <a:solidFill>
                  <a:schemeClr val="accent1">
                    <a:satMod val="150000"/>
                  </a:schemeClr>
                </a:solidFill>
              </a:rPr>
              <a:t>Risk 2: Receiving Parts</a:t>
            </a:r>
            <a:br>
              <a:rPr lang="en-US" dirty="0" smtClean="0">
                <a:solidFill>
                  <a:schemeClr val="accent1">
                    <a:satMod val="150000"/>
                  </a:schemeClr>
                </a:solidFill>
              </a:rPr>
            </a:br>
            <a:endParaRPr lang="en-US" dirty="0">
              <a:solidFill>
                <a:schemeClr val="accent1">
                  <a:satMod val="150000"/>
                </a:schemeClr>
              </a:solidFill>
            </a:endParaRPr>
          </a:p>
        </p:txBody>
      </p:sp>
      <p:sp>
        <p:nvSpPr>
          <p:cNvPr id="97282" name="Content Placeholder 2"/>
          <p:cNvSpPr>
            <a:spLocks noGrp="1"/>
          </p:cNvSpPr>
          <p:nvPr>
            <p:ph idx="1"/>
          </p:nvPr>
        </p:nvSpPr>
        <p:spPr/>
        <p:txBody>
          <a:bodyPr/>
          <a:lstStyle/>
          <a:p>
            <a:r>
              <a:rPr lang="en-US" smtClean="0"/>
              <a:t>Probability - high</a:t>
            </a:r>
          </a:p>
          <a:p>
            <a:endParaRPr lang="en-US" smtClean="0"/>
          </a:p>
          <a:p>
            <a:r>
              <a:rPr lang="en-US" smtClean="0"/>
              <a:t>Consequences - severe</a:t>
            </a:r>
          </a:p>
          <a:p>
            <a:endParaRPr lang="en-US" smtClean="0"/>
          </a:p>
          <a:p>
            <a:r>
              <a:rPr lang="en-US" smtClean="0"/>
              <a:t>Strategy - have all parts ordered before Christmas break</a:t>
            </a:r>
          </a:p>
          <a:p>
            <a:endParaRPr lang="en-US" smtClean="0"/>
          </a:p>
        </p:txBody>
      </p:sp>
      <p:sp>
        <p:nvSpPr>
          <p:cNvPr id="4" name="Footer Placeholder 3"/>
          <p:cNvSpPr>
            <a:spLocks noGrp="1"/>
          </p:cNvSpPr>
          <p:nvPr>
            <p:ph type="ftr" sz="quarter" idx="11"/>
          </p:nvPr>
        </p:nvSpPr>
        <p:spPr/>
        <p:txBody>
          <a:bodyPr/>
          <a:lstStyle/>
          <a:p>
            <a:pPr>
              <a:defRPr/>
            </a:pPr>
            <a:r>
              <a:rPr lang="en-US" smtClean="0"/>
              <a:t>Presented By: Ryan Luback</a:t>
            </a:r>
            <a:endParaRPr lang="en-US"/>
          </a:p>
        </p:txBody>
      </p:sp>
      <p:sp>
        <p:nvSpPr>
          <p:cNvPr id="5" name="Slide Number Placeholder 4"/>
          <p:cNvSpPr>
            <a:spLocks noGrp="1"/>
          </p:cNvSpPr>
          <p:nvPr>
            <p:ph type="sldNum" sz="quarter" idx="12"/>
          </p:nvPr>
        </p:nvSpPr>
        <p:spPr/>
        <p:txBody>
          <a:bodyPr/>
          <a:lstStyle/>
          <a:p>
            <a:pPr>
              <a:defRPr/>
            </a:pPr>
            <a:fld id="{EE274E8B-3908-4401-9B8E-519EA172FAD6}" type="slidenum">
              <a:rPr lang="en-US"/>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52728"/>
          </a:xfrm>
        </p:spPr>
        <p:txBody>
          <a:bodyPr>
            <a:normAutofit fontScale="90000"/>
          </a:bodyPr>
          <a:lstStyle/>
          <a:p>
            <a:pPr fontAlgn="auto">
              <a:spcAft>
                <a:spcPts val="0"/>
              </a:spcAft>
              <a:defRPr/>
            </a:pPr>
            <a:r>
              <a:rPr lang="en-US" dirty="0" smtClean="0">
                <a:solidFill>
                  <a:schemeClr val="accent1">
                    <a:satMod val="150000"/>
                  </a:schemeClr>
                </a:solidFill>
              </a:rPr>
              <a:t>Risk 3: Obtaining Funding</a:t>
            </a:r>
            <a:br>
              <a:rPr lang="en-US" dirty="0" smtClean="0">
                <a:solidFill>
                  <a:schemeClr val="accent1">
                    <a:satMod val="150000"/>
                  </a:schemeClr>
                </a:solidFill>
              </a:rPr>
            </a:br>
            <a:endParaRPr lang="en-US" dirty="0">
              <a:solidFill>
                <a:schemeClr val="accent1">
                  <a:satMod val="150000"/>
                </a:schemeClr>
              </a:solidFill>
            </a:endParaRPr>
          </a:p>
        </p:txBody>
      </p:sp>
      <p:sp>
        <p:nvSpPr>
          <p:cNvPr id="98306" name="Content Placeholder 2"/>
          <p:cNvSpPr>
            <a:spLocks noGrp="1"/>
          </p:cNvSpPr>
          <p:nvPr>
            <p:ph idx="1"/>
          </p:nvPr>
        </p:nvSpPr>
        <p:spPr/>
        <p:txBody>
          <a:bodyPr/>
          <a:lstStyle/>
          <a:p>
            <a:r>
              <a:rPr lang="en-US" smtClean="0"/>
              <a:t>Probability - low</a:t>
            </a:r>
          </a:p>
          <a:p>
            <a:endParaRPr lang="en-US" smtClean="0"/>
          </a:p>
          <a:p>
            <a:r>
              <a:rPr lang="en-US" smtClean="0"/>
              <a:t>Consequences – minor in terms of completing project, however severe in doing well in the competition</a:t>
            </a:r>
          </a:p>
          <a:p>
            <a:endParaRPr lang="en-US" smtClean="0"/>
          </a:p>
          <a:p>
            <a:r>
              <a:rPr lang="en-US" smtClean="0"/>
              <a:t>Strategy -set deadline in which the team finalizes the design according to their budget</a:t>
            </a:r>
          </a:p>
          <a:p>
            <a:endParaRPr lang="en-US" smtClean="0"/>
          </a:p>
        </p:txBody>
      </p:sp>
      <p:sp>
        <p:nvSpPr>
          <p:cNvPr id="4" name="Footer Placeholder 3"/>
          <p:cNvSpPr>
            <a:spLocks noGrp="1"/>
          </p:cNvSpPr>
          <p:nvPr>
            <p:ph type="ftr" sz="quarter" idx="11"/>
          </p:nvPr>
        </p:nvSpPr>
        <p:spPr/>
        <p:txBody>
          <a:bodyPr/>
          <a:lstStyle/>
          <a:p>
            <a:pPr>
              <a:defRPr/>
            </a:pPr>
            <a:r>
              <a:rPr lang="en-US" smtClean="0"/>
              <a:t>Presented By: Ryan Luback</a:t>
            </a:r>
            <a:endParaRPr lang="en-US"/>
          </a:p>
        </p:txBody>
      </p:sp>
      <p:sp>
        <p:nvSpPr>
          <p:cNvPr id="5" name="Slide Number Placeholder 4"/>
          <p:cNvSpPr>
            <a:spLocks noGrp="1"/>
          </p:cNvSpPr>
          <p:nvPr>
            <p:ph type="sldNum" sz="quarter" idx="12"/>
          </p:nvPr>
        </p:nvSpPr>
        <p:spPr/>
        <p:txBody>
          <a:bodyPr/>
          <a:lstStyle/>
          <a:p>
            <a:pPr>
              <a:defRPr/>
            </a:pPr>
            <a:fld id="{EE0FF50D-1A29-46FC-9190-DC4252F32731}" type="slidenum">
              <a:rPr lang="en-US"/>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52728"/>
          </a:xfrm>
        </p:spPr>
        <p:txBody>
          <a:bodyPr>
            <a:normAutofit fontScale="90000"/>
          </a:bodyPr>
          <a:lstStyle/>
          <a:p>
            <a:pPr fontAlgn="auto">
              <a:spcAft>
                <a:spcPts val="0"/>
              </a:spcAft>
              <a:defRPr/>
            </a:pPr>
            <a:r>
              <a:rPr lang="en-US" dirty="0" smtClean="0">
                <a:solidFill>
                  <a:schemeClr val="accent1">
                    <a:satMod val="150000"/>
                  </a:schemeClr>
                </a:solidFill>
              </a:rPr>
              <a:t>Risk 4: Changes in the Design</a:t>
            </a:r>
            <a:br>
              <a:rPr lang="en-US" dirty="0" smtClean="0">
                <a:solidFill>
                  <a:schemeClr val="accent1">
                    <a:satMod val="150000"/>
                  </a:schemeClr>
                </a:solidFill>
              </a:rPr>
            </a:br>
            <a:endParaRPr lang="en-US" dirty="0">
              <a:solidFill>
                <a:schemeClr val="accent1">
                  <a:satMod val="150000"/>
                </a:schemeClr>
              </a:solidFill>
            </a:endParaRPr>
          </a:p>
        </p:txBody>
      </p:sp>
      <p:sp>
        <p:nvSpPr>
          <p:cNvPr id="99330" name="Content Placeholder 2"/>
          <p:cNvSpPr>
            <a:spLocks noGrp="1"/>
          </p:cNvSpPr>
          <p:nvPr>
            <p:ph idx="1"/>
          </p:nvPr>
        </p:nvSpPr>
        <p:spPr/>
        <p:txBody>
          <a:bodyPr/>
          <a:lstStyle/>
          <a:p>
            <a:r>
              <a:rPr lang="en-US" smtClean="0"/>
              <a:t>Probability - very high</a:t>
            </a:r>
          </a:p>
          <a:p>
            <a:endParaRPr lang="en-US" smtClean="0"/>
          </a:p>
          <a:p>
            <a:r>
              <a:rPr lang="en-US" smtClean="0"/>
              <a:t>Consequences - range from minor to catastrophic</a:t>
            </a:r>
          </a:p>
          <a:p>
            <a:endParaRPr lang="en-US" smtClean="0"/>
          </a:p>
          <a:p>
            <a:r>
              <a:rPr lang="en-US" smtClean="0"/>
              <a:t>Strategy - plan for everything that may affect the design</a:t>
            </a:r>
          </a:p>
          <a:p>
            <a:endParaRPr lang="en-US" smtClean="0"/>
          </a:p>
        </p:txBody>
      </p:sp>
      <p:sp>
        <p:nvSpPr>
          <p:cNvPr id="4" name="Footer Placeholder 3"/>
          <p:cNvSpPr>
            <a:spLocks noGrp="1"/>
          </p:cNvSpPr>
          <p:nvPr>
            <p:ph type="ftr" sz="quarter" idx="11"/>
          </p:nvPr>
        </p:nvSpPr>
        <p:spPr/>
        <p:txBody>
          <a:bodyPr/>
          <a:lstStyle/>
          <a:p>
            <a:pPr>
              <a:defRPr/>
            </a:pPr>
            <a:r>
              <a:rPr lang="en-US" smtClean="0"/>
              <a:t>Presented By: Ryan Luback</a:t>
            </a:r>
            <a:endParaRPr lang="en-US"/>
          </a:p>
        </p:txBody>
      </p:sp>
      <p:sp>
        <p:nvSpPr>
          <p:cNvPr id="5" name="Slide Number Placeholder 4"/>
          <p:cNvSpPr>
            <a:spLocks noGrp="1"/>
          </p:cNvSpPr>
          <p:nvPr>
            <p:ph type="sldNum" sz="quarter" idx="12"/>
          </p:nvPr>
        </p:nvSpPr>
        <p:spPr/>
        <p:txBody>
          <a:bodyPr/>
          <a:lstStyle/>
          <a:p>
            <a:pPr>
              <a:defRPr/>
            </a:pPr>
            <a:fld id="{1EB14F61-0E4C-48C0-BA6F-84582219E335}" type="slidenum">
              <a:rPr lang="en-US"/>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fontAlgn="auto">
              <a:spcAft>
                <a:spcPts val="0"/>
              </a:spcAft>
              <a:defRPr/>
            </a:pPr>
            <a:r>
              <a:rPr lang="en-US" dirty="0" smtClean="0">
                <a:solidFill>
                  <a:schemeClr val="accent1">
                    <a:satMod val="150000"/>
                  </a:schemeClr>
                </a:solidFill>
              </a:rPr>
              <a:t>Braking System Design</a:t>
            </a:r>
            <a:endParaRPr lang="en-US" dirty="0">
              <a:solidFill>
                <a:schemeClr val="accent1">
                  <a:satMod val="150000"/>
                </a:schemeClr>
              </a:solidFill>
            </a:endParaRPr>
          </a:p>
        </p:txBody>
      </p:sp>
      <p:sp>
        <p:nvSpPr>
          <p:cNvPr id="100354" name="Subtitle 5"/>
          <p:cNvSpPr>
            <a:spLocks noGrp="1"/>
          </p:cNvSpPr>
          <p:nvPr>
            <p:ph type="subTitle" idx="1"/>
          </p:nvPr>
        </p:nvSpPr>
        <p:spPr>
          <a:xfrm>
            <a:off x="685800" y="1828800"/>
            <a:ext cx="8077200" cy="1500188"/>
          </a:xfrm>
        </p:spPr>
        <p:txBody>
          <a:bodyPr/>
          <a:lstStyle/>
          <a:p>
            <a:r>
              <a:rPr lang="en-US" smtClean="0"/>
              <a:t>Presented By: Sam Risberg</a:t>
            </a:r>
          </a:p>
        </p:txBody>
      </p:sp>
      <p:sp>
        <p:nvSpPr>
          <p:cNvPr id="4" name="Slide Number Placeholder 3"/>
          <p:cNvSpPr>
            <a:spLocks noGrp="1"/>
          </p:cNvSpPr>
          <p:nvPr>
            <p:ph type="sldNum" sz="quarter" idx="12"/>
          </p:nvPr>
        </p:nvSpPr>
        <p:spPr/>
        <p:txBody>
          <a:bodyPr/>
          <a:lstStyle/>
          <a:p>
            <a:pPr>
              <a:defRPr/>
            </a:pPr>
            <a:fld id="{0EB4F059-BA81-49BB-AD38-3AAB55864EA5}" type="slidenum">
              <a:rPr lang="en-US"/>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Brakes and Components</a:t>
            </a:r>
            <a:endParaRPr lang="en-US" sz="2200" dirty="0">
              <a:solidFill>
                <a:schemeClr val="accent1">
                  <a:satMod val="150000"/>
                </a:schemeClr>
              </a:solidFill>
            </a:endParaRPr>
          </a:p>
        </p:txBody>
      </p:sp>
      <p:sp>
        <p:nvSpPr>
          <p:cNvPr id="101378" name="Content Placeholder 2"/>
          <p:cNvSpPr>
            <a:spLocks noGrp="1"/>
          </p:cNvSpPr>
          <p:nvPr>
            <p:ph idx="1"/>
          </p:nvPr>
        </p:nvSpPr>
        <p:spPr/>
        <p:txBody>
          <a:bodyPr/>
          <a:lstStyle/>
          <a:p>
            <a:r>
              <a:rPr lang="en-US" smtClean="0"/>
              <a:t>Brakes will use:</a:t>
            </a:r>
          </a:p>
          <a:p>
            <a:pPr>
              <a:buFont typeface="Wingdings 2" pitchFamily="18" charset="2"/>
              <a:buNone/>
            </a:pPr>
            <a:endParaRPr lang="en-US" smtClean="0"/>
          </a:p>
          <a:p>
            <a:pPr>
              <a:buFont typeface="Wingdings 2" pitchFamily="18" charset="2"/>
              <a:buNone/>
            </a:pPr>
            <a:r>
              <a:rPr lang="en-US" smtClean="0"/>
              <a:t>-Wilwood Calipers</a:t>
            </a:r>
          </a:p>
          <a:p>
            <a:endParaRPr lang="en-US" smtClean="0"/>
          </a:p>
          <a:p>
            <a:pPr>
              <a:buFont typeface="Wingdings 2" pitchFamily="18" charset="2"/>
              <a:buNone/>
            </a:pPr>
            <a:r>
              <a:rPr lang="en-US" smtClean="0"/>
              <a:t>-Motorcycle rotors and pads</a:t>
            </a:r>
          </a:p>
          <a:p>
            <a:endParaRPr lang="en-US" smtClean="0"/>
          </a:p>
        </p:txBody>
      </p:sp>
      <p:pic>
        <p:nvPicPr>
          <p:cNvPr id="101379" name="Picture 2" descr="C:\Users\Samuel\Desktop\Wilwood Dynalite Single.JPG"/>
          <p:cNvPicPr>
            <a:picLocks noChangeAspect="1" noChangeArrowheads="1"/>
          </p:cNvPicPr>
          <p:nvPr/>
        </p:nvPicPr>
        <p:blipFill>
          <a:blip r:embed="rId2" cstate="print"/>
          <a:srcRect/>
          <a:stretch>
            <a:fillRect/>
          </a:stretch>
        </p:blipFill>
        <p:spPr bwMode="auto">
          <a:xfrm>
            <a:off x="5932488" y="1673225"/>
            <a:ext cx="2967037" cy="2289175"/>
          </a:xfrm>
          <a:prstGeom prst="rect">
            <a:avLst/>
          </a:prstGeom>
          <a:noFill/>
          <a:ln w="9525">
            <a:noFill/>
            <a:miter lim="800000"/>
            <a:headEnd/>
            <a:tailEnd/>
          </a:ln>
        </p:spPr>
      </p:pic>
      <p:pic>
        <p:nvPicPr>
          <p:cNvPr id="101380" name="Picture 3" descr="C:\Users\Samuel\Desktop\DF520W_LEFT_400.jpg"/>
          <p:cNvPicPr>
            <a:picLocks noChangeAspect="1" noChangeArrowheads="1"/>
          </p:cNvPicPr>
          <p:nvPr/>
        </p:nvPicPr>
        <p:blipFill>
          <a:blip r:embed="rId3" cstate="print"/>
          <a:srcRect/>
          <a:stretch>
            <a:fillRect/>
          </a:stretch>
        </p:blipFill>
        <p:spPr bwMode="auto">
          <a:xfrm>
            <a:off x="6096000" y="3962400"/>
            <a:ext cx="2640013" cy="2309813"/>
          </a:xfrm>
          <a:prstGeom prst="rect">
            <a:avLst/>
          </a:prstGeom>
          <a:noFill/>
          <a:ln w="9525">
            <a:noFill/>
            <a:miter lim="800000"/>
            <a:headEnd/>
            <a:tailEnd/>
          </a:ln>
        </p:spPr>
      </p:pic>
      <p:pic>
        <p:nvPicPr>
          <p:cNvPr id="101381" name="Picture 4" descr="C:\Users\Samuel\Desktop\download.jpg"/>
          <p:cNvPicPr>
            <a:picLocks noChangeAspect="1" noChangeArrowheads="1"/>
          </p:cNvPicPr>
          <p:nvPr/>
        </p:nvPicPr>
        <p:blipFill>
          <a:blip r:embed="rId4" cstate="print"/>
          <a:srcRect/>
          <a:stretch>
            <a:fillRect/>
          </a:stretch>
        </p:blipFill>
        <p:spPr bwMode="auto">
          <a:xfrm>
            <a:off x="3810000" y="4714875"/>
            <a:ext cx="2143125" cy="214312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Presented By: Sam Risberg</a:t>
            </a:r>
            <a:endParaRPr lang="en-US"/>
          </a:p>
        </p:txBody>
      </p:sp>
      <p:sp>
        <p:nvSpPr>
          <p:cNvPr id="5" name="Slide Number Placeholder 4"/>
          <p:cNvSpPr>
            <a:spLocks noGrp="1"/>
          </p:cNvSpPr>
          <p:nvPr>
            <p:ph type="sldNum" sz="quarter" idx="12"/>
          </p:nvPr>
        </p:nvSpPr>
        <p:spPr/>
        <p:txBody>
          <a:bodyPr/>
          <a:lstStyle/>
          <a:p>
            <a:pPr>
              <a:defRPr/>
            </a:pPr>
            <a:fld id="{3B1C3626-2AA3-4EE5-B370-F91093F81DD7}" type="slidenum">
              <a:rPr lang="en-US"/>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38100"/>
            <a:ext cx="8229600" cy="1143000"/>
          </a:xfrm>
        </p:spPr>
        <p:txBody>
          <a:bodyPr/>
          <a:lstStyle/>
          <a:p>
            <a:pPr fontAlgn="auto">
              <a:spcAft>
                <a:spcPts val="0"/>
              </a:spcAft>
              <a:defRPr/>
            </a:pPr>
            <a:r>
              <a:rPr lang="en-US" dirty="0" smtClean="0">
                <a:solidFill>
                  <a:schemeClr val="accent1">
                    <a:satMod val="150000"/>
                  </a:schemeClr>
                </a:solidFill>
              </a:rPr>
              <a:t>Brake Force Calculations</a:t>
            </a:r>
            <a:endParaRPr lang="en-US" dirty="0">
              <a:solidFill>
                <a:schemeClr val="accent1">
                  <a:satMod val="150000"/>
                </a:schemeClr>
              </a:solidFill>
            </a:endParaRPr>
          </a:p>
        </p:txBody>
      </p:sp>
      <p:sp>
        <p:nvSpPr>
          <p:cNvPr id="10240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pic>
        <p:nvPicPr>
          <p:cNvPr id="10240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2362200"/>
            <a:ext cx="1981200" cy="715963"/>
          </a:xfrm>
          <a:prstGeom prst="rect">
            <a:avLst/>
          </a:prstGeom>
          <a:noFill/>
          <a:ln w="9525">
            <a:noFill/>
            <a:miter lim="800000"/>
            <a:headEnd/>
            <a:tailEnd/>
          </a:ln>
        </p:spPr>
      </p:pic>
      <p:sp>
        <p:nvSpPr>
          <p:cNvPr id="102404" name="Rectangle 4"/>
          <p:cNvSpPr>
            <a:spLocks noChangeArrowheads="1"/>
          </p:cNvSpPr>
          <p:nvPr/>
        </p:nvSpPr>
        <p:spPr bwMode="auto">
          <a:xfrm>
            <a:off x="-1752600" y="15240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0240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pic>
        <p:nvPicPr>
          <p:cNvPr id="102406"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09875" y="2819400"/>
            <a:ext cx="4191000" cy="1143000"/>
          </a:xfrm>
          <a:prstGeom prst="rect">
            <a:avLst/>
          </a:prstGeom>
          <a:noFill/>
          <a:ln w="9525">
            <a:noFill/>
            <a:miter lim="800000"/>
            <a:headEnd/>
            <a:tailEnd/>
          </a:ln>
        </p:spPr>
      </p:pic>
      <p:sp>
        <p:nvSpPr>
          <p:cNvPr id="102407"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0240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02409"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02410"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pic>
        <p:nvPicPr>
          <p:cNvPr id="102411"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5000" y="5867400"/>
            <a:ext cx="5507038" cy="457200"/>
          </a:xfrm>
          <a:prstGeom prst="rect">
            <a:avLst/>
          </a:prstGeom>
          <a:noFill/>
          <a:ln w="9525">
            <a:noFill/>
            <a:miter lim="800000"/>
            <a:headEnd/>
            <a:tailEnd/>
          </a:ln>
        </p:spPr>
      </p:pic>
      <p:sp>
        <p:nvSpPr>
          <p:cNvPr id="10241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0241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pic>
        <p:nvPicPr>
          <p:cNvPr id="102414"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19400" y="1752600"/>
            <a:ext cx="4689475" cy="762000"/>
          </a:xfrm>
          <a:prstGeom prst="rect">
            <a:avLst/>
          </a:prstGeom>
          <a:noFill/>
          <a:ln w="9525">
            <a:noFill/>
            <a:miter lim="800000"/>
            <a:headEnd/>
            <a:tailEnd/>
          </a:ln>
        </p:spPr>
      </p:pic>
      <p:sp>
        <p:nvSpPr>
          <p:cNvPr id="10241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pic>
        <p:nvPicPr>
          <p:cNvPr id="102416"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071688" y="4419600"/>
            <a:ext cx="5000625" cy="762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Presented By: Sam Risberg</a:t>
            </a:r>
            <a:endParaRPr lang="en-US"/>
          </a:p>
        </p:txBody>
      </p:sp>
      <p:sp>
        <p:nvSpPr>
          <p:cNvPr id="4" name="Slide Number Placeholder 3"/>
          <p:cNvSpPr>
            <a:spLocks noGrp="1"/>
          </p:cNvSpPr>
          <p:nvPr>
            <p:ph type="sldNum" sz="quarter" idx="12"/>
          </p:nvPr>
        </p:nvSpPr>
        <p:spPr/>
        <p:txBody>
          <a:bodyPr/>
          <a:lstStyle/>
          <a:p>
            <a:pPr>
              <a:defRPr/>
            </a:pPr>
            <a:fld id="{EF55E0DB-B735-4E9D-B91F-35DB8A0D4195}" type="slidenum">
              <a:rPr lang="en-US"/>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Brake Force Calculations</a:t>
            </a:r>
            <a:endParaRPr lang="en-US" dirty="0">
              <a:solidFill>
                <a:schemeClr val="accent1">
                  <a:satMod val="150000"/>
                </a:schemeClr>
              </a:solidFill>
            </a:endParaRPr>
          </a:p>
        </p:txBody>
      </p:sp>
      <p:sp>
        <p:nvSpPr>
          <p:cNvPr id="103426" name="Content Placeholder 2"/>
          <p:cNvSpPr>
            <a:spLocks noGrp="1"/>
          </p:cNvSpPr>
          <p:nvPr>
            <p:ph idx="1"/>
          </p:nvPr>
        </p:nvSpPr>
        <p:spPr/>
        <p:txBody>
          <a:bodyPr/>
          <a:lstStyle/>
          <a:p>
            <a:r>
              <a:rPr lang="en-US" smtClean="0"/>
              <a:t>With a calculated stop time of 3.1 seconds from 70 mph, which is more then sufficient for competition</a:t>
            </a:r>
          </a:p>
          <a:p>
            <a:endParaRPr lang="en-US" smtClean="0"/>
          </a:p>
          <a:p>
            <a:r>
              <a:rPr lang="en-US" smtClean="0"/>
              <a:t>The force needed for this on the pedal is       203 Newtons</a:t>
            </a:r>
          </a:p>
          <a:p>
            <a:endParaRPr lang="en-US" smtClean="0"/>
          </a:p>
          <a:p>
            <a:r>
              <a:rPr lang="en-US" smtClean="0"/>
              <a:t>The energy absorbed is 416 kg</a:t>
            </a:r>
          </a:p>
        </p:txBody>
      </p:sp>
      <p:sp>
        <p:nvSpPr>
          <p:cNvPr id="4" name="Footer Placeholder 3"/>
          <p:cNvSpPr>
            <a:spLocks noGrp="1"/>
          </p:cNvSpPr>
          <p:nvPr>
            <p:ph type="ftr" sz="quarter" idx="11"/>
          </p:nvPr>
        </p:nvSpPr>
        <p:spPr/>
        <p:txBody>
          <a:bodyPr/>
          <a:lstStyle/>
          <a:p>
            <a:pPr>
              <a:defRPr/>
            </a:pPr>
            <a:r>
              <a:rPr lang="en-US" smtClean="0"/>
              <a:t>Presented By: Sam Risberg</a:t>
            </a:r>
            <a:endParaRPr lang="en-US"/>
          </a:p>
        </p:txBody>
      </p:sp>
      <p:sp>
        <p:nvSpPr>
          <p:cNvPr id="5" name="Slide Number Placeholder 4"/>
          <p:cNvSpPr>
            <a:spLocks noGrp="1"/>
          </p:cNvSpPr>
          <p:nvPr>
            <p:ph type="sldNum" sz="quarter" idx="12"/>
          </p:nvPr>
        </p:nvSpPr>
        <p:spPr/>
        <p:txBody>
          <a:bodyPr/>
          <a:lstStyle/>
          <a:p>
            <a:pPr>
              <a:defRPr/>
            </a:pPr>
            <a:fld id="{607E9045-1770-472F-8821-7DC11C8F6AC4}" type="slidenum">
              <a:rPr lang="en-US"/>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400800" cy="1143000"/>
          </a:xfrm>
        </p:spPr>
        <p:txBody>
          <a:bodyPr/>
          <a:lstStyle/>
          <a:p>
            <a:pPr fontAlgn="auto">
              <a:spcAft>
                <a:spcPts val="0"/>
              </a:spcAft>
              <a:defRPr/>
            </a:pPr>
            <a:r>
              <a:rPr lang="en-US" dirty="0" smtClean="0">
                <a:solidFill>
                  <a:schemeClr val="accent1">
                    <a:satMod val="150000"/>
                  </a:schemeClr>
                </a:solidFill>
              </a:rPr>
              <a:t>Brake Bias Bar</a:t>
            </a:r>
            <a:endParaRPr lang="en-US" dirty="0">
              <a:solidFill>
                <a:schemeClr val="accent1">
                  <a:satMod val="150000"/>
                </a:schemeClr>
              </a:solidFill>
            </a:endParaRPr>
          </a:p>
        </p:txBody>
      </p:sp>
      <p:sp>
        <p:nvSpPr>
          <p:cNvPr id="104450" name="Content Placeholder 2"/>
          <p:cNvSpPr>
            <a:spLocks noGrp="1"/>
          </p:cNvSpPr>
          <p:nvPr>
            <p:ph idx="1"/>
          </p:nvPr>
        </p:nvSpPr>
        <p:spPr/>
        <p:txBody>
          <a:bodyPr/>
          <a:lstStyle/>
          <a:p>
            <a:pPr>
              <a:buFont typeface="Wingdings 2" pitchFamily="18" charset="2"/>
              <a:buNone/>
            </a:pPr>
            <a:r>
              <a:rPr lang="en-US" smtClean="0"/>
              <a:t>-Need control over front and </a:t>
            </a:r>
          </a:p>
          <a:p>
            <a:pPr>
              <a:buFont typeface="Wingdings 2" pitchFamily="18" charset="2"/>
              <a:buNone/>
            </a:pPr>
            <a:r>
              <a:rPr lang="en-US" smtClean="0"/>
              <a:t> rear brake pressure</a:t>
            </a:r>
          </a:p>
          <a:p>
            <a:pPr>
              <a:buFont typeface="Wingdings 2" pitchFamily="18" charset="2"/>
              <a:buNone/>
            </a:pPr>
            <a:endParaRPr lang="en-US" smtClean="0"/>
          </a:p>
          <a:p>
            <a:pPr>
              <a:buFont typeface="Wingdings 2" pitchFamily="18" charset="2"/>
              <a:buNone/>
            </a:pPr>
            <a:r>
              <a:rPr lang="en-US" smtClean="0"/>
              <a:t>-Brake bias bar solves this problem via pedal position </a:t>
            </a:r>
          </a:p>
          <a:p>
            <a:pPr>
              <a:buFont typeface="Wingdings 2" pitchFamily="18" charset="2"/>
              <a:buNone/>
            </a:pPr>
            <a:endParaRPr lang="en-US" smtClean="0"/>
          </a:p>
          <a:p>
            <a:pPr>
              <a:buFont typeface="Wingdings 2" pitchFamily="18" charset="2"/>
              <a:buNone/>
            </a:pPr>
            <a:r>
              <a:rPr lang="en-US" smtClean="0"/>
              <a:t>-Will allow less braking in the rear so regenerative braking can be utilized </a:t>
            </a:r>
          </a:p>
          <a:p>
            <a:endParaRPr lang="en-US" smtClean="0"/>
          </a:p>
          <a:p>
            <a:pPr>
              <a:buFont typeface="Wingdings 2" pitchFamily="18" charset="2"/>
              <a:buNone/>
            </a:pPr>
            <a:endParaRPr lang="en-US" smtClean="0"/>
          </a:p>
        </p:txBody>
      </p:sp>
      <p:pic>
        <p:nvPicPr>
          <p:cNvPr id="104451" name="Picture 3"/>
          <p:cNvPicPr>
            <a:picLocks noChangeAspect="1" noChangeArrowheads="1"/>
          </p:cNvPicPr>
          <p:nvPr/>
        </p:nvPicPr>
        <p:blipFill>
          <a:blip r:embed="rId2" cstate="print"/>
          <a:srcRect/>
          <a:stretch>
            <a:fillRect/>
          </a:stretch>
        </p:blipFill>
        <p:spPr bwMode="auto">
          <a:xfrm>
            <a:off x="5781675" y="381000"/>
            <a:ext cx="3362325" cy="2024063"/>
          </a:xfrm>
          <a:prstGeom prst="rect">
            <a:avLst/>
          </a:prstGeom>
          <a:noFill/>
          <a:ln w="9525">
            <a:noFill/>
            <a:miter lim="800000"/>
            <a:headEnd/>
            <a:tailEnd/>
          </a:ln>
        </p:spPr>
      </p:pic>
      <p:sp>
        <p:nvSpPr>
          <p:cNvPr id="104452" name="TextBox 4"/>
          <p:cNvSpPr txBox="1">
            <a:spLocks noChangeArrowheads="1"/>
          </p:cNvSpPr>
          <p:nvPr/>
        </p:nvSpPr>
        <p:spPr bwMode="auto">
          <a:xfrm>
            <a:off x="6183313" y="2514600"/>
            <a:ext cx="2960687" cy="369888"/>
          </a:xfrm>
          <a:prstGeom prst="rect">
            <a:avLst/>
          </a:prstGeom>
          <a:noFill/>
          <a:ln w="9525">
            <a:noFill/>
            <a:miter lim="800000"/>
            <a:headEnd/>
            <a:tailEnd/>
          </a:ln>
        </p:spPr>
        <p:txBody>
          <a:bodyPr wrap="none">
            <a:spAutoFit/>
          </a:bodyPr>
          <a:lstStyle/>
          <a:p>
            <a:r>
              <a:rPr lang="en-US">
                <a:latin typeface="Corbel" pitchFamily="34" charset="0"/>
              </a:rPr>
              <a:t>3D model by Anthony Sabido </a:t>
            </a:r>
          </a:p>
        </p:txBody>
      </p:sp>
      <p:sp>
        <p:nvSpPr>
          <p:cNvPr id="6" name="Footer Placeholder 5"/>
          <p:cNvSpPr>
            <a:spLocks noGrp="1"/>
          </p:cNvSpPr>
          <p:nvPr>
            <p:ph type="ftr" sz="quarter" idx="11"/>
          </p:nvPr>
        </p:nvSpPr>
        <p:spPr/>
        <p:txBody>
          <a:bodyPr/>
          <a:lstStyle/>
          <a:p>
            <a:pPr>
              <a:defRPr/>
            </a:pPr>
            <a:r>
              <a:rPr lang="en-US" smtClean="0"/>
              <a:t>Presented By: Sam Risberg</a:t>
            </a:r>
            <a:endParaRPr lang="en-US"/>
          </a:p>
        </p:txBody>
      </p:sp>
      <p:sp>
        <p:nvSpPr>
          <p:cNvPr id="7" name="Slide Number Placeholder 6"/>
          <p:cNvSpPr>
            <a:spLocks noGrp="1"/>
          </p:cNvSpPr>
          <p:nvPr>
            <p:ph type="sldNum" sz="quarter" idx="12"/>
          </p:nvPr>
        </p:nvSpPr>
        <p:spPr/>
        <p:txBody>
          <a:bodyPr/>
          <a:lstStyle/>
          <a:p>
            <a:pPr>
              <a:defRPr/>
            </a:pPr>
            <a:fld id="{3FEED361-8941-4690-9BBA-EA06A67AB4E0}" type="slidenum">
              <a:rPr lang="en-US"/>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Optoisolator Circuit</a:t>
            </a:r>
            <a:endParaRPr lang="en-US" dirty="0">
              <a:solidFill>
                <a:schemeClr val="accent1">
                  <a:satMod val="150000"/>
                </a:schemeClr>
              </a:solidFill>
            </a:endParaRPr>
          </a:p>
        </p:txBody>
      </p:sp>
      <p:sp>
        <p:nvSpPr>
          <p:cNvPr id="23554" name="Content Placeholder 2"/>
          <p:cNvSpPr>
            <a:spLocks noGrp="1"/>
          </p:cNvSpPr>
          <p:nvPr>
            <p:ph idx="1"/>
          </p:nvPr>
        </p:nvSpPr>
        <p:spPr>
          <a:xfrm>
            <a:off x="4572000" y="2438400"/>
            <a:ext cx="4114800" cy="3687763"/>
          </a:xfrm>
        </p:spPr>
        <p:txBody>
          <a:bodyPr/>
          <a:lstStyle/>
          <a:p>
            <a:r>
              <a:rPr lang="en-US" sz="2400" smtClean="0"/>
              <a:t>Used to separate HV and LV circuits as required by the 2012 Formula Hybrid Rules</a:t>
            </a:r>
          </a:p>
          <a:p>
            <a:pPr>
              <a:buFont typeface="Wingdings 2" pitchFamily="18" charset="2"/>
              <a:buNone/>
            </a:pPr>
            <a:endParaRPr lang="en-US" sz="2400" smtClean="0"/>
          </a:p>
          <a:p>
            <a:r>
              <a:rPr lang="en-US" sz="2400" smtClean="0"/>
              <a:t>To the left is an example of the isolation circuit used for the throttle potbox</a:t>
            </a:r>
          </a:p>
        </p:txBody>
      </p:sp>
      <p:pic>
        <p:nvPicPr>
          <p:cNvPr id="23555" name="Picture 3"/>
          <p:cNvPicPr>
            <a:picLocks noChangeAspect="1" noChangeArrowheads="1"/>
          </p:cNvPicPr>
          <p:nvPr/>
        </p:nvPicPr>
        <p:blipFill>
          <a:blip r:embed="rId2" cstate="print"/>
          <a:srcRect l="8920" t="8333" r="8450" b="13441"/>
          <a:stretch>
            <a:fillRect/>
          </a:stretch>
        </p:blipFill>
        <p:spPr bwMode="auto">
          <a:xfrm>
            <a:off x="838200" y="2362200"/>
            <a:ext cx="3352800" cy="277177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Presented By: Danny Covyeau</a:t>
            </a:r>
            <a:endParaRPr lang="en-US"/>
          </a:p>
        </p:txBody>
      </p:sp>
      <p:sp>
        <p:nvSpPr>
          <p:cNvPr id="6" name="Slide Number Placeholder 5"/>
          <p:cNvSpPr>
            <a:spLocks noGrp="1"/>
          </p:cNvSpPr>
          <p:nvPr>
            <p:ph type="sldNum" sz="quarter" idx="12"/>
          </p:nvPr>
        </p:nvSpPr>
        <p:spPr/>
        <p:txBody>
          <a:bodyPr/>
          <a:lstStyle/>
          <a:p>
            <a:pPr>
              <a:defRPr/>
            </a:pPr>
            <a:fld id="{DCF665A9-0E90-4FE7-8BB9-823ED1CCB815}" type="slidenum">
              <a:rPr lang="en-US"/>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Desired Bias</a:t>
            </a:r>
            <a:endParaRPr lang="en-US" dirty="0">
              <a:solidFill>
                <a:schemeClr val="accent1">
                  <a:satMod val="150000"/>
                </a:schemeClr>
              </a:solidFill>
            </a:endParaRPr>
          </a:p>
        </p:txBody>
      </p:sp>
      <p:sp>
        <p:nvSpPr>
          <p:cNvPr id="3" name="Content Placeholder 2"/>
          <p:cNvSpPr>
            <a:spLocks noGrp="1"/>
          </p:cNvSpPr>
          <p:nvPr>
            <p:ph idx="1"/>
          </p:nvPr>
        </p:nvSpPr>
        <p:spPr>
          <a:xfrm>
            <a:off x="457200" y="1447800"/>
            <a:ext cx="8229600" cy="4678363"/>
          </a:xfrm>
        </p:spPr>
        <p:txBody>
          <a:bodyPr rtlCol="0">
            <a:normAutofit lnSpcReduction="10000"/>
          </a:bodyPr>
          <a:lstStyle/>
          <a:p>
            <a:pPr marL="438912" indent="-320040" fontAlgn="auto">
              <a:spcBef>
                <a:spcPts val="0"/>
              </a:spcBef>
              <a:spcAft>
                <a:spcPts val="0"/>
              </a:spcAft>
              <a:buFont typeface="Wingdings 2"/>
              <a:buChar char=""/>
              <a:defRPr/>
            </a:pPr>
            <a:r>
              <a:rPr lang="en-US" dirty="0" smtClean="0"/>
              <a:t>A desired bias of 80% front braking and 20% rear is required.</a:t>
            </a:r>
          </a:p>
          <a:p>
            <a:pPr marL="438912" indent="-320040" fontAlgn="auto">
              <a:spcBef>
                <a:spcPts val="0"/>
              </a:spcBef>
              <a:spcAft>
                <a:spcPts val="0"/>
              </a:spcAft>
              <a:buFont typeface="Wingdings 2"/>
              <a:buChar char=""/>
              <a:defRPr/>
            </a:pPr>
            <a:r>
              <a:rPr lang="en-US" dirty="0" smtClean="0"/>
              <a:t>This will allow for most of the pedal pressure to work on the front brakes and allow the electric motor in the rear to absorb the energy from braking turning it into battery power if desired.</a:t>
            </a:r>
          </a:p>
          <a:p>
            <a:pPr marL="438912" indent="-320040" fontAlgn="auto">
              <a:spcBef>
                <a:spcPts val="0"/>
              </a:spcBef>
              <a:spcAft>
                <a:spcPts val="0"/>
              </a:spcAft>
              <a:buFont typeface="Wingdings 2"/>
              <a:buChar char=""/>
              <a:defRPr/>
            </a:pPr>
            <a:r>
              <a:rPr lang="en-US" dirty="0" smtClean="0"/>
              <a:t>Most modern cars are ~70% front and ~30% rear braking, so out bias will not effect brake feel</a:t>
            </a:r>
          </a:p>
        </p:txBody>
      </p:sp>
      <p:sp>
        <p:nvSpPr>
          <p:cNvPr id="4" name="Footer Placeholder 3"/>
          <p:cNvSpPr>
            <a:spLocks noGrp="1"/>
          </p:cNvSpPr>
          <p:nvPr>
            <p:ph type="ftr" sz="quarter" idx="11"/>
          </p:nvPr>
        </p:nvSpPr>
        <p:spPr/>
        <p:txBody>
          <a:bodyPr/>
          <a:lstStyle/>
          <a:p>
            <a:pPr>
              <a:defRPr/>
            </a:pPr>
            <a:r>
              <a:rPr lang="en-US" smtClean="0"/>
              <a:t>Presented By: Sam Risberg</a:t>
            </a:r>
            <a:endParaRPr lang="en-US"/>
          </a:p>
        </p:txBody>
      </p:sp>
      <p:sp>
        <p:nvSpPr>
          <p:cNvPr id="5" name="Slide Number Placeholder 4"/>
          <p:cNvSpPr>
            <a:spLocks noGrp="1"/>
          </p:cNvSpPr>
          <p:nvPr>
            <p:ph type="sldNum" sz="quarter" idx="12"/>
          </p:nvPr>
        </p:nvSpPr>
        <p:spPr/>
        <p:txBody>
          <a:bodyPr/>
          <a:lstStyle/>
          <a:p>
            <a:pPr>
              <a:defRPr/>
            </a:pPr>
            <a:fld id="{1A812529-924F-489D-9ED7-2938DC8FEDB7}" type="slidenum">
              <a:rPr lang="en-US"/>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pPr fontAlgn="auto">
              <a:spcAft>
                <a:spcPts val="0"/>
              </a:spcAft>
              <a:defRPr/>
            </a:pPr>
            <a:r>
              <a:rPr lang="en-US" dirty="0" smtClean="0">
                <a:solidFill>
                  <a:schemeClr val="accent1">
                    <a:satMod val="150000"/>
                  </a:schemeClr>
                </a:solidFill>
              </a:rPr>
              <a:t>3-D </a:t>
            </a:r>
            <a:r>
              <a:rPr lang="en-US" dirty="0">
                <a:solidFill>
                  <a:schemeClr val="accent1">
                    <a:satMod val="150000"/>
                  </a:schemeClr>
                </a:solidFill>
              </a:rPr>
              <a:t>M</a:t>
            </a:r>
            <a:r>
              <a:rPr lang="en-US" dirty="0" smtClean="0">
                <a:solidFill>
                  <a:schemeClr val="accent1">
                    <a:satMod val="150000"/>
                  </a:schemeClr>
                </a:solidFill>
              </a:rPr>
              <a:t>odel </a:t>
            </a:r>
            <a:r>
              <a:rPr lang="en-US" dirty="0">
                <a:solidFill>
                  <a:schemeClr val="accent1">
                    <a:satMod val="150000"/>
                  </a:schemeClr>
                </a:solidFill>
              </a:rPr>
              <a:t>T</a:t>
            </a:r>
            <a:r>
              <a:rPr lang="en-US" dirty="0" smtClean="0">
                <a:solidFill>
                  <a:schemeClr val="accent1">
                    <a:satMod val="150000"/>
                  </a:schemeClr>
                </a:solidFill>
              </a:rPr>
              <a:t>ogether</a:t>
            </a:r>
            <a:br>
              <a:rPr lang="en-US" dirty="0" smtClean="0">
                <a:solidFill>
                  <a:schemeClr val="accent1">
                    <a:satMod val="150000"/>
                  </a:schemeClr>
                </a:solidFill>
              </a:rPr>
            </a:br>
            <a:endParaRPr lang="en-US" dirty="0">
              <a:solidFill>
                <a:schemeClr val="accent1">
                  <a:satMod val="150000"/>
                </a:schemeClr>
              </a:solidFill>
            </a:endParaRPr>
          </a:p>
        </p:txBody>
      </p:sp>
      <p:sp>
        <p:nvSpPr>
          <p:cNvPr id="106498" name="Content Placeholder 2"/>
          <p:cNvSpPr>
            <a:spLocks noGrp="1"/>
          </p:cNvSpPr>
          <p:nvPr>
            <p:ph idx="1"/>
          </p:nvPr>
        </p:nvSpPr>
        <p:spPr>
          <a:xfrm>
            <a:off x="457200" y="1371600"/>
            <a:ext cx="8229600" cy="4525963"/>
          </a:xfrm>
        </p:spPr>
        <p:txBody>
          <a:bodyPr/>
          <a:lstStyle/>
          <a:p>
            <a:r>
              <a:rPr lang="en-US" smtClean="0"/>
              <a:t>The following model shows the steering rack and brake assembly In relation to driver seat</a:t>
            </a:r>
          </a:p>
          <a:p>
            <a:r>
              <a:rPr lang="en-US" smtClean="0"/>
              <a:t>Pedal will be mounted ridigly to a plate that also houses the master cylinders and brake bias bar.</a:t>
            </a:r>
          </a:p>
          <a:p>
            <a:endParaRPr lang="en-US" smtClean="0"/>
          </a:p>
          <a:p>
            <a:endParaRPr lang="en-US" smtClean="0"/>
          </a:p>
        </p:txBody>
      </p:sp>
      <p:pic>
        <p:nvPicPr>
          <p:cNvPr id="106499" name="Picture 2" descr="C:\Users\Samuel\Desktop\cockpit.png"/>
          <p:cNvPicPr>
            <a:picLocks noChangeAspect="1" noChangeArrowheads="1"/>
          </p:cNvPicPr>
          <p:nvPr/>
        </p:nvPicPr>
        <p:blipFill>
          <a:blip r:embed="rId2" cstate="print"/>
          <a:srcRect/>
          <a:stretch>
            <a:fillRect/>
          </a:stretch>
        </p:blipFill>
        <p:spPr bwMode="auto">
          <a:xfrm>
            <a:off x="3817938" y="3481388"/>
            <a:ext cx="5326062" cy="3338512"/>
          </a:xfrm>
          <a:prstGeom prst="rect">
            <a:avLst/>
          </a:prstGeom>
          <a:noFill/>
          <a:ln w="9525">
            <a:noFill/>
            <a:miter lim="800000"/>
            <a:headEnd/>
            <a:tailEnd/>
          </a:ln>
        </p:spPr>
      </p:pic>
      <p:sp>
        <p:nvSpPr>
          <p:cNvPr id="4" name="Footer Placeholder 3"/>
          <p:cNvSpPr>
            <a:spLocks noGrp="1"/>
          </p:cNvSpPr>
          <p:nvPr>
            <p:ph type="ftr" sz="quarter" idx="11"/>
          </p:nvPr>
        </p:nvSpPr>
        <p:spPr>
          <a:xfrm>
            <a:off x="1447800" y="6477000"/>
            <a:ext cx="5507038" cy="274638"/>
          </a:xfrm>
        </p:spPr>
        <p:txBody>
          <a:bodyPr/>
          <a:lstStyle/>
          <a:p>
            <a:pPr>
              <a:defRPr/>
            </a:pPr>
            <a:r>
              <a:rPr lang="en-US" smtClean="0"/>
              <a:t>Presented By: Sam Risberg</a:t>
            </a:r>
            <a:endParaRPr lang="en-US" dirty="0"/>
          </a:p>
        </p:txBody>
      </p:sp>
      <p:sp>
        <p:nvSpPr>
          <p:cNvPr id="5" name="Slide Number Placeholder 4"/>
          <p:cNvSpPr>
            <a:spLocks noGrp="1"/>
          </p:cNvSpPr>
          <p:nvPr>
            <p:ph type="sldNum" sz="quarter" idx="12"/>
          </p:nvPr>
        </p:nvSpPr>
        <p:spPr/>
        <p:txBody>
          <a:bodyPr/>
          <a:lstStyle/>
          <a:p>
            <a:pPr>
              <a:defRPr/>
            </a:pPr>
            <a:fld id="{293B8986-2471-4316-8C11-DE7620E42F8F}" type="slidenum">
              <a:rPr lang="en-US"/>
              <a:pPr>
                <a:defRPr/>
              </a:pPr>
              <a:t>81</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fontAlgn="auto">
              <a:spcAft>
                <a:spcPts val="0"/>
              </a:spcAft>
              <a:defRPr/>
            </a:pPr>
            <a:r>
              <a:rPr lang="en-US" dirty="0" smtClean="0">
                <a:solidFill>
                  <a:schemeClr val="accent1">
                    <a:satMod val="150000"/>
                  </a:schemeClr>
                </a:solidFill>
              </a:rPr>
              <a:t>Battery Sizing and Power Requirement Analysis</a:t>
            </a:r>
            <a:endParaRPr lang="en-US" dirty="0">
              <a:solidFill>
                <a:schemeClr val="accent1">
                  <a:satMod val="150000"/>
                </a:schemeClr>
              </a:solidFill>
            </a:endParaRPr>
          </a:p>
        </p:txBody>
      </p:sp>
      <p:sp>
        <p:nvSpPr>
          <p:cNvPr id="24578" name="Subtitle 5"/>
          <p:cNvSpPr>
            <a:spLocks noGrp="1"/>
          </p:cNvSpPr>
          <p:nvPr>
            <p:ph type="subTitle" idx="1"/>
          </p:nvPr>
        </p:nvSpPr>
        <p:spPr>
          <a:xfrm>
            <a:off x="685800" y="1828800"/>
            <a:ext cx="8077200" cy="1500188"/>
          </a:xfrm>
        </p:spPr>
        <p:txBody>
          <a:bodyPr/>
          <a:lstStyle/>
          <a:p>
            <a:r>
              <a:rPr lang="en-US" smtClean="0"/>
              <a:t>Presented By : Scott Hill</a:t>
            </a:r>
          </a:p>
        </p:txBody>
      </p:sp>
      <p:sp>
        <p:nvSpPr>
          <p:cNvPr id="4" name="Slide Number Placeholder 3"/>
          <p:cNvSpPr>
            <a:spLocks noGrp="1"/>
          </p:cNvSpPr>
          <p:nvPr>
            <p:ph type="sldNum" sz="quarter" idx="12"/>
          </p:nvPr>
        </p:nvSpPr>
        <p:spPr/>
        <p:txBody>
          <a:bodyPr/>
          <a:lstStyle/>
          <a:p>
            <a:pPr>
              <a:defRPr/>
            </a:pPr>
            <a:fld id="{59DA10ED-D6CA-42E0-A7FE-F722456D18F0}" type="slidenum">
              <a:rPr lang="en-US"/>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961</TotalTime>
  <Words>2928</Words>
  <Application>Microsoft Office PowerPoint</Application>
  <PresentationFormat>On-screen Show (4:3)</PresentationFormat>
  <Paragraphs>599</Paragraphs>
  <Slides>81</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Module</vt:lpstr>
      <vt:lpstr>Visio</vt:lpstr>
      <vt:lpstr>Milestone 3 Presentation:  System Level Design Review</vt:lpstr>
      <vt:lpstr>Top Level Electrical Design and Motor Performance Assesment </vt:lpstr>
      <vt:lpstr>Slide 3</vt:lpstr>
      <vt:lpstr>Major Changes</vt:lpstr>
      <vt:lpstr>    Agni 95-R Motor</vt:lpstr>
      <vt:lpstr>Motor Performance Assessment</vt:lpstr>
      <vt:lpstr>Kelly KD72501 Motor Controller</vt:lpstr>
      <vt:lpstr>Optoisolator Circuit</vt:lpstr>
      <vt:lpstr>Battery Sizing and Power Requirement Analysis</vt:lpstr>
      <vt:lpstr>Driving Cycle</vt:lpstr>
      <vt:lpstr>Driving Cycle Cont.</vt:lpstr>
      <vt:lpstr>Analysis of Equations used</vt:lpstr>
      <vt:lpstr>Power Calculations</vt:lpstr>
      <vt:lpstr>Results From Power Calculation Model</vt:lpstr>
      <vt:lpstr>Conclusions From Model</vt:lpstr>
      <vt:lpstr>Battery Sizing</vt:lpstr>
      <vt:lpstr>BMS</vt:lpstr>
      <vt:lpstr>Ground Fault Detection</vt:lpstr>
      <vt:lpstr>Charging System</vt:lpstr>
      <vt:lpstr>Low Voltage Accumulator</vt:lpstr>
      <vt:lpstr>Chassis Design</vt:lpstr>
      <vt:lpstr>Chassis Design - Approach</vt:lpstr>
      <vt:lpstr>Chassis – Material Selection</vt:lpstr>
      <vt:lpstr>Chassis - Calculations</vt:lpstr>
      <vt:lpstr>Chassis – Tubing Specifications</vt:lpstr>
      <vt:lpstr>Chassis - Restrictions</vt:lpstr>
      <vt:lpstr>Chassis</vt:lpstr>
      <vt:lpstr>Chassis</vt:lpstr>
      <vt:lpstr>Chassis</vt:lpstr>
      <vt:lpstr>Chassis</vt:lpstr>
      <vt:lpstr>Chassis Characteristics</vt:lpstr>
      <vt:lpstr>Steering Design</vt:lpstr>
      <vt:lpstr>Requirements</vt:lpstr>
      <vt:lpstr>Steering Design Characteristics</vt:lpstr>
      <vt:lpstr>Rack and pinion</vt:lpstr>
      <vt:lpstr>Rack and pinion Selection</vt:lpstr>
      <vt:lpstr>Kingpin Inclination</vt:lpstr>
      <vt:lpstr>Reverse Ackermann Geometry</vt:lpstr>
      <vt:lpstr>Placement</vt:lpstr>
      <vt:lpstr>Competition requirements</vt:lpstr>
      <vt:lpstr>Suspension</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Budget and Tech Inspection</vt:lpstr>
      <vt:lpstr>Slide 59</vt:lpstr>
      <vt:lpstr>Upgradable Design</vt:lpstr>
      <vt:lpstr>Technical Inspection</vt:lpstr>
      <vt:lpstr>Budget Risk Analysis</vt:lpstr>
      <vt:lpstr>Budget Risk</vt:lpstr>
      <vt:lpstr>Factors of Risk</vt:lpstr>
      <vt:lpstr>Overextension</vt:lpstr>
      <vt:lpstr>  Hidden Costs   </vt:lpstr>
      <vt:lpstr> Component Failures </vt:lpstr>
      <vt:lpstr>Scheduling Risk Analysis</vt:lpstr>
      <vt:lpstr>Scheduling Risks</vt:lpstr>
      <vt:lpstr>Risk 1: Full Completion of the Vehicle </vt:lpstr>
      <vt:lpstr>Gantt Chart</vt:lpstr>
      <vt:lpstr>Risk 2: Receiving Parts </vt:lpstr>
      <vt:lpstr>Risk 3: Obtaining Funding </vt:lpstr>
      <vt:lpstr>Risk 4: Changes in the Design </vt:lpstr>
      <vt:lpstr>Braking System Design</vt:lpstr>
      <vt:lpstr>Brakes and Components</vt:lpstr>
      <vt:lpstr>Brake Force Calculations</vt:lpstr>
      <vt:lpstr>Brake Force Calculations</vt:lpstr>
      <vt:lpstr>Brake Bias Bar</vt:lpstr>
      <vt:lpstr>Desired Bias</vt:lpstr>
      <vt:lpstr>3-D Model Together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Alex</cp:lastModifiedBy>
  <cp:revision>63</cp:revision>
  <dcterms:created xsi:type="dcterms:W3CDTF">2011-12-04T15:14:10Z</dcterms:created>
  <dcterms:modified xsi:type="dcterms:W3CDTF">2011-12-06T18:27:23Z</dcterms:modified>
</cp:coreProperties>
</file>