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1" r:id="rId3"/>
    <p:sldId id="273" r:id="rId4"/>
    <p:sldId id="268" r:id="rId5"/>
    <p:sldId id="269" r:id="rId6"/>
    <p:sldId id="270" r:id="rId7"/>
    <p:sldId id="257" r:id="rId8"/>
    <p:sldId id="258" r:id="rId9"/>
    <p:sldId id="259" r:id="rId10"/>
    <p:sldId id="275" r:id="rId11"/>
    <p:sldId id="276" r:id="rId12"/>
    <p:sldId id="277" r:id="rId13"/>
    <p:sldId id="278" r:id="rId14"/>
    <p:sldId id="262" r:id="rId15"/>
    <p:sldId id="263" r:id="rId16"/>
    <p:sldId id="264" r:id="rId17"/>
    <p:sldId id="265" r:id="rId18"/>
    <p:sldId id="266" r:id="rId19"/>
    <p:sldId id="274" r:id="rId20"/>
    <p:sldId id="272" r:id="rId21"/>
    <p:sldId id="279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oala\hartmma\private\Sr.%20Design%201\Wing%20comparis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oala\hartmma\private\Sr.%20Design%201\Wing%20compari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Lift vs.</a:t>
            </a:r>
            <a:r>
              <a:rPr lang="en-US" baseline="0"/>
              <a:t> Attack Angle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NACA 2408</c:v>
          </c:tx>
          <c:cat>
            <c:numRef>
              <c:f>Sheet1!$B$12:$B$20</c:f>
              <c:numCache>
                <c:formatCode>General</c:formatCode>
                <c:ptCount val="9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</c:numCache>
            </c:numRef>
          </c:cat>
          <c:val>
            <c:numRef>
              <c:f>Sheet1!$C$3:$C$11</c:f>
              <c:numCache>
                <c:formatCode>General</c:formatCode>
                <c:ptCount val="9"/>
                <c:pt idx="0">
                  <c:v>0.12200000000000005</c:v>
                </c:pt>
                <c:pt idx="1">
                  <c:v>0.25600000000000001</c:v>
                </c:pt>
                <c:pt idx="2">
                  <c:v>0.37700000000000022</c:v>
                </c:pt>
                <c:pt idx="3">
                  <c:v>0.48900000000000027</c:v>
                </c:pt>
                <c:pt idx="4">
                  <c:v>0.59200000000000041</c:v>
                </c:pt>
                <c:pt idx="5">
                  <c:v>0.66900000000000071</c:v>
                </c:pt>
                <c:pt idx="6">
                  <c:v>0.69700000000000073</c:v>
                </c:pt>
                <c:pt idx="7">
                  <c:v>0.66200000000000059</c:v>
                </c:pt>
                <c:pt idx="8">
                  <c:v>0.54100000000000004</c:v>
                </c:pt>
              </c:numCache>
            </c:numRef>
          </c:val>
        </c:ser>
        <c:ser>
          <c:idx val="1"/>
          <c:order val="1"/>
          <c:tx>
            <c:v>NACA 4412</c:v>
          </c:tx>
          <c:cat>
            <c:numRef>
              <c:f>Sheet1!$B$12:$B$20</c:f>
              <c:numCache>
                <c:formatCode>General</c:formatCode>
                <c:ptCount val="9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</c:numCache>
            </c:numRef>
          </c:cat>
          <c:val>
            <c:numRef>
              <c:f>Sheet1!$C$12:$C$20</c:f>
              <c:numCache>
                <c:formatCode>General</c:formatCode>
                <c:ptCount val="9"/>
                <c:pt idx="0">
                  <c:v>0.23400000000000001</c:v>
                </c:pt>
                <c:pt idx="1">
                  <c:v>0.36200000000000027</c:v>
                </c:pt>
                <c:pt idx="2">
                  <c:v>0.4790000000000002</c:v>
                </c:pt>
                <c:pt idx="3">
                  <c:v>0.58600000000000041</c:v>
                </c:pt>
                <c:pt idx="4">
                  <c:v>0.68400000000000072</c:v>
                </c:pt>
                <c:pt idx="5">
                  <c:v>0.75600000000000045</c:v>
                </c:pt>
                <c:pt idx="6">
                  <c:v>0.77600000000000002</c:v>
                </c:pt>
                <c:pt idx="7">
                  <c:v>0.73000000000000043</c:v>
                </c:pt>
                <c:pt idx="8">
                  <c:v>0.59400000000000042</c:v>
                </c:pt>
              </c:numCache>
            </c:numRef>
          </c:val>
        </c:ser>
        <c:marker val="1"/>
        <c:axId val="61164160"/>
        <c:axId val="61207296"/>
      </c:lineChart>
      <c:catAx>
        <c:axId val="61164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Attack Angle (deg)</a:t>
                </a:r>
              </a:p>
            </c:rich>
          </c:tx>
          <c:layout>
            <c:manualLayout>
              <c:xMode val="edge"/>
              <c:yMode val="edge"/>
              <c:x val="0.43629821057230955"/>
              <c:y val="0.9470741147504641"/>
            </c:manualLayout>
          </c:layout>
        </c:title>
        <c:numFmt formatCode="General" sourceLinked="1"/>
        <c:majorTickMark val="none"/>
        <c:minorTickMark val="in"/>
        <c:tickLblPos val="nextTo"/>
        <c:crossAx val="61207296"/>
        <c:crosses val="autoZero"/>
        <c:auto val="1"/>
        <c:lblAlgn val="ctr"/>
        <c:lblOffset val="100"/>
      </c:catAx>
      <c:valAx>
        <c:axId val="612072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Lift (lbs)</a:t>
                </a:r>
              </a:p>
            </c:rich>
          </c:tx>
          <c:layout/>
        </c:title>
        <c:numFmt formatCode="General" sourceLinked="1"/>
        <c:tickLblPos val="nextTo"/>
        <c:crossAx val="6116416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Drag vs. Attack Angle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NACA 2408</c:v>
          </c:tx>
          <c:cat>
            <c:numRef>
              <c:f>Sheet1!$B$12:$B$20</c:f>
              <c:numCache>
                <c:formatCode>General</c:formatCode>
                <c:ptCount val="9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</c:numCache>
            </c:numRef>
          </c:cat>
          <c:val>
            <c:numRef>
              <c:f>Sheet1!$F$3:$F$11</c:f>
              <c:numCache>
                <c:formatCode>General</c:formatCode>
                <c:ptCount val="9"/>
                <c:pt idx="0">
                  <c:v>1.4E-2</c:v>
                </c:pt>
                <c:pt idx="1">
                  <c:v>3.6999999999999998E-2</c:v>
                </c:pt>
                <c:pt idx="2">
                  <c:v>7.0999999999999994E-2</c:v>
                </c:pt>
                <c:pt idx="3">
                  <c:v>0.115</c:v>
                </c:pt>
                <c:pt idx="4">
                  <c:v>0.16900000000000001</c:v>
                </c:pt>
                <c:pt idx="5">
                  <c:v>0.222</c:v>
                </c:pt>
                <c:pt idx="6">
                  <c:v>0.26</c:v>
                </c:pt>
                <c:pt idx="7">
                  <c:v>0.27300000000000002</c:v>
                </c:pt>
                <c:pt idx="8">
                  <c:v>0.254</c:v>
                </c:pt>
              </c:numCache>
            </c:numRef>
          </c:val>
        </c:ser>
        <c:ser>
          <c:idx val="1"/>
          <c:order val="1"/>
          <c:tx>
            <c:v>NACA 4412</c:v>
          </c:tx>
          <c:cat>
            <c:numRef>
              <c:f>Sheet1!$B$12:$B$20</c:f>
              <c:numCache>
                <c:formatCode>General</c:formatCode>
                <c:ptCount val="9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</c:numCache>
            </c:numRef>
          </c:cat>
          <c:val>
            <c:numRef>
              <c:f>Sheet1!$F$12:$F$20</c:f>
              <c:numCache>
                <c:formatCode>General</c:formatCode>
                <c:ptCount val="9"/>
                <c:pt idx="0">
                  <c:v>3.1000000000000017E-2</c:v>
                </c:pt>
                <c:pt idx="1">
                  <c:v>6.4000000000000057E-2</c:v>
                </c:pt>
                <c:pt idx="2">
                  <c:v>0.10700000000000005</c:v>
                </c:pt>
                <c:pt idx="3">
                  <c:v>0.15700000000000011</c:v>
                </c:pt>
                <c:pt idx="4">
                  <c:v>0.21300000000000011</c:v>
                </c:pt>
                <c:pt idx="5">
                  <c:v>0.26300000000000001</c:v>
                </c:pt>
                <c:pt idx="6">
                  <c:v>0.2890000000000002</c:v>
                </c:pt>
                <c:pt idx="7">
                  <c:v>0.28300000000000008</c:v>
                </c:pt>
                <c:pt idx="8">
                  <c:v>0.2400000000000001</c:v>
                </c:pt>
              </c:numCache>
            </c:numRef>
          </c:val>
        </c:ser>
        <c:marker val="1"/>
        <c:axId val="61314944"/>
        <c:axId val="61325312"/>
      </c:lineChart>
      <c:catAx>
        <c:axId val="61314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Attack Angle (deg)</a:t>
                </a:r>
              </a:p>
            </c:rich>
          </c:tx>
          <c:layout/>
        </c:title>
        <c:numFmt formatCode="General" sourceLinked="1"/>
        <c:majorTickMark val="none"/>
        <c:minorTickMark val="in"/>
        <c:tickLblPos val="nextTo"/>
        <c:crossAx val="61325312"/>
        <c:crosses val="autoZero"/>
        <c:auto val="1"/>
        <c:lblAlgn val="ctr"/>
        <c:lblOffset val="100"/>
      </c:catAx>
      <c:valAx>
        <c:axId val="613253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Drag (lbs)</a:t>
                </a:r>
              </a:p>
            </c:rich>
          </c:tx>
          <c:layout/>
        </c:title>
        <c:numFmt formatCode="General" sourceLinked="1"/>
        <c:tickLblPos val="nextTo"/>
        <c:crossAx val="613149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89069-28D9-43EC-8410-04254B674BD4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351E7-CD78-4368-B217-3F83862DD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51E7-CD78-4368-B217-3F83862DD1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A1CD-220D-445E-8349-8C1F52E5C00B}" type="datetime1">
              <a:rPr lang="en-US" smtClean="0"/>
              <a:pPr/>
              <a:t>11/15/2011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B39A6C-B780-4506-ABF0-02D4267BC9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D65B-ACB2-4A62-9046-C313381AB942}" type="datetime1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8B39A6C-B780-4506-ABF0-02D4267BC9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587-537D-4FAA-81A3-1445BE738DC8}" type="datetime1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238E-FDD4-4F9B-A594-E3F3D0CAE33D}" type="datetime1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8B39A6C-B780-4506-ABF0-02D4267BC9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8C97-AFF3-47A1-936A-0E10585149CF}" type="datetime1">
              <a:rPr lang="en-US" smtClean="0"/>
              <a:pPr/>
              <a:t>11/15/2011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B39A6C-B780-4506-ABF0-02D4267BC9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C29378E-9063-40B1-962E-F98E4EB5BF60}" type="datetime1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4CC0-5600-44A3-88D6-F4E675CB2A47}" type="datetime1">
              <a:rPr lang="en-US" smtClean="0"/>
              <a:pPr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8B39A6C-B780-4506-ABF0-02D4267BC9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3D14-21B4-4928-A67B-D8979DFEA6DD}" type="datetime1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8B39A6C-B780-4506-ABF0-02D4267BC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6540-E465-4280-BE1B-BA8B7B83E721}" type="datetime1">
              <a:rPr lang="en-US" smtClean="0"/>
              <a:pPr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B39A6C-B780-4506-ABF0-02D4267BC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B39A6C-B780-4506-ABF0-02D4267BC9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8EE5-6A34-4EB3-A453-80B7950333BF}" type="datetime1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8B39A6C-B780-4506-ABF0-02D4267BC9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5E71DB7-5645-43B7-9DAF-5517CBB9E043}" type="datetime1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80DBEB-342C-4945-BCBC-E8D4F0A23718}" type="datetime1">
              <a:rPr lang="en-US" smtClean="0"/>
              <a:pPr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B39A6C-B780-4506-ABF0-02D4267BC9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c.nasa.gov/WWW/k-12/airplane/foil3.html" TargetMode="External"/><Relationship Id="rId2" Type="http://schemas.openxmlformats.org/officeDocument/2006/relationships/hyperlink" Target="http://www.ae.illinois.edu/m-selig/ads/coord_database.html#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espring.com/browse_catalog.asp?rbunitOfMeasure=Metric&amp;springType=E&amp;partnum=&amp;UnitOfMeasure=metric&amp;specsCriteria=&amp;subType=&amp;isMIL=&amp;pageNumber=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Group 13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Joseph </a:t>
            </a:r>
            <a:r>
              <a:rPr lang="en-US" dirty="0" err="1" smtClean="0">
                <a:solidFill>
                  <a:sysClr val="windowText" lastClr="000000"/>
                </a:solidFill>
              </a:rPr>
              <a:t>Cognato</a:t>
            </a:r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Jonathan Glynn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Matthew Hartman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Ramon Villarreal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 Flow Unlimited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5105400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105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9530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NACA 2408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NACA 4412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Max. lift ~0.7</a:t>
            </a:r>
          </a:p>
          <a:p>
            <a:endParaRPr lang="en-US" dirty="0" smtClean="0"/>
          </a:p>
          <a:p>
            <a:r>
              <a:rPr lang="en-US" dirty="0" smtClean="0"/>
              <a:t>Max. Drag ~0.27</a:t>
            </a:r>
          </a:p>
          <a:p>
            <a:endParaRPr lang="en-US" dirty="0" smtClean="0"/>
          </a:p>
          <a:p>
            <a:r>
              <a:rPr lang="en-US" dirty="0" smtClean="0"/>
              <a:t>Smaller surface area</a:t>
            </a:r>
          </a:p>
          <a:p>
            <a:endParaRPr lang="en-US" dirty="0" smtClean="0"/>
          </a:p>
          <a:p>
            <a:r>
              <a:rPr lang="en-US" dirty="0" smtClean="0"/>
              <a:t>Simpler shape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Max. lift ~0.78</a:t>
            </a:r>
          </a:p>
          <a:p>
            <a:endParaRPr lang="en-US" dirty="0" smtClean="0"/>
          </a:p>
          <a:p>
            <a:r>
              <a:rPr lang="en-US" dirty="0" smtClean="0"/>
              <a:t>Max. Drag ~0.3</a:t>
            </a:r>
          </a:p>
          <a:p>
            <a:endParaRPr lang="en-US" dirty="0" smtClean="0"/>
          </a:p>
          <a:p>
            <a:r>
              <a:rPr lang="en-US" dirty="0" smtClean="0"/>
              <a:t>Larger surface area </a:t>
            </a:r>
          </a:p>
          <a:p>
            <a:endParaRPr lang="en-US" dirty="0" smtClean="0"/>
          </a:p>
          <a:p>
            <a:r>
              <a:rPr lang="en-US" dirty="0" smtClean="0"/>
              <a:t>Slightly heavier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Airfoil Material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Combination of materials</a:t>
            </a:r>
          </a:p>
          <a:p>
            <a:endParaRPr lang="en-US" dirty="0" smtClean="0"/>
          </a:p>
          <a:p>
            <a:r>
              <a:rPr lang="en-US" dirty="0" smtClean="0"/>
              <a:t>Hollow Center</a:t>
            </a:r>
          </a:p>
          <a:p>
            <a:endParaRPr lang="en-US" dirty="0" smtClean="0"/>
          </a:p>
          <a:p>
            <a:r>
              <a:rPr lang="en-US" dirty="0" smtClean="0"/>
              <a:t>Carbon Fiber (CFRP)</a:t>
            </a:r>
          </a:p>
          <a:p>
            <a:endParaRPr lang="en-US" dirty="0" smtClean="0"/>
          </a:p>
          <a:p>
            <a:r>
              <a:rPr lang="en-US" dirty="0" smtClean="0"/>
              <a:t>Balsa</a:t>
            </a:r>
          </a:p>
          <a:p>
            <a:endParaRPr lang="en-US" dirty="0" smtClean="0"/>
          </a:p>
          <a:p>
            <a:r>
              <a:rPr lang="en-US" smtClean="0"/>
              <a:t>Bamboo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Carts Attachments</a:t>
            </a:r>
            <a:endParaRPr lang="en-US" dirty="0"/>
          </a:p>
        </p:txBody>
      </p:sp>
      <p:pic>
        <p:nvPicPr>
          <p:cNvPr id="4" name="Content Placeholder 3" descr="sphere attachment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2122583" cy="2438400"/>
          </a:xfrm>
        </p:spPr>
      </p:pic>
      <p:sp>
        <p:nvSpPr>
          <p:cNvPr id="5" name="TextBox 4"/>
          <p:cNvSpPr txBox="1"/>
          <p:nvPr/>
        </p:nvSpPr>
        <p:spPr>
          <a:xfrm>
            <a:off x="2743200" y="1752600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Two attachments spherical, and square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Drag force for a sphere with radius 2in. 0.7349 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Drag force for a square with sides 4in in length 2.09 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cart only weights 226 grams so the attachments will be able to produce movement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 descr="square attachmen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703838"/>
            <a:ext cx="2167165" cy="355396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 materials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5146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light materials desired to optimize force produced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polymer clay can be used to sculpt hollow designs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Light weight and inexpensive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4871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 </a:t>
            </a:r>
            <a:r>
              <a:rPr lang="en-US" dirty="0" err="1" smtClean="0"/>
              <a:t>MultiPhysics</a:t>
            </a:r>
            <a:endParaRPr lang="en-US" dirty="0"/>
          </a:p>
        </p:txBody>
      </p:sp>
      <p:pic>
        <p:nvPicPr>
          <p:cNvPr id="7" name="Content Placeholder 6" descr="circl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6034617" cy="4525963"/>
          </a:xfrm>
        </p:spPr>
      </p:pic>
      <p:sp>
        <p:nvSpPr>
          <p:cNvPr id="6" name="TextBox 5"/>
          <p:cNvSpPr txBox="1"/>
          <p:nvPr/>
        </p:nvSpPr>
        <p:spPr>
          <a:xfrm>
            <a:off x="6324600" y="1981200"/>
            <a:ext cx="259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Based on attachments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Velocity profile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Visualization of vortices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Distribution of wake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Display of drag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 </a:t>
            </a:r>
            <a:r>
              <a:rPr lang="en-US" dirty="0" err="1" smtClean="0"/>
              <a:t>MultiPhysics</a:t>
            </a:r>
            <a:r>
              <a:rPr lang="en-US" dirty="0" smtClean="0"/>
              <a:t> contd.</a:t>
            </a:r>
            <a:endParaRPr lang="en-US" dirty="0"/>
          </a:p>
        </p:txBody>
      </p:sp>
      <p:pic>
        <p:nvPicPr>
          <p:cNvPr id="8" name="Content Placeholder 7" descr="squar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43050"/>
            <a:ext cx="6781800" cy="5086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81400"/>
            <a:ext cx="5076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4419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For the max force of 2.09N this spring will provide adequate movement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usable for both circle and square carts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76400"/>
            <a:ext cx="2857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Potentials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For both mechanical displays there will be an independent control and monitor. </a:t>
            </a:r>
          </a:p>
          <a:p>
            <a:r>
              <a:rPr lang="en-US" sz="2000" dirty="0" smtClean="0"/>
              <a:t>Robust designs for both are a must. </a:t>
            </a:r>
          </a:p>
          <a:p>
            <a:r>
              <a:rPr lang="en-US" sz="2000" dirty="0" smtClean="0"/>
              <a:t>Potentiometers instead of buttons or switches are safer, and limit the input.</a:t>
            </a:r>
          </a:p>
          <a:p>
            <a:r>
              <a:rPr lang="en-US" sz="2000" dirty="0" smtClean="0"/>
              <a:t>Monitors instead of touch screens for a cheaper and safer alternative. </a:t>
            </a:r>
            <a:endParaRPr lang="en-US" sz="2000" dirty="0"/>
          </a:p>
        </p:txBody>
      </p:sp>
      <p:pic>
        <p:nvPicPr>
          <p:cNvPr id="7" name="Content Placeholder 3" descr="IMAG0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87436" y="1861358"/>
            <a:ext cx="5112327" cy="305908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Airfoil structure analysis</a:t>
            </a:r>
          </a:p>
          <a:p>
            <a:endParaRPr lang="en-US" dirty="0" smtClean="0"/>
          </a:p>
          <a:p>
            <a:r>
              <a:rPr lang="en-US" dirty="0" smtClean="0"/>
              <a:t>Airfoil force calculations and material selection</a:t>
            </a:r>
          </a:p>
          <a:p>
            <a:endParaRPr lang="en-US" dirty="0" smtClean="0"/>
          </a:p>
          <a:p>
            <a:r>
              <a:rPr lang="en-US" dirty="0" smtClean="0"/>
              <a:t>Shape evaluation for the carts</a:t>
            </a:r>
          </a:p>
          <a:p>
            <a:endParaRPr lang="en-US" dirty="0" smtClean="0"/>
          </a:p>
          <a:p>
            <a:r>
              <a:rPr lang="en-US" dirty="0" smtClean="0"/>
              <a:t>Spring selection and material choices for the carts</a:t>
            </a:r>
          </a:p>
          <a:p>
            <a:endParaRPr lang="en-US" dirty="0" smtClean="0"/>
          </a:p>
          <a:p>
            <a:r>
              <a:rPr lang="en-US" dirty="0" smtClean="0"/>
              <a:t>User interface preliminary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Motor selection after final choices of materials and formatting for carts and airfoils</a:t>
            </a:r>
          </a:p>
          <a:p>
            <a:r>
              <a:rPr lang="en-US" sz="2800" dirty="0" smtClean="0"/>
              <a:t>Configuration between control inputs and mechanisms </a:t>
            </a:r>
          </a:p>
          <a:p>
            <a:r>
              <a:rPr lang="en-US" sz="2800" dirty="0" smtClean="0"/>
              <a:t>Selection of hardware for display and user controls</a:t>
            </a:r>
          </a:p>
          <a:p>
            <a:r>
              <a:rPr lang="en-US" sz="2800" dirty="0" smtClean="0"/>
              <a:t>Measure the actual air speed and mass flow with a </a:t>
            </a:r>
            <a:r>
              <a:rPr lang="en-US" sz="2800" dirty="0" err="1" smtClean="0"/>
              <a:t>pitot</a:t>
            </a:r>
            <a:r>
              <a:rPr lang="en-US" sz="2800" dirty="0" smtClean="0"/>
              <a:t>-static </a:t>
            </a:r>
            <a:r>
              <a:rPr lang="en-US" sz="2800" dirty="0" smtClean="0"/>
              <a:t>probe</a:t>
            </a:r>
          </a:p>
          <a:p>
            <a:r>
              <a:rPr lang="en-US" sz="2800" dirty="0" smtClean="0"/>
              <a:t>Use COMSOL to evaluate the airfoil at different attack angles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52800"/>
            <a:ext cx="8534400" cy="6096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http://www.ae.illinois.edu/m-selig/ads/coord_database.html#N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http://www.grc.nasa.gov/WWW/k-12/airplane/foil3.html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http://www.leespring.com/browse_catalog.asp?rbunitOfMeasure=Metric&amp;springType=E&amp;partnum=&amp;UnitOfMeasure=metric&amp;specsCriteria=&amp;subType=&amp;isMIL=&amp;pageNumber=2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blower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Air flow rate is 310 cubic feet per minute.</a:t>
            </a:r>
          </a:p>
          <a:p>
            <a:r>
              <a:rPr lang="en-US" sz="2000" dirty="0" smtClean="0"/>
              <a:t>Gives 40 miles per hour air flow at the exit.</a:t>
            </a:r>
          </a:p>
          <a:p>
            <a:r>
              <a:rPr lang="en-US" sz="2000" dirty="0" smtClean="0"/>
              <a:t>2 Blowers in total run off of a 120 AC outlet.</a:t>
            </a:r>
          </a:p>
          <a:p>
            <a:r>
              <a:rPr lang="en-US" sz="2000" dirty="0" smtClean="0"/>
              <a:t>Further evaluation will be used to get the best approximation of the air speed at specific points in the display.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4859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Airfoil Display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8703" y="1600200"/>
            <a:ext cx="55900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Airfoil Display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6446" y="1600200"/>
            <a:ext cx="629459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Airfoil Display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8204" y="1600200"/>
            <a:ext cx="587107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Airfoil Design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NACA 4412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67050"/>
            <a:ext cx="61817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Airfoil Design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NACA 63-010A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7343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Airfoil Design 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NACA 2408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6162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9A6C-B780-4506-ABF0-02D4267BC98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401</TotalTime>
  <Words>452</Words>
  <Application>Microsoft Office PowerPoint</Application>
  <PresentationFormat>On-screen Show (4:3)</PresentationFormat>
  <Paragraphs>132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Air Flow Unlimited</vt:lpstr>
      <vt:lpstr>Intro</vt:lpstr>
      <vt:lpstr>Air blower</vt:lpstr>
      <vt:lpstr>Airfoil Display</vt:lpstr>
      <vt:lpstr>Airfoil Display</vt:lpstr>
      <vt:lpstr>Airfoil Display</vt:lpstr>
      <vt:lpstr>Airfoil Design 1</vt:lpstr>
      <vt:lpstr>Airfoil Design 2</vt:lpstr>
      <vt:lpstr>Airfoil Design 3</vt:lpstr>
      <vt:lpstr>Lift</vt:lpstr>
      <vt:lpstr>Drag</vt:lpstr>
      <vt:lpstr>Comparison</vt:lpstr>
      <vt:lpstr>Airfoil Material</vt:lpstr>
      <vt:lpstr>Carts Attachments</vt:lpstr>
      <vt:lpstr>Attachment materials</vt:lpstr>
      <vt:lpstr>COMSOL MultiPhysics</vt:lpstr>
      <vt:lpstr>COMSOL MultiPhysics contd.</vt:lpstr>
      <vt:lpstr>Spring</vt:lpstr>
      <vt:lpstr>Display Potentials </vt:lpstr>
      <vt:lpstr>Future</vt:lpstr>
      <vt:lpstr>Questions</vt:lpstr>
      <vt:lpstr>References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Flow Unlimited</dc:title>
  <dc:creator>cmstest</dc:creator>
  <cp:lastModifiedBy>cmstest</cp:lastModifiedBy>
  <cp:revision>35</cp:revision>
  <dcterms:created xsi:type="dcterms:W3CDTF">2011-11-13T23:39:09Z</dcterms:created>
  <dcterms:modified xsi:type="dcterms:W3CDTF">2011-11-15T18:28:20Z</dcterms:modified>
</cp:coreProperties>
</file>