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8"/>
  </p:notesMasterIdLst>
  <p:handoutMasterIdLst>
    <p:handoutMasterId r:id="rId49"/>
  </p:handoutMasterIdLst>
  <p:sldIdLst>
    <p:sldId id="256" r:id="rId2"/>
    <p:sldId id="395" r:id="rId3"/>
    <p:sldId id="379" r:id="rId4"/>
    <p:sldId id="432" r:id="rId5"/>
    <p:sldId id="337" r:id="rId6"/>
    <p:sldId id="408" r:id="rId7"/>
    <p:sldId id="409" r:id="rId8"/>
    <p:sldId id="410" r:id="rId9"/>
    <p:sldId id="387" r:id="rId10"/>
    <p:sldId id="394" r:id="rId11"/>
    <p:sldId id="396" r:id="rId12"/>
    <p:sldId id="427" r:id="rId13"/>
    <p:sldId id="403" r:id="rId14"/>
    <p:sldId id="423" r:id="rId15"/>
    <p:sldId id="424" r:id="rId16"/>
    <p:sldId id="425" r:id="rId17"/>
    <p:sldId id="426" r:id="rId18"/>
    <p:sldId id="411" r:id="rId19"/>
    <p:sldId id="412" r:id="rId20"/>
    <p:sldId id="413" r:id="rId21"/>
    <p:sldId id="414" r:id="rId22"/>
    <p:sldId id="416" r:id="rId23"/>
    <p:sldId id="435" r:id="rId24"/>
    <p:sldId id="433" r:id="rId25"/>
    <p:sldId id="417" r:id="rId26"/>
    <p:sldId id="418" r:id="rId27"/>
    <p:sldId id="419" r:id="rId28"/>
    <p:sldId id="420" r:id="rId29"/>
    <p:sldId id="421" r:id="rId30"/>
    <p:sldId id="431" r:id="rId31"/>
    <p:sldId id="422" r:id="rId32"/>
    <p:sldId id="406" r:id="rId33"/>
    <p:sldId id="429" r:id="rId34"/>
    <p:sldId id="430" r:id="rId35"/>
    <p:sldId id="372" r:id="rId36"/>
    <p:sldId id="373" r:id="rId37"/>
    <p:sldId id="434" r:id="rId38"/>
    <p:sldId id="400" r:id="rId39"/>
    <p:sldId id="341" r:id="rId40"/>
    <p:sldId id="391" r:id="rId41"/>
    <p:sldId id="345" r:id="rId42"/>
    <p:sldId id="346" r:id="rId43"/>
    <p:sldId id="392" r:id="rId44"/>
    <p:sldId id="393" r:id="rId45"/>
    <p:sldId id="348" r:id="rId46"/>
    <p:sldId id="349" r:id="rId47"/>
  </p:sldIdLst>
  <p:sldSz cx="9144000" cy="6858000" type="screen4x3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170" autoAdjust="0"/>
    <p:restoredTop sz="94643" autoAdjust="0"/>
  </p:normalViewPr>
  <p:slideViewPr>
    <p:cSldViewPr>
      <p:cViewPr varScale="1">
        <p:scale>
          <a:sx n="110" d="100"/>
          <a:sy n="110" d="100"/>
        </p:scale>
        <p:origin x="-4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A7D84-7895-4FFC-967B-E1B3B8C076AB}" type="datetimeFigureOut">
              <a:rPr lang="en-US" smtClean="0"/>
              <a:t>2/8/2011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C1184-4242-4257-9C3A-3F138F919B2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4BA4200-846F-4953-BC44-AE0489148295}" type="datetimeFigureOut">
              <a:rPr lang="en-US"/>
              <a:pPr>
                <a:defRPr/>
              </a:pPr>
              <a:t>2/8/2011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69793"/>
            <a:ext cx="5486400" cy="4139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2891677-50F8-4EF5-AAF8-189E50BC08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128B2-8E80-436C-8941-1D81DCA1464D}" type="datetime1">
              <a:rPr lang="en-US"/>
              <a:pPr>
                <a:defRPr/>
              </a:pPr>
              <a:t>2/8/2011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40165-EF0E-4F4F-8532-659CA77946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64E2D-F94C-4DB7-9FEF-6EFBCF423E31}" type="datetime1">
              <a:rPr lang="en-US"/>
              <a:pPr>
                <a:defRPr/>
              </a:pPr>
              <a:t>2/8/2011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73C5C-1DD2-487E-882E-9DFFD7CB9E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45791-FE43-4F6A-9F32-4F54B0E0C4C4}" type="datetime1">
              <a:rPr lang="en-US"/>
              <a:pPr>
                <a:defRPr/>
              </a:pPr>
              <a:t>2/8/2011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0A8BC-B38B-47ED-97B6-0316711D6B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5D10E-9ED2-48B0-B5F6-4F610B5A4158}" type="datetime1">
              <a:rPr lang="en-US"/>
              <a:pPr>
                <a:defRPr/>
              </a:pPr>
              <a:t>2/8/2011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F1F70-D3E7-4A6C-98D7-78957552D8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1001D-9AFC-4D38-8F42-55D184D14E9C}" type="datetime1">
              <a:rPr lang="en-US"/>
              <a:pPr>
                <a:defRPr/>
              </a:pPr>
              <a:t>2/8/2011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41512-4D55-4764-A0A4-D0CD45D911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224E2-3AF1-4A30-A164-2F55D0086B49}" type="datetime1">
              <a:rPr lang="en-US"/>
              <a:pPr>
                <a:defRPr/>
              </a:pPr>
              <a:t>2/8/2011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3F8EE-5F7D-4E4C-8DC0-734DE0E449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23FAC-2734-4BA7-B8C0-EF41047380E5}" type="datetime1">
              <a:rPr lang="en-US"/>
              <a:pPr>
                <a:defRPr/>
              </a:pPr>
              <a:t>2/8/2011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BA75E-7BD3-4836-B876-A34711B40C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B19C6-0201-4EDA-AF44-ECBC48856D73}" type="datetime1">
              <a:rPr lang="en-US"/>
              <a:pPr>
                <a:defRPr/>
              </a:pPr>
              <a:t>2/8/2011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A8E81-AAAC-4F1B-B949-27E44866BA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E6F8E-2BF0-495A-BB1C-75DDE8958761}" type="datetime1">
              <a:rPr lang="en-US"/>
              <a:pPr>
                <a:defRPr/>
              </a:pPr>
              <a:t>2/8/2011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BB3A2-CEC4-4706-ADC0-5ACF8D14C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ED89E-2AA4-4646-9994-EBC9B16B6B21}" type="datetime1">
              <a:rPr lang="en-US"/>
              <a:pPr>
                <a:defRPr/>
              </a:pPr>
              <a:t>2/8/2011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27463-CB5A-4548-B4D4-10BE7F80D4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5D23D-FEDE-4176-9136-A0E745E29B8E}" type="datetime1">
              <a:rPr lang="en-US"/>
              <a:pPr>
                <a:defRPr/>
              </a:pPr>
              <a:t>2/8/2011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C448B-9539-4EB8-9CED-B72C6BCBC1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00782A-0A4F-40CB-9281-2CC8B77BC8B2}" type="datetime1">
              <a:rPr lang="en-US"/>
              <a:pPr>
                <a:defRPr/>
              </a:pPr>
              <a:t>2/8/2011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A22459-7168-4C18-B6D8-C151A56E95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26" r:id="rId2"/>
    <p:sldLayoutId id="2147483935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6" r:id="rId9"/>
    <p:sldLayoutId id="2147483932" r:id="rId10"/>
    <p:sldLayoutId id="214748393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587" y="1335087"/>
            <a:ext cx="7851649" cy="18288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Autonomous Underwater Vehicle:</a:t>
            </a:r>
            <a:endParaRPr lang="en-US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3095625"/>
          </a:xfrm>
        </p:spPr>
        <p:txBody>
          <a:bodyPr/>
          <a:lstStyle/>
          <a:p>
            <a:pPr marR="0" eaLnBrk="1" hangingPunct="1"/>
            <a:r>
              <a:rPr lang="en-US" sz="3600" dirty="0" smtClean="0">
                <a:latin typeface="Arial Unicode MS" pitchFamily="34" charset="-128"/>
              </a:rPr>
              <a:t>Milestone #4 Test Plan &amp; Conceptual Design Review</a:t>
            </a:r>
          </a:p>
          <a:p>
            <a:pPr marR="0" algn="l" eaLnBrk="1" hangingPunct="1"/>
            <a:r>
              <a:rPr lang="en-US" u="sng" dirty="0" smtClean="0">
                <a:latin typeface="Arial Unicode MS" pitchFamily="34" charset="-128"/>
              </a:rPr>
              <a:t>Group 4</a:t>
            </a:r>
          </a:p>
          <a:p>
            <a:pPr marR="0" algn="l" eaLnBrk="1" hangingPunct="1"/>
            <a:r>
              <a:rPr lang="en-US" dirty="0" smtClean="0">
                <a:latin typeface="Arial Unicode MS" pitchFamily="34" charset="-128"/>
              </a:rPr>
              <a:t>Victoria Jefferson	  Reece Spencer</a:t>
            </a:r>
          </a:p>
          <a:p>
            <a:pPr marR="0" algn="l" eaLnBrk="1" hangingPunct="1"/>
            <a:r>
              <a:rPr lang="en-US" dirty="0" smtClean="0">
                <a:latin typeface="Arial Unicode MS" pitchFamily="34" charset="-128"/>
              </a:rPr>
              <a:t>Andy </a:t>
            </a:r>
            <a:r>
              <a:rPr lang="en-US" dirty="0" err="1" smtClean="0">
                <a:latin typeface="Arial Unicode MS" pitchFamily="34" charset="-128"/>
              </a:rPr>
              <a:t>Jeanthenor</a:t>
            </a:r>
            <a:r>
              <a:rPr lang="en-US" dirty="0" smtClean="0">
                <a:latin typeface="Arial Unicode MS" pitchFamily="34" charset="-128"/>
              </a:rPr>
              <a:t>	  </a:t>
            </a:r>
            <a:r>
              <a:rPr lang="en-US" dirty="0" err="1" smtClean="0">
                <a:latin typeface="Arial Unicode MS" pitchFamily="34" charset="-128"/>
              </a:rPr>
              <a:t>Yanira</a:t>
            </a:r>
            <a:r>
              <a:rPr lang="en-US" dirty="0" smtClean="0">
                <a:latin typeface="Arial Unicode MS" pitchFamily="34" charset="-128"/>
              </a:rPr>
              <a:t> Torres</a:t>
            </a:r>
          </a:p>
          <a:p>
            <a:pPr marR="0" algn="l" eaLnBrk="1" hangingPunct="1"/>
            <a:r>
              <a:rPr lang="en-US" dirty="0" smtClean="0">
                <a:latin typeface="Arial Unicode MS" pitchFamily="34" charset="-128"/>
              </a:rPr>
              <a:t>Kevin Miles             </a:t>
            </a:r>
            <a:r>
              <a:rPr lang="en-US" dirty="0" err="1" smtClean="0">
                <a:latin typeface="Arial Unicode MS" pitchFamily="34" charset="-128"/>
              </a:rPr>
              <a:t>Tadamitsu</a:t>
            </a:r>
            <a:r>
              <a:rPr lang="en-US" dirty="0" smtClean="0">
                <a:latin typeface="Arial Unicode MS" pitchFamily="34" charset="-128"/>
              </a:rPr>
              <a:t> Byrne</a:t>
            </a:r>
          </a:p>
          <a:p>
            <a:pPr marR="0" eaLnBrk="1" hangingPunct="1"/>
            <a:endParaRPr lang="en-US" sz="3600" dirty="0" smtClean="0">
              <a:latin typeface="Arial Unicode MS" pitchFamily="34" charset="-128"/>
            </a:endParaRPr>
          </a:p>
          <a:p>
            <a:pPr marR="0"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84ED42-973C-4CBF-BE30-45BF9EF1751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F1F70-D3E7-4A6C-98D7-78957552D84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8915400" cy="480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6934200" cy="914400"/>
          </a:xfrm>
        </p:spPr>
        <p:txBody>
          <a:bodyPr/>
          <a:lstStyle/>
          <a:p>
            <a:r>
              <a:rPr lang="en-US" dirty="0" smtClean="0"/>
              <a:t>Power System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Objective: Ensure sufficient AUV run time</a:t>
            </a:r>
          </a:p>
          <a:p>
            <a:r>
              <a:rPr lang="en-US" dirty="0" smtClean="0">
                <a:latin typeface="+mj-lt"/>
              </a:rPr>
              <a:t>All components from previous slide will be connected as illustrated</a:t>
            </a:r>
          </a:p>
          <a:p>
            <a:pPr algn="ctr">
              <a:buNone/>
            </a:pPr>
            <a:r>
              <a:rPr lang="en-US" u="sng" dirty="0" smtClean="0">
                <a:latin typeface="+mj-lt"/>
              </a:rPr>
              <a:t>Test goals</a:t>
            </a:r>
          </a:p>
          <a:p>
            <a:pPr lvl="1"/>
            <a:r>
              <a:rPr lang="en-US" dirty="0" smtClean="0">
                <a:latin typeface="+mj-lt"/>
              </a:rPr>
              <a:t>Desired run time: 1 hour</a:t>
            </a:r>
          </a:p>
          <a:p>
            <a:pPr lvl="1"/>
            <a:r>
              <a:rPr lang="en-US" dirty="0" smtClean="0">
                <a:latin typeface="+mj-lt"/>
              </a:rPr>
              <a:t>Expected run time: 1.5 hours</a:t>
            </a:r>
          </a:p>
          <a:p>
            <a:pPr lvl="1"/>
            <a:r>
              <a:rPr lang="en-US" dirty="0" smtClean="0">
                <a:latin typeface="+mj-lt"/>
              </a:rPr>
              <a:t>Minimum necessary run time: 15 minutes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F1F70-D3E7-4A6C-98D7-78957552D84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33450"/>
          </a:xfrm>
        </p:spPr>
        <p:txBody>
          <a:bodyPr/>
          <a:lstStyle/>
          <a:p>
            <a:r>
              <a:rPr lang="en-US" dirty="0" smtClean="0"/>
              <a:t>Thruster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4953000" cy="4389437"/>
          </a:xfrm>
        </p:spPr>
        <p:txBody>
          <a:bodyPr/>
          <a:lstStyle/>
          <a:p>
            <a:pPr>
              <a:buNone/>
              <a:defRPr/>
            </a:pPr>
            <a:r>
              <a:rPr lang="en-US" sz="2400" dirty="0" err="1" smtClean="0">
                <a:latin typeface="+mj-lt"/>
              </a:rPr>
              <a:t>SeaBotix</a:t>
            </a:r>
            <a:r>
              <a:rPr lang="en-US" sz="2400" dirty="0" smtClean="0">
                <a:latin typeface="+mj-lt"/>
              </a:rPr>
              <a:t> SBT150: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Chosen for functional ability and water resistance as well it’s built-in motor controller, voltage regulator, and low power consumption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Four thrusters will be placed on the AUV in a configuration that will allow for forward/reverse </a:t>
            </a:r>
            <a:r>
              <a:rPr lang="en-US" sz="2400" dirty="0" err="1" smtClean="0">
                <a:latin typeface="+mj-lt"/>
              </a:rPr>
              <a:t>powertrain</a:t>
            </a:r>
            <a:r>
              <a:rPr lang="en-US" sz="2400" dirty="0" smtClean="0">
                <a:latin typeface="+mj-lt"/>
              </a:rPr>
              <a:t>, left/right turning and depth control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Similar to BTD150 but includes motor controller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F1F70-D3E7-4A6C-98D7-78957552D84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Content Placeholder 5" descr="propuls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1828800"/>
            <a:ext cx="3733800" cy="467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81050"/>
          </a:xfrm>
        </p:spPr>
        <p:txBody>
          <a:bodyPr/>
          <a:lstStyle/>
          <a:p>
            <a:r>
              <a:rPr lang="en-US" dirty="0" smtClean="0"/>
              <a:t>Thruster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363"/>
            <a:ext cx="8229600" cy="4389437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Unit Tests</a:t>
            </a:r>
          </a:p>
          <a:p>
            <a:pPr lvl="1"/>
            <a:r>
              <a:rPr lang="en-US" dirty="0" smtClean="0">
                <a:latin typeface="+mj-lt"/>
              </a:rPr>
              <a:t>Testing from 0-100% power in 10% increments</a:t>
            </a:r>
          </a:p>
          <a:p>
            <a:pPr lvl="1"/>
            <a:r>
              <a:rPr lang="en-US" dirty="0" smtClean="0">
                <a:latin typeface="+mj-lt"/>
              </a:rPr>
              <a:t>After submerged testing, test for water leakage around motor</a:t>
            </a:r>
          </a:p>
          <a:p>
            <a:pPr lvl="1"/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Integration Test</a:t>
            </a:r>
          </a:p>
          <a:p>
            <a:pPr lvl="1"/>
            <a:r>
              <a:rPr lang="en-US" dirty="0" smtClean="0">
                <a:latin typeface="+mj-lt"/>
              </a:rPr>
              <a:t>Test all 4 motors in conjunction with AUV for location of placement among vehicle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F1F70-D3E7-4A6C-98D7-78957552D84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857250"/>
          </a:xfrm>
        </p:spPr>
        <p:txBody>
          <a:bodyPr/>
          <a:lstStyle/>
          <a:p>
            <a:r>
              <a:rPr lang="en-US" smtClean="0"/>
              <a:t>Mechanical Grabber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33888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+mj-lt"/>
              </a:rPr>
              <a:t>Used to complete the final task of the mission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Grasp and release mechanism  located at the bottom of the AUV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Our design will depend on the size and orientation of the object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The current design is to have a mechanical claw attached to a solenoid that will attach to an object in the water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0191A-986C-4DA6-9FA3-A711C2F2492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277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362200"/>
            <a:ext cx="3124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781050"/>
          </a:xfrm>
        </p:spPr>
        <p:txBody>
          <a:bodyPr/>
          <a:lstStyle/>
          <a:p>
            <a:r>
              <a:rPr lang="en-US" dirty="0" smtClean="0"/>
              <a:t>Mechanical Grabber Tests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6CAE4-E251-421E-97AB-A70805EA199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1951037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Integration Test</a:t>
            </a:r>
          </a:p>
          <a:p>
            <a:pPr lvl="1"/>
            <a:r>
              <a:rPr lang="en-US" dirty="0" smtClean="0">
                <a:latin typeface="+mj-lt"/>
              </a:rPr>
              <a:t>Grab and Release mechanism</a:t>
            </a:r>
          </a:p>
          <a:p>
            <a:pPr lvl="1"/>
            <a:r>
              <a:rPr lang="en-US" dirty="0" smtClean="0">
                <a:latin typeface="+mj-lt"/>
              </a:rPr>
              <a:t>Servo assembly </a:t>
            </a:r>
          </a:p>
          <a:p>
            <a:pPr lvl="1"/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657600"/>
            <a:ext cx="4038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781050"/>
          </a:xfrm>
        </p:spPr>
        <p:txBody>
          <a:bodyPr/>
          <a:lstStyle/>
          <a:p>
            <a:r>
              <a:rPr lang="en-US" dirty="0" smtClean="0"/>
              <a:t>Marker Dropper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267200" cy="4433888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+mj-lt"/>
              </a:rPr>
              <a:t>Use to complete tasks in which a marker must be dropped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Will be machined out of aluminum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Utilize waterproof servomotor that will rotate marker dropper mechanism to release markers</a:t>
            </a:r>
          </a:p>
          <a:p>
            <a:pPr>
              <a:defRPr/>
            </a:pPr>
            <a:r>
              <a:rPr lang="en-US" sz="2400" dirty="0" err="1" smtClean="0">
                <a:latin typeface="+mj-lt"/>
              </a:rPr>
              <a:t>Traxxas</a:t>
            </a:r>
            <a:r>
              <a:rPr lang="en-US" sz="2400" dirty="0" smtClean="0">
                <a:latin typeface="+mj-lt"/>
              </a:rPr>
              <a:t> servomotors will be used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This method was chosen because it was the most cost efficient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902F5-80E0-4BAD-867B-2BB1C8C0FCC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209800"/>
            <a:ext cx="4562475" cy="285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781050"/>
          </a:xfrm>
        </p:spPr>
        <p:txBody>
          <a:bodyPr/>
          <a:lstStyle/>
          <a:p>
            <a:r>
              <a:rPr lang="en-US" dirty="0" smtClean="0"/>
              <a:t>Marker Dropper Tests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6CAE4-E251-421E-97AB-A70805EA199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25908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Unit Tests</a:t>
            </a:r>
          </a:p>
          <a:p>
            <a:pPr lvl="1"/>
            <a:r>
              <a:rPr lang="en-US" dirty="0" smtClean="0">
                <a:latin typeface="+mj-lt"/>
              </a:rPr>
              <a:t>Capable of releasing both markers individually. </a:t>
            </a:r>
          </a:p>
          <a:p>
            <a:pPr lvl="2"/>
            <a:r>
              <a:rPr lang="en-US" dirty="0" smtClean="0">
                <a:latin typeface="+mj-lt"/>
              </a:rPr>
              <a:t>It will initially be tested in air then again in water to ensure that there are no leaks present that will affect the performance. </a:t>
            </a:r>
          </a:p>
          <a:p>
            <a:pPr lvl="1"/>
            <a:r>
              <a:rPr lang="en-US" dirty="0" smtClean="0">
                <a:latin typeface="+mj-lt"/>
              </a:rPr>
              <a:t>Ultimately the dropper will also be tested in the pool environment to ensure optimal performance.</a:t>
            </a:r>
            <a:endParaRPr lang="en-US" dirty="0">
              <a:latin typeface="+mj-lt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495800"/>
            <a:ext cx="5934075" cy="217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6096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Microcontrollers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495800" cy="4572000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en-US" sz="2400" dirty="0" smtClean="0">
                <a:latin typeface="+mj-lt"/>
              </a:rPr>
              <a:t>The </a:t>
            </a:r>
            <a:r>
              <a:rPr lang="en-US" sz="2400" dirty="0" err="1" smtClean="0">
                <a:latin typeface="+mj-lt"/>
              </a:rPr>
              <a:t>BeagleBoard</a:t>
            </a:r>
            <a:r>
              <a:rPr lang="en-US" sz="2400" dirty="0" smtClean="0">
                <a:latin typeface="+mj-lt"/>
              </a:rPr>
              <a:t>(CPU):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USB/DC Powered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“Brain” of AUV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Inputs/Data Processing:</a:t>
            </a:r>
          </a:p>
          <a:p>
            <a:pPr lvl="1">
              <a:defRPr/>
            </a:pPr>
            <a:r>
              <a:rPr lang="en-US" sz="2200" dirty="0" smtClean="0">
                <a:latin typeface="+mj-lt"/>
              </a:rPr>
              <a:t>Hydrophones</a:t>
            </a:r>
          </a:p>
          <a:p>
            <a:pPr lvl="1">
              <a:defRPr/>
            </a:pPr>
            <a:r>
              <a:rPr lang="en-US" sz="2200" dirty="0" smtClean="0">
                <a:latin typeface="+mj-lt"/>
              </a:rPr>
              <a:t>Cameras</a:t>
            </a:r>
          </a:p>
          <a:p>
            <a:pPr lvl="1">
              <a:defRPr/>
            </a:pPr>
            <a:r>
              <a:rPr lang="en-US" sz="2200" dirty="0" smtClean="0">
                <a:latin typeface="+mj-lt"/>
              </a:rPr>
              <a:t>IMU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Outputs:</a:t>
            </a:r>
          </a:p>
          <a:p>
            <a:pPr lvl="1">
              <a:defRPr/>
            </a:pPr>
            <a:r>
              <a:rPr lang="en-US" sz="2200" dirty="0" smtClean="0">
                <a:latin typeface="+mj-lt"/>
              </a:rPr>
              <a:t>PWM Motor Signal (via </a:t>
            </a:r>
            <a:r>
              <a:rPr lang="en-US" sz="2200" dirty="0" err="1" smtClean="0">
                <a:latin typeface="+mj-lt"/>
              </a:rPr>
              <a:t>Arduino</a:t>
            </a:r>
            <a:r>
              <a:rPr lang="en-US" sz="2200" dirty="0" smtClean="0">
                <a:latin typeface="+mj-lt"/>
              </a:rPr>
              <a:t> Board)</a:t>
            </a:r>
          </a:p>
          <a:p>
            <a:pPr>
              <a:defRPr/>
            </a:pPr>
            <a:endParaRPr lang="en-US" sz="2400" dirty="0" smtClean="0">
              <a:latin typeface="+mj-lt"/>
            </a:endParaRP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16053-E3A1-47D1-BEED-90B30EC08BF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970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914400"/>
            <a:ext cx="3200400" cy="2518348"/>
          </a:xfrm>
        </p:spPr>
      </p:pic>
      <p:pic>
        <p:nvPicPr>
          <p:cNvPr id="4098" name="Picture 2" descr="http://arduino.cc/en/uploads/Main/ArduinoDuemilano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657600"/>
            <a:ext cx="3197225" cy="2302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781050"/>
          </a:xfrm>
        </p:spPr>
        <p:txBody>
          <a:bodyPr/>
          <a:lstStyle/>
          <a:p>
            <a:r>
              <a:rPr lang="en-US" dirty="0" smtClean="0"/>
              <a:t>Microcontrollers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389438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en-US" sz="2400" dirty="0" smtClean="0">
                <a:latin typeface="+mj-lt"/>
              </a:rPr>
              <a:t>Software: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Operating system will be a Linux distribution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Angstrom</a:t>
            </a:r>
          </a:p>
          <a:p>
            <a:pPr lvl="1">
              <a:defRPr/>
            </a:pPr>
            <a:r>
              <a:rPr lang="en-US" sz="2200" dirty="0" smtClean="0">
                <a:latin typeface="+mj-lt"/>
              </a:rPr>
              <a:t>Open embedded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Mission code will be written in a combination of C/C++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Output will be sent via PWMs from the </a:t>
            </a:r>
            <a:r>
              <a:rPr lang="en-US" sz="2400" dirty="0" err="1" smtClean="0">
                <a:latin typeface="+mj-lt"/>
              </a:rPr>
              <a:t>Arduino</a:t>
            </a:r>
            <a:r>
              <a:rPr lang="en-US" sz="2400" dirty="0" smtClean="0">
                <a:latin typeface="+mj-lt"/>
              </a:rPr>
              <a:t> Board to the motor controllers to drive the motors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Program will be decision based using FSMs and will run real-time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11676-0D01-4D2A-AB27-23EA6896476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algn="ctr"/>
            <a:r>
              <a:rPr lang="en-US" sz="6000" dirty="0" smtClean="0"/>
              <a:t>Project Overview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Autonomous Underwater Vehicle Competition</a:t>
            </a:r>
          </a:p>
          <a:p>
            <a:pPr lvl="1"/>
            <a:r>
              <a:rPr lang="en-US" dirty="0" smtClean="0">
                <a:latin typeface="+mj-lt"/>
              </a:rPr>
              <a:t>Competing in Camp </a:t>
            </a:r>
            <a:r>
              <a:rPr lang="en-US" dirty="0" err="1" smtClean="0">
                <a:latin typeface="+mj-lt"/>
              </a:rPr>
              <a:t>Transdec</a:t>
            </a:r>
            <a:r>
              <a:rPr lang="en-US" dirty="0" smtClean="0">
                <a:latin typeface="+mj-lt"/>
              </a:rPr>
              <a:t>, CA in July 2011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Competition Overview</a:t>
            </a:r>
          </a:p>
          <a:p>
            <a:pPr lvl="1"/>
            <a:r>
              <a:rPr lang="en-US" dirty="0" smtClean="0">
                <a:latin typeface="+mj-lt"/>
              </a:rPr>
              <a:t>AUV will complete tasks underwater</a:t>
            </a:r>
          </a:p>
          <a:p>
            <a:pPr lvl="1"/>
            <a:r>
              <a:rPr lang="en-US" dirty="0" smtClean="0">
                <a:latin typeface="+mj-lt"/>
              </a:rPr>
              <a:t>15 minute time limit per run</a:t>
            </a:r>
          </a:p>
          <a:p>
            <a:pPr lvl="1"/>
            <a:r>
              <a:rPr lang="en-US" dirty="0" smtClean="0">
                <a:latin typeface="+mj-lt"/>
              </a:rPr>
              <a:t>6 underwater tasks</a:t>
            </a:r>
          </a:p>
          <a:p>
            <a:pPr lvl="1"/>
            <a:r>
              <a:rPr lang="en-US" dirty="0" smtClean="0">
                <a:latin typeface="+mj-lt"/>
              </a:rPr>
              <a:t>Graded on completion of tasks as well as team design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F1F70-D3E7-4A6C-98D7-78957552D84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971800"/>
            <a:ext cx="2650934" cy="215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05800" cy="932688"/>
          </a:xfrm>
        </p:spPr>
        <p:txBody>
          <a:bodyPr>
            <a:normAutofit/>
          </a:bodyPr>
          <a:lstStyle/>
          <a:p>
            <a:r>
              <a:rPr lang="en-US" dirty="0" smtClean="0"/>
              <a:t>Hardware Structure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A8E81-AAAC-4F1B-B949-27E44866BA1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905000" y="3733800"/>
            <a:ext cx="1676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BeagleBoard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6" idx="2"/>
            <a:endCxn id="4" idx="0"/>
          </p:cNvCxnSpPr>
          <p:nvPr/>
        </p:nvCxnSpPr>
        <p:spPr>
          <a:xfrm rot="5400000">
            <a:off x="2436056" y="3423725"/>
            <a:ext cx="617220" cy="293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133600" y="2743200"/>
            <a:ext cx="1225062" cy="373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USB Hub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304800" y="1524000"/>
            <a:ext cx="967154" cy="426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IMU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1371600" y="1447800"/>
            <a:ext cx="1160585" cy="502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Camera A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2590800" y="1447800"/>
            <a:ext cx="1160585" cy="502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Camera B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3810000" y="1447800"/>
            <a:ext cx="1160585" cy="502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Camera C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18" idx="2"/>
          </p:cNvCxnSpPr>
          <p:nvPr/>
        </p:nvCxnSpPr>
        <p:spPr>
          <a:xfrm rot="16200000" flipH="1">
            <a:off x="333375" y="2405722"/>
            <a:ext cx="2000250" cy="10902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2"/>
          </p:cNvCxnSpPr>
          <p:nvPr/>
        </p:nvCxnSpPr>
        <p:spPr>
          <a:xfrm rot="16200000" flipH="1">
            <a:off x="1684606" y="2218007"/>
            <a:ext cx="792480" cy="2579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6" idx="0"/>
          </p:cNvCxnSpPr>
          <p:nvPr/>
        </p:nvCxnSpPr>
        <p:spPr>
          <a:xfrm rot="5400000">
            <a:off x="2404697" y="2246435"/>
            <a:ext cx="838200" cy="155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 flipV="1">
            <a:off x="3276601" y="1981200"/>
            <a:ext cx="1049215" cy="762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4038600" y="26670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Arduino</a:t>
            </a:r>
            <a:r>
              <a:rPr lang="en-US" dirty="0" smtClean="0"/>
              <a:t> Board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35" idx="1"/>
            <a:endCxn id="16" idx="3"/>
          </p:cNvCxnSpPr>
          <p:nvPr/>
        </p:nvCxnSpPr>
        <p:spPr>
          <a:xfrm rot="10800000">
            <a:off x="3358662" y="2929890"/>
            <a:ext cx="679938" cy="38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5638800" y="26670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Motor Controllers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35" idx="3"/>
            <a:endCxn id="40" idx="1"/>
          </p:cNvCxnSpPr>
          <p:nvPr/>
        </p:nvCxnSpPr>
        <p:spPr>
          <a:xfrm>
            <a:off x="5334000" y="29337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7391400" y="1371600"/>
            <a:ext cx="1371600" cy="2209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Thrusters</a:t>
            </a:r>
            <a:endParaRPr lang="en-US" dirty="0"/>
          </a:p>
        </p:txBody>
      </p:sp>
      <p:cxnSp>
        <p:nvCxnSpPr>
          <p:cNvPr id="45" name="Straight Arrow Connector 44"/>
          <p:cNvCxnSpPr>
            <a:stCxn id="40" idx="3"/>
          </p:cNvCxnSpPr>
          <p:nvPr/>
        </p:nvCxnSpPr>
        <p:spPr>
          <a:xfrm flipV="1">
            <a:off x="7010400" y="2895600"/>
            <a:ext cx="3810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5715000" y="3505200"/>
            <a:ext cx="1295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Servo Motors</a:t>
            </a:r>
            <a:endParaRPr lang="en-US" dirty="0"/>
          </a:p>
        </p:txBody>
      </p:sp>
      <p:cxnSp>
        <p:nvCxnSpPr>
          <p:cNvPr id="48" name="Straight Arrow Connector 47"/>
          <p:cNvCxnSpPr>
            <a:endCxn id="46" idx="1"/>
          </p:cNvCxnSpPr>
          <p:nvPr/>
        </p:nvCxnSpPr>
        <p:spPr>
          <a:xfrm>
            <a:off x="5105400" y="32004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4876800" y="4267200"/>
            <a:ext cx="1371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Marker Dropper</a:t>
            </a:r>
            <a:endParaRPr lang="en-US" dirty="0"/>
          </a:p>
        </p:txBody>
      </p:sp>
      <p:cxnSp>
        <p:nvCxnSpPr>
          <p:cNvPr id="52" name="Straight Arrow Connector 51"/>
          <p:cNvCxnSpPr>
            <a:endCxn id="50" idx="0"/>
          </p:cNvCxnSpPr>
          <p:nvPr/>
        </p:nvCxnSpPr>
        <p:spPr>
          <a:xfrm rot="10800000" flipV="1">
            <a:off x="5562600" y="39624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6324600" y="4267200"/>
            <a:ext cx="1447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Mechanical Grabber</a:t>
            </a:r>
            <a:endParaRPr lang="en-US" dirty="0"/>
          </a:p>
        </p:txBody>
      </p:sp>
      <p:cxnSp>
        <p:nvCxnSpPr>
          <p:cNvPr id="56" name="Straight Arrow Connector 55"/>
          <p:cNvCxnSpPr>
            <a:endCxn id="54" idx="0"/>
          </p:cNvCxnSpPr>
          <p:nvPr/>
        </p:nvCxnSpPr>
        <p:spPr>
          <a:xfrm rot="16200000" flipH="1">
            <a:off x="6762750" y="3981450"/>
            <a:ext cx="30480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3276600" y="434340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Hydrophone Board</a:t>
            </a:r>
            <a:endParaRPr lang="en-US" dirty="0"/>
          </a:p>
        </p:txBody>
      </p:sp>
      <p:sp>
        <p:nvSpPr>
          <p:cNvPr id="65" name="Rounded Rectangle 64"/>
          <p:cNvSpPr/>
          <p:nvPr/>
        </p:nvSpPr>
        <p:spPr>
          <a:xfrm>
            <a:off x="2895600" y="5486400"/>
            <a:ext cx="2590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Hydrophone Array</a:t>
            </a:r>
            <a:endParaRPr lang="en-US" dirty="0"/>
          </a:p>
        </p:txBody>
      </p:sp>
      <p:cxnSp>
        <p:nvCxnSpPr>
          <p:cNvPr id="68" name="Straight Arrow Connector 67"/>
          <p:cNvCxnSpPr>
            <a:stCxn id="59" idx="0"/>
            <a:endCxn id="4" idx="3"/>
          </p:cNvCxnSpPr>
          <p:nvPr/>
        </p:nvCxnSpPr>
        <p:spPr>
          <a:xfrm rot="16200000" flipV="1">
            <a:off x="3638550" y="3943350"/>
            <a:ext cx="3429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5" idx="0"/>
          </p:cNvCxnSpPr>
          <p:nvPr/>
        </p:nvCxnSpPr>
        <p:spPr>
          <a:xfrm rot="5400000" flipH="1" flipV="1">
            <a:off x="3962400" y="5257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/>
          <p:cNvSpPr/>
          <p:nvPr/>
        </p:nvSpPr>
        <p:spPr>
          <a:xfrm>
            <a:off x="304800" y="4495800"/>
            <a:ext cx="1295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Voltage Regulator </a:t>
            </a:r>
            <a:endParaRPr lang="en-US" dirty="0"/>
          </a:p>
        </p:txBody>
      </p:sp>
      <p:cxnSp>
        <p:nvCxnSpPr>
          <p:cNvPr id="80" name="Straight Arrow Connector 79"/>
          <p:cNvCxnSpPr/>
          <p:nvPr/>
        </p:nvCxnSpPr>
        <p:spPr>
          <a:xfrm flipV="1">
            <a:off x="1524000" y="42672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305800" cy="932688"/>
          </a:xfrm>
        </p:spPr>
        <p:txBody>
          <a:bodyPr/>
          <a:lstStyle/>
          <a:p>
            <a:r>
              <a:rPr lang="en-US" dirty="0" smtClean="0"/>
              <a:t>Software Structure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A8E81-AAAC-4F1B-B949-27E44866BA1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Flowchart: Preparation 3"/>
          <p:cNvSpPr/>
          <p:nvPr/>
        </p:nvSpPr>
        <p:spPr>
          <a:xfrm>
            <a:off x="609600" y="914400"/>
            <a:ext cx="1676400" cy="4572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5" name="Flowchart: Decision 4"/>
          <p:cNvSpPr/>
          <p:nvPr/>
        </p:nvSpPr>
        <p:spPr>
          <a:xfrm>
            <a:off x="381000" y="1600200"/>
            <a:ext cx="2133600" cy="9906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 Found?</a:t>
            </a:r>
            <a:endParaRPr lang="en-US" dirty="0"/>
          </a:p>
        </p:txBody>
      </p:sp>
      <p:sp>
        <p:nvSpPr>
          <p:cNvPr id="6" name="Flowchart: Process 5"/>
          <p:cNvSpPr/>
          <p:nvPr/>
        </p:nvSpPr>
        <p:spPr>
          <a:xfrm>
            <a:off x="2819400" y="1676400"/>
            <a:ext cx="1447800" cy="838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Detect Current Task</a:t>
            </a:r>
            <a:endParaRPr lang="en-US" dirty="0"/>
          </a:p>
        </p:txBody>
      </p:sp>
      <p:sp>
        <p:nvSpPr>
          <p:cNvPr id="7" name="Flowchart: Process 6"/>
          <p:cNvSpPr/>
          <p:nvPr/>
        </p:nvSpPr>
        <p:spPr>
          <a:xfrm>
            <a:off x="6858000" y="1676400"/>
            <a:ext cx="1447800" cy="838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Follow Path To Objective</a:t>
            </a:r>
            <a:endParaRPr lang="en-US" dirty="0"/>
          </a:p>
        </p:txBody>
      </p:sp>
      <p:sp>
        <p:nvSpPr>
          <p:cNvPr id="8" name="Flowchart: Decision 7"/>
          <p:cNvSpPr/>
          <p:nvPr/>
        </p:nvSpPr>
        <p:spPr>
          <a:xfrm>
            <a:off x="6324600" y="2743200"/>
            <a:ext cx="2590800" cy="9906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Objective Found?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>
            <a:off x="857865" y="2792361"/>
            <a:ext cx="1447800" cy="838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Search For Path</a:t>
            </a:r>
            <a:endParaRPr lang="en-US" dirty="0"/>
          </a:p>
        </p:txBody>
      </p:sp>
      <p:sp>
        <p:nvSpPr>
          <p:cNvPr id="10" name="Flowchart: Decision 9"/>
          <p:cNvSpPr/>
          <p:nvPr/>
        </p:nvSpPr>
        <p:spPr>
          <a:xfrm>
            <a:off x="4495800" y="1600200"/>
            <a:ext cx="2133600" cy="9906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 Lost?</a:t>
            </a:r>
            <a:endParaRPr lang="en-US" dirty="0"/>
          </a:p>
        </p:txBody>
      </p:sp>
      <p:sp>
        <p:nvSpPr>
          <p:cNvPr id="11" name="Flowchart: Process 10"/>
          <p:cNvSpPr/>
          <p:nvPr/>
        </p:nvSpPr>
        <p:spPr>
          <a:xfrm>
            <a:off x="7010400" y="3962400"/>
            <a:ext cx="1447800" cy="838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Complete Objective</a:t>
            </a:r>
            <a:endParaRPr lang="en-US" dirty="0"/>
          </a:p>
        </p:txBody>
      </p:sp>
      <p:sp>
        <p:nvSpPr>
          <p:cNvPr id="12" name="Flowchart: Process 11"/>
          <p:cNvSpPr/>
          <p:nvPr/>
        </p:nvSpPr>
        <p:spPr>
          <a:xfrm>
            <a:off x="6781800" y="5105400"/>
            <a:ext cx="1981200" cy="838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Store Data and Increment Task Counter</a:t>
            </a:r>
            <a:endParaRPr lang="en-US" dirty="0"/>
          </a:p>
        </p:txBody>
      </p:sp>
      <p:sp>
        <p:nvSpPr>
          <p:cNvPr id="13" name="Flowchart: Decision 12"/>
          <p:cNvSpPr/>
          <p:nvPr/>
        </p:nvSpPr>
        <p:spPr>
          <a:xfrm>
            <a:off x="3505200" y="4953000"/>
            <a:ext cx="2895600" cy="10668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Have All Task Been Completed</a:t>
            </a:r>
            <a:endParaRPr lang="en-US" dirty="0"/>
          </a:p>
        </p:txBody>
      </p:sp>
      <p:sp>
        <p:nvSpPr>
          <p:cNvPr id="14" name="Flowchart: Terminator 13"/>
          <p:cNvSpPr/>
          <p:nvPr/>
        </p:nvSpPr>
        <p:spPr>
          <a:xfrm>
            <a:off x="1752600" y="5257800"/>
            <a:ext cx="14478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Finish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4" idx="2"/>
            <a:endCxn id="5" idx="0"/>
          </p:cNvCxnSpPr>
          <p:nvPr/>
        </p:nvCxnSpPr>
        <p:spPr>
          <a:xfrm rot="5400000">
            <a:off x="1333500" y="14859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</p:cNvCxnSpPr>
          <p:nvPr/>
        </p:nvCxnSpPr>
        <p:spPr>
          <a:xfrm rot="5400000">
            <a:off x="1333500" y="27051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3"/>
            <a:endCxn id="6" idx="1"/>
          </p:cNvCxnSpPr>
          <p:nvPr/>
        </p:nvCxnSpPr>
        <p:spPr>
          <a:xfrm>
            <a:off x="2514600" y="20955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3"/>
            <a:endCxn id="10" idx="1"/>
          </p:cNvCxnSpPr>
          <p:nvPr/>
        </p:nvCxnSpPr>
        <p:spPr>
          <a:xfrm>
            <a:off x="4267200" y="20955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3"/>
            <a:endCxn id="7" idx="1"/>
          </p:cNvCxnSpPr>
          <p:nvPr/>
        </p:nvCxnSpPr>
        <p:spPr>
          <a:xfrm>
            <a:off x="6629400" y="20955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7" idx="2"/>
            <a:endCxn id="8" idx="0"/>
          </p:cNvCxnSpPr>
          <p:nvPr/>
        </p:nvCxnSpPr>
        <p:spPr>
          <a:xfrm rot="16200000" flipH="1">
            <a:off x="7486650" y="2609850"/>
            <a:ext cx="2286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2"/>
          </p:cNvCxnSpPr>
          <p:nvPr/>
        </p:nvCxnSpPr>
        <p:spPr>
          <a:xfrm rot="5400000">
            <a:off x="7505700" y="38481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1" idx="2"/>
            <a:endCxn id="12" idx="0"/>
          </p:cNvCxnSpPr>
          <p:nvPr/>
        </p:nvCxnSpPr>
        <p:spPr>
          <a:xfrm rot="16200000" flipH="1">
            <a:off x="7600950" y="4933950"/>
            <a:ext cx="3048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2" idx="1"/>
            <a:endCxn id="13" idx="3"/>
          </p:cNvCxnSpPr>
          <p:nvPr/>
        </p:nvCxnSpPr>
        <p:spPr>
          <a:xfrm rot="10800000">
            <a:off x="6400800" y="5486400"/>
            <a:ext cx="3810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3" idx="1"/>
            <a:endCxn id="14" idx="3"/>
          </p:cNvCxnSpPr>
          <p:nvPr/>
        </p:nvCxnSpPr>
        <p:spPr>
          <a:xfrm rot="10800000">
            <a:off x="3200400" y="5486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hape 59"/>
          <p:cNvCxnSpPr>
            <a:stCxn id="10" idx="2"/>
            <a:endCxn id="9" idx="3"/>
          </p:cNvCxnSpPr>
          <p:nvPr/>
        </p:nvCxnSpPr>
        <p:spPr>
          <a:xfrm rot="5400000">
            <a:off x="3623803" y="1272663"/>
            <a:ext cx="620661" cy="325693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8" idx="3"/>
            <a:endCxn id="7" idx="3"/>
          </p:cNvCxnSpPr>
          <p:nvPr/>
        </p:nvCxnSpPr>
        <p:spPr>
          <a:xfrm flipH="1" flipV="1">
            <a:off x="8305800" y="2095500"/>
            <a:ext cx="609600" cy="1143000"/>
          </a:xfrm>
          <a:prstGeom prst="bentConnector3">
            <a:avLst>
              <a:gd name="adj1" fmla="val -2540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hape 71"/>
          <p:cNvCxnSpPr>
            <a:stCxn id="13" idx="0"/>
            <a:endCxn id="4" idx="3"/>
          </p:cNvCxnSpPr>
          <p:nvPr/>
        </p:nvCxnSpPr>
        <p:spPr>
          <a:xfrm rot="16200000" flipV="1">
            <a:off x="1714500" y="1714500"/>
            <a:ext cx="3810000" cy="26670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hape 75"/>
          <p:cNvCxnSpPr>
            <a:stCxn id="9" idx="1"/>
            <a:endCxn id="5" idx="1"/>
          </p:cNvCxnSpPr>
          <p:nvPr/>
        </p:nvCxnSpPr>
        <p:spPr>
          <a:xfrm rot="10800000">
            <a:off x="381001" y="2095501"/>
            <a:ext cx="476865" cy="1115961"/>
          </a:xfrm>
          <a:prstGeom prst="bentConnector3">
            <a:avLst>
              <a:gd name="adj1" fmla="val 14793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14600" y="1828800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</a:t>
            </a:r>
            <a:endParaRPr lang="en-US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5257800" y="2590800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</a:t>
            </a:r>
            <a:endParaRPr lang="en-US" sz="1200" dirty="0"/>
          </a:p>
        </p:txBody>
      </p:sp>
      <p:sp>
        <p:nvSpPr>
          <p:cNvPr id="80" name="TextBox 79"/>
          <p:cNvSpPr txBox="1"/>
          <p:nvPr/>
        </p:nvSpPr>
        <p:spPr>
          <a:xfrm>
            <a:off x="7391400" y="3657600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</a:t>
            </a:r>
            <a:endParaRPr lang="en-US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3276600" y="5181600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</a:t>
            </a:r>
            <a:endParaRPr lang="en-US" sz="1200" dirty="0"/>
          </a:p>
        </p:txBody>
      </p:sp>
      <p:sp>
        <p:nvSpPr>
          <p:cNvPr id="82" name="TextBox 81"/>
          <p:cNvSpPr txBox="1"/>
          <p:nvPr/>
        </p:nvSpPr>
        <p:spPr>
          <a:xfrm>
            <a:off x="1219200" y="2514600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</a:t>
            </a:r>
            <a:endParaRPr lang="en-US" sz="1200" dirty="0"/>
          </a:p>
        </p:txBody>
      </p:sp>
      <p:sp>
        <p:nvSpPr>
          <p:cNvPr id="83" name="TextBox 82"/>
          <p:cNvSpPr txBox="1"/>
          <p:nvPr/>
        </p:nvSpPr>
        <p:spPr>
          <a:xfrm>
            <a:off x="6553200" y="1828800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</a:t>
            </a:r>
            <a:endParaRPr lang="en-US" sz="1200" dirty="0"/>
          </a:p>
        </p:txBody>
      </p:sp>
      <p:sp>
        <p:nvSpPr>
          <p:cNvPr id="84" name="TextBox 83"/>
          <p:cNvSpPr txBox="1"/>
          <p:nvPr/>
        </p:nvSpPr>
        <p:spPr>
          <a:xfrm>
            <a:off x="8763000" y="2971800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</a:t>
            </a:r>
            <a:endParaRPr lang="en-US" sz="1200" dirty="0"/>
          </a:p>
        </p:txBody>
      </p:sp>
      <p:sp>
        <p:nvSpPr>
          <p:cNvPr id="85" name="TextBox 84"/>
          <p:cNvSpPr txBox="1"/>
          <p:nvPr/>
        </p:nvSpPr>
        <p:spPr>
          <a:xfrm>
            <a:off x="4724400" y="4724400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857250"/>
          </a:xfrm>
        </p:spPr>
        <p:txBody>
          <a:bodyPr/>
          <a:lstStyle/>
          <a:p>
            <a:r>
              <a:rPr lang="en-US" dirty="0" smtClean="0"/>
              <a:t>Risks Associated with…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1BE65-F245-4918-8583-124CFB248B3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2057401"/>
          <a:ext cx="8305800" cy="279368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05800"/>
              </a:tblGrid>
              <a:tr h="574357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+mj-lt"/>
                        </a:rPr>
                        <a:t>The Microcontroller and Software</a:t>
                      </a:r>
                      <a:endParaRPr lang="en-US" sz="4000" b="0" dirty="0">
                        <a:latin typeface="+mj-lt"/>
                      </a:endParaRPr>
                    </a:p>
                  </a:txBody>
                  <a:tcPr/>
                </a:tc>
              </a:tr>
              <a:tr h="209264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3200" dirty="0" smtClean="0">
                          <a:latin typeface="+mj-lt"/>
                        </a:rPr>
                        <a:t>Error</a:t>
                      </a:r>
                      <a:r>
                        <a:rPr lang="en-US" sz="3200" baseline="0" dirty="0" smtClean="0">
                          <a:latin typeface="+mj-lt"/>
                        </a:rPr>
                        <a:t> in sensor-microcontroller communication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3200" baseline="0" dirty="0" smtClean="0">
                          <a:latin typeface="+mj-lt"/>
                        </a:rPr>
                        <a:t>Software not executing tasks properly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3200" baseline="0" dirty="0" smtClean="0">
                          <a:latin typeface="+mj-lt"/>
                        </a:rPr>
                        <a:t>Critical Scheduling issues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Microcontroller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Unit Tests:</a:t>
            </a:r>
          </a:p>
          <a:p>
            <a:pPr lvl="1"/>
            <a:r>
              <a:rPr lang="en-US" dirty="0" smtClean="0">
                <a:latin typeface="+mj-lt"/>
              </a:rPr>
              <a:t>Component Communication</a:t>
            </a:r>
          </a:p>
          <a:p>
            <a:pPr lvl="1"/>
            <a:r>
              <a:rPr lang="en-US" dirty="0" smtClean="0">
                <a:latin typeface="+mj-lt"/>
              </a:rPr>
              <a:t>Input Sensor Analysis</a:t>
            </a:r>
          </a:p>
          <a:p>
            <a:pPr lvl="1"/>
            <a:r>
              <a:rPr lang="en-US" dirty="0" smtClean="0">
                <a:latin typeface="+mj-lt"/>
              </a:rPr>
              <a:t>MCU Hardware Tests</a:t>
            </a:r>
          </a:p>
          <a:p>
            <a:pPr lvl="1">
              <a:buNone/>
            </a:pPr>
            <a:endParaRPr lang="en-US" dirty="0" smtClean="0">
              <a:latin typeface="+mj-lt"/>
            </a:endParaRPr>
          </a:p>
          <a:p>
            <a:pPr marL="280988" lvl="1" indent="-280988"/>
            <a:r>
              <a:rPr lang="en-US" sz="2600" dirty="0" smtClean="0">
                <a:latin typeface="+mj-lt"/>
              </a:rPr>
              <a:t>Test Goals:</a:t>
            </a:r>
          </a:p>
          <a:p>
            <a:pPr lvl="1" indent="-241300"/>
            <a:r>
              <a:rPr lang="en-US" dirty="0" smtClean="0">
                <a:latin typeface="+mj-lt"/>
              </a:rPr>
              <a:t>MCU hardware works properly</a:t>
            </a:r>
          </a:p>
          <a:p>
            <a:pPr lvl="1" indent="-241300"/>
            <a:r>
              <a:rPr lang="en-US" dirty="0" smtClean="0">
                <a:latin typeface="+mj-lt"/>
              </a:rPr>
              <a:t>Full component communication is established</a:t>
            </a:r>
          </a:p>
          <a:p>
            <a:pPr lvl="1" indent="-241300"/>
            <a:r>
              <a:rPr lang="en-US" dirty="0" smtClean="0">
                <a:latin typeface="+mj-lt"/>
              </a:rPr>
              <a:t>Software works properly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F1F70-D3E7-4A6C-98D7-78957552D84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704850"/>
          </a:xfrm>
        </p:spPr>
        <p:txBody>
          <a:bodyPr/>
          <a:lstStyle/>
          <a:p>
            <a:r>
              <a:rPr lang="en-US" dirty="0" smtClean="0"/>
              <a:t>Prioritization of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038600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Cameras</a:t>
            </a:r>
          </a:p>
          <a:p>
            <a:pPr lvl="1"/>
            <a:r>
              <a:rPr lang="en-US" sz="2800" dirty="0" smtClean="0">
                <a:latin typeface="+mj-lt"/>
              </a:rPr>
              <a:t>Function: Eyes underwater</a:t>
            </a:r>
          </a:p>
          <a:p>
            <a:pPr lvl="1"/>
            <a:r>
              <a:rPr lang="en-US" sz="2800" dirty="0" smtClean="0">
                <a:latin typeface="+mj-lt"/>
              </a:rPr>
              <a:t>Need: Critical (used in all tasks)</a:t>
            </a:r>
          </a:p>
          <a:p>
            <a:r>
              <a:rPr lang="en-US" sz="2800" dirty="0" smtClean="0">
                <a:latin typeface="+mj-lt"/>
              </a:rPr>
              <a:t>IMU</a:t>
            </a:r>
          </a:p>
          <a:p>
            <a:pPr lvl="1"/>
            <a:r>
              <a:rPr lang="en-US" sz="2800" dirty="0" smtClean="0">
                <a:latin typeface="+mj-lt"/>
              </a:rPr>
              <a:t>Function: Sense of Direction Underwater</a:t>
            </a:r>
          </a:p>
          <a:p>
            <a:pPr lvl="1"/>
            <a:r>
              <a:rPr lang="en-US" sz="2800" dirty="0" smtClean="0">
                <a:latin typeface="+mj-lt"/>
              </a:rPr>
              <a:t>Need: Moderate</a:t>
            </a:r>
          </a:p>
          <a:p>
            <a:r>
              <a:rPr lang="en-US" sz="2800" dirty="0" smtClean="0">
                <a:latin typeface="+mj-lt"/>
              </a:rPr>
              <a:t>Hydrophones</a:t>
            </a:r>
          </a:p>
          <a:p>
            <a:pPr lvl="1"/>
            <a:r>
              <a:rPr lang="en-US" sz="2800" dirty="0" smtClean="0">
                <a:latin typeface="+mj-lt"/>
              </a:rPr>
              <a:t>Function: Ears Underwater</a:t>
            </a:r>
          </a:p>
          <a:p>
            <a:pPr lvl="1"/>
            <a:r>
              <a:rPr lang="en-US" sz="2800" dirty="0" smtClean="0">
                <a:latin typeface="+mj-lt"/>
              </a:rPr>
              <a:t>Need: Low (used in only one task)</a:t>
            </a:r>
            <a:endParaRPr lang="en-US" sz="2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F1F70-D3E7-4A6C-98D7-78957552D84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667000"/>
            <a:ext cx="37258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229600" cy="762000"/>
          </a:xfrm>
        </p:spPr>
        <p:txBody>
          <a:bodyPr/>
          <a:lstStyle/>
          <a:p>
            <a:r>
              <a:rPr lang="en-US" dirty="0" smtClean="0"/>
              <a:t>Software for Sensors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5334000" cy="43894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Cameras</a:t>
            </a:r>
            <a:endParaRPr lang="en-US" dirty="0" smtClean="0">
              <a:latin typeface="+mj-lt"/>
            </a:endParaRPr>
          </a:p>
          <a:p>
            <a:pPr lvl="1">
              <a:defRPr/>
            </a:pPr>
            <a:r>
              <a:rPr lang="en-US" dirty="0" err="1" smtClean="0">
                <a:latin typeface="+mj-lt"/>
              </a:rPr>
              <a:t>OpenCV</a:t>
            </a:r>
            <a:endParaRPr lang="en-US" dirty="0" smtClean="0">
              <a:latin typeface="+mj-lt"/>
            </a:endParaRPr>
          </a:p>
          <a:p>
            <a:pPr>
              <a:defRPr/>
            </a:pPr>
            <a:r>
              <a:rPr lang="en-US" dirty="0" smtClean="0">
                <a:latin typeface="+mj-lt"/>
              </a:rPr>
              <a:t>IMU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RS-232 interface</a:t>
            </a:r>
          </a:p>
          <a:p>
            <a:pPr lvl="1">
              <a:defRPr/>
            </a:pPr>
            <a:r>
              <a:rPr lang="en-US" dirty="0" err="1" smtClean="0">
                <a:latin typeface="+mj-lt"/>
              </a:rPr>
              <a:t>SmartIMU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Sensor Evaluation Software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Linux C Source Code</a:t>
            </a:r>
            <a:endParaRPr lang="en-US" dirty="0" smtClean="0">
              <a:latin typeface="+mj-lt"/>
            </a:endParaRPr>
          </a:p>
          <a:p>
            <a:pPr>
              <a:defRPr/>
            </a:pPr>
            <a:r>
              <a:rPr lang="en-US" dirty="0" smtClean="0">
                <a:latin typeface="+mj-lt"/>
              </a:rPr>
              <a:t>Hydrophones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In the process of finding a Linux software capable of processing and managing data</a:t>
            </a:r>
          </a:p>
          <a:p>
            <a:pPr>
              <a:defRPr/>
            </a:pPr>
            <a:endParaRPr lang="en-US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4D763-BD44-4E84-99CF-737E77289AE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781050"/>
          </a:xfrm>
        </p:spPr>
        <p:txBody>
          <a:bodyPr/>
          <a:lstStyle/>
          <a:p>
            <a:r>
              <a:rPr lang="en-US" dirty="0" smtClean="0"/>
              <a:t>Inertial Measurement Unit (IMU)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648200" cy="4479925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+mj-lt"/>
              </a:rPr>
              <a:t>Navigation/Stability Control</a:t>
            </a:r>
          </a:p>
          <a:p>
            <a:pPr>
              <a:defRPr/>
            </a:pPr>
            <a:r>
              <a:rPr lang="en-US" sz="2400" dirty="0" err="1" smtClean="0">
                <a:latin typeface="+mj-lt"/>
                <a:cs typeface="Arial" pitchFamily="34" charset="0"/>
              </a:rPr>
              <a:t>PhidgetSpatial</a:t>
            </a:r>
            <a:r>
              <a:rPr lang="en-US" sz="2400" dirty="0" smtClean="0">
                <a:latin typeface="+mj-lt"/>
                <a:cs typeface="Arial" pitchFamily="34" charset="0"/>
              </a:rPr>
              <a:t> 3/3/3-9 Axis IMU</a:t>
            </a:r>
          </a:p>
          <a:p>
            <a:pPr lvl="1">
              <a:defRPr/>
            </a:pPr>
            <a:r>
              <a:rPr lang="en-US" sz="2200" b="1" dirty="0" smtClean="0">
                <a:latin typeface="+mj-lt"/>
              </a:rPr>
              <a:t>Accelerometer</a:t>
            </a:r>
            <a:r>
              <a:rPr lang="en-US" sz="2200" dirty="0" smtClean="0">
                <a:latin typeface="+mj-lt"/>
              </a:rPr>
              <a:t>: measure static and dynamic acceleration (5g)</a:t>
            </a:r>
          </a:p>
          <a:p>
            <a:pPr lvl="1">
              <a:defRPr/>
            </a:pPr>
            <a:r>
              <a:rPr lang="en-US" sz="2200" b="1" dirty="0" smtClean="0">
                <a:latin typeface="+mj-lt"/>
              </a:rPr>
              <a:t>Compass</a:t>
            </a:r>
            <a:r>
              <a:rPr lang="en-US" sz="2200" dirty="0" smtClean="0">
                <a:latin typeface="+mj-lt"/>
              </a:rPr>
              <a:t>: measures magnetic field (±4 Gauss)</a:t>
            </a:r>
          </a:p>
          <a:p>
            <a:pPr lvl="1">
              <a:defRPr/>
            </a:pPr>
            <a:r>
              <a:rPr lang="en-US" sz="2200" b="1" dirty="0" smtClean="0">
                <a:latin typeface="+mj-lt"/>
              </a:rPr>
              <a:t>Gyroscope</a:t>
            </a:r>
            <a:r>
              <a:rPr lang="en-US" sz="2200" dirty="0" smtClean="0">
                <a:latin typeface="+mj-lt"/>
              </a:rPr>
              <a:t>: Measures angular rotation (400°/sec)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Chosen for low cost and because it contained a compass instead of magnetometer unlike other IMUs</a:t>
            </a:r>
          </a:p>
          <a:p>
            <a:pPr>
              <a:defRPr/>
            </a:pPr>
            <a:endParaRPr lang="en-US" sz="2000" dirty="0" smtClean="0"/>
          </a:p>
        </p:txBody>
      </p:sp>
      <p:pic>
        <p:nvPicPr>
          <p:cNvPr id="21508" name="Content Placeholder 5" descr="is.aspx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4529" t="32449" r="26414" b="29816"/>
          <a:stretch>
            <a:fillRect/>
          </a:stretch>
        </p:blipFill>
        <p:spPr>
          <a:xfrm>
            <a:off x="5121275" y="1905000"/>
            <a:ext cx="3268663" cy="3810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185A3-33C4-40F8-9F03-16382EFDB50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3962400" cy="857250"/>
          </a:xfrm>
        </p:spPr>
        <p:txBody>
          <a:bodyPr/>
          <a:lstStyle/>
          <a:p>
            <a:r>
              <a:rPr lang="en-US" dirty="0" smtClean="0"/>
              <a:t>IMU Tests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635DA-9246-435D-8CAD-40A5BF718FE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828800"/>
            <a:ext cx="4495800" cy="4495799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Unit Tests</a:t>
            </a:r>
          </a:p>
          <a:p>
            <a:pPr lvl="1"/>
            <a:r>
              <a:rPr lang="en-US" dirty="0" smtClean="0">
                <a:latin typeface="+mj-lt"/>
              </a:rPr>
              <a:t>Perform on Windows OS to ensure the operational capabilities of device</a:t>
            </a:r>
          </a:p>
          <a:p>
            <a:pPr lvl="1"/>
            <a:r>
              <a:rPr lang="en-US" dirty="0" smtClean="0">
                <a:latin typeface="+mj-lt"/>
              </a:rPr>
              <a:t>Perform on Linux to test for consistency with microprocessor platform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447800"/>
            <a:ext cx="3505200" cy="480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838200"/>
          </a:xfrm>
        </p:spPr>
        <p:txBody>
          <a:bodyPr/>
          <a:lstStyle/>
          <a:p>
            <a:r>
              <a:rPr lang="en-US" smtClean="0"/>
              <a:t>Cameras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572000" cy="48006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+mj-lt"/>
              </a:rPr>
              <a:t>Cameras chosen:</a:t>
            </a:r>
          </a:p>
          <a:p>
            <a:pPr lvl="1">
              <a:defRPr/>
            </a:pPr>
            <a:r>
              <a:rPr lang="en-US" sz="2200" dirty="0" smtClean="0">
                <a:latin typeface="+mj-lt"/>
              </a:rPr>
              <a:t>3 </a:t>
            </a:r>
            <a:r>
              <a:rPr lang="en-US" sz="2200" dirty="0" err="1" smtClean="0">
                <a:latin typeface="+mj-lt"/>
              </a:rPr>
              <a:t>Unibrain</a:t>
            </a:r>
            <a:r>
              <a:rPr lang="en-US" sz="2200" dirty="0" smtClean="0">
                <a:latin typeface="+mj-lt"/>
              </a:rPr>
              <a:t> Fire I CCD webcams</a:t>
            </a:r>
          </a:p>
          <a:p>
            <a:pPr lvl="1">
              <a:defRPr/>
            </a:pPr>
            <a:r>
              <a:rPr lang="en-US" sz="2200" dirty="0" err="1" smtClean="0">
                <a:latin typeface="+mj-lt"/>
              </a:rPr>
              <a:t>LogiTech</a:t>
            </a:r>
            <a:r>
              <a:rPr lang="en-US" sz="2200" dirty="0" smtClean="0">
                <a:latin typeface="+mj-lt"/>
              </a:rPr>
              <a:t> C250 will be used for initial performance assessment of </a:t>
            </a:r>
            <a:r>
              <a:rPr lang="en-US" sz="2200" dirty="0" err="1" smtClean="0">
                <a:latin typeface="+mj-lt"/>
              </a:rPr>
              <a:t>OpenCV</a:t>
            </a:r>
            <a:endParaRPr lang="en-US" sz="2200" dirty="0" smtClean="0">
              <a:latin typeface="+mj-lt"/>
            </a:endParaRPr>
          </a:p>
          <a:p>
            <a:pPr>
              <a:defRPr/>
            </a:pPr>
            <a:r>
              <a:rPr lang="en-US" sz="2400" dirty="0" smtClean="0">
                <a:latin typeface="+mj-lt"/>
              </a:rPr>
              <a:t>Needed for light/color and shape recognition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CCD camera chosen for ability to operate in low light conditions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The cameras chosen for cost efficiency as well as compatibility with our software</a:t>
            </a:r>
          </a:p>
          <a:p>
            <a:pPr>
              <a:defRPr/>
            </a:pPr>
            <a:endParaRPr lang="en-US" sz="2000" dirty="0" smtClean="0"/>
          </a:p>
          <a:p>
            <a:pPr>
              <a:buFont typeface="Wingdings 2" pitchFamily="18" charset="2"/>
              <a:buNone/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</p:txBody>
      </p:sp>
      <p:pic>
        <p:nvPicPr>
          <p:cNvPr id="6" name="Content Placeholder 5" descr="unibrainfire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72200" y="1066800"/>
            <a:ext cx="26670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0631E-A925-4385-A7B2-D89ADCEF7E9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3434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5486400" cy="1143000"/>
          </a:xfrm>
        </p:spPr>
        <p:txBody>
          <a:bodyPr/>
          <a:lstStyle/>
          <a:p>
            <a:r>
              <a:rPr lang="en-US" dirty="0" smtClean="0"/>
              <a:t>Cameras 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389438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+mj-lt"/>
              </a:rPr>
              <a:t>Positioning</a:t>
            </a:r>
          </a:p>
          <a:p>
            <a:pPr lvl="1">
              <a:defRPr/>
            </a:pPr>
            <a:r>
              <a:rPr lang="en-US" sz="2200" dirty="0" smtClean="0">
                <a:latin typeface="+mj-lt"/>
              </a:rPr>
              <a:t>Forward facing CCD camera for floating objects</a:t>
            </a:r>
          </a:p>
          <a:p>
            <a:pPr lvl="1">
              <a:defRPr/>
            </a:pPr>
            <a:r>
              <a:rPr lang="en-US" sz="2200" dirty="0" smtClean="0">
                <a:latin typeface="+mj-lt"/>
              </a:rPr>
              <a:t>Downward facing CCD camera for objects on the pool floor</a:t>
            </a:r>
          </a:p>
          <a:p>
            <a:pPr lvl="1">
              <a:defRPr/>
            </a:pPr>
            <a:r>
              <a:rPr lang="en-US" sz="2200" dirty="0" smtClean="0">
                <a:latin typeface="+mj-lt"/>
              </a:rPr>
              <a:t>Overhead camera for shape recognition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Housed in watertight casing to protect from water damage</a:t>
            </a:r>
          </a:p>
          <a:p>
            <a:pPr>
              <a:defRPr/>
            </a:pPr>
            <a:endParaRPr lang="en-US" sz="2400" dirty="0" smtClean="0">
              <a:latin typeface="+mj-lt"/>
            </a:endParaRP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97820-8C72-44EC-86C1-881A102D520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733800"/>
            <a:ext cx="4878388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Preliminary Rules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5105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Theme: </a:t>
            </a:r>
            <a:r>
              <a:rPr lang="en-US" dirty="0" err="1" smtClean="0">
                <a:latin typeface="+mj-lt"/>
              </a:rPr>
              <a:t>RoboLove</a:t>
            </a:r>
            <a:endParaRPr lang="en-US" dirty="0" smtClean="0">
              <a:latin typeface="+mj-lt"/>
            </a:endParaRPr>
          </a:p>
          <a:p>
            <a:pPr>
              <a:defRPr/>
            </a:pPr>
            <a:r>
              <a:rPr lang="en-US" dirty="0" smtClean="0">
                <a:latin typeface="+mj-lt"/>
              </a:rPr>
              <a:t>Tasks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Validation gate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Orange Path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Marker Dropper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PVC Recovery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Acoustic </a:t>
            </a:r>
            <a:r>
              <a:rPr lang="en-US" dirty="0" err="1" smtClean="0">
                <a:latin typeface="+mj-lt"/>
              </a:rPr>
              <a:t>Pinger</a:t>
            </a:r>
            <a:endParaRPr lang="en-US" dirty="0" smtClean="0">
              <a:latin typeface="+mj-lt"/>
            </a:endParaRPr>
          </a:p>
          <a:p>
            <a:pPr>
              <a:defRPr/>
            </a:pPr>
            <a:r>
              <a:rPr lang="en-US" dirty="0" smtClean="0">
                <a:latin typeface="+mj-lt"/>
              </a:rPr>
              <a:t>Weight and size constraints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Must weigh under 110 pounds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Six-foot long, by three-foot wide, by three-foot high</a:t>
            </a:r>
          </a:p>
          <a:p>
            <a:pPr lvl="1">
              <a:defRPr/>
            </a:pPr>
            <a:endParaRPr lang="en-US" dirty="0" smtClean="0">
              <a:latin typeface="+mj-lt"/>
            </a:endParaRPr>
          </a:p>
          <a:p>
            <a:pPr lvl="1">
              <a:defRPr/>
            </a:pPr>
            <a:endParaRPr lang="en-US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97017-6528-4E31-BCC1-F435E90D029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371600"/>
            <a:ext cx="37560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781050"/>
          </a:xfrm>
        </p:spPr>
        <p:txBody>
          <a:bodyPr/>
          <a:lstStyle/>
          <a:p>
            <a:r>
              <a:rPr lang="en-US" smtClean="0"/>
              <a:t>Risks Associated with…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3C568-1611-4E35-A592-808121FFAEF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996440"/>
          <a:ext cx="8305800" cy="402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05800"/>
              </a:tblGrid>
              <a:tr h="608099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+mj-lt"/>
                        </a:rPr>
                        <a:t>The</a:t>
                      </a:r>
                      <a:r>
                        <a:rPr lang="en-US" sz="4000" baseline="0" dirty="0" smtClean="0">
                          <a:latin typeface="+mj-lt"/>
                        </a:rPr>
                        <a:t> Camera</a:t>
                      </a:r>
                      <a:r>
                        <a:rPr lang="en-US" sz="4000" dirty="0" smtClean="0">
                          <a:latin typeface="+mj-lt"/>
                        </a:rPr>
                        <a:t>s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</a:tr>
              <a:tr h="288186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sz="3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Failure</a:t>
                      </a:r>
                      <a:r>
                        <a:rPr kumimoji="0" lang="en-US" sz="32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of one or more cameras</a:t>
                      </a: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kumimoji="0" lang="en-US" sz="32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Damaged</a:t>
                      </a: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kumimoji="0" lang="en-US" sz="32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Malfunctioning</a:t>
                      </a:r>
                      <a:endParaRPr lang="en-US" sz="3200" dirty="0" smtClean="0">
                        <a:latin typeface="+mj-lt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3200" dirty="0" smtClean="0">
                          <a:latin typeface="+mj-lt"/>
                        </a:rPr>
                        <a:t>Camera not</a:t>
                      </a:r>
                      <a:r>
                        <a:rPr lang="en-US" sz="3200" baseline="0" dirty="0" smtClean="0">
                          <a:latin typeface="+mj-lt"/>
                        </a:rPr>
                        <a:t> compatible with microcontroller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3200" baseline="0" dirty="0" smtClean="0">
                          <a:latin typeface="+mj-lt"/>
                        </a:rPr>
                        <a:t>Camera power failure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3200" dirty="0" smtClean="0">
                        <a:latin typeface="+mj-lt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Camera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867400" cy="4389437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Unit Tests</a:t>
            </a:r>
          </a:p>
          <a:p>
            <a:pPr lvl="1"/>
            <a:r>
              <a:rPr lang="en-US" dirty="0" smtClean="0">
                <a:latin typeface="+mj-lt"/>
              </a:rPr>
              <a:t>Test to ensure proper configuration in </a:t>
            </a:r>
            <a:r>
              <a:rPr lang="en-US" dirty="0" err="1" smtClean="0">
                <a:latin typeface="+mj-lt"/>
              </a:rPr>
              <a:t>OpenCV</a:t>
            </a:r>
            <a:r>
              <a:rPr lang="en-US" dirty="0" smtClean="0">
                <a:latin typeface="+mj-lt"/>
              </a:rPr>
              <a:t>  software environment</a:t>
            </a:r>
          </a:p>
          <a:p>
            <a:pPr lvl="1"/>
            <a:r>
              <a:rPr lang="en-US" dirty="0" smtClean="0">
                <a:latin typeface="+mj-lt"/>
              </a:rPr>
              <a:t>Test for acceptable quality </a:t>
            </a:r>
            <a:r>
              <a:rPr lang="en-US" dirty="0" smtClean="0">
                <a:latin typeface="+mj-lt"/>
              </a:rPr>
              <a:t>images</a:t>
            </a:r>
          </a:p>
          <a:p>
            <a:pPr lvl="1"/>
            <a:r>
              <a:rPr lang="en-US" dirty="0" smtClean="0">
                <a:latin typeface="+mj-lt"/>
              </a:rPr>
              <a:t>Compatible with microprocessor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Integration Tests</a:t>
            </a:r>
          </a:p>
          <a:p>
            <a:pPr lvl="1"/>
            <a:r>
              <a:rPr lang="en-US" dirty="0" smtClean="0">
                <a:latin typeface="+mj-lt"/>
              </a:rPr>
              <a:t>Image quality under the camera housing and underwater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F1F70-D3E7-4A6C-98D7-78957552D84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295400"/>
            <a:ext cx="24860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953000"/>
            <a:ext cx="73914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981200"/>
            <a:ext cx="497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Camera Housing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1CAED-8B48-4C96-9E88-A7BDA949DA3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23558" name="TextBox 8"/>
          <p:cNvSpPr txBox="1">
            <a:spLocks noChangeArrowheads="1"/>
          </p:cNvSpPr>
          <p:nvPr/>
        </p:nvSpPr>
        <p:spPr bwMode="auto">
          <a:xfrm>
            <a:off x="5257800" y="160020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Stress Tensor (Pa)</a:t>
            </a:r>
          </a:p>
        </p:txBody>
      </p:sp>
      <p:sp>
        <p:nvSpPr>
          <p:cNvPr id="23559" name="TextBox 9"/>
          <p:cNvSpPr txBox="1">
            <a:spLocks noChangeArrowheads="1"/>
          </p:cNvSpPr>
          <p:nvPr/>
        </p:nvSpPr>
        <p:spPr bwMode="auto">
          <a:xfrm>
            <a:off x="1066800" y="1657350"/>
            <a:ext cx="2362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Total Deflection (in)</a:t>
            </a:r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381000" y="5638800"/>
            <a:ext cx="3810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PVC piping</a:t>
            </a:r>
          </a:p>
          <a:p>
            <a:pPr>
              <a:buFont typeface="Arial" charset="0"/>
              <a:buChar char="•"/>
            </a:pPr>
            <a:r>
              <a:rPr lang="en-US" dirty="0"/>
              <a:t>Viewing lens</a:t>
            </a:r>
          </a:p>
          <a:p>
            <a:pPr>
              <a:buFont typeface="Arial" charset="0"/>
              <a:buChar char="•"/>
            </a:pPr>
            <a:r>
              <a:rPr lang="en-US" dirty="0"/>
              <a:t>Aluminum Plate</a:t>
            </a:r>
          </a:p>
        </p:txBody>
      </p:sp>
      <p:pic>
        <p:nvPicPr>
          <p:cNvPr id="2355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4648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28600" y="742950"/>
            <a:ext cx="8229600" cy="781050"/>
          </a:xfrm>
        </p:spPr>
        <p:txBody>
          <a:bodyPr/>
          <a:lstStyle/>
          <a:p>
            <a:r>
              <a:rPr lang="en-US" smtClean="0"/>
              <a:t>Risks Associated with…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9B41B-95D7-401F-8C44-52A980FBC070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2438400"/>
          <a:ext cx="8305800" cy="29193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05800"/>
              </a:tblGrid>
              <a:tr h="509696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+mj-lt"/>
                        </a:rPr>
                        <a:t>The Camera Housing</a:t>
                      </a:r>
                      <a:endParaRPr lang="en-US" sz="4400" dirty="0">
                        <a:latin typeface="+mj-lt"/>
                      </a:endParaRPr>
                    </a:p>
                  </a:txBody>
                  <a:tcPr/>
                </a:tc>
              </a:tr>
              <a:tr h="215730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3200" dirty="0" smtClean="0">
                          <a:latin typeface="+mj-lt"/>
                        </a:rPr>
                        <a:t>Leaks as a result</a:t>
                      </a:r>
                      <a:r>
                        <a:rPr lang="en-US" sz="3200" baseline="0" dirty="0" smtClean="0">
                          <a:latin typeface="+mj-lt"/>
                        </a:rPr>
                        <a:t> of:</a:t>
                      </a:r>
                      <a:endParaRPr lang="en-US" sz="3200" dirty="0" smtClean="0">
                        <a:latin typeface="+mj-lt"/>
                      </a:endParaRP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n-US" sz="3200" baseline="0" dirty="0" smtClean="0">
                          <a:latin typeface="+mj-lt"/>
                        </a:rPr>
                        <a:t>Fracture</a:t>
                      </a: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n-US" sz="3200" baseline="0" dirty="0" smtClean="0">
                          <a:latin typeface="+mj-lt"/>
                        </a:rPr>
                        <a:t>Improper sealing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857250"/>
          </a:xfrm>
        </p:spPr>
        <p:txBody>
          <a:bodyPr/>
          <a:lstStyle/>
          <a:p>
            <a:r>
              <a:rPr lang="en-US" dirty="0" smtClean="0"/>
              <a:t>Camera Housing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398837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Unit Test</a:t>
            </a:r>
          </a:p>
          <a:p>
            <a:pPr lvl="1"/>
            <a:r>
              <a:rPr lang="en-US" dirty="0" smtClean="0">
                <a:latin typeface="+mj-lt"/>
              </a:rPr>
              <a:t>Determine if the housing is water tight at a depth of 15 feet</a:t>
            </a:r>
          </a:p>
          <a:p>
            <a:pPr lvl="1"/>
            <a:r>
              <a:rPr lang="en-US" dirty="0" smtClean="0">
                <a:latin typeface="+mj-lt"/>
              </a:rPr>
              <a:t> Determine if analysis simulated was accurate</a:t>
            </a:r>
          </a:p>
          <a:p>
            <a:pPr lvl="2"/>
            <a:r>
              <a:rPr lang="en-US" dirty="0" smtClean="0">
                <a:latin typeface="+mj-lt"/>
              </a:rPr>
              <a:t>Camera Housing can withstand pressure associated with being underwater</a:t>
            </a:r>
          </a:p>
          <a:p>
            <a:r>
              <a:rPr lang="en-US" dirty="0" smtClean="0">
                <a:latin typeface="+mj-lt"/>
              </a:rPr>
              <a:t>Integration Test</a:t>
            </a:r>
          </a:p>
          <a:p>
            <a:pPr lvl="1"/>
            <a:r>
              <a:rPr lang="en-US" dirty="0" smtClean="0">
                <a:latin typeface="+mj-lt"/>
              </a:rPr>
              <a:t>Camera housing will be tested the cameras in them as mentioned in the Camera Integration test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F1F70-D3E7-4A6C-98D7-78957552D84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143000"/>
          </a:xfrm>
        </p:spPr>
        <p:txBody>
          <a:bodyPr/>
          <a:lstStyle/>
          <a:p>
            <a:r>
              <a:rPr lang="en-US" smtClean="0"/>
              <a:t>Hydrophones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724400" cy="3032125"/>
          </a:xfrm>
        </p:spPr>
        <p:txBody>
          <a:bodyPr/>
          <a:lstStyle/>
          <a:p>
            <a:pPr>
              <a:defRPr/>
            </a:pPr>
            <a:r>
              <a:rPr lang="en-US" sz="2400" dirty="0" err="1" smtClean="0">
                <a:latin typeface="+mj-lt"/>
              </a:rPr>
              <a:t>SensorTec</a:t>
            </a:r>
            <a:r>
              <a:rPr lang="en-US" sz="2400" dirty="0" smtClean="0">
                <a:latin typeface="+mj-lt"/>
              </a:rPr>
              <a:t> SQ26-01 hydrophone </a:t>
            </a:r>
          </a:p>
          <a:p>
            <a:pPr lvl="1">
              <a:defRPr/>
            </a:pPr>
            <a:r>
              <a:rPr lang="en-US" sz="2200" dirty="0" smtClean="0">
                <a:latin typeface="+mj-lt"/>
              </a:rPr>
              <a:t>Full audio-band signal detection and underwater mobile recording</a:t>
            </a:r>
          </a:p>
          <a:p>
            <a:pPr lvl="1">
              <a:defRPr/>
            </a:pPr>
            <a:r>
              <a:rPr lang="en-US" sz="2200" dirty="0" smtClean="0">
                <a:latin typeface="+mj-lt"/>
              </a:rPr>
              <a:t>Operates at desired sound level</a:t>
            </a:r>
          </a:p>
          <a:p>
            <a:pPr lvl="1">
              <a:defRPr/>
            </a:pPr>
            <a:r>
              <a:rPr lang="en-US" sz="2200" dirty="0" smtClean="0">
                <a:latin typeface="+mj-lt"/>
              </a:rPr>
              <a:t>Performs in desired frequency range (22-40 kHz)</a:t>
            </a:r>
          </a:p>
          <a:p>
            <a:pPr>
              <a:defRPr/>
            </a:pP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75A7D-626F-43FC-A980-61DE1FADF46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1843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114800"/>
            <a:ext cx="31242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sq26-08-w-cable-l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62600" y="1219200"/>
            <a:ext cx="3124200" cy="220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838200"/>
          </a:xfrm>
        </p:spPr>
        <p:txBody>
          <a:bodyPr/>
          <a:lstStyle/>
          <a:p>
            <a:r>
              <a:rPr lang="en-US" smtClean="0"/>
              <a:t>Hydrophone Configuration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4343400" cy="4433888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+mj-lt"/>
              </a:rPr>
              <a:t>4 hydrophones will be utilized to determine the location of the </a:t>
            </a:r>
            <a:r>
              <a:rPr lang="en-US" sz="2400" dirty="0" err="1" smtClean="0">
                <a:latin typeface="+mj-lt"/>
              </a:rPr>
              <a:t>pinger</a:t>
            </a:r>
            <a:endParaRPr lang="en-US" sz="2400" dirty="0" smtClean="0">
              <a:latin typeface="+mj-lt"/>
            </a:endParaRPr>
          </a:p>
          <a:p>
            <a:pPr>
              <a:defRPr/>
            </a:pPr>
            <a:r>
              <a:rPr lang="en-US" sz="2400" dirty="0" smtClean="0">
                <a:latin typeface="+mj-lt"/>
              </a:rPr>
              <a:t>2 hydrophones will be placed horizontally to determine direction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The other two will be vertical in order to determine the depth</a:t>
            </a: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CC466-E78F-4221-83C2-58014D26B2A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438400"/>
            <a:ext cx="44767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838200"/>
          </a:xfrm>
        </p:spPr>
        <p:txBody>
          <a:bodyPr/>
          <a:lstStyle/>
          <a:p>
            <a:r>
              <a:rPr lang="en-US" smtClean="0"/>
              <a:t>Risks Associated with…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547EB-6204-4094-B70F-F4CFC71F962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935163"/>
          <a:ext cx="8305800" cy="37798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05800"/>
              </a:tblGrid>
              <a:tr h="350840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+mj-lt"/>
                        </a:rPr>
                        <a:t>The Hydrophones</a:t>
                      </a:r>
                      <a:endParaRPr lang="en-US" sz="4400" dirty="0">
                        <a:latin typeface="+mj-lt"/>
                      </a:endParaRPr>
                    </a:p>
                  </a:txBody>
                  <a:tcPr/>
                </a:tc>
              </a:tr>
              <a:tr h="301783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3200" dirty="0" smtClean="0">
                          <a:latin typeface="+mj-lt"/>
                        </a:rPr>
                        <a:t>Failure</a:t>
                      </a:r>
                      <a:r>
                        <a:rPr lang="en-US" sz="3200" baseline="0" dirty="0" smtClean="0">
                          <a:latin typeface="+mj-lt"/>
                        </a:rPr>
                        <a:t> of one or more hydrophones</a:t>
                      </a: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n-US" sz="3200" baseline="0" dirty="0" smtClean="0">
                          <a:latin typeface="+mj-lt"/>
                        </a:rPr>
                        <a:t>Damaged</a:t>
                      </a: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n-US" sz="3200" baseline="0" dirty="0" smtClean="0">
                          <a:latin typeface="+mj-lt"/>
                        </a:rPr>
                        <a:t>Malfunctioning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3200" baseline="0" dirty="0" smtClean="0">
                          <a:latin typeface="+mj-lt"/>
                        </a:rPr>
                        <a:t>Hydrophones not compatible with microcontroller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Hydrophone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8229600" cy="19812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Unit Tests: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Hydrophone performance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Hydrophone configuration</a:t>
            </a:r>
          </a:p>
          <a:p>
            <a:pPr lvl="1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43F8EE-5F7D-4E4C-8DC0-734DE0E44909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828800"/>
            <a:ext cx="2895600" cy="220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962400"/>
            <a:ext cx="35814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438400"/>
            <a:ext cx="7772400" cy="1362456"/>
          </a:xfrm>
        </p:spPr>
        <p:txBody>
          <a:bodyPr/>
          <a:lstStyle/>
          <a:p>
            <a:pPr algn="ctr">
              <a:defRPr/>
            </a:pPr>
            <a:r>
              <a:rPr smtClean="0"/>
              <a:t>Schedule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3E566-22FA-4A97-BBD2-D9C5D7C24745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Presentation Order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4C136-C836-41A0-A6F3-8CC4DE9E6AA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143000"/>
            <a:ext cx="85344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/>
            <a:r>
              <a:rPr lang="en-US" sz="2400" dirty="0" smtClean="0">
                <a:latin typeface="+mj-lt"/>
              </a:rPr>
              <a:t>1)</a:t>
            </a:r>
            <a:r>
              <a:rPr lang="en-US" sz="2800" dirty="0" smtClean="0"/>
              <a:t>  </a:t>
            </a:r>
            <a:r>
              <a:rPr lang="en-US" sz="2400" u="sng" dirty="0" smtClean="0">
                <a:latin typeface="+mj-lt"/>
              </a:rPr>
              <a:t>Introduction</a:t>
            </a:r>
          </a:p>
          <a:p>
            <a:pPr marL="800100" lvl="1" indent="-342900"/>
            <a:r>
              <a:rPr lang="en-US" sz="2400" dirty="0" smtClean="0">
                <a:latin typeface="+mj-lt"/>
              </a:rPr>
              <a:t>2) </a:t>
            </a:r>
            <a:r>
              <a:rPr lang="en-US" sz="2400" u="sng" dirty="0" smtClean="0">
                <a:latin typeface="+mj-lt"/>
              </a:rPr>
              <a:t>Major Components</a:t>
            </a:r>
          </a:p>
          <a:p>
            <a:pPr marL="1257300" lvl="2" indent="-342900">
              <a:buAutoNum type="alphaLcPeriod"/>
            </a:pPr>
            <a:r>
              <a:rPr lang="en-US" sz="2400" dirty="0" smtClean="0">
                <a:latin typeface="+mj-lt"/>
              </a:rPr>
              <a:t>Frame/Hull/Body</a:t>
            </a:r>
          </a:p>
          <a:p>
            <a:pPr marL="1257300" lvl="2" indent="-342900">
              <a:buAutoNum type="alphaLcPeriod"/>
            </a:pPr>
            <a:r>
              <a:rPr lang="en-US" sz="2400" dirty="0" smtClean="0">
                <a:latin typeface="+mj-lt"/>
              </a:rPr>
              <a:t>Power System</a:t>
            </a:r>
          </a:p>
          <a:p>
            <a:pPr marL="1257300" lvl="2" indent="-342900">
              <a:buAutoNum type="alphaLcPeriod"/>
            </a:pPr>
            <a:r>
              <a:rPr lang="en-US" sz="2400" dirty="0" smtClean="0">
                <a:latin typeface="+mj-lt"/>
              </a:rPr>
              <a:t>Thruster</a:t>
            </a:r>
          </a:p>
          <a:p>
            <a:pPr marL="1257300" lvl="2" indent="-342900">
              <a:buAutoNum type="alphaLcPeriod"/>
            </a:pPr>
            <a:r>
              <a:rPr lang="en-US" sz="2400" dirty="0" smtClean="0">
                <a:latin typeface="+mj-lt"/>
              </a:rPr>
              <a:t>Mechanical Grabber &amp; Dropper</a:t>
            </a:r>
          </a:p>
          <a:p>
            <a:pPr marL="1257300" lvl="2" indent="-342900">
              <a:buAutoNum type="alphaLcPeriod"/>
            </a:pPr>
            <a:r>
              <a:rPr lang="en-US" sz="2400" dirty="0" smtClean="0">
                <a:latin typeface="+mj-lt"/>
              </a:rPr>
              <a:t>Microcontroller</a:t>
            </a:r>
          </a:p>
          <a:p>
            <a:pPr marL="1257300" lvl="2" indent="-342900">
              <a:buAutoNum type="alphaLcPeriod"/>
            </a:pPr>
            <a:r>
              <a:rPr lang="en-US" sz="2400" dirty="0" smtClean="0">
                <a:latin typeface="+mj-lt"/>
              </a:rPr>
              <a:t>Sensors</a:t>
            </a:r>
          </a:p>
          <a:p>
            <a:pPr marL="1714500" lvl="3" indent="-342900">
              <a:buAutoNum type="arabicPeriod"/>
            </a:pPr>
            <a:r>
              <a:rPr lang="en-US" sz="2400" dirty="0" smtClean="0">
                <a:latin typeface="+mj-lt"/>
              </a:rPr>
              <a:t>IMU</a:t>
            </a:r>
          </a:p>
          <a:p>
            <a:pPr marL="1714500" lvl="3" indent="-342900">
              <a:buAutoNum type="arabicPeriod"/>
            </a:pPr>
            <a:r>
              <a:rPr lang="en-US" sz="2400" dirty="0" smtClean="0">
                <a:latin typeface="+mj-lt"/>
              </a:rPr>
              <a:t>Cameras</a:t>
            </a:r>
          </a:p>
          <a:p>
            <a:pPr marL="2171700" lvl="4" indent="-342900">
              <a:buAutoNum type="arabicPeriod"/>
            </a:pPr>
            <a:r>
              <a:rPr lang="en-US" sz="2400" dirty="0" smtClean="0">
                <a:latin typeface="+mj-lt"/>
              </a:rPr>
              <a:t>Camera Housing</a:t>
            </a:r>
          </a:p>
          <a:p>
            <a:pPr marL="1714500" lvl="3" indent="-342900">
              <a:buAutoNum type="arabicPeriod"/>
            </a:pPr>
            <a:r>
              <a:rPr lang="en-US" sz="2400" dirty="0" smtClean="0">
                <a:latin typeface="+mj-lt"/>
              </a:rPr>
              <a:t>Hydrophones</a:t>
            </a:r>
          </a:p>
          <a:p>
            <a:pPr marL="800100" lvl="1" indent="-342900"/>
            <a:r>
              <a:rPr lang="en-US" sz="2400" dirty="0" smtClean="0">
                <a:latin typeface="+mj-lt"/>
              </a:rPr>
              <a:t>3) </a:t>
            </a:r>
            <a:r>
              <a:rPr lang="en-US" sz="2400" u="sng" dirty="0" smtClean="0">
                <a:latin typeface="+mj-lt"/>
              </a:rPr>
              <a:t>Schedule</a:t>
            </a:r>
          </a:p>
          <a:p>
            <a:pPr marL="800100" lvl="1" indent="-342900"/>
            <a:r>
              <a:rPr lang="en-US" sz="2400" dirty="0" smtClean="0">
                <a:latin typeface="+mj-lt"/>
              </a:rPr>
              <a:t>4) </a:t>
            </a:r>
            <a:r>
              <a:rPr lang="en-US" sz="2400" u="sng" dirty="0" smtClean="0">
                <a:latin typeface="+mj-lt"/>
              </a:rPr>
              <a:t>Budget</a:t>
            </a:r>
          </a:p>
          <a:p>
            <a:pPr marL="800100" lvl="1" indent="-342900"/>
            <a:endParaRPr lang="en-US" dirty="0" smtClean="0"/>
          </a:p>
          <a:p>
            <a:pPr marL="342900" indent="-342900">
              <a:buAutoNum type="arabicParenR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974C1-B783-4390-BDE7-3D6BF2AA2192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r="15616" b="31506"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704850"/>
          </a:xfrm>
        </p:spPr>
        <p:txBody>
          <a:bodyPr/>
          <a:lstStyle/>
          <a:p>
            <a:r>
              <a:rPr lang="en-US" smtClean="0"/>
              <a:t>Risks Associated with…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71F52-B625-40C4-AC56-BB25AB6DC87A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05800" cy="40989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05800"/>
              </a:tblGrid>
              <a:tr h="640696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+mj-lt"/>
                        </a:rPr>
                        <a:t>The Schedule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</a:tr>
              <a:tr h="339790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3200" dirty="0" smtClean="0">
                          <a:latin typeface="+mj-lt"/>
                        </a:rPr>
                        <a:t>Temporary loss</a:t>
                      </a:r>
                      <a:r>
                        <a:rPr lang="en-US" sz="3200" baseline="0" dirty="0" smtClean="0">
                          <a:latin typeface="+mj-lt"/>
                        </a:rPr>
                        <a:t> of team member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3200" baseline="0" dirty="0" smtClean="0">
                          <a:latin typeface="+mj-lt"/>
                        </a:rPr>
                        <a:t>Permanent loss of member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dirty="0" err="1" smtClean="0">
                          <a:latin typeface="+mj-lt"/>
                        </a:rPr>
                        <a:t>Robosub</a:t>
                      </a:r>
                      <a:r>
                        <a:rPr lang="en-US" sz="3200" dirty="0" smtClean="0">
                          <a:latin typeface="+mj-lt"/>
                        </a:rPr>
                        <a:t> damaged on way to competition</a:t>
                      </a:r>
                      <a:endParaRPr lang="en-US" sz="3200" baseline="0" dirty="0" smtClean="0">
                        <a:latin typeface="+mj-lt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3200" baseline="0" dirty="0" smtClean="0">
                          <a:latin typeface="+mj-lt"/>
                        </a:rPr>
                        <a:t>Malfunctioning parts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3200" baseline="0" dirty="0" smtClean="0">
                          <a:latin typeface="+mj-lt"/>
                        </a:rPr>
                        <a:t>Parts are not compatible with each other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3200" baseline="0" dirty="0" smtClean="0">
                          <a:latin typeface="+mj-lt"/>
                        </a:rPr>
                        <a:t>Team is critically behind schedule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67000"/>
            <a:ext cx="7772400" cy="1362456"/>
          </a:xfrm>
        </p:spPr>
        <p:txBody>
          <a:bodyPr/>
          <a:lstStyle/>
          <a:p>
            <a:pPr algn="ctr">
              <a:defRPr/>
            </a:pPr>
            <a:r>
              <a:rPr smtClean="0"/>
              <a:t>Budget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38FBA-F377-4D0C-9239-5DC905E258F8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C96C0-D354-4517-AF0B-A8CCCB14FAA2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858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47657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Item 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Quantity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Price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4765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Calibri"/>
                          <a:cs typeface="Calibri"/>
                        </a:rPr>
                        <a:t>Main Battery 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Calibri"/>
                          <a:cs typeface="Calibri"/>
                        </a:rPr>
                        <a:t>2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Calibri"/>
                          <a:cs typeface="Calibri"/>
                        </a:rPr>
                        <a:t>$800.00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5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Calibri"/>
                          <a:cs typeface="Calibri"/>
                        </a:rPr>
                        <a:t>Voltage</a:t>
                      </a:r>
                      <a:r>
                        <a:rPr lang="en-US" sz="1600" baseline="0" dirty="0" smtClean="0">
                          <a:latin typeface="+mj-lt"/>
                          <a:ea typeface="Calibri"/>
                          <a:cs typeface="Calibri"/>
                        </a:rPr>
                        <a:t> Regulator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Calibri"/>
                          <a:cs typeface="Calibri"/>
                        </a:rPr>
                        <a:t>1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Calibri"/>
                          <a:cs typeface="Calibri"/>
                        </a:rPr>
                        <a:t>$80.00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5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Calibri"/>
                          <a:cs typeface="Calibri"/>
                        </a:rPr>
                        <a:t>Motors/Thrusters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Calibri"/>
                          <a:cs typeface="Calibri"/>
                        </a:rPr>
                        <a:t>4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Calibri"/>
                          <a:cs typeface="Calibri"/>
                        </a:rPr>
                        <a:t>$3,000.00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5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Calibri"/>
                          <a:cs typeface="Calibri"/>
                        </a:rPr>
                        <a:t>Hydrophones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Calibri"/>
                          <a:cs typeface="Calibri"/>
                        </a:rPr>
                        <a:t>4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Calibri"/>
                          <a:cs typeface="Calibri"/>
                        </a:rPr>
                        <a:t>$800.00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5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Calibri"/>
                          <a:cs typeface="Times New Roman"/>
                        </a:rPr>
                        <a:t>Microcontroller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Calibri"/>
                          <a:cs typeface="Times New Roman"/>
                        </a:rPr>
                        <a:t>$40.00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5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+mj-lt"/>
                          <a:ea typeface="Calibri"/>
                          <a:cs typeface="Calibri"/>
                        </a:rPr>
                        <a:t>BeagleBoard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Calibri"/>
                          <a:cs typeface="Calibri"/>
                        </a:rPr>
                        <a:t>1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Calibri"/>
                          <a:cs typeface="Calibri"/>
                        </a:rPr>
                        <a:t>Free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5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Calibri"/>
                          <a:cs typeface="Calibri"/>
                        </a:rPr>
                        <a:t>CCD Camera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Calibri"/>
                          <a:cs typeface="Calibri"/>
                        </a:rPr>
                        <a:t>$390.00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5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Calibri"/>
                          <a:cs typeface="Calibri"/>
                        </a:rPr>
                        <a:t>Pelican Case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Calibri"/>
                          <a:cs typeface="Calibri"/>
                        </a:rPr>
                        <a:t>1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Calibri"/>
                          <a:cs typeface="Calibri"/>
                        </a:rPr>
                        <a:t>$150.00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25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Calibri"/>
                          <a:cs typeface="Calibri"/>
                        </a:rPr>
                        <a:t>Wires/Electronic Kits/Cables &amp; Connectors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Calibri"/>
                          <a:cs typeface="Calibri"/>
                        </a:rPr>
                        <a:t>N/A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Calibri"/>
                          <a:cs typeface="Calibri"/>
                        </a:rPr>
                        <a:t>$1,200.00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5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Calibri"/>
                          <a:cs typeface="Calibri"/>
                        </a:rPr>
                        <a:t>8020 Frame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Calibri"/>
                          <a:cs typeface="Calibri"/>
                        </a:rPr>
                        <a:t>N/A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Calibri"/>
                          <a:cs typeface="Calibri"/>
                        </a:rPr>
                        <a:t>$220.00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5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Calibri"/>
                          <a:cs typeface="Calibri"/>
                        </a:rPr>
                        <a:t>Aluminum Plate 14 in x 12 in x ¼ in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Calibri"/>
                          <a:cs typeface="Calibri"/>
                        </a:rPr>
                        <a:t>1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Calibri"/>
                          <a:cs typeface="Calibri"/>
                        </a:rPr>
                        <a:t>$70.00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5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Calibri"/>
                          <a:cs typeface="Calibri"/>
                        </a:rPr>
                        <a:t>Inertial Measurement Unit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Calibri"/>
                          <a:cs typeface="Calibri"/>
                        </a:rPr>
                        <a:t>1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Calibri"/>
                          <a:cs typeface="Calibri"/>
                        </a:rPr>
                        <a:t>$170.00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5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  <a:ea typeface="Calibri"/>
                          <a:cs typeface="Calibri"/>
                        </a:rPr>
                        <a:t>Total Expenses</a:t>
                      </a:r>
                      <a:endParaRPr lang="en-US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  <a:ea typeface="Calibri"/>
                          <a:cs typeface="Calibri"/>
                        </a:rPr>
                        <a:t>N/A</a:t>
                      </a:r>
                      <a:endParaRPr lang="en-US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  <a:ea typeface="Calibri"/>
                          <a:cs typeface="Calibri"/>
                        </a:rPr>
                        <a:t>$6,920.00</a:t>
                      </a:r>
                      <a:endParaRPr lang="en-US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B926B-F926-4E17-BAAA-CEA06BC2E367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15539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j-lt"/>
                        </a:rPr>
                        <a:t>Item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j-lt"/>
                        </a:rPr>
                        <a:t>Price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</a:tr>
              <a:tr h="11553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+mj-lt"/>
                          <a:ea typeface="Calibri"/>
                          <a:cs typeface="Calibri"/>
                        </a:rPr>
                        <a:t>Transportation</a:t>
                      </a:r>
                      <a:endParaRPr lang="en-US" sz="2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+mj-lt"/>
                          <a:ea typeface="Calibri"/>
                          <a:cs typeface="Calibri"/>
                        </a:rPr>
                        <a:t>$6,000.00</a:t>
                      </a:r>
                      <a:endParaRPr lang="en-US" sz="2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959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+mj-lt"/>
                          <a:ea typeface="Calibri"/>
                          <a:cs typeface="Calibri"/>
                        </a:rPr>
                        <a:t>Hotel Accommodations</a:t>
                      </a:r>
                      <a:endParaRPr lang="en-US" sz="2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+mj-lt"/>
                          <a:ea typeface="Calibri"/>
                          <a:cs typeface="Calibri"/>
                        </a:rPr>
                        <a:t>$4,000.00</a:t>
                      </a:r>
                      <a:endParaRPr lang="en-US" sz="2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959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+mj-lt"/>
                          <a:ea typeface="Calibri"/>
                          <a:cs typeface="Calibri"/>
                        </a:rPr>
                        <a:t>Miscellaneous Expenses</a:t>
                      </a:r>
                      <a:endParaRPr lang="en-US" sz="2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+mj-lt"/>
                          <a:ea typeface="Calibri"/>
                          <a:cs typeface="Calibri"/>
                        </a:rPr>
                        <a:t>$2,000.00</a:t>
                      </a:r>
                      <a:endParaRPr lang="en-US" sz="2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5398">
                <a:tc>
                  <a:txBody>
                    <a:bodyPr/>
                    <a:lstStyle/>
                    <a:p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Total Expenses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$12,000.00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en-US" smtClean="0"/>
              <a:t>Risks Associated with…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BB26D-B643-4677-B34A-8D85B7B18D2B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935163"/>
          <a:ext cx="8305800" cy="37771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05800"/>
              </a:tblGrid>
              <a:tr h="627501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+mj-lt"/>
                        </a:rPr>
                        <a:t>The Budget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</a:tr>
              <a:tr h="307613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3200" dirty="0" err="1" smtClean="0">
                          <a:latin typeface="+mj-lt"/>
                        </a:rPr>
                        <a:t>Robosub</a:t>
                      </a:r>
                      <a:r>
                        <a:rPr lang="en-US" sz="3200" dirty="0" smtClean="0">
                          <a:latin typeface="+mj-lt"/>
                        </a:rPr>
                        <a:t> damaged on way to competition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3200" dirty="0" smtClean="0">
                          <a:latin typeface="+mj-lt"/>
                        </a:rPr>
                        <a:t>Malfunctioning parts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3200" dirty="0" smtClean="0">
                          <a:latin typeface="+mj-lt"/>
                        </a:rPr>
                        <a:t>Parts</a:t>
                      </a:r>
                      <a:r>
                        <a:rPr lang="en-US" sz="3200" baseline="0" dirty="0" smtClean="0">
                          <a:latin typeface="+mj-lt"/>
                        </a:rPr>
                        <a:t> are not compatible with each other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3200" baseline="0" dirty="0" smtClean="0">
                          <a:latin typeface="+mj-lt"/>
                        </a:rPr>
                        <a:t>Insufficient equipment funds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3200" baseline="0" dirty="0" smtClean="0">
                          <a:latin typeface="+mj-lt"/>
                        </a:rPr>
                        <a:t>Insufficient travel funds</a:t>
                      </a:r>
                      <a:endParaRPr lang="en-US" sz="3200" dirty="0" smtClean="0">
                        <a:latin typeface="+mj-lt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3703637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latin typeface="+mj-lt"/>
              </a:rPr>
              <a:t>"</a:t>
            </a:r>
            <a:r>
              <a:rPr lang="en-US" sz="2000" dirty="0" smtClean="0">
                <a:latin typeface="+mj-lt"/>
              </a:rPr>
              <a:t>Official Rules and Mission AUVSI &amp; ONR's 13th Annual International Autonomous Underwater Vehicle Competition." </a:t>
            </a:r>
            <a:r>
              <a:rPr lang="en-US" sz="2000" i="1" dirty="0" smtClean="0">
                <a:latin typeface="+mj-lt"/>
              </a:rPr>
              <a:t>AUVSI Foundation</a:t>
            </a:r>
            <a:r>
              <a:rPr lang="en-US" sz="2000" dirty="0" smtClean="0">
                <a:latin typeface="+mj-lt"/>
              </a:rPr>
              <a:t>. Web. Sept.-Oct. 2010. &lt;http://www.auvsifoundation.org/AUVSI/FOUNDATION/UploadedImages/AUV_Mission_Final_2010.pdf&gt;.</a:t>
            </a:r>
          </a:p>
          <a:p>
            <a:pPr>
              <a:defRPr/>
            </a:pPr>
            <a:r>
              <a:rPr lang="en-US" sz="2000" dirty="0" err="1" smtClean="0">
                <a:latin typeface="+mj-lt"/>
              </a:rPr>
              <a:t>Barngrover</a:t>
            </a:r>
            <a:r>
              <a:rPr lang="en-US" sz="2000" dirty="0" smtClean="0">
                <a:latin typeface="+mj-lt"/>
              </a:rPr>
              <a:t>, Chris. "Design of the 2010 Stingray Autonomous Underwater Vehicle." </a:t>
            </a:r>
            <a:r>
              <a:rPr lang="en-US" sz="2000" i="1" dirty="0" smtClean="0">
                <a:latin typeface="+mj-lt"/>
              </a:rPr>
              <a:t>AUVSI Foundation</a:t>
            </a:r>
            <a:r>
              <a:rPr lang="en-US" sz="2000" dirty="0" smtClean="0">
                <a:latin typeface="+mj-lt"/>
              </a:rPr>
              <a:t>. Office of Naval Research, 13 July 2010. Web. 09 Nov. 2010. &lt;http://www.auvsifoundation.org/AUVSI/FOUNDATION/UploadedImages/SanDiegoiBotics.2010JournalPaper.pdf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37F72D-AAC7-44ED-A708-5719E084F2C5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7772400" cy="1362456"/>
          </a:xfrm>
        </p:spPr>
        <p:txBody>
          <a:bodyPr/>
          <a:lstStyle/>
          <a:p>
            <a:pPr algn="ctr">
              <a:defRPr/>
            </a:pPr>
            <a:r>
              <a:rPr smtClean="0"/>
              <a:t>Major Components of the System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4C136-C836-41A0-A6F3-8CC4DE9E6AA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781050"/>
          </a:xfrm>
        </p:spPr>
        <p:txBody>
          <a:bodyPr/>
          <a:lstStyle/>
          <a:p>
            <a:r>
              <a:rPr lang="en-US" dirty="0" smtClean="0"/>
              <a:t>Frame Overview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438400" cy="46482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+mj-lt"/>
              </a:rPr>
              <a:t>80/20 Aluminum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Allows for easy adjustability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Mitigates vibration reduces hydrophone interference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Hull placed within the frame</a:t>
            </a:r>
          </a:p>
          <a:p>
            <a:pPr>
              <a:defRPr/>
            </a:pPr>
            <a:endParaRPr lang="en-US" sz="2400" dirty="0" smtClean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4E554-75E8-48C6-B099-70F4BF69FBD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524000"/>
            <a:ext cx="6019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704850"/>
          </a:xfrm>
        </p:spPr>
        <p:txBody>
          <a:bodyPr/>
          <a:lstStyle/>
          <a:p>
            <a:r>
              <a:rPr lang="en-US" smtClean="0"/>
              <a:t>Hull Overview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191000" cy="4433888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+mj-lt"/>
              </a:rPr>
              <a:t>Hull consists of a watertight Pelican Box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Purchasing Pelican Box is simpler than designing watertight housing and is also inexpensive 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Hull will house all onboard electronics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Reduces the risk of water damage to electronics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Exterior components will be connected via Fischer connectors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C0F2-279F-40F0-8F41-B9FC3084324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47800"/>
            <a:ext cx="426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and Hull Tests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2332037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Unit Test</a:t>
            </a:r>
          </a:p>
          <a:p>
            <a:pPr lvl="1"/>
            <a:r>
              <a:rPr lang="en-US" dirty="0" smtClean="0">
                <a:latin typeface="+mj-lt"/>
              </a:rPr>
              <a:t>Determine if the Pelican Box is water tight at a depth of 15 feet with all modifications</a:t>
            </a:r>
          </a:p>
          <a:p>
            <a:pPr lvl="1">
              <a:buNone/>
            </a:pP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Integration Tests</a:t>
            </a:r>
          </a:p>
          <a:p>
            <a:pPr lvl="1"/>
            <a:r>
              <a:rPr lang="en-US" dirty="0" smtClean="0">
                <a:latin typeface="+mj-lt"/>
              </a:rPr>
              <a:t>Pelican Box with Watertight Connectors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F1F70-D3E7-4A6C-98D7-78957552D84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2672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Content Placeholder 7" descr="523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990600"/>
            <a:ext cx="2022474" cy="2180454"/>
          </a:xfrm>
        </p:spPr>
      </p:pic>
      <p:sp>
        <p:nvSpPr>
          <p:cNvPr id="15362" name="Title 4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143000"/>
          </a:xfrm>
        </p:spPr>
        <p:txBody>
          <a:bodyPr/>
          <a:lstStyle/>
          <a:p>
            <a:r>
              <a:rPr lang="en-US" dirty="0" smtClean="0"/>
              <a:t>Vehicle Power System</a:t>
            </a:r>
          </a:p>
        </p:txBody>
      </p:sp>
      <p:sp>
        <p:nvSpPr>
          <p:cNvPr id="16387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191000" cy="4433888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en-US" u="sng" dirty="0" smtClean="0">
                <a:latin typeface="+mj-lt"/>
              </a:rPr>
              <a:t>Batteries</a:t>
            </a:r>
            <a:r>
              <a:rPr lang="en-US" dirty="0" smtClean="0">
                <a:latin typeface="+mj-lt"/>
              </a:rPr>
              <a:t> </a:t>
            </a:r>
          </a:p>
          <a:p>
            <a:pPr>
              <a:defRPr/>
            </a:pPr>
            <a:r>
              <a:rPr lang="en-US" sz="2000" dirty="0" smtClean="0">
                <a:latin typeface="+mj-lt"/>
              </a:rPr>
              <a:t>Two 14.8 V DC batteries combine for 29.6V DC output</a:t>
            </a:r>
          </a:p>
          <a:p>
            <a:pPr>
              <a:defRPr/>
            </a:pPr>
            <a:r>
              <a:rPr lang="en-US" sz="2000" dirty="0" smtClean="0">
                <a:latin typeface="+mj-lt"/>
              </a:rPr>
              <a:t>Built-in PCM maintains a voltage between 20.8 V and 33.6 V</a:t>
            </a:r>
          </a:p>
          <a:p>
            <a:pPr>
              <a:buNone/>
              <a:defRPr/>
            </a:pPr>
            <a:r>
              <a:rPr lang="en-US" u="sng" dirty="0" smtClean="0">
                <a:latin typeface="+mj-lt"/>
              </a:rPr>
              <a:t>Motors</a:t>
            </a:r>
          </a:p>
          <a:p>
            <a:pPr>
              <a:defRPr/>
            </a:pPr>
            <a:r>
              <a:rPr lang="en-US" sz="2000" dirty="0" smtClean="0">
                <a:latin typeface="+mj-lt"/>
              </a:rPr>
              <a:t>Max Power: 150W(each motor)</a:t>
            </a:r>
          </a:p>
          <a:p>
            <a:pPr>
              <a:defRPr/>
            </a:pPr>
            <a:r>
              <a:rPr lang="en-US" sz="2000" dirty="0" smtClean="0">
                <a:latin typeface="+mj-lt"/>
              </a:rPr>
              <a:t>Motor Controller included</a:t>
            </a:r>
          </a:p>
          <a:p>
            <a:pPr>
              <a:defRPr/>
            </a:pPr>
            <a:endParaRPr lang="en-US" dirty="0" smtClean="0">
              <a:latin typeface="+mj-lt"/>
            </a:endParaRPr>
          </a:p>
          <a:p>
            <a:pPr>
              <a:defRPr/>
            </a:pPr>
            <a:endParaRPr lang="en-US" sz="20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D08D1-8F29-48E3-96A2-4E9ACF82572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5" descr="HBECHC_FRONT_ezr2.jpg"/>
          <p:cNvPicPr>
            <a:picLocks noChangeAspect="1"/>
          </p:cNvPicPr>
          <p:nvPr/>
        </p:nvPicPr>
        <p:blipFill>
          <a:blip r:embed="rId3" cstate="print"/>
          <a:srcRect l="9091" b="1163"/>
          <a:stretch>
            <a:fillRect/>
          </a:stretch>
        </p:blipFill>
        <p:spPr>
          <a:xfrm>
            <a:off x="5334000" y="5029199"/>
            <a:ext cx="1371600" cy="1554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4648200"/>
            <a:ext cx="441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r>
              <a:rPr lang="en-US" sz="2600" dirty="0">
                <a:latin typeface="+mj-lt"/>
                <a:cs typeface="+mn-cs"/>
              </a:rPr>
              <a:t>	</a:t>
            </a:r>
            <a:r>
              <a:rPr kumimoji="0" lang="en-US" sz="2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Switching Voltage Regulator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(S.V.R.) for USB Power</a:t>
            </a:r>
          </a:p>
          <a:p>
            <a:pPr marL="639763" marR="0" lvl="1" indent="-2460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15V-40V input</a:t>
            </a:r>
          </a:p>
          <a:p>
            <a:pPr marL="639763" marR="0" lvl="1" indent="-2460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Output 5.3V, 6A</a:t>
            </a:r>
          </a:p>
        </p:txBody>
      </p:sp>
      <p:pic>
        <p:nvPicPr>
          <p:cNvPr id="8" name="Content Placeholder 5" descr="propulsio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1098" y="3155382"/>
            <a:ext cx="1920902" cy="210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8377</TotalTime>
  <Words>1497</Words>
  <Application>Microsoft Office PowerPoint</Application>
  <PresentationFormat>On-screen Show (4:3)</PresentationFormat>
  <Paragraphs>398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Flow</vt:lpstr>
      <vt:lpstr>Autonomous Underwater Vehicle:</vt:lpstr>
      <vt:lpstr>Project Overview</vt:lpstr>
      <vt:lpstr>Preliminary Rules</vt:lpstr>
      <vt:lpstr>Presentation Order</vt:lpstr>
      <vt:lpstr>Major Components of the System</vt:lpstr>
      <vt:lpstr>Frame Overview</vt:lpstr>
      <vt:lpstr>Hull Overview</vt:lpstr>
      <vt:lpstr>Body and Hull Tests</vt:lpstr>
      <vt:lpstr>Vehicle Power System</vt:lpstr>
      <vt:lpstr>Slide 10</vt:lpstr>
      <vt:lpstr>Power System Tests</vt:lpstr>
      <vt:lpstr>Thruster Overview</vt:lpstr>
      <vt:lpstr>Thruster Tests</vt:lpstr>
      <vt:lpstr>Mechanical Grabber</vt:lpstr>
      <vt:lpstr>Mechanical Grabber Tests</vt:lpstr>
      <vt:lpstr>Marker Dropper</vt:lpstr>
      <vt:lpstr>Marker Dropper Tests</vt:lpstr>
      <vt:lpstr> Microcontrollers</vt:lpstr>
      <vt:lpstr>Microcontrollers</vt:lpstr>
      <vt:lpstr>Hardware Structure</vt:lpstr>
      <vt:lpstr>Software Structure</vt:lpstr>
      <vt:lpstr>Risks Associated with…</vt:lpstr>
      <vt:lpstr>Microcontroller Tests</vt:lpstr>
      <vt:lpstr>Prioritization of Sensors</vt:lpstr>
      <vt:lpstr>Software for Sensors</vt:lpstr>
      <vt:lpstr>Inertial Measurement Unit (IMU)</vt:lpstr>
      <vt:lpstr>IMU Tests</vt:lpstr>
      <vt:lpstr>Cameras</vt:lpstr>
      <vt:lpstr>Cameras </vt:lpstr>
      <vt:lpstr>Risks Associated with…</vt:lpstr>
      <vt:lpstr>Camera Tests</vt:lpstr>
      <vt:lpstr>Camera Housing Analysis</vt:lpstr>
      <vt:lpstr>Risks Associated with…</vt:lpstr>
      <vt:lpstr>Camera Housing Tests</vt:lpstr>
      <vt:lpstr>Hydrophones</vt:lpstr>
      <vt:lpstr>Hydrophone Configuration </vt:lpstr>
      <vt:lpstr>Risks Associated with…</vt:lpstr>
      <vt:lpstr>Hydrophone Tests</vt:lpstr>
      <vt:lpstr>Schedule</vt:lpstr>
      <vt:lpstr>Slide 40</vt:lpstr>
      <vt:lpstr>Risks Associated with…</vt:lpstr>
      <vt:lpstr>Budget</vt:lpstr>
      <vt:lpstr>Slide 43</vt:lpstr>
      <vt:lpstr>Slide 44</vt:lpstr>
      <vt:lpstr>Risks Associated with…</vt:lpstr>
      <vt:lpstr>References</vt:lpstr>
    </vt:vector>
  </TitlesOfParts>
  <Company>FAMU-FSU College of Engineering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AUV Proposal</dc:title>
  <dc:creator>cmstest</dc:creator>
  <cp:lastModifiedBy>cmstest</cp:lastModifiedBy>
  <cp:revision>557</cp:revision>
  <dcterms:created xsi:type="dcterms:W3CDTF">2010-10-20T15:50:33Z</dcterms:created>
  <dcterms:modified xsi:type="dcterms:W3CDTF">2011-02-08T18:46:23Z</dcterms:modified>
</cp:coreProperties>
</file>