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358" r:id="rId3"/>
    <p:sldId id="257" r:id="rId4"/>
    <p:sldId id="339" r:id="rId5"/>
    <p:sldId id="264" r:id="rId6"/>
    <p:sldId id="265" r:id="rId7"/>
    <p:sldId id="362" r:id="rId8"/>
    <p:sldId id="363" r:id="rId9"/>
    <p:sldId id="364" r:id="rId10"/>
    <p:sldId id="365" r:id="rId11"/>
    <p:sldId id="366" r:id="rId12"/>
    <p:sldId id="367" r:id="rId13"/>
    <p:sldId id="368" r:id="rId14"/>
    <p:sldId id="354" r:id="rId15"/>
    <p:sldId id="355" r:id="rId16"/>
    <p:sldId id="356" r:id="rId17"/>
    <p:sldId id="357" r:id="rId18"/>
    <p:sldId id="259" r:id="rId19"/>
    <p:sldId id="351" r:id="rId20"/>
    <p:sldId id="352" r:id="rId21"/>
    <p:sldId id="353" r:id="rId22"/>
    <p:sldId id="335" r:id="rId23"/>
    <p:sldId id="336" r:id="rId24"/>
    <p:sldId id="337" r:id="rId25"/>
    <p:sldId id="338" r:id="rId26"/>
    <p:sldId id="350" r:id="rId27"/>
    <p:sldId id="343" r:id="rId28"/>
    <p:sldId id="344" r:id="rId29"/>
    <p:sldId id="345" r:id="rId30"/>
    <p:sldId id="346" r:id="rId31"/>
    <p:sldId id="347" r:id="rId32"/>
    <p:sldId id="348" r:id="rId33"/>
    <p:sldId id="349" r:id="rId34"/>
    <p:sldId id="261" r:id="rId35"/>
    <p:sldId id="286" r:id="rId36"/>
    <p:sldId id="289" r:id="rId37"/>
    <p:sldId id="359" r:id="rId38"/>
    <p:sldId id="360" r:id="rId39"/>
    <p:sldId id="361" r:id="rId40"/>
  </p:sldIdLst>
  <p:sldSz cx="9144000" cy="6858000" type="screen4x3"/>
  <p:notesSz cx="6997700" cy="92837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619" autoAdjust="0"/>
    <p:restoredTop sz="94660" autoAdjust="0"/>
  </p:normalViewPr>
  <p:slideViewPr>
    <p:cSldViewPr>
      <p:cViewPr>
        <p:scale>
          <a:sx n="55" d="100"/>
          <a:sy n="55" d="100"/>
        </p:scale>
        <p:origin x="-936"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Isosceles Triangle 6"/>
          <p:cNvSpPr/>
          <p:nvPr/>
        </p:nvSpPr>
        <p:spPr>
          <a:xfrm rot="16200000">
            <a:off x="7553325" y="5254626"/>
            <a:ext cx="1893887" cy="1293812"/>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itle 7"/>
          <p:cNvSpPr>
            <a:spLocks noGrp="1"/>
          </p:cNvSpPr>
          <p:nvPr>
            <p:ph type="ctrTitle"/>
          </p:nvPr>
        </p:nvSpPr>
        <p:spPr>
          <a:xfrm>
            <a:off x="540544" y="776288"/>
            <a:ext cx="8062912" cy="1470025"/>
          </a:xfrm>
        </p:spPr>
        <p:txBody>
          <a:bodyPr anchor="b"/>
          <a:lstStyle>
            <a:lvl1pPr algn="r">
              <a:defRPr sz="4400"/>
            </a:lvl1pPr>
          </a:lstStyle>
          <a:p>
            <a:r>
              <a:rPr lang="en-US" smtClean="0"/>
              <a:t>Click to edit Master title style</a:t>
            </a:r>
            <a:endParaRPr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5" name="Date Placeholder 27"/>
          <p:cNvSpPr>
            <a:spLocks noGrp="1"/>
          </p:cNvSpPr>
          <p:nvPr>
            <p:ph type="dt" sz="half" idx="10"/>
          </p:nvPr>
        </p:nvSpPr>
        <p:spPr>
          <a:xfrm>
            <a:off x="1371600" y="6011863"/>
            <a:ext cx="5791200" cy="365125"/>
          </a:xfrm>
        </p:spPr>
        <p:txBody>
          <a:bodyPr tIns="0" bIns="0" anchor="t"/>
          <a:lstStyle>
            <a:lvl1pPr algn="r">
              <a:defRPr sz="1000" smtClean="0"/>
            </a:lvl1pPr>
          </a:lstStyle>
          <a:p>
            <a:pPr>
              <a:defRPr/>
            </a:pPr>
            <a:fld id="{099E53BE-25D9-4DB0-9F72-848CF6F37F7E}" type="datetimeFigureOut">
              <a:rPr lang="en-US"/>
              <a:pPr>
                <a:defRPr/>
              </a:pPr>
              <a:t>10/4/2010</a:t>
            </a:fld>
            <a:endParaRPr lang="en-US" dirty="0"/>
          </a:p>
        </p:txBody>
      </p:sp>
      <p:sp>
        <p:nvSpPr>
          <p:cNvPr id="6" name="Footer Placeholder 16"/>
          <p:cNvSpPr>
            <a:spLocks noGrp="1"/>
          </p:cNvSpPr>
          <p:nvPr>
            <p:ph type="ftr" sz="quarter" idx="11"/>
          </p:nvPr>
        </p:nvSpPr>
        <p:spPr>
          <a:xfrm>
            <a:off x="1371600" y="5649913"/>
            <a:ext cx="5791200" cy="365125"/>
          </a:xfrm>
        </p:spPr>
        <p:txBody>
          <a:bodyPr tIns="0" bIns="0"/>
          <a:lstStyle>
            <a:lvl1pPr algn="r">
              <a:defRPr sz="1100" dirty="0"/>
            </a:lvl1pPr>
          </a:lstStyle>
          <a:p>
            <a:pPr>
              <a:defRPr/>
            </a:pPr>
            <a:endParaRPr lang="en-US"/>
          </a:p>
        </p:txBody>
      </p:sp>
      <p:sp>
        <p:nvSpPr>
          <p:cNvPr id="7" name="Slide Number Placeholder 28"/>
          <p:cNvSpPr>
            <a:spLocks noGrp="1"/>
          </p:cNvSpPr>
          <p:nvPr>
            <p:ph type="sldNum" sz="quarter" idx="12"/>
          </p:nvPr>
        </p:nvSpPr>
        <p:spPr>
          <a:xfrm>
            <a:off x="8391525" y="5753100"/>
            <a:ext cx="503238" cy="365125"/>
          </a:xfrm>
        </p:spPr>
        <p:txBody>
          <a:bodyPr anchor="ctr"/>
          <a:lstStyle>
            <a:lvl1pPr algn="ctr">
              <a:defRPr sz="1300" smtClean="0">
                <a:solidFill>
                  <a:srgbClr val="FFFFFF"/>
                </a:solidFill>
              </a:defRPr>
            </a:lvl1pPr>
          </a:lstStyle>
          <a:p>
            <a:pPr>
              <a:defRPr/>
            </a:pPr>
            <a:fld id="{4342A3B8-067F-4D1A-B205-B9DB28B7B2AA}"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FA61471A-A1ED-4A40-B8E7-B0828C10419F}" type="datetimeFigureOut">
              <a:rPr lang="en-US"/>
              <a:pPr>
                <a:defRPr/>
              </a:pPr>
              <a:t>10/4/2010</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11549B7C-DAA8-470F-8EE3-90D07326FDCF}"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A1DB0DE9-9942-4683-B983-1EBEE823EDDF}" type="datetimeFigureOut">
              <a:rPr lang="en-US"/>
              <a:pPr>
                <a:defRPr/>
              </a:pPr>
              <a:t>10/4/2010</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985FF7A8-65BD-48CD-90F2-869DE0FD0292}"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882808"/>
            <a:ext cx="8229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791075" y="6480175"/>
            <a:ext cx="2133600" cy="301625"/>
          </a:xfrm>
        </p:spPr>
        <p:txBody>
          <a:bodyPr/>
          <a:lstStyle>
            <a:lvl1pPr>
              <a:defRPr/>
            </a:lvl1pPr>
          </a:lstStyle>
          <a:p>
            <a:pPr>
              <a:defRPr/>
            </a:pPr>
            <a:fld id="{BD57CA9F-9D00-4B17-9EE8-E37163946E7F}" type="datetimeFigureOut">
              <a:rPr lang="en-US"/>
              <a:pPr>
                <a:defRPr/>
              </a:pPr>
              <a:t>10/4/2010</a:t>
            </a:fld>
            <a:endParaRPr lang="en-US" dirty="0"/>
          </a:p>
        </p:txBody>
      </p:sp>
      <p:sp>
        <p:nvSpPr>
          <p:cNvPr id="5" name="Footer Placeholder 4"/>
          <p:cNvSpPr>
            <a:spLocks noGrp="1"/>
          </p:cNvSpPr>
          <p:nvPr>
            <p:ph type="ftr" sz="quarter" idx="11"/>
          </p:nvPr>
        </p:nvSpPr>
        <p:spPr>
          <a:xfrm>
            <a:off x="457200" y="6481763"/>
            <a:ext cx="4259263" cy="300037"/>
          </a:xfrm>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037EC26-4460-428D-BF20-C62358F6F6F0}"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ight Triangle 8"/>
          <p:cNvSpPr/>
          <p:nvPr/>
        </p:nvSpPr>
        <p:spPr>
          <a:xfrm flipV="1">
            <a:off x="6350" y="6350"/>
            <a:ext cx="9131300" cy="6837363"/>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Isosceles Triangle 7"/>
          <p:cNvSpPr/>
          <p:nvPr/>
        </p:nvSpPr>
        <p:spPr>
          <a:xfrm rot="5400000" flipV="1">
            <a:off x="7553325" y="309563"/>
            <a:ext cx="1893888" cy="1293812"/>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10"/>
          <p:cNvCxnSpPr/>
          <p:nvPr/>
        </p:nvCxnSpPr>
        <p:spPr>
          <a:xfrm rot="10800000">
            <a:off x="6469063" y="9525"/>
            <a:ext cx="2673350" cy="1900238"/>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 name="Straight Connector 9"/>
          <p:cNvCxnSpPr/>
          <p:nvPr/>
        </p:nvCxnSpPr>
        <p:spPr>
          <a:xfrm flipV="1">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lstStyle>
            <a:lvl1pPr marL="0" algn="l">
              <a:buNone/>
              <a:defRPr sz="3600" b="1"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381000" y="1633536"/>
            <a:ext cx="3886200" cy="2286000"/>
          </a:xfrm>
        </p:spPr>
        <p:txBody>
          <a:bodyPr/>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8" name="Date Placeholder 3"/>
          <p:cNvSpPr>
            <a:spLocks noGrp="1"/>
          </p:cNvSpPr>
          <p:nvPr>
            <p:ph type="dt" sz="half" idx="10"/>
          </p:nvPr>
        </p:nvSpPr>
        <p:spPr>
          <a:xfrm>
            <a:off x="6956425" y="6477000"/>
            <a:ext cx="2133600" cy="304800"/>
          </a:xfrm>
        </p:spPr>
        <p:txBody>
          <a:bodyPr/>
          <a:lstStyle>
            <a:lvl1pPr>
              <a:defRPr/>
            </a:lvl1pPr>
          </a:lstStyle>
          <a:p>
            <a:pPr>
              <a:defRPr/>
            </a:pPr>
            <a:fld id="{5AB78116-DDDF-4A77-8C2C-E56C62C5DF80}" type="datetimeFigureOut">
              <a:rPr lang="en-US"/>
              <a:pPr>
                <a:defRPr/>
              </a:pPr>
              <a:t>10/4/2010</a:t>
            </a:fld>
            <a:endParaRPr lang="en-US" dirty="0"/>
          </a:p>
        </p:txBody>
      </p:sp>
      <p:sp>
        <p:nvSpPr>
          <p:cNvPr id="9" name="Footer Placeholder 4"/>
          <p:cNvSpPr>
            <a:spLocks noGrp="1"/>
          </p:cNvSpPr>
          <p:nvPr>
            <p:ph type="ftr" sz="quarter" idx="11"/>
          </p:nvPr>
        </p:nvSpPr>
        <p:spPr>
          <a:xfrm>
            <a:off x="2619375" y="6481763"/>
            <a:ext cx="4260850" cy="300037"/>
          </a:xfrm>
        </p:spPr>
        <p:txBody>
          <a:bodyPr/>
          <a:lstStyle>
            <a:lvl1pPr>
              <a:defRPr/>
            </a:lvl1pPr>
          </a:lstStyle>
          <a:p>
            <a:pPr>
              <a:defRPr/>
            </a:pPr>
            <a:endParaRPr lang="en-US"/>
          </a:p>
        </p:txBody>
      </p:sp>
      <p:sp>
        <p:nvSpPr>
          <p:cNvPr id="10" name="Slide Number Placeholder 5"/>
          <p:cNvSpPr>
            <a:spLocks noGrp="1"/>
          </p:cNvSpPr>
          <p:nvPr>
            <p:ph type="sldNum" sz="quarter" idx="12"/>
          </p:nvPr>
        </p:nvSpPr>
        <p:spPr>
          <a:xfrm>
            <a:off x="8450263" y="809625"/>
            <a:ext cx="503237" cy="300038"/>
          </a:xfrm>
        </p:spPr>
        <p:txBody>
          <a:bodyPr/>
          <a:lstStyle>
            <a:lvl1pPr>
              <a:defRPr/>
            </a:lvl1pPr>
          </a:lstStyle>
          <a:p>
            <a:pPr>
              <a:defRPr/>
            </a:pPr>
            <a:fld id="{F6ED61F0-5779-43DB-BD2D-57DF743A9C6B}"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23B63509-4A18-46B4-BFF9-1C4026F108BF}" type="datetimeFigureOut">
              <a:rPr lang="en-US"/>
              <a:pPr>
                <a:defRPr/>
              </a:pPr>
              <a:t>10/4/2010</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8B9C0EBF-3E2B-4659-8195-FCDE80A54D85}"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791075" y="6481763"/>
            <a:ext cx="2130425" cy="301625"/>
          </a:xfrm>
        </p:spPr>
        <p:txBody>
          <a:bodyPr/>
          <a:lstStyle>
            <a:lvl1pPr>
              <a:defRPr/>
            </a:lvl1pPr>
          </a:lstStyle>
          <a:p>
            <a:pPr>
              <a:defRPr/>
            </a:pPr>
            <a:fld id="{DAEC79E6-7904-4A79-B87B-F47642637FF8}" type="datetimeFigureOut">
              <a:rPr lang="en-US"/>
              <a:pPr>
                <a:defRPr/>
              </a:pPr>
              <a:t>10/4/2010</a:t>
            </a:fld>
            <a:endParaRPr lang="en-US" dirty="0"/>
          </a:p>
        </p:txBody>
      </p:sp>
      <p:sp>
        <p:nvSpPr>
          <p:cNvPr id="8" name="Footer Placeholder 7"/>
          <p:cNvSpPr>
            <a:spLocks noGrp="1"/>
          </p:cNvSpPr>
          <p:nvPr>
            <p:ph type="ftr" sz="quarter" idx="11"/>
          </p:nvPr>
        </p:nvSpPr>
        <p:spPr>
          <a:xfrm>
            <a:off x="457200" y="6481763"/>
            <a:ext cx="4260850" cy="301625"/>
          </a:xfrm>
        </p:spPr>
        <p:txBody>
          <a:bodyPr/>
          <a:lstStyle>
            <a:lvl1pPr>
              <a:defRPr/>
            </a:lvl1pPr>
          </a:lstStyle>
          <a:p>
            <a:pPr>
              <a:defRPr/>
            </a:pPr>
            <a:endParaRPr lang="en-US"/>
          </a:p>
        </p:txBody>
      </p:sp>
      <p:sp>
        <p:nvSpPr>
          <p:cNvPr id="9" name="Slide Number Placeholder 8"/>
          <p:cNvSpPr>
            <a:spLocks noGrp="1"/>
          </p:cNvSpPr>
          <p:nvPr>
            <p:ph type="sldNum" sz="quarter" idx="12"/>
          </p:nvPr>
        </p:nvSpPr>
        <p:spPr>
          <a:xfrm>
            <a:off x="7589838" y="6483350"/>
            <a:ext cx="503237" cy="301625"/>
          </a:xfrm>
        </p:spPr>
        <p:txBody>
          <a:bodyPr/>
          <a:lstStyle>
            <a:lvl1pPr algn="ctr">
              <a:defRPr smtClean="0"/>
            </a:lvl1pPr>
          </a:lstStyle>
          <a:p>
            <a:pPr>
              <a:defRPr/>
            </a:pPr>
            <a:fld id="{C80C67E5-B79D-40B1-8B3C-0DB468319734}"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0B340666-2E2F-448B-8840-2A936E860015}" type="datetimeFigureOut">
              <a:rPr lang="en-US"/>
              <a:pPr>
                <a:defRPr/>
              </a:pPr>
              <a:t>10/4/2010</a:t>
            </a:fld>
            <a:endParaRPr lang="en-US" dirty="0"/>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DE009202-EE2F-499E-B0F7-35A916DF6502}"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7E377911-59E4-48F1-B2D5-73ABF37BF773}" type="datetimeFigureOut">
              <a:rPr lang="en-US"/>
              <a:pPr>
                <a:defRPr/>
              </a:pPr>
              <a:t>10/4/2010</a:t>
            </a:fld>
            <a:endParaRPr lang="en-US" dirty="0"/>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5246B7F0-8C3E-4925-84EF-3E1DE61642B2}"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lang="en-US" smtClean="0"/>
              <a:t>Click to edit Master title style</a:t>
            </a:r>
            <a:endParaRPr lang="en-US"/>
          </a:p>
        </p:txBody>
      </p:sp>
      <p:sp>
        <p:nvSpPr>
          <p:cNvPr id="3" name="Text Placeholder 2"/>
          <p:cNvSpPr>
            <a:spLocks noGrp="1"/>
          </p:cNvSpPr>
          <p:nvPr>
            <p:ph type="body" idx="2"/>
          </p:nvPr>
        </p:nvSpPr>
        <p:spPr>
          <a:xfrm>
            <a:off x="1135856" y="367664"/>
            <a:ext cx="2438400" cy="5943600"/>
          </a:xfrm>
        </p:spPr>
        <p:txBody>
          <a:bodyPr/>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278563" y="6556375"/>
            <a:ext cx="2133600" cy="301625"/>
          </a:xfrm>
        </p:spPr>
        <p:txBody>
          <a:bodyPr/>
          <a:lstStyle>
            <a:lvl1pPr>
              <a:defRPr sz="900" smtClean="0"/>
            </a:lvl1pPr>
          </a:lstStyle>
          <a:p>
            <a:pPr>
              <a:defRPr/>
            </a:pPr>
            <a:fld id="{0A0D71CF-8B70-41CD-941C-FB4E31E159C2}" type="datetimeFigureOut">
              <a:rPr lang="en-US"/>
              <a:pPr>
                <a:defRPr/>
              </a:pPr>
              <a:t>10/4/2010</a:t>
            </a:fld>
            <a:endParaRPr lang="en-US" dirty="0"/>
          </a:p>
        </p:txBody>
      </p:sp>
      <p:sp>
        <p:nvSpPr>
          <p:cNvPr id="6" name="Footer Placeholder 5"/>
          <p:cNvSpPr>
            <a:spLocks noGrp="1"/>
          </p:cNvSpPr>
          <p:nvPr>
            <p:ph type="ftr" sz="quarter" idx="11"/>
          </p:nvPr>
        </p:nvSpPr>
        <p:spPr>
          <a:xfrm>
            <a:off x="1135063" y="6556375"/>
            <a:ext cx="5143500" cy="301625"/>
          </a:xfrm>
        </p:spPr>
        <p:txBody>
          <a:bodyPr/>
          <a:lstStyle>
            <a:lvl1pPr>
              <a:defRPr sz="900" dirty="0"/>
            </a:lvl1pPr>
          </a:lstStyle>
          <a:p>
            <a:pPr>
              <a:defRPr/>
            </a:pPr>
            <a:endParaRPr lang="en-US"/>
          </a:p>
        </p:txBody>
      </p:sp>
      <p:sp>
        <p:nvSpPr>
          <p:cNvPr id="7" name="Slide Number Placeholder 6"/>
          <p:cNvSpPr>
            <a:spLocks noGrp="1"/>
          </p:cNvSpPr>
          <p:nvPr>
            <p:ph type="sldNum" sz="quarter" idx="12"/>
          </p:nvPr>
        </p:nvSpPr>
        <p:spPr>
          <a:xfrm>
            <a:off x="8410575" y="6556375"/>
            <a:ext cx="503238" cy="301625"/>
          </a:xfrm>
        </p:spPr>
        <p:txBody>
          <a:bodyPr/>
          <a:lstStyle>
            <a:lvl1pPr>
              <a:defRPr sz="900" smtClean="0"/>
            </a:lvl1pPr>
          </a:lstStyle>
          <a:p>
            <a:pPr>
              <a:defRPr/>
            </a:pPr>
            <a:fld id="{BE306C65-8889-4BA8-87E4-DB4614F57656}"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lang="en-US" smtClean="0"/>
              <a:t>Click to edit Master title style</a:t>
            </a:r>
            <a:endParaRPr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4"/>
          <p:cNvSpPr>
            <a:spLocks noGrp="1"/>
          </p:cNvSpPr>
          <p:nvPr>
            <p:ph type="dt" sz="half" idx="10"/>
          </p:nvPr>
        </p:nvSpPr>
        <p:spPr>
          <a:xfrm>
            <a:off x="6108700" y="6556375"/>
            <a:ext cx="2101850" cy="301625"/>
          </a:xfrm>
        </p:spPr>
        <p:txBody>
          <a:bodyPr/>
          <a:lstStyle>
            <a:lvl1pPr>
              <a:defRPr sz="900" smtClean="0"/>
            </a:lvl1pPr>
          </a:lstStyle>
          <a:p>
            <a:pPr>
              <a:defRPr/>
            </a:pPr>
            <a:fld id="{7DBDD43E-5C1D-492F-9FD3-AC8E688EA458}" type="datetimeFigureOut">
              <a:rPr lang="en-US"/>
              <a:pPr>
                <a:defRPr/>
              </a:pPr>
              <a:t>10/4/2010</a:t>
            </a:fld>
            <a:endParaRPr lang="en-US" dirty="0"/>
          </a:p>
        </p:txBody>
      </p:sp>
      <p:sp>
        <p:nvSpPr>
          <p:cNvPr id="6" name="Footer Placeholder 5"/>
          <p:cNvSpPr>
            <a:spLocks noGrp="1"/>
          </p:cNvSpPr>
          <p:nvPr>
            <p:ph type="ftr" sz="quarter" idx="11"/>
          </p:nvPr>
        </p:nvSpPr>
        <p:spPr>
          <a:xfrm>
            <a:off x="1169988" y="6557963"/>
            <a:ext cx="4948237" cy="301625"/>
          </a:xfrm>
        </p:spPr>
        <p:txBody>
          <a:bodyPr/>
          <a:lstStyle>
            <a:lvl1pPr>
              <a:defRPr sz="900" dirty="0"/>
            </a:lvl1pPr>
          </a:lstStyle>
          <a:p>
            <a:pPr>
              <a:defRPr/>
            </a:pPr>
            <a:endParaRPr lang="en-US"/>
          </a:p>
        </p:txBody>
      </p:sp>
      <p:sp>
        <p:nvSpPr>
          <p:cNvPr id="7" name="Slide Number Placeholder 6"/>
          <p:cNvSpPr>
            <a:spLocks noGrp="1"/>
          </p:cNvSpPr>
          <p:nvPr>
            <p:ph type="sldNum" sz="quarter" idx="12"/>
          </p:nvPr>
        </p:nvSpPr>
        <p:spPr>
          <a:xfrm>
            <a:off x="8216900" y="6556375"/>
            <a:ext cx="366713" cy="301625"/>
          </a:xfrm>
        </p:spPr>
        <p:txBody>
          <a:bodyPr/>
          <a:lstStyle>
            <a:lvl1pPr algn="ctr">
              <a:defRPr sz="900" smtClean="0"/>
            </a:lvl1pPr>
          </a:lstStyle>
          <a:p>
            <a:pPr>
              <a:defRPr/>
            </a:pPr>
            <a:fld id="{265E4172-50C9-4173-9F33-537F254AB534}"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1" name="Right Triangle 10"/>
          <p:cNvSpPr/>
          <p:nvPr/>
        </p:nvSpPr>
        <p:spPr>
          <a:xfrm>
            <a:off x="6350" y="14288"/>
            <a:ext cx="9131300" cy="6837362"/>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8" name="Straight Connector 7"/>
          <p:cNvCxnSpPr/>
          <p:nvPr/>
        </p:nvCxnSpPr>
        <p:spPr>
          <a:xfrm>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9063" y="4948238"/>
            <a:ext cx="2673350" cy="1900237"/>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8288"/>
            <a:ext cx="8229600" cy="1398587"/>
          </a:xfrm>
          <a:prstGeom prst="rect">
            <a:avLst/>
          </a:prstGeom>
        </p:spPr>
        <p:txBody>
          <a:bodyPr vert="horz" anchor="ctr">
            <a:normAutofit/>
          </a:bodyPr>
          <a:lstStyle/>
          <a:p>
            <a:r>
              <a:rPr lang="en-US" smtClean="0"/>
              <a:t>Click to edit Master title style</a:t>
            </a:r>
            <a:endParaRPr lang="en-US"/>
          </a:p>
        </p:txBody>
      </p:sp>
      <p:sp>
        <p:nvSpPr>
          <p:cNvPr id="1030" name="Text Placeholder 12"/>
          <p:cNvSpPr>
            <a:spLocks noGrp="1"/>
          </p:cNvSpPr>
          <p:nvPr>
            <p:ph type="body" idx="1"/>
          </p:nvPr>
        </p:nvSpPr>
        <p:spPr bwMode="auto">
          <a:xfrm>
            <a:off x="457200" y="1882775"/>
            <a:ext cx="82296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4791075" y="6481763"/>
            <a:ext cx="2133600" cy="301625"/>
          </a:xfrm>
          <a:prstGeom prst="rect">
            <a:avLst/>
          </a:prstGeom>
        </p:spPr>
        <p:txBody>
          <a:bodyPr vert="horz" anchor="b"/>
          <a:lstStyle>
            <a:lvl1pPr algn="l" eaLnBrk="1" fontAlgn="auto" latinLnBrk="0" hangingPunct="1">
              <a:spcBef>
                <a:spcPts val="0"/>
              </a:spcBef>
              <a:spcAft>
                <a:spcPts val="0"/>
              </a:spcAft>
              <a:defRPr kumimoji="0" sz="1000" b="0" smtClean="0">
                <a:solidFill>
                  <a:schemeClr val="tx1"/>
                </a:solidFill>
                <a:latin typeface="+mn-lt"/>
              </a:defRPr>
            </a:lvl1pPr>
          </a:lstStyle>
          <a:p>
            <a:pPr>
              <a:defRPr/>
            </a:pPr>
            <a:fld id="{94C75D40-7473-4900-B5D6-1EF7B564B92D}" type="datetimeFigureOut">
              <a:rPr lang="en-US"/>
              <a:pPr>
                <a:defRPr/>
              </a:pPr>
              <a:t>10/4/2010</a:t>
            </a:fld>
            <a:endParaRPr lang="en-US" dirty="0"/>
          </a:p>
        </p:txBody>
      </p:sp>
      <p:sp>
        <p:nvSpPr>
          <p:cNvPr id="3" name="Footer Placeholder 2"/>
          <p:cNvSpPr>
            <a:spLocks noGrp="1"/>
          </p:cNvSpPr>
          <p:nvPr>
            <p:ph type="ftr" sz="quarter" idx="3"/>
          </p:nvPr>
        </p:nvSpPr>
        <p:spPr>
          <a:xfrm>
            <a:off x="457200" y="6481763"/>
            <a:ext cx="4259263" cy="301625"/>
          </a:xfrm>
          <a:prstGeom prst="rect">
            <a:avLst/>
          </a:prstGeom>
        </p:spPr>
        <p:txBody>
          <a:bodyPr vert="horz" anchor="b"/>
          <a:lstStyle>
            <a:lvl1pPr algn="r" eaLnBrk="1" fontAlgn="auto" latinLnBrk="0" hangingPunct="1">
              <a:spcBef>
                <a:spcPts val="0"/>
              </a:spcBef>
              <a:spcAft>
                <a:spcPts val="0"/>
              </a:spcAft>
              <a:defRPr kumimoji="0" sz="1000" dirty="0">
                <a:solidFill>
                  <a:schemeClr val="tx1"/>
                </a:solidFill>
                <a:latin typeface="+mn-lt"/>
              </a:defRPr>
            </a:lvl1pPr>
          </a:lstStyle>
          <a:p>
            <a:pPr>
              <a:defRPr/>
            </a:pPr>
            <a:endParaRPr lang="en-US"/>
          </a:p>
        </p:txBody>
      </p:sp>
      <p:sp>
        <p:nvSpPr>
          <p:cNvPr id="23" name="Slide Number Placeholder 22"/>
          <p:cNvSpPr>
            <a:spLocks noGrp="1"/>
          </p:cNvSpPr>
          <p:nvPr>
            <p:ph type="sldNum" sz="quarter" idx="4"/>
          </p:nvPr>
        </p:nvSpPr>
        <p:spPr>
          <a:xfrm>
            <a:off x="7589838" y="6481763"/>
            <a:ext cx="503237" cy="301625"/>
          </a:xfrm>
          <a:prstGeom prst="rect">
            <a:avLst/>
          </a:prstGeom>
        </p:spPr>
        <p:txBody>
          <a:bodyPr vert="horz" anchor="b"/>
          <a:lstStyle>
            <a:lvl1pPr algn="ctr" eaLnBrk="1" fontAlgn="auto" latinLnBrk="0" hangingPunct="1">
              <a:spcBef>
                <a:spcPts val="0"/>
              </a:spcBef>
              <a:spcAft>
                <a:spcPts val="0"/>
              </a:spcAft>
              <a:defRPr kumimoji="0" sz="1200" smtClean="0">
                <a:solidFill>
                  <a:schemeClr val="tx1"/>
                </a:solidFill>
                <a:latin typeface="+mn-lt"/>
              </a:defRPr>
            </a:lvl1pPr>
          </a:lstStyle>
          <a:p>
            <a:pPr>
              <a:defRPr/>
            </a:pPr>
            <a:fld id="{B30AD0CA-430F-478D-BB6F-3A81D2540DB1}" type="slidenum">
              <a:rPr lang="en-US"/>
              <a:pPr>
                <a:defRPr/>
              </a:pPr>
              <a:t>‹#›</a:t>
            </a:fld>
            <a:endParaRPr lang="en-US" dirty="0"/>
          </a:p>
        </p:txBody>
      </p:sp>
    </p:spTree>
  </p:cSld>
  <p:clrMap bg1="dk1" tx1="lt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1" r:id="rId6"/>
    <p:sldLayoutId id="2147483670" r:id="rId7"/>
    <p:sldLayoutId id="2147483677" r:id="rId8"/>
    <p:sldLayoutId id="2147483678" r:id="rId9"/>
    <p:sldLayoutId id="2147483669" r:id="rId10"/>
    <p:sldLayoutId id="2147483668" r:id="rId11"/>
  </p:sldLayoutIdLst>
  <p:txStyles>
    <p:titleStyle>
      <a:lvl1pPr marL="484188" indent="-484188" algn="l" rtl="0" fontAlgn="base">
        <a:spcBef>
          <a:spcPct val="0"/>
        </a:spcBef>
        <a:spcAft>
          <a:spcPct val="0"/>
        </a:spcAft>
        <a:defRPr sz="4200" kern="1200">
          <a:ln w="6350">
            <a:solidFill>
              <a:schemeClr val="accent1">
                <a:shade val="43000"/>
              </a:schemeClr>
            </a:solidFill>
          </a:ln>
          <a:solidFill>
            <a:srgbClr val="587DF6"/>
          </a:solidFill>
          <a:effectLst>
            <a:outerShdw blurRad="26000" dist="26000" dir="14500000" algn="tl" rotWithShape="0">
              <a:srgbClr val="000000">
                <a:alpha val="40000"/>
              </a:srgbClr>
            </a:outerShdw>
          </a:effectLst>
          <a:latin typeface="+mj-lt"/>
          <a:ea typeface="+mj-ea"/>
          <a:cs typeface="+mj-cs"/>
        </a:defRPr>
      </a:lvl1pPr>
      <a:lvl2pPr marL="484188" indent="-484188" algn="l" rtl="0" fontAlgn="base">
        <a:spcBef>
          <a:spcPct val="0"/>
        </a:spcBef>
        <a:spcAft>
          <a:spcPct val="0"/>
        </a:spcAft>
        <a:defRPr sz="4200">
          <a:solidFill>
            <a:srgbClr val="587DF6"/>
          </a:solidFill>
          <a:latin typeface="Century Gothic" pitchFamily="34" charset="0"/>
        </a:defRPr>
      </a:lvl2pPr>
      <a:lvl3pPr marL="484188" indent="-484188" algn="l" rtl="0" fontAlgn="base">
        <a:spcBef>
          <a:spcPct val="0"/>
        </a:spcBef>
        <a:spcAft>
          <a:spcPct val="0"/>
        </a:spcAft>
        <a:defRPr sz="4200">
          <a:solidFill>
            <a:srgbClr val="587DF6"/>
          </a:solidFill>
          <a:latin typeface="Century Gothic" pitchFamily="34" charset="0"/>
        </a:defRPr>
      </a:lvl3pPr>
      <a:lvl4pPr marL="484188" indent="-484188" algn="l" rtl="0" fontAlgn="base">
        <a:spcBef>
          <a:spcPct val="0"/>
        </a:spcBef>
        <a:spcAft>
          <a:spcPct val="0"/>
        </a:spcAft>
        <a:defRPr sz="4200">
          <a:solidFill>
            <a:srgbClr val="587DF6"/>
          </a:solidFill>
          <a:latin typeface="Century Gothic" pitchFamily="34" charset="0"/>
        </a:defRPr>
      </a:lvl4pPr>
      <a:lvl5pPr marL="484188" indent="-484188" algn="l" rtl="0" fontAlgn="base">
        <a:spcBef>
          <a:spcPct val="0"/>
        </a:spcBef>
        <a:spcAft>
          <a:spcPct val="0"/>
        </a:spcAft>
        <a:defRPr sz="4200">
          <a:solidFill>
            <a:srgbClr val="587DF6"/>
          </a:solidFill>
          <a:latin typeface="Century Gothic" pitchFamily="34" charset="0"/>
        </a:defRPr>
      </a:lvl5pPr>
      <a:lvl6pPr marL="941388" indent="-484188" algn="l" rtl="0" fontAlgn="base">
        <a:spcBef>
          <a:spcPct val="0"/>
        </a:spcBef>
        <a:spcAft>
          <a:spcPct val="0"/>
        </a:spcAft>
        <a:defRPr sz="4200">
          <a:solidFill>
            <a:srgbClr val="587DF6"/>
          </a:solidFill>
          <a:latin typeface="Century Gothic" pitchFamily="34" charset="0"/>
        </a:defRPr>
      </a:lvl6pPr>
      <a:lvl7pPr marL="1398588" indent="-484188" algn="l" rtl="0" fontAlgn="base">
        <a:spcBef>
          <a:spcPct val="0"/>
        </a:spcBef>
        <a:spcAft>
          <a:spcPct val="0"/>
        </a:spcAft>
        <a:defRPr sz="4200">
          <a:solidFill>
            <a:srgbClr val="587DF6"/>
          </a:solidFill>
          <a:latin typeface="Century Gothic" pitchFamily="34" charset="0"/>
        </a:defRPr>
      </a:lvl7pPr>
      <a:lvl8pPr marL="1855788" indent="-484188" algn="l" rtl="0" fontAlgn="base">
        <a:spcBef>
          <a:spcPct val="0"/>
        </a:spcBef>
        <a:spcAft>
          <a:spcPct val="0"/>
        </a:spcAft>
        <a:defRPr sz="4200">
          <a:solidFill>
            <a:srgbClr val="587DF6"/>
          </a:solidFill>
          <a:latin typeface="Century Gothic" pitchFamily="34" charset="0"/>
        </a:defRPr>
      </a:lvl8pPr>
      <a:lvl9pPr marL="2312988" indent="-484188" algn="l" rtl="0" fontAlgn="base">
        <a:spcBef>
          <a:spcPct val="0"/>
        </a:spcBef>
        <a:spcAft>
          <a:spcPct val="0"/>
        </a:spcAft>
        <a:defRPr sz="4200">
          <a:solidFill>
            <a:srgbClr val="587DF6"/>
          </a:solidFill>
          <a:latin typeface="Century Gothic" pitchFamily="34" charset="0"/>
        </a:defRPr>
      </a:lvl9pPr>
    </p:titleStyle>
    <p:bodyStyle>
      <a:lvl1pPr marL="447675" indent="-382588" algn="l" rtl="0" fontAlgn="base">
        <a:spcBef>
          <a:spcPct val="20000"/>
        </a:spcBef>
        <a:spcAft>
          <a:spcPct val="0"/>
        </a:spcAft>
        <a:buClr>
          <a:schemeClr val="accent1"/>
        </a:buClr>
        <a:buSzPct val="80000"/>
        <a:buFont typeface="Wingdings 2" pitchFamily="18" charset="2"/>
        <a:buChar char=""/>
        <a:defRPr sz="3000" kern="1200">
          <a:solidFill>
            <a:schemeClr val="tx1"/>
          </a:solidFill>
          <a:latin typeface="+mn-lt"/>
          <a:ea typeface="+mn-ea"/>
          <a:cs typeface="+mn-cs"/>
        </a:defRPr>
      </a:lvl1pPr>
      <a:lvl2pPr marL="822325" indent="-285750" algn="l" rtl="0" fontAlgn="base">
        <a:spcBef>
          <a:spcPct val="20000"/>
        </a:spcBef>
        <a:spcAft>
          <a:spcPct val="0"/>
        </a:spcAft>
        <a:buClr>
          <a:schemeClr val="accent1"/>
        </a:buClr>
        <a:buSzPct val="95000"/>
        <a:buFont typeface="Verdana" pitchFamily="34" charset="0"/>
        <a:buChar char="›"/>
        <a:defRPr sz="2600" kern="1200">
          <a:solidFill>
            <a:schemeClr val="tx1"/>
          </a:solidFill>
          <a:latin typeface="+mn-lt"/>
          <a:ea typeface="+mn-ea"/>
          <a:cs typeface="+mn-cs"/>
        </a:defRPr>
      </a:lvl2pPr>
      <a:lvl3pPr marL="1104900" indent="-228600" algn="l" rtl="0" fontAlgn="base">
        <a:spcBef>
          <a:spcPct val="20000"/>
        </a:spcBef>
        <a:spcAft>
          <a:spcPct val="0"/>
        </a:spcAft>
        <a:buClr>
          <a:schemeClr val="accent1"/>
        </a:buClr>
        <a:buFont typeface="Wingdings 2" pitchFamily="18" charset="2"/>
        <a:buChar char=""/>
        <a:defRPr sz="2400" kern="1200">
          <a:solidFill>
            <a:schemeClr val="tx1"/>
          </a:solidFill>
          <a:latin typeface="+mn-lt"/>
          <a:ea typeface="+mn-ea"/>
          <a:cs typeface="+mn-cs"/>
        </a:defRPr>
      </a:lvl3pPr>
      <a:lvl4pPr marL="1371600" indent="-209550" algn="l" rtl="0" fontAlgn="base">
        <a:spcBef>
          <a:spcPct val="20000"/>
        </a:spcBef>
        <a:spcAft>
          <a:spcPct val="0"/>
        </a:spcAft>
        <a:buClr>
          <a:schemeClr val="accent1"/>
        </a:buClr>
        <a:buFont typeface="Wingdings 2" pitchFamily="18" charset="2"/>
        <a:buChar char=""/>
        <a:defRPr sz="2000" kern="1200">
          <a:solidFill>
            <a:schemeClr val="tx1"/>
          </a:solidFill>
          <a:latin typeface="+mn-lt"/>
          <a:ea typeface="+mn-ea"/>
          <a:cs typeface="+mn-cs"/>
        </a:defRPr>
      </a:lvl4pPr>
      <a:lvl5pPr marL="1600200" indent="-209550" algn="l" rtl="0" fontAlgn="base">
        <a:spcBef>
          <a:spcPct val="20000"/>
        </a:spcBef>
        <a:spcAft>
          <a:spcPct val="0"/>
        </a:spcAft>
        <a:buClr>
          <a:srgbClr val="899BDF"/>
        </a:buClr>
        <a:buFont typeface="Wingdings 2" pitchFamily="18" charset="2"/>
        <a:buChar char=""/>
        <a:defRPr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auto.howstuffworks.com/differential.htm" TargetMode="External"/><Relationship Id="rId2" Type="http://schemas.openxmlformats.org/officeDocument/2006/relationships/hyperlink" Target="http://www.formula-hybrid.org/forums/viewtopic.php?t=160" TargetMode="External"/><Relationship Id="rId1" Type="http://schemas.openxmlformats.org/officeDocument/2006/relationships/slideLayout" Target="../slideLayouts/slideLayout2.xml"/><Relationship Id="rId5" Type="http://schemas.openxmlformats.org/officeDocument/2006/relationships/hyperlink" Target="http://www.dmcinfo.com/Case-Studies/View/ProjectID/200/Battery-Management-System-BMS-Validation-Test-Stand.aspx" TargetMode="External"/><Relationship Id="rId4" Type="http://schemas.openxmlformats.org/officeDocument/2006/relationships/hyperlink" Target="http://www.formula-hybrid.org/pdf/Formula-Hybrid-2011-Rules.pdf" TargetMode="External"/></Relationships>
</file>

<file path=ppt/slides/_rels/slide3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33400"/>
            <a:ext cx="9144000" cy="2819400"/>
          </a:xfrm>
        </p:spPr>
        <p:txBody>
          <a:bodyPr>
            <a:noAutofit/>
          </a:bodyPr>
          <a:lstStyle/>
          <a:p>
            <a:pPr marL="484632" indent="0" algn="ctr" fontAlgn="auto">
              <a:spcAft>
                <a:spcPts val="0"/>
              </a:spcAft>
              <a:defRPr/>
            </a:pPr>
            <a:r>
              <a:rPr lang="en-US" sz="7200" b="1" dirty="0" smtClean="0">
                <a:solidFill>
                  <a:schemeClr val="accent1">
                    <a:tint val="83000"/>
                    <a:satMod val="150000"/>
                  </a:schemeClr>
                </a:solidFill>
                <a:latin typeface="Arial" pitchFamily="34" charset="0"/>
                <a:cs typeface="Arial" pitchFamily="34" charset="0"/>
              </a:rPr>
              <a:t/>
            </a:r>
            <a:br>
              <a:rPr lang="en-US" sz="7200" b="1" dirty="0" smtClean="0">
                <a:solidFill>
                  <a:schemeClr val="accent1">
                    <a:tint val="83000"/>
                    <a:satMod val="150000"/>
                  </a:schemeClr>
                </a:solidFill>
                <a:latin typeface="Arial" pitchFamily="34" charset="0"/>
                <a:cs typeface="Arial" pitchFamily="34" charset="0"/>
              </a:rPr>
            </a:br>
            <a:r>
              <a:rPr lang="en-US" sz="7200" b="1" dirty="0" smtClean="0">
                <a:solidFill>
                  <a:schemeClr val="accent1">
                    <a:tint val="83000"/>
                    <a:satMod val="150000"/>
                  </a:schemeClr>
                </a:solidFill>
                <a:latin typeface="Arial" pitchFamily="34" charset="0"/>
                <a:cs typeface="Arial" pitchFamily="34" charset="0"/>
              </a:rPr>
              <a:t>Formula Hybrid Project</a:t>
            </a:r>
            <a:br>
              <a:rPr lang="en-US" sz="7200" b="1" dirty="0" smtClean="0">
                <a:solidFill>
                  <a:schemeClr val="accent1">
                    <a:tint val="83000"/>
                    <a:satMod val="150000"/>
                  </a:schemeClr>
                </a:solidFill>
                <a:latin typeface="Arial" pitchFamily="34" charset="0"/>
                <a:cs typeface="Arial" pitchFamily="34" charset="0"/>
              </a:rPr>
            </a:br>
            <a:endParaRPr lang="en-US" sz="4800" b="1" dirty="0">
              <a:solidFill>
                <a:schemeClr val="accent1">
                  <a:tint val="83000"/>
                  <a:satMod val="150000"/>
                </a:schemeClr>
              </a:solidFill>
              <a:latin typeface="Arial" pitchFamily="34" charset="0"/>
              <a:cs typeface="Arial" pitchFamily="34" charset="0"/>
            </a:endParaRPr>
          </a:p>
        </p:txBody>
      </p:sp>
      <p:sp>
        <p:nvSpPr>
          <p:cNvPr id="3" name="Subtitle 2"/>
          <p:cNvSpPr>
            <a:spLocks noGrp="1"/>
          </p:cNvSpPr>
          <p:nvPr>
            <p:ph type="subTitle" idx="1"/>
          </p:nvPr>
        </p:nvSpPr>
        <p:spPr>
          <a:xfrm>
            <a:off x="4572000" y="2895600"/>
            <a:ext cx="3962400" cy="4495800"/>
          </a:xfrm>
        </p:spPr>
        <p:txBody>
          <a:bodyPr>
            <a:noAutofit/>
          </a:bodyPr>
          <a:lstStyle/>
          <a:p>
            <a:pPr algn="l" fontAlgn="auto">
              <a:spcAft>
                <a:spcPts val="0"/>
              </a:spcAft>
              <a:buFont typeface="Wingdings 2"/>
              <a:buNone/>
              <a:defRPr/>
            </a:pPr>
            <a:r>
              <a:rPr lang="en-US" sz="2900" b="1" u="sng" dirty="0" smtClean="0">
                <a:solidFill>
                  <a:schemeClr val="tx2"/>
                </a:solidFill>
                <a:latin typeface="Arial" pitchFamily="34" charset="0"/>
                <a:cs typeface="Arial" pitchFamily="34" charset="0"/>
              </a:rPr>
              <a:t>Team Members</a:t>
            </a:r>
            <a:r>
              <a:rPr lang="en-US" sz="2900" b="1" dirty="0" smtClean="0">
                <a:solidFill>
                  <a:schemeClr val="tx2"/>
                </a:solidFill>
                <a:latin typeface="Arial" pitchFamily="34" charset="0"/>
                <a:cs typeface="Arial" pitchFamily="34" charset="0"/>
              </a:rPr>
              <a:t>:</a:t>
            </a:r>
          </a:p>
          <a:p>
            <a:pPr algn="l" fontAlgn="auto">
              <a:spcAft>
                <a:spcPts val="0"/>
              </a:spcAft>
              <a:buFont typeface="Wingdings 2"/>
              <a:buNone/>
              <a:defRPr/>
            </a:pPr>
            <a:endParaRPr lang="en-US" sz="2900" b="1" dirty="0" smtClean="0">
              <a:solidFill>
                <a:schemeClr val="tx2"/>
              </a:solidFill>
              <a:latin typeface="Arial" pitchFamily="34" charset="0"/>
              <a:cs typeface="Arial" pitchFamily="34" charset="0"/>
            </a:endParaRPr>
          </a:p>
          <a:p>
            <a:pPr algn="l" fontAlgn="auto">
              <a:spcAft>
                <a:spcPts val="0"/>
              </a:spcAft>
              <a:buFont typeface="Wingdings 2"/>
              <a:buNone/>
              <a:defRPr/>
            </a:pPr>
            <a:r>
              <a:rPr lang="en-US" sz="2900" b="1" dirty="0" smtClean="0">
                <a:solidFill>
                  <a:schemeClr val="tx2"/>
                </a:solidFill>
                <a:latin typeface="Arial" pitchFamily="34" charset="0"/>
                <a:cs typeface="Arial" pitchFamily="34" charset="0"/>
              </a:rPr>
              <a:t>Israel Daramola</a:t>
            </a:r>
          </a:p>
          <a:p>
            <a:pPr algn="l" fontAlgn="auto">
              <a:spcAft>
                <a:spcPts val="0"/>
              </a:spcAft>
              <a:buFont typeface="Wingdings 2"/>
              <a:buNone/>
              <a:defRPr/>
            </a:pPr>
            <a:r>
              <a:rPr lang="en-US" sz="2900" b="1" dirty="0" smtClean="0">
                <a:solidFill>
                  <a:schemeClr val="tx2"/>
                </a:solidFill>
                <a:latin typeface="Arial" pitchFamily="34" charset="0"/>
                <a:cs typeface="Arial" pitchFamily="34" charset="0"/>
              </a:rPr>
              <a:t>Thomas Emerick</a:t>
            </a:r>
          </a:p>
          <a:p>
            <a:pPr algn="l" fontAlgn="auto">
              <a:spcAft>
                <a:spcPts val="0"/>
              </a:spcAft>
              <a:buFont typeface="Wingdings 2"/>
              <a:buNone/>
              <a:defRPr/>
            </a:pPr>
            <a:r>
              <a:rPr lang="en-US" sz="2900" b="1" dirty="0" smtClean="0">
                <a:solidFill>
                  <a:schemeClr val="tx2"/>
                </a:solidFill>
                <a:latin typeface="Arial" pitchFamily="34" charset="0"/>
                <a:cs typeface="Arial" pitchFamily="34" charset="0"/>
              </a:rPr>
              <a:t>Stephanie Medina</a:t>
            </a:r>
            <a:endParaRPr lang="en-US" sz="2900" b="1" dirty="0">
              <a:solidFill>
                <a:schemeClr val="tx2"/>
              </a:solidFill>
              <a:latin typeface="Arial" pitchFamily="34" charset="0"/>
              <a:cs typeface="Arial" pitchFamily="34" charset="0"/>
            </a:endParaRPr>
          </a:p>
          <a:p>
            <a:pPr algn="l" fontAlgn="auto">
              <a:spcAft>
                <a:spcPts val="0"/>
              </a:spcAft>
              <a:buFont typeface="Wingdings 2"/>
              <a:buNone/>
              <a:defRPr/>
            </a:pPr>
            <a:r>
              <a:rPr lang="en-US" sz="2900" b="1" dirty="0" smtClean="0">
                <a:solidFill>
                  <a:schemeClr val="tx2"/>
                </a:solidFill>
                <a:latin typeface="Arial" pitchFamily="34" charset="0"/>
                <a:cs typeface="Arial" pitchFamily="34" charset="0"/>
              </a:rPr>
              <a:t>Lorenzo Neal</a:t>
            </a:r>
            <a:endParaRPr lang="en-US" sz="2900" b="1" dirty="0">
              <a:solidFill>
                <a:schemeClr val="tx2"/>
              </a:solidFill>
              <a:latin typeface="Arial" pitchFamily="34" charset="0"/>
              <a:cs typeface="Arial" pitchFamily="34" charset="0"/>
            </a:endParaRPr>
          </a:p>
          <a:p>
            <a:pPr algn="l" fontAlgn="auto">
              <a:spcAft>
                <a:spcPts val="0"/>
              </a:spcAft>
              <a:buFont typeface="Wingdings 2"/>
              <a:buNone/>
              <a:defRPr/>
            </a:pPr>
            <a:r>
              <a:rPr lang="en-US" sz="2900" b="1" dirty="0" smtClean="0">
                <a:solidFill>
                  <a:schemeClr val="tx2"/>
                </a:solidFill>
                <a:latin typeface="Arial" pitchFamily="34" charset="0"/>
                <a:cs typeface="Arial" pitchFamily="34" charset="0"/>
              </a:rPr>
              <a:t>Philip Young</a:t>
            </a:r>
            <a:endParaRPr lang="en-US" sz="2900" b="1" dirty="0">
              <a:solidFill>
                <a:schemeClr val="tx2"/>
              </a:solidFill>
              <a:latin typeface="Arial" pitchFamily="34" charset="0"/>
              <a:cs typeface="Arial" pitchFamily="34" charset="0"/>
            </a:endParaRPr>
          </a:p>
          <a:p>
            <a:pPr algn="l" fontAlgn="auto">
              <a:spcAft>
                <a:spcPts val="0"/>
              </a:spcAft>
              <a:buFont typeface="Wingdings 2"/>
              <a:buNone/>
              <a:defRPr/>
            </a:pPr>
            <a:r>
              <a:rPr lang="en-US" sz="2900" b="1" dirty="0" smtClean="0">
                <a:solidFill>
                  <a:schemeClr val="tx2"/>
                </a:solidFill>
                <a:latin typeface="Arial" pitchFamily="34" charset="0"/>
                <a:cs typeface="Arial" pitchFamily="34" charset="0"/>
              </a:rPr>
              <a:t>Ryan Zombek</a:t>
            </a:r>
            <a:endParaRPr lang="en-US" sz="2900" b="1" dirty="0">
              <a:solidFill>
                <a:schemeClr val="tx2"/>
              </a:solidFill>
              <a:latin typeface="Arial" pitchFamily="34" charset="0"/>
              <a:cs typeface="Arial" pitchFamily="34" charset="0"/>
            </a:endParaRPr>
          </a:p>
          <a:p>
            <a:pPr algn="l" fontAlgn="auto">
              <a:spcAft>
                <a:spcPts val="0"/>
              </a:spcAft>
              <a:buFont typeface="Wingdings 2"/>
              <a:buNone/>
              <a:defRPr/>
            </a:pPr>
            <a:endParaRPr lang="en-US" sz="2900" b="1" dirty="0">
              <a:solidFill>
                <a:schemeClr val="tx1"/>
              </a:solidFill>
              <a:latin typeface="Arial" pitchFamily="34" charset="0"/>
              <a:cs typeface="Arial" pitchFamily="34" charset="0"/>
            </a:endParaRPr>
          </a:p>
        </p:txBody>
      </p:sp>
      <p:pic>
        <p:nvPicPr>
          <p:cNvPr id="13315" name="Picture 2"/>
          <p:cNvPicPr>
            <a:picLocks noChangeAspect="1" noChangeArrowheads="1"/>
          </p:cNvPicPr>
          <p:nvPr/>
        </p:nvPicPr>
        <p:blipFill>
          <a:blip r:embed="rId2" cstate="print"/>
          <a:srcRect/>
          <a:stretch>
            <a:fillRect/>
          </a:stretch>
        </p:blipFill>
        <p:spPr bwMode="auto">
          <a:xfrm>
            <a:off x="0" y="3962400"/>
            <a:ext cx="3860800" cy="2895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229600" cy="1399032"/>
          </a:xfrm>
        </p:spPr>
        <p:txBody>
          <a:bodyPr>
            <a:noAutofit/>
          </a:bodyPr>
          <a:lstStyle/>
          <a:p>
            <a:pPr algn="ctr"/>
            <a:r>
              <a:rPr lang="en-US" sz="4400" b="1" dirty="0" smtClean="0">
                <a:latin typeface="Arial" pitchFamily="34" charset="0"/>
                <a:cs typeface="Arial" pitchFamily="34" charset="0"/>
              </a:rPr>
              <a:t>Overview of the Project</a:t>
            </a:r>
            <a:endParaRPr lang="en-US" sz="4400" b="1" dirty="0">
              <a:latin typeface="Arial" pitchFamily="34" charset="0"/>
              <a:cs typeface="Arial" pitchFamily="34" charset="0"/>
            </a:endParaRPr>
          </a:p>
        </p:txBody>
      </p:sp>
      <p:sp>
        <p:nvSpPr>
          <p:cNvPr id="3" name="Content Placeholder 2"/>
          <p:cNvSpPr>
            <a:spLocks noGrp="1"/>
          </p:cNvSpPr>
          <p:nvPr>
            <p:ph idx="1"/>
          </p:nvPr>
        </p:nvSpPr>
        <p:spPr>
          <a:xfrm>
            <a:off x="152400" y="1828800"/>
            <a:ext cx="4800600" cy="4495800"/>
          </a:xfrm>
        </p:spPr>
        <p:txBody>
          <a:bodyPr>
            <a:noAutofit/>
          </a:bodyPr>
          <a:lstStyle/>
          <a:p>
            <a:pPr>
              <a:buNone/>
            </a:pPr>
            <a:r>
              <a:rPr lang="en-US" sz="2400" b="1" dirty="0" smtClean="0">
                <a:latin typeface="Arial" pitchFamily="34" charset="0"/>
                <a:cs typeface="Arial" pitchFamily="34" charset="0"/>
              </a:rPr>
              <a:t>Challenges of the Competition:</a:t>
            </a:r>
          </a:p>
          <a:p>
            <a:pPr>
              <a:buNone/>
            </a:pPr>
            <a:endParaRPr lang="en-US" sz="1200" b="1" dirty="0" smtClean="0">
              <a:latin typeface="Arial" pitchFamily="34" charset="0"/>
              <a:cs typeface="Arial" pitchFamily="34" charset="0"/>
            </a:endParaRPr>
          </a:p>
          <a:p>
            <a:pPr lvl="1">
              <a:buFont typeface="Wingdings" pitchFamily="2" charset="2"/>
              <a:buChar char="Ø"/>
            </a:pPr>
            <a:r>
              <a:rPr lang="en-US" sz="2000" dirty="0" smtClean="0">
                <a:latin typeface="Arial" pitchFamily="34" charset="0"/>
                <a:cs typeface="Arial" pitchFamily="34" charset="0"/>
              </a:rPr>
              <a:t>Project management</a:t>
            </a:r>
          </a:p>
          <a:p>
            <a:pPr lvl="1">
              <a:buFont typeface="Wingdings" pitchFamily="2" charset="2"/>
              <a:buChar char="Ø"/>
            </a:pPr>
            <a:endParaRPr lang="en-US" sz="500" dirty="0" smtClean="0">
              <a:latin typeface="Arial" pitchFamily="34" charset="0"/>
              <a:cs typeface="Arial" pitchFamily="34" charset="0"/>
            </a:endParaRPr>
          </a:p>
          <a:p>
            <a:pPr lvl="1">
              <a:buFont typeface="Wingdings" pitchFamily="2" charset="2"/>
              <a:buChar char="Ø"/>
            </a:pPr>
            <a:r>
              <a:rPr lang="en-US" sz="2000" dirty="0" smtClean="0">
                <a:latin typeface="Arial" pitchFamily="34" charset="0"/>
                <a:cs typeface="Arial" pitchFamily="34" charset="0"/>
              </a:rPr>
              <a:t>High-Power Electronics</a:t>
            </a:r>
          </a:p>
          <a:p>
            <a:pPr lvl="3">
              <a:buFont typeface="Wingdings" pitchFamily="2" charset="2"/>
              <a:buChar char="Ø"/>
            </a:pPr>
            <a:r>
              <a:rPr lang="en-US" sz="1700" dirty="0">
                <a:latin typeface="Arial" pitchFamily="34" charset="0"/>
                <a:cs typeface="Arial" pitchFamily="34" charset="0"/>
              </a:rPr>
              <a:t>m</a:t>
            </a:r>
            <a:r>
              <a:rPr lang="en-US" sz="1700" dirty="0" smtClean="0">
                <a:latin typeface="Arial" pitchFamily="34" charset="0"/>
                <a:cs typeface="Arial" pitchFamily="34" charset="0"/>
              </a:rPr>
              <a:t>otors, generators, controllers, regenerative braking</a:t>
            </a:r>
          </a:p>
          <a:p>
            <a:pPr lvl="3">
              <a:buFont typeface="Wingdings" pitchFamily="2" charset="2"/>
              <a:buChar char="Ø"/>
            </a:pPr>
            <a:endParaRPr lang="en-US" sz="500" dirty="0" smtClean="0">
              <a:latin typeface="Arial" pitchFamily="34" charset="0"/>
              <a:cs typeface="Arial" pitchFamily="34" charset="0"/>
            </a:endParaRPr>
          </a:p>
          <a:p>
            <a:pPr lvl="1">
              <a:buFont typeface="Wingdings" pitchFamily="2" charset="2"/>
              <a:buChar char="Ø"/>
            </a:pPr>
            <a:r>
              <a:rPr lang="en-US" sz="2000" dirty="0" smtClean="0">
                <a:latin typeface="Arial" pitchFamily="34" charset="0"/>
                <a:cs typeface="Arial" pitchFamily="34" charset="0"/>
              </a:rPr>
              <a:t>Mechanical design</a:t>
            </a:r>
          </a:p>
          <a:p>
            <a:pPr lvl="3">
              <a:buFont typeface="Wingdings" pitchFamily="2" charset="2"/>
              <a:buChar char="Ø"/>
            </a:pPr>
            <a:r>
              <a:rPr lang="en-US" sz="1700" dirty="0" smtClean="0">
                <a:latin typeface="Arial" pitchFamily="34" charset="0"/>
                <a:cs typeface="Arial" pitchFamily="34" charset="0"/>
              </a:rPr>
              <a:t>suspension, steering, braking, chassis design, body design</a:t>
            </a:r>
          </a:p>
          <a:p>
            <a:pPr lvl="3">
              <a:buFont typeface="Wingdings" pitchFamily="2" charset="2"/>
              <a:buChar char="Ø"/>
            </a:pPr>
            <a:endParaRPr lang="en-US" sz="500" dirty="0" smtClean="0">
              <a:latin typeface="Arial" pitchFamily="34" charset="0"/>
              <a:cs typeface="Arial" pitchFamily="34" charset="0"/>
            </a:endParaRPr>
          </a:p>
          <a:p>
            <a:pPr lvl="1">
              <a:buFont typeface="Wingdings" pitchFamily="2" charset="2"/>
              <a:buChar char="Ø"/>
            </a:pPr>
            <a:r>
              <a:rPr lang="en-US" sz="2000" dirty="0" smtClean="0">
                <a:latin typeface="Arial" pitchFamily="34" charset="0"/>
                <a:cs typeface="Arial" pitchFamily="34" charset="0"/>
              </a:rPr>
              <a:t>Data acquisition and analysis</a:t>
            </a:r>
          </a:p>
          <a:p>
            <a:pPr lvl="1">
              <a:buFont typeface="Wingdings" pitchFamily="2" charset="2"/>
              <a:buChar char="Ø"/>
            </a:pPr>
            <a:endParaRPr lang="en-US" sz="500" dirty="0" smtClean="0">
              <a:latin typeface="Arial" pitchFamily="34" charset="0"/>
              <a:cs typeface="Arial" pitchFamily="34" charset="0"/>
            </a:endParaRPr>
          </a:p>
          <a:p>
            <a:pPr lvl="1">
              <a:buFont typeface="Wingdings" pitchFamily="2" charset="2"/>
              <a:buChar char="Ø"/>
            </a:pPr>
            <a:r>
              <a:rPr lang="en-US" sz="2000" dirty="0" smtClean="0">
                <a:latin typeface="Arial" pitchFamily="34" charset="0"/>
                <a:cs typeface="Arial" pitchFamily="34" charset="0"/>
              </a:rPr>
              <a:t>Race strategy and management </a:t>
            </a:r>
          </a:p>
          <a:p>
            <a:pPr lvl="1">
              <a:buNone/>
            </a:pPr>
            <a:endParaRPr lang="en-US" sz="2000" dirty="0" smtClean="0">
              <a:latin typeface="Arial" pitchFamily="34" charset="0"/>
              <a:cs typeface="Arial" pitchFamily="34" charset="0"/>
            </a:endParaRPr>
          </a:p>
          <a:p>
            <a:pPr>
              <a:buFont typeface="Wingdings" pitchFamily="2" charset="2"/>
              <a:buChar char="Ø"/>
            </a:pPr>
            <a:endParaRPr lang="en-US" sz="2000" dirty="0">
              <a:latin typeface="Arial" pitchFamily="34" charset="0"/>
              <a:cs typeface="Arial" pitchFamily="34" charset="0"/>
            </a:endParaRPr>
          </a:p>
        </p:txBody>
      </p:sp>
      <p:pic>
        <p:nvPicPr>
          <p:cNvPr id="2050" name="Picture 2"/>
          <p:cNvPicPr>
            <a:picLocks noChangeAspect="1" noChangeArrowheads="1"/>
          </p:cNvPicPr>
          <p:nvPr/>
        </p:nvPicPr>
        <p:blipFill>
          <a:blip r:embed="rId2" cstate="print"/>
          <a:srcRect/>
          <a:stretch>
            <a:fillRect/>
          </a:stretch>
        </p:blipFill>
        <p:spPr bwMode="auto">
          <a:xfrm>
            <a:off x="5257800" y="1918208"/>
            <a:ext cx="3465922" cy="44825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399032"/>
          </a:xfrm>
        </p:spPr>
        <p:txBody>
          <a:bodyPr>
            <a:noAutofit/>
          </a:bodyPr>
          <a:lstStyle/>
          <a:p>
            <a:pPr algn="ctr"/>
            <a:r>
              <a:rPr lang="en-US" sz="4400" b="1" dirty="0" smtClean="0">
                <a:latin typeface="Arial" pitchFamily="34" charset="0"/>
                <a:cs typeface="Arial" pitchFamily="34" charset="0"/>
              </a:rPr>
              <a:t>Statement of the Problem</a:t>
            </a:r>
            <a:endParaRPr lang="en-US" sz="4400" b="1" dirty="0">
              <a:latin typeface="Arial" pitchFamily="34" charset="0"/>
              <a:cs typeface="Arial" pitchFamily="34" charset="0"/>
            </a:endParaRPr>
          </a:p>
        </p:txBody>
      </p:sp>
      <p:sp>
        <p:nvSpPr>
          <p:cNvPr id="3" name="Content Placeholder 2"/>
          <p:cNvSpPr>
            <a:spLocks noGrp="1"/>
          </p:cNvSpPr>
          <p:nvPr>
            <p:ph idx="1"/>
          </p:nvPr>
        </p:nvSpPr>
        <p:spPr>
          <a:xfrm>
            <a:off x="381000" y="1981200"/>
            <a:ext cx="5029200" cy="4724400"/>
          </a:xfrm>
        </p:spPr>
        <p:txBody>
          <a:bodyPr>
            <a:noAutofit/>
          </a:bodyPr>
          <a:lstStyle/>
          <a:p>
            <a:pPr>
              <a:buNone/>
              <a:defRPr/>
            </a:pPr>
            <a:r>
              <a:rPr lang="en-US" sz="2000" dirty="0" smtClean="0">
                <a:latin typeface="Arial" pitchFamily="34" charset="0"/>
                <a:cs typeface="Arial" pitchFamily="34" charset="0"/>
              </a:rPr>
              <a:t>	How do we improve on the current vehicle in order to compete at the highest level?</a:t>
            </a:r>
          </a:p>
          <a:p>
            <a:pPr>
              <a:buFont typeface="Wingdings" pitchFamily="2" charset="2"/>
              <a:buChar char="Ø"/>
              <a:defRPr/>
            </a:pPr>
            <a:endParaRPr lang="en-US" sz="1000" dirty="0" smtClean="0">
              <a:latin typeface="Arial" pitchFamily="34" charset="0"/>
              <a:cs typeface="Arial" pitchFamily="34" charset="0"/>
            </a:endParaRPr>
          </a:p>
          <a:p>
            <a:pPr>
              <a:buNone/>
              <a:defRPr/>
            </a:pPr>
            <a:r>
              <a:rPr lang="en-US" sz="2000" dirty="0" smtClean="0">
                <a:latin typeface="Arial" pitchFamily="34" charset="0"/>
                <a:cs typeface="Arial" pitchFamily="34" charset="0"/>
              </a:rPr>
              <a:t>	Breakdown of SAE Formula Hybrid competition</a:t>
            </a:r>
          </a:p>
          <a:p>
            <a:pPr>
              <a:buNone/>
              <a:defRPr/>
            </a:pPr>
            <a:endParaRPr lang="en-US" sz="1000" dirty="0" smtClean="0">
              <a:latin typeface="Arial" pitchFamily="34" charset="0"/>
              <a:cs typeface="Arial" pitchFamily="34" charset="0"/>
            </a:endParaRPr>
          </a:p>
          <a:p>
            <a:pPr lvl="2">
              <a:buFont typeface="Wingdings" pitchFamily="2" charset="2"/>
              <a:buChar char="Ø"/>
              <a:defRPr/>
            </a:pPr>
            <a:r>
              <a:rPr lang="en-US" sz="1800" dirty="0" smtClean="0">
                <a:latin typeface="Arial" pitchFamily="34" charset="0"/>
                <a:cs typeface="Arial" pitchFamily="34" charset="0"/>
              </a:rPr>
              <a:t>Acceleration - Drag Test</a:t>
            </a:r>
          </a:p>
          <a:p>
            <a:pPr lvl="2">
              <a:buNone/>
              <a:defRPr/>
            </a:pPr>
            <a:endParaRPr lang="en-US" sz="500" dirty="0" smtClean="0">
              <a:latin typeface="Arial" pitchFamily="34" charset="0"/>
              <a:cs typeface="Arial" pitchFamily="34" charset="0"/>
            </a:endParaRPr>
          </a:p>
          <a:p>
            <a:pPr lvl="2">
              <a:buFont typeface="Wingdings" pitchFamily="2" charset="2"/>
              <a:buChar char="Ø"/>
              <a:defRPr/>
            </a:pPr>
            <a:r>
              <a:rPr lang="en-US" sz="1800" dirty="0" smtClean="0">
                <a:latin typeface="Arial" pitchFamily="34" charset="0"/>
                <a:cs typeface="Arial" pitchFamily="34" charset="0"/>
              </a:rPr>
              <a:t>Braking – Brake Test, Drag Test, Autocross Test</a:t>
            </a:r>
          </a:p>
          <a:p>
            <a:pPr lvl="2">
              <a:buFont typeface="Wingdings" pitchFamily="2" charset="2"/>
              <a:buChar char="Ø"/>
              <a:defRPr/>
            </a:pPr>
            <a:endParaRPr lang="en-US" sz="500" dirty="0" smtClean="0">
              <a:latin typeface="Arial" pitchFamily="34" charset="0"/>
              <a:cs typeface="Arial" pitchFamily="34" charset="0"/>
            </a:endParaRPr>
          </a:p>
          <a:p>
            <a:pPr lvl="2">
              <a:buFont typeface="Wingdings" pitchFamily="2" charset="2"/>
              <a:buChar char="Ø"/>
              <a:defRPr/>
            </a:pPr>
            <a:r>
              <a:rPr lang="en-US" sz="1800" dirty="0" smtClean="0">
                <a:latin typeface="Arial" pitchFamily="34" charset="0"/>
                <a:cs typeface="Arial" pitchFamily="34" charset="0"/>
              </a:rPr>
              <a:t>Handling – Autocross Test, Endurance Test</a:t>
            </a:r>
          </a:p>
          <a:p>
            <a:pPr lvl="2">
              <a:buFont typeface="Wingdings" pitchFamily="2" charset="2"/>
              <a:buChar char="Ø"/>
              <a:defRPr/>
            </a:pPr>
            <a:endParaRPr lang="en-US" sz="500" dirty="0" smtClean="0">
              <a:latin typeface="Arial" pitchFamily="34" charset="0"/>
              <a:cs typeface="Arial" pitchFamily="34" charset="0"/>
            </a:endParaRPr>
          </a:p>
          <a:p>
            <a:pPr lvl="2">
              <a:buFont typeface="Wingdings" pitchFamily="2" charset="2"/>
              <a:buChar char="Ø"/>
              <a:defRPr/>
            </a:pPr>
            <a:r>
              <a:rPr lang="en-US" sz="1800" dirty="0" smtClean="0">
                <a:latin typeface="Arial" pitchFamily="34" charset="0"/>
                <a:cs typeface="Arial" pitchFamily="34" charset="0"/>
              </a:rPr>
              <a:t>Fuel Efficiency – Endurance Test</a:t>
            </a:r>
            <a:endParaRPr lang="en-US" sz="1800" dirty="0">
              <a:latin typeface="Arial" pitchFamily="34" charset="0"/>
              <a:cs typeface="Arial" pitchFamily="34" charset="0"/>
            </a:endParaRPr>
          </a:p>
        </p:txBody>
      </p:sp>
      <p:pic>
        <p:nvPicPr>
          <p:cNvPr id="3074" name="Picture 2"/>
          <p:cNvPicPr>
            <a:picLocks noChangeAspect="1" noChangeArrowheads="1"/>
          </p:cNvPicPr>
          <p:nvPr/>
        </p:nvPicPr>
        <p:blipFill>
          <a:blip r:embed="rId2" cstate="print"/>
          <a:srcRect/>
          <a:stretch>
            <a:fillRect/>
          </a:stretch>
        </p:blipFill>
        <p:spPr bwMode="auto">
          <a:xfrm>
            <a:off x="5791200" y="2133600"/>
            <a:ext cx="2758081" cy="3276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399032"/>
          </a:xfrm>
        </p:spPr>
        <p:txBody>
          <a:bodyPr>
            <a:normAutofit/>
          </a:bodyPr>
          <a:lstStyle/>
          <a:p>
            <a:pPr algn="ctr"/>
            <a:r>
              <a:rPr lang="en-US" sz="4400" b="1" dirty="0" smtClean="0">
                <a:latin typeface="Arial" pitchFamily="34" charset="0"/>
                <a:cs typeface="Arial" pitchFamily="34" charset="0"/>
              </a:rPr>
              <a:t>Statement of the Problem</a:t>
            </a:r>
            <a:endParaRPr lang="en-US" sz="4400" b="1" dirty="0">
              <a:latin typeface="Arial" pitchFamily="34" charset="0"/>
              <a:cs typeface="Arial" pitchFamily="34" charset="0"/>
            </a:endParaRPr>
          </a:p>
        </p:txBody>
      </p:sp>
      <p:sp>
        <p:nvSpPr>
          <p:cNvPr id="3" name="Content Placeholder 2"/>
          <p:cNvSpPr>
            <a:spLocks noGrp="1"/>
          </p:cNvSpPr>
          <p:nvPr>
            <p:ph idx="1"/>
          </p:nvPr>
        </p:nvSpPr>
        <p:spPr/>
        <p:txBody>
          <a:bodyPr/>
          <a:lstStyle/>
          <a:p>
            <a:pPr>
              <a:buNone/>
            </a:pPr>
            <a:r>
              <a:rPr lang="en-US" sz="2400" b="1" dirty="0" smtClean="0">
                <a:latin typeface="Arial" pitchFamily="34" charset="0"/>
                <a:cs typeface="Arial" pitchFamily="34" charset="0"/>
              </a:rPr>
              <a:t>	Required Capabilities:</a:t>
            </a:r>
          </a:p>
          <a:p>
            <a:pPr lvl="2">
              <a:buNone/>
            </a:pPr>
            <a:endParaRPr lang="en-US" sz="1500" dirty="0" smtClean="0">
              <a:latin typeface="Arial" pitchFamily="34" charset="0"/>
              <a:cs typeface="Arial" pitchFamily="34" charset="0"/>
            </a:endParaRPr>
          </a:p>
          <a:p>
            <a:pPr lvl="2">
              <a:buFont typeface="Wingdings" pitchFamily="2" charset="2"/>
              <a:buChar char="Ø"/>
            </a:pPr>
            <a:r>
              <a:rPr lang="en-US" sz="2100" dirty="0" smtClean="0">
                <a:latin typeface="Arial" pitchFamily="34" charset="0"/>
                <a:cs typeface="Arial" pitchFamily="34" charset="0"/>
              </a:rPr>
              <a:t>CAP-001: Vehicle must be able to simultaneously draw power from internal combustion engine and electric motor </a:t>
            </a:r>
          </a:p>
          <a:p>
            <a:pPr lvl="2">
              <a:buFont typeface="Wingdings" pitchFamily="2" charset="2"/>
              <a:buChar char="Ø"/>
            </a:pPr>
            <a:endParaRPr lang="en-US" sz="2100" dirty="0" smtClean="0">
              <a:latin typeface="Arial" pitchFamily="34" charset="0"/>
              <a:cs typeface="Arial" pitchFamily="34" charset="0"/>
            </a:endParaRPr>
          </a:p>
          <a:p>
            <a:pPr lvl="2">
              <a:buFont typeface="Wingdings" pitchFamily="2" charset="2"/>
              <a:buChar char="Ø"/>
            </a:pPr>
            <a:r>
              <a:rPr lang="en-US" sz="2100" dirty="0" smtClean="0">
                <a:latin typeface="Arial" pitchFamily="34" charset="0"/>
                <a:cs typeface="Arial" pitchFamily="34" charset="0"/>
              </a:rPr>
              <a:t>CAP-002: Vehicle must be able to withstand erratic motion in a stable manner, such as sudden turns and braking</a:t>
            </a:r>
          </a:p>
          <a:p>
            <a:pPr lvl="2">
              <a:buFont typeface="Wingdings" pitchFamily="2" charset="2"/>
              <a:buChar char="Ø"/>
            </a:pPr>
            <a:endParaRPr lang="en-US" sz="2100" dirty="0" smtClean="0">
              <a:latin typeface="Arial" pitchFamily="34" charset="0"/>
              <a:cs typeface="Arial" pitchFamily="34" charset="0"/>
            </a:endParaRPr>
          </a:p>
          <a:p>
            <a:pPr lvl="2">
              <a:buFont typeface="Wingdings" pitchFamily="2" charset="2"/>
              <a:buChar char="Ø"/>
            </a:pPr>
            <a:r>
              <a:rPr lang="en-US" sz="2100" dirty="0" smtClean="0">
                <a:latin typeface="Arial" pitchFamily="34" charset="0"/>
                <a:cs typeface="Arial" pitchFamily="34" charset="0"/>
              </a:rPr>
              <a:t>CAP 003: Vehicle must be able to come to a complete stop in a stable manner</a:t>
            </a:r>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399032"/>
          </a:xfrm>
        </p:spPr>
        <p:txBody>
          <a:bodyPr>
            <a:normAutofit/>
          </a:bodyPr>
          <a:lstStyle/>
          <a:p>
            <a:pPr algn="ctr"/>
            <a:r>
              <a:rPr lang="en-US" sz="4400" b="1" dirty="0" smtClean="0">
                <a:latin typeface="Arial" pitchFamily="34" charset="0"/>
                <a:cs typeface="Arial" pitchFamily="34" charset="0"/>
              </a:rPr>
              <a:t>Statement of the Problem</a:t>
            </a:r>
            <a:endParaRPr lang="en-US" sz="4400" b="1" dirty="0">
              <a:latin typeface="Arial" pitchFamily="34" charset="0"/>
              <a:cs typeface="Arial" pitchFamily="34" charset="0"/>
            </a:endParaRPr>
          </a:p>
        </p:txBody>
      </p:sp>
      <p:sp>
        <p:nvSpPr>
          <p:cNvPr id="3" name="Content Placeholder 2"/>
          <p:cNvSpPr>
            <a:spLocks noGrp="1"/>
          </p:cNvSpPr>
          <p:nvPr>
            <p:ph idx="1"/>
          </p:nvPr>
        </p:nvSpPr>
        <p:spPr>
          <a:xfrm>
            <a:off x="381000" y="1905000"/>
            <a:ext cx="8458200" cy="4572000"/>
          </a:xfrm>
        </p:spPr>
        <p:txBody>
          <a:bodyPr/>
          <a:lstStyle/>
          <a:p>
            <a:pPr>
              <a:buNone/>
            </a:pPr>
            <a:r>
              <a:rPr lang="en-US" sz="2400" b="1" dirty="0" smtClean="0">
                <a:latin typeface="Arial" pitchFamily="34" charset="0"/>
                <a:cs typeface="Arial" pitchFamily="34" charset="0"/>
              </a:rPr>
              <a:t>	Desired Capabilities:</a:t>
            </a:r>
          </a:p>
          <a:p>
            <a:pPr>
              <a:buFont typeface="Wingdings" pitchFamily="2" charset="2"/>
              <a:buChar char="Ø"/>
            </a:pPr>
            <a:endParaRPr lang="en-US" sz="1500" dirty="0" smtClean="0">
              <a:latin typeface="Arial" pitchFamily="34" charset="0"/>
              <a:cs typeface="Arial" pitchFamily="34" charset="0"/>
            </a:endParaRPr>
          </a:p>
          <a:p>
            <a:pPr lvl="2">
              <a:buFont typeface="Wingdings" pitchFamily="2" charset="2"/>
              <a:buChar char="Ø"/>
            </a:pPr>
            <a:r>
              <a:rPr lang="en-US" sz="2000" dirty="0" smtClean="0">
                <a:latin typeface="Arial" pitchFamily="34" charset="0"/>
                <a:cs typeface="Arial" pitchFamily="34" charset="0"/>
              </a:rPr>
              <a:t>CAP 004: Vehicle should have battery management system incorporated</a:t>
            </a:r>
          </a:p>
          <a:p>
            <a:pPr lvl="2">
              <a:buFont typeface="Wingdings" pitchFamily="2" charset="2"/>
              <a:buChar char="Ø"/>
            </a:pPr>
            <a:endParaRPr lang="en-US" sz="2000" dirty="0" smtClean="0">
              <a:latin typeface="Arial" pitchFamily="34" charset="0"/>
              <a:cs typeface="Arial" pitchFamily="34" charset="0"/>
            </a:endParaRPr>
          </a:p>
          <a:p>
            <a:pPr lvl="2">
              <a:buFont typeface="Wingdings" pitchFamily="2" charset="2"/>
              <a:buChar char="Ø"/>
            </a:pPr>
            <a:r>
              <a:rPr lang="en-US" sz="2000" dirty="0" smtClean="0">
                <a:latin typeface="Arial" pitchFamily="34" charset="0"/>
                <a:cs typeface="Arial" pitchFamily="34" charset="0"/>
              </a:rPr>
              <a:t>CAP 005: Vehicle should have regenerative braking incorporated </a:t>
            </a:r>
          </a:p>
          <a:p>
            <a:pPr lvl="2">
              <a:buNone/>
            </a:pPr>
            <a:endParaRPr lang="en-US" sz="2000" dirty="0" smtClean="0">
              <a:latin typeface="Arial" pitchFamily="34" charset="0"/>
              <a:cs typeface="Arial" pitchFamily="34" charset="0"/>
            </a:endParaRPr>
          </a:p>
          <a:p>
            <a:pPr lvl="2">
              <a:buFont typeface="Wingdings" pitchFamily="2" charset="2"/>
              <a:buChar char="Ø"/>
            </a:pPr>
            <a:r>
              <a:rPr lang="en-US" sz="2000" dirty="0" smtClean="0">
                <a:latin typeface="Arial" pitchFamily="34" charset="0"/>
                <a:cs typeface="Arial" pitchFamily="34" charset="0"/>
              </a:rPr>
              <a:t>CAP 006: Vehicle should combine electric motor throttle and combustion engine throttle into one pedal</a:t>
            </a:r>
          </a:p>
          <a:p>
            <a:pPr lvl="2">
              <a:buFont typeface="Wingdings" pitchFamily="2" charset="2"/>
              <a:buChar char="Ø"/>
            </a:pPr>
            <a:endParaRPr lang="en-US" sz="2000" dirty="0">
              <a:latin typeface="Arial" pitchFamily="34" charset="0"/>
              <a:cs typeface="Arial" pitchFamily="34" charset="0"/>
            </a:endParaRPr>
          </a:p>
          <a:p>
            <a:pPr lvl="2">
              <a:buFont typeface="Wingdings" pitchFamily="2" charset="2"/>
              <a:buChar char="Ø"/>
            </a:pPr>
            <a:r>
              <a:rPr lang="en-US" sz="2000" dirty="0" smtClean="0">
                <a:latin typeface="Arial" pitchFamily="34" charset="0"/>
                <a:cs typeface="Arial" pitchFamily="34" charset="0"/>
              </a:rPr>
              <a:t>CAP 007: Vehicle should have speed and rpm sensors and dials incorporated for driver safety</a:t>
            </a:r>
          </a:p>
          <a:p>
            <a:pPr lvl="2">
              <a:buFont typeface="Wingdings" pitchFamily="2" charset="2"/>
              <a:buChar char="Ø"/>
            </a:pPr>
            <a:endParaRPr lang="en-US" sz="1800" dirty="0" smtClean="0">
              <a:latin typeface="Arial" pitchFamily="34" charset="0"/>
              <a:cs typeface="Arial" pitchFamily="34" charset="0"/>
            </a:endParaRPr>
          </a:p>
          <a:p>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84632" indent="0" algn="ctr" fontAlgn="auto">
              <a:spcAft>
                <a:spcPts val="0"/>
              </a:spcAft>
              <a:defRPr/>
            </a:pPr>
            <a:r>
              <a:rPr lang="en-US" sz="4400" b="1" dirty="0" smtClean="0">
                <a:solidFill>
                  <a:schemeClr val="accent1">
                    <a:tint val="83000"/>
                    <a:satMod val="150000"/>
                  </a:schemeClr>
                </a:solidFill>
                <a:latin typeface="Arial" pitchFamily="34" charset="0"/>
                <a:cs typeface="Arial" pitchFamily="34" charset="0"/>
              </a:rPr>
              <a:t>Operational Description</a:t>
            </a:r>
            <a:endParaRPr lang="en-US" sz="4400" dirty="0">
              <a:solidFill>
                <a:schemeClr val="accent1">
                  <a:tint val="83000"/>
                  <a:satMod val="150000"/>
                </a:schemeClr>
              </a:solidFill>
              <a:latin typeface="Arial" pitchFamily="34" charset="0"/>
              <a:cs typeface="Arial" pitchFamily="34" charset="0"/>
            </a:endParaRPr>
          </a:p>
        </p:txBody>
      </p:sp>
      <p:sp>
        <p:nvSpPr>
          <p:cNvPr id="3" name="Content Placeholder 2"/>
          <p:cNvSpPr>
            <a:spLocks noGrp="1"/>
          </p:cNvSpPr>
          <p:nvPr>
            <p:ph idx="1"/>
          </p:nvPr>
        </p:nvSpPr>
        <p:spPr>
          <a:xfrm>
            <a:off x="457200" y="1882775"/>
            <a:ext cx="8229600" cy="4572000"/>
          </a:xfrm>
        </p:spPr>
        <p:txBody>
          <a:bodyPr>
            <a:normAutofit fontScale="47500" lnSpcReduction="20000"/>
          </a:bodyPr>
          <a:lstStyle/>
          <a:p>
            <a:pPr marL="448056" indent="-384048" fontAlgn="auto">
              <a:spcAft>
                <a:spcPts val="0"/>
              </a:spcAft>
              <a:buNone/>
              <a:defRPr/>
            </a:pPr>
            <a:r>
              <a:rPr lang="en-US" sz="4400" b="1" dirty="0" smtClean="0">
                <a:latin typeface="Arial" pitchFamily="34" charset="0"/>
                <a:cs typeface="Arial" pitchFamily="34" charset="0"/>
              </a:rPr>
              <a:t>	General Operation</a:t>
            </a:r>
          </a:p>
          <a:p>
            <a:pPr marL="822960" lvl="1" fontAlgn="auto">
              <a:spcAft>
                <a:spcPts val="0"/>
              </a:spcAft>
              <a:buFont typeface="Wingdings" pitchFamily="2" charset="2"/>
              <a:buChar char="Ø"/>
              <a:defRPr/>
            </a:pPr>
            <a:r>
              <a:rPr lang="en-US" sz="2900" dirty="0" smtClean="0">
                <a:latin typeface="Arial" pitchFamily="34" charset="0"/>
                <a:cs typeface="Arial" pitchFamily="34" charset="0"/>
              </a:rPr>
              <a:t>Environmental Interactions</a:t>
            </a:r>
          </a:p>
          <a:p>
            <a:pPr marL="822960" lvl="1" fontAlgn="auto">
              <a:spcAft>
                <a:spcPts val="0"/>
              </a:spcAft>
              <a:buFont typeface="Wingdings" pitchFamily="2" charset="2"/>
              <a:buChar char="Ø"/>
              <a:defRPr/>
            </a:pPr>
            <a:endParaRPr lang="en-US" sz="2900" dirty="0" smtClean="0">
              <a:latin typeface="Arial" pitchFamily="34" charset="0"/>
              <a:cs typeface="Arial" pitchFamily="34" charset="0"/>
            </a:endParaRPr>
          </a:p>
          <a:p>
            <a:pPr marL="822960" lvl="1" fontAlgn="auto">
              <a:spcAft>
                <a:spcPts val="0"/>
              </a:spcAft>
              <a:buFont typeface="Wingdings" pitchFamily="2" charset="2"/>
              <a:buChar char="Ø"/>
              <a:defRPr/>
            </a:pPr>
            <a:r>
              <a:rPr lang="en-US" sz="2900" dirty="0" smtClean="0">
                <a:latin typeface="Arial" pitchFamily="34" charset="0"/>
                <a:cs typeface="Arial" pitchFamily="34" charset="0"/>
              </a:rPr>
              <a:t>One operator controls the vehicle. </a:t>
            </a:r>
          </a:p>
          <a:p>
            <a:pPr marL="822960" lvl="1" fontAlgn="auto">
              <a:spcAft>
                <a:spcPts val="0"/>
              </a:spcAft>
              <a:buFont typeface="Verdana"/>
              <a:buNone/>
              <a:defRPr/>
            </a:pPr>
            <a:endParaRPr lang="en-US" sz="2900" dirty="0" smtClean="0">
              <a:latin typeface="Arial" pitchFamily="34" charset="0"/>
              <a:cs typeface="Arial" pitchFamily="34" charset="0"/>
            </a:endParaRPr>
          </a:p>
          <a:p>
            <a:pPr marL="822960" lvl="1" fontAlgn="auto">
              <a:spcAft>
                <a:spcPts val="0"/>
              </a:spcAft>
              <a:buFont typeface="Wingdings" pitchFamily="2" charset="2"/>
              <a:buChar char="Ø"/>
              <a:defRPr/>
            </a:pPr>
            <a:r>
              <a:rPr lang="en-US" sz="2900" dirty="0" smtClean="0">
                <a:latin typeface="Arial" pitchFamily="34" charset="0"/>
                <a:cs typeface="Arial" pitchFamily="34" charset="0"/>
              </a:rPr>
              <a:t>Controls for ignition and emergency shutdown</a:t>
            </a:r>
          </a:p>
          <a:p>
            <a:pPr marL="822960" lvl="1" fontAlgn="auto">
              <a:spcAft>
                <a:spcPts val="0"/>
              </a:spcAft>
              <a:buNone/>
              <a:defRPr/>
            </a:pPr>
            <a:r>
              <a:rPr lang="en-US" sz="2900" dirty="0" smtClean="0">
                <a:latin typeface="Arial" pitchFamily="34" charset="0"/>
                <a:cs typeface="Arial" pitchFamily="34" charset="0"/>
              </a:rPr>
              <a:t>      are incorporated into the system</a:t>
            </a:r>
          </a:p>
          <a:p>
            <a:pPr marL="448056" indent="-384048" fontAlgn="auto">
              <a:spcAft>
                <a:spcPts val="0"/>
              </a:spcAft>
              <a:buFont typeface="Wingdings" pitchFamily="2" charset="2"/>
              <a:buChar char="Ø"/>
              <a:defRPr/>
            </a:pPr>
            <a:endParaRPr lang="en-US" sz="4400" b="1" dirty="0" smtClean="0">
              <a:latin typeface="Arial" pitchFamily="34" charset="0"/>
              <a:cs typeface="Arial" pitchFamily="34" charset="0"/>
            </a:endParaRPr>
          </a:p>
          <a:p>
            <a:pPr marL="448056" indent="-384048" fontAlgn="auto">
              <a:spcAft>
                <a:spcPts val="0"/>
              </a:spcAft>
              <a:buNone/>
              <a:defRPr/>
            </a:pPr>
            <a:r>
              <a:rPr lang="en-US" sz="4400" b="1" dirty="0" smtClean="0">
                <a:latin typeface="Arial" pitchFamily="34" charset="0"/>
                <a:cs typeface="Arial" pitchFamily="34" charset="0"/>
              </a:rPr>
              <a:t>	</a:t>
            </a:r>
          </a:p>
          <a:p>
            <a:pPr marL="448056" indent="-384048" fontAlgn="auto">
              <a:spcAft>
                <a:spcPts val="0"/>
              </a:spcAft>
              <a:buNone/>
              <a:defRPr/>
            </a:pPr>
            <a:r>
              <a:rPr lang="en-US" sz="4400" b="1" dirty="0" smtClean="0">
                <a:latin typeface="Arial" pitchFamily="34" charset="0"/>
                <a:cs typeface="Arial" pitchFamily="34" charset="0"/>
              </a:rPr>
              <a:t>	Electric Motor and ICE coupling</a:t>
            </a:r>
          </a:p>
          <a:p>
            <a:pPr marL="448056" indent="-384048" fontAlgn="auto">
              <a:spcAft>
                <a:spcPts val="0"/>
              </a:spcAft>
              <a:buFont typeface="Wingdings" pitchFamily="2" charset="2"/>
              <a:buChar char="Ø"/>
              <a:defRPr/>
            </a:pPr>
            <a:endParaRPr lang="en-US" sz="3400" dirty="0" smtClean="0">
              <a:latin typeface="Arial" pitchFamily="34" charset="0"/>
              <a:cs typeface="Arial" pitchFamily="34" charset="0"/>
            </a:endParaRPr>
          </a:p>
          <a:p>
            <a:pPr marL="822960" lvl="1" fontAlgn="auto">
              <a:spcAft>
                <a:spcPts val="0"/>
              </a:spcAft>
              <a:buFont typeface="Wingdings" pitchFamily="2" charset="2"/>
              <a:buChar char="Ø"/>
              <a:defRPr/>
            </a:pPr>
            <a:r>
              <a:rPr lang="en-US" sz="2900" dirty="0" smtClean="0">
                <a:latin typeface="Arial" pitchFamily="34" charset="0"/>
                <a:cs typeface="Arial" pitchFamily="34" charset="0"/>
              </a:rPr>
              <a:t>A single control feature governs both the electric motor and the ICE.</a:t>
            </a:r>
          </a:p>
          <a:p>
            <a:pPr marL="822960" lvl="1" fontAlgn="auto">
              <a:spcAft>
                <a:spcPts val="0"/>
              </a:spcAft>
              <a:buFont typeface="Verdana"/>
              <a:buNone/>
              <a:defRPr/>
            </a:pPr>
            <a:endParaRPr lang="en-US" sz="2900" dirty="0" smtClean="0">
              <a:latin typeface="Arial" pitchFamily="34" charset="0"/>
              <a:cs typeface="Arial" pitchFamily="34" charset="0"/>
            </a:endParaRPr>
          </a:p>
          <a:p>
            <a:pPr marL="822960" lvl="1" fontAlgn="auto">
              <a:spcAft>
                <a:spcPts val="0"/>
              </a:spcAft>
              <a:buFont typeface="Wingdings" pitchFamily="2" charset="2"/>
              <a:buChar char="Ø"/>
              <a:defRPr/>
            </a:pPr>
            <a:r>
              <a:rPr lang="en-US" sz="2900" dirty="0" smtClean="0">
                <a:latin typeface="Arial" pitchFamily="34" charset="0"/>
                <a:cs typeface="Arial" pitchFamily="34" charset="0"/>
              </a:rPr>
              <a:t>Electric Motor accelerates the vehicle to a specific speed after</a:t>
            </a:r>
          </a:p>
          <a:p>
            <a:pPr marL="822960" lvl="1" fontAlgn="auto">
              <a:spcAft>
                <a:spcPts val="0"/>
              </a:spcAft>
              <a:buFont typeface="Verdana"/>
              <a:buNone/>
              <a:defRPr/>
            </a:pPr>
            <a:r>
              <a:rPr lang="en-US" sz="2900" dirty="0" smtClean="0">
                <a:latin typeface="Arial" pitchFamily="34" charset="0"/>
                <a:cs typeface="Arial" pitchFamily="34" charset="0"/>
              </a:rPr>
              <a:t>         which the ICE kicks on and continues accelerating the vehicle</a:t>
            </a:r>
          </a:p>
          <a:p>
            <a:pPr marL="822960" lvl="1" fontAlgn="auto">
              <a:spcAft>
                <a:spcPts val="0"/>
              </a:spcAft>
              <a:buFont typeface="Verdana"/>
              <a:buNone/>
              <a:defRPr/>
            </a:pPr>
            <a:endParaRPr sz="2900" dirty="0">
              <a:latin typeface="Arial" pitchFamily="34" charset="0"/>
              <a:cs typeface="Arial" pitchFamily="34" charset="0"/>
            </a:endParaRPr>
          </a:p>
          <a:p>
            <a:pPr marL="822960" lvl="1" fontAlgn="auto">
              <a:spcAft>
                <a:spcPts val="0"/>
              </a:spcAft>
              <a:buFont typeface="Wingdings" pitchFamily="2" charset="2"/>
              <a:buChar char="Ø"/>
              <a:defRPr/>
            </a:pPr>
            <a:r>
              <a:rPr lang="en-US" sz="2900" dirty="0" smtClean="0">
                <a:latin typeface="Arial" pitchFamily="34" charset="0"/>
                <a:cs typeface="Arial" pitchFamily="34" charset="0"/>
              </a:rPr>
              <a:t>Speed, ICE RPM, and accumulator/electric system status are</a:t>
            </a:r>
          </a:p>
          <a:p>
            <a:pPr marL="822960" lvl="1" fontAlgn="auto">
              <a:spcAft>
                <a:spcPts val="0"/>
              </a:spcAft>
              <a:buFont typeface="Verdana"/>
              <a:buNone/>
              <a:defRPr/>
            </a:pPr>
            <a:r>
              <a:rPr lang="en-US" sz="2900" dirty="0" smtClean="0">
                <a:latin typeface="Arial" pitchFamily="34" charset="0"/>
                <a:cs typeface="Arial" pitchFamily="34" charset="0"/>
              </a:rPr>
              <a:t>        displayed to the driver in real time</a:t>
            </a:r>
          </a:p>
          <a:p>
            <a:pPr marL="448056" indent="-384048" fontAlgn="auto">
              <a:spcAft>
                <a:spcPts val="0"/>
              </a:spcAft>
              <a:buFont typeface="Wingdings 2"/>
              <a:buChar char=""/>
              <a:defRPr/>
            </a:pPr>
            <a:endParaRPr lang="en-US" dirty="0">
              <a:latin typeface="Arial" pitchFamily="34" charset="0"/>
              <a:cs typeface="Arial" pitchFamily="34" charset="0"/>
            </a:endParaRPr>
          </a:p>
        </p:txBody>
      </p:sp>
      <p:pic>
        <p:nvPicPr>
          <p:cNvPr id="25603" name="Picture 5" descr="graph.bmp"/>
          <p:cNvPicPr>
            <a:picLocks noChangeAspect="1"/>
          </p:cNvPicPr>
          <p:nvPr/>
        </p:nvPicPr>
        <p:blipFill>
          <a:blip r:embed="rId2" cstate="print"/>
          <a:srcRect/>
          <a:stretch>
            <a:fillRect/>
          </a:stretch>
        </p:blipFill>
        <p:spPr bwMode="auto">
          <a:xfrm>
            <a:off x="5257800" y="1371600"/>
            <a:ext cx="3657600" cy="29268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84632" indent="0" algn="ctr" fontAlgn="auto">
              <a:spcAft>
                <a:spcPts val="0"/>
              </a:spcAft>
              <a:defRPr/>
            </a:pPr>
            <a:r>
              <a:rPr lang="en-US" sz="4400" b="1" dirty="0" smtClean="0">
                <a:solidFill>
                  <a:schemeClr val="accent1">
                    <a:tint val="83000"/>
                    <a:satMod val="150000"/>
                  </a:schemeClr>
                </a:solidFill>
                <a:latin typeface="Arial" pitchFamily="34" charset="0"/>
                <a:cs typeface="Arial" pitchFamily="34" charset="0"/>
              </a:rPr>
              <a:t>Operational Description</a:t>
            </a:r>
            <a:endParaRPr lang="en-US" sz="4400" dirty="0">
              <a:solidFill>
                <a:schemeClr val="accent1">
                  <a:tint val="83000"/>
                  <a:satMod val="150000"/>
                </a:schemeClr>
              </a:solidFill>
              <a:latin typeface="Arial" pitchFamily="34" charset="0"/>
              <a:cs typeface="Arial" pitchFamily="34" charset="0"/>
            </a:endParaRPr>
          </a:p>
        </p:txBody>
      </p:sp>
      <p:sp>
        <p:nvSpPr>
          <p:cNvPr id="26626" name="Content Placeholder 2"/>
          <p:cNvSpPr>
            <a:spLocks noGrp="1"/>
          </p:cNvSpPr>
          <p:nvPr>
            <p:ph idx="1"/>
          </p:nvPr>
        </p:nvSpPr>
        <p:spPr>
          <a:xfrm>
            <a:off x="457200" y="1882775"/>
            <a:ext cx="8229600" cy="4572000"/>
          </a:xfrm>
        </p:spPr>
        <p:txBody>
          <a:bodyPr/>
          <a:lstStyle/>
          <a:p>
            <a:pPr>
              <a:buNone/>
            </a:pPr>
            <a:r>
              <a:rPr lang="en-US" sz="2000" b="1" dirty="0" smtClean="0">
                <a:latin typeface="Arial" charset="0"/>
                <a:cs typeface="Arial" charset="0"/>
              </a:rPr>
              <a:t>	Steering</a:t>
            </a:r>
            <a:endParaRPr lang="en-US" sz="2000" dirty="0" smtClean="0">
              <a:latin typeface="Arial" charset="0"/>
              <a:cs typeface="Arial" charset="0"/>
            </a:endParaRPr>
          </a:p>
          <a:p>
            <a:pPr lvl="1">
              <a:buFont typeface="Wingdings" pitchFamily="2" charset="2"/>
              <a:buChar char="Ø"/>
            </a:pPr>
            <a:r>
              <a:rPr lang="en-US" sz="2000" dirty="0" smtClean="0">
                <a:latin typeface="Arial" charset="0"/>
                <a:cs typeface="Arial" charset="0"/>
              </a:rPr>
              <a:t>Implemented into the system using rack and pinion, tie rods, </a:t>
            </a:r>
            <a:r>
              <a:rPr lang="en-US" sz="2000" dirty="0" err="1" smtClean="0">
                <a:latin typeface="Arial" charset="0"/>
                <a:cs typeface="Arial" charset="0"/>
              </a:rPr>
              <a:t>hiem</a:t>
            </a:r>
            <a:r>
              <a:rPr lang="en-US" sz="2000" dirty="0" smtClean="0">
                <a:latin typeface="Arial" charset="0"/>
                <a:cs typeface="Arial" charset="0"/>
              </a:rPr>
              <a:t> joints, clevis rods, steering shaft, and steering wheel</a:t>
            </a:r>
          </a:p>
          <a:p>
            <a:pPr>
              <a:buFont typeface="Wingdings" pitchFamily="2" charset="2"/>
              <a:buChar char="Ø"/>
            </a:pPr>
            <a:endParaRPr lang="en-US" sz="2000" b="1" dirty="0" smtClean="0">
              <a:latin typeface="Arial" charset="0"/>
              <a:cs typeface="Arial" charset="0"/>
            </a:endParaRPr>
          </a:p>
          <a:p>
            <a:pPr>
              <a:buNone/>
            </a:pPr>
            <a:r>
              <a:rPr lang="en-US" sz="2000" b="1" dirty="0" smtClean="0">
                <a:latin typeface="Arial" charset="0"/>
                <a:cs typeface="Arial" charset="0"/>
              </a:rPr>
              <a:t>	Braking</a:t>
            </a:r>
          </a:p>
          <a:p>
            <a:pPr lvl="1">
              <a:buFont typeface="Wingdings" pitchFamily="2" charset="2"/>
              <a:buChar char="Ø"/>
            </a:pPr>
            <a:r>
              <a:rPr lang="en-US" sz="2000" dirty="0" smtClean="0">
                <a:latin typeface="Arial" charset="0"/>
                <a:cs typeface="Arial" charset="0"/>
              </a:rPr>
              <a:t>Regenerative brakes and conventional disk brakes are </a:t>
            </a:r>
          </a:p>
          <a:p>
            <a:pPr lvl="1">
              <a:buFont typeface="Verdana" pitchFamily="34" charset="0"/>
              <a:buNone/>
            </a:pPr>
            <a:r>
              <a:rPr lang="en-US" sz="2000" dirty="0" smtClean="0">
                <a:latin typeface="Arial" charset="0"/>
                <a:cs typeface="Arial" charset="0"/>
              </a:rPr>
              <a:t>	operated under different controls</a:t>
            </a:r>
          </a:p>
          <a:p>
            <a:pPr>
              <a:buFont typeface="Wingdings 2" pitchFamily="18" charset="2"/>
              <a:buNone/>
            </a:pPr>
            <a:endParaRPr lang="en-US" sz="2000" dirty="0" smtClean="0">
              <a:latin typeface="Arial" charset="0"/>
              <a:cs typeface="Arial" charset="0"/>
            </a:endParaRPr>
          </a:p>
          <a:p>
            <a:pPr>
              <a:buFont typeface="Wingdings 2" pitchFamily="18" charset="2"/>
              <a:buNone/>
            </a:pPr>
            <a:endParaRPr lang="en-US" sz="2000" dirty="0" smtClean="0">
              <a:latin typeface="Arial" charset="0"/>
              <a:cs typeface="Arial" charset="0"/>
            </a:endParaRPr>
          </a:p>
        </p:txBody>
      </p:sp>
      <p:pic>
        <p:nvPicPr>
          <p:cNvPr id="26627" name="Picture 3" descr="IMG_3619.JPG"/>
          <p:cNvPicPr>
            <a:picLocks noChangeAspect="1"/>
          </p:cNvPicPr>
          <p:nvPr/>
        </p:nvPicPr>
        <p:blipFill>
          <a:blip r:embed="rId2" cstate="print"/>
          <a:srcRect/>
          <a:stretch>
            <a:fillRect/>
          </a:stretch>
        </p:blipFill>
        <p:spPr bwMode="auto">
          <a:xfrm>
            <a:off x="5334000" y="4191000"/>
            <a:ext cx="3352800" cy="2343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84632" indent="0" algn="ctr" fontAlgn="auto">
              <a:spcAft>
                <a:spcPts val="0"/>
              </a:spcAft>
              <a:defRPr/>
            </a:pPr>
            <a:r>
              <a:rPr lang="en-US" sz="4400" b="1" dirty="0" smtClean="0">
                <a:solidFill>
                  <a:schemeClr val="accent1">
                    <a:tint val="83000"/>
                    <a:satMod val="150000"/>
                  </a:schemeClr>
                </a:solidFill>
                <a:latin typeface="Arial" pitchFamily="34" charset="0"/>
                <a:cs typeface="Arial" pitchFamily="34" charset="0"/>
              </a:rPr>
              <a:t>Operational Description</a:t>
            </a:r>
            <a:endParaRPr lang="en-US" sz="4400" dirty="0">
              <a:solidFill>
                <a:schemeClr val="accent1">
                  <a:tint val="83000"/>
                  <a:satMod val="150000"/>
                </a:schemeClr>
              </a:solidFill>
              <a:latin typeface="Arial" pitchFamily="34" charset="0"/>
              <a:cs typeface="Arial" pitchFamily="34" charset="0"/>
            </a:endParaRPr>
          </a:p>
        </p:txBody>
      </p:sp>
      <p:sp>
        <p:nvSpPr>
          <p:cNvPr id="3" name="Content Placeholder 2"/>
          <p:cNvSpPr>
            <a:spLocks noGrp="1"/>
          </p:cNvSpPr>
          <p:nvPr>
            <p:ph idx="1"/>
          </p:nvPr>
        </p:nvSpPr>
        <p:spPr>
          <a:xfrm>
            <a:off x="0" y="1501775"/>
            <a:ext cx="5486400" cy="4975225"/>
          </a:xfrm>
        </p:spPr>
        <p:txBody>
          <a:bodyPr>
            <a:normAutofit fontScale="85000" lnSpcReduction="10000"/>
          </a:bodyPr>
          <a:lstStyle/>
          <a:p>
            <a:pPr marL="448056" indent="-384048" fontAlgn="auto">
              <a:spcAft>
                <a:spcPts val="0"/>
              </a:spcAft>
              <a:buNone/>
              <a:defRPr/>
            </a:pPr>
            <a:r>
              <a:rPr lang="en-US" sz="3200" b="1" dirty="0" smtClean="0">
                <a:latin typeface="Arial" pitchFamily="34" charset="0"/>
                <a:cs typeface="Arial" pitchFamily="34" charset="0"/>
              </a:rPr>
              <a:t>	Regenerative Braking</a:t>
            </a:r>
          </a:p>
          <a:p>
            <a:pPr marL="448056" indent="-384048" fontAlgn="auto">
              <a:spcAft>
                <a:spcPts val="0"/>
              </a:spcAft>
              <a:buFont typeface="Wingdings 2"/>
              <a:buNone/>
              <a:defRPr/>
            </a:pPr>
            <a:endParaRPr lang="en-US" sz="3200" b="1" dirty="0" smtClean="0">
              <a:latin typeface="Arial" pitchFamily="34" charset="0"/>
              <a:cs typeface="Arial" pitchFamily="34" charset="0"/>
            </a:endParaRPr>
          </a:p>
          <a:p>
            <a:pPr marL="822960" lvl="1" fontAlgn="auto">
              <a:spcAft>
                <a:spcPts val="0"/>
              </a:spcAft>
              <a:buFont typeface="Wingdings" pitchFamily="2" charset="2"/>
              <a:buChar char="Ø"/>
              <a:defRPr/>
            </a:pPr>
            <a:r>
              <a:rPr lang="en-US" sz="2300" dirty="0" smtClean="0">
                <a:latin typeface="Arial" pitchFamily="34" charset="0"/>
                <a:cs typeface="Arial" pitchFamily="34" charset="0"/>
              </a:rPr>
              <a:t>Main means of braking, electric motor acts as the means to regenerate electricity to batteries through braking.</a:t>
            </a:r>
          </a:p>
          <a:p>
            <a:pPr marL="822960" lvl="1" fontAlgn="auto">
              <a:spcAft>
                <a:spcPts val="0"/>
              </a:spcAft>
              <a:buFont typeface="Wingdings" pitchFamily="2" charset="2"/>
              <a:buChar char="Ø"/>
              <a:defRPr/>
            </a:pPr>
            <a:endParaRPr lang="en-US" sz="2300" dirty="0" smtClean="0">
              <a:latin typeface="Arial" pitchFamily="34" charset="0"/>
              <a:cs typeface="Arial" pitchFamily="34" charset="0"/>
            </a:endParaRPr>
          </a:p>
          <a:p>
            <a:pPr marL="822960" lvl="1" fontAlgn="auto">
              <a:spcAft>
                <a:spcPts val="0"/>
              </a:spcAft>
              <a:buFont typeface="Wingdings" pitchFamily="2" charset="2"/>
              <a:buChar char="Ø"/>
              <a:defRPr/>
            </a:pPr>
            <a:r>
              <a:rPr lang="en-US" sz="2300" dirty="0" smtClean="0">
                <a:latin typeface="Arial" pitchFamily="34" charset="0"/>
                <a:cs typeface="Arial" pitchFamily="34" charset="0"/>
              </a:rPr>
              <a:t>Brake pedal used to engage regenerative braking</a:t>
            </a:r>
          </a:p>
          <a:p>
            <a:pPr marL="822960" lvl="1" fontAlgn="auto">
              <a:spcAft>
                <a:spcPts val="0"/>
              </a:spcAft>
              <a:buFont typeface="Wingdings" pitchFamily="2" charset="2"/>
              <a:buChar char="Ø"/>
              <a:defRPr/>
            </a:pPr>
            <a:endParaRPr lang="en-US" sz="2300" dirty="0" smtClean="0">
              <a:latin typeface="Arial" pitchFamily="34" charset="0"/>
              <a:cs typeface="Arial" pitchFamily="34" charset="0"/>
            </a:endParaRPr>
          </a:p>
          <a:p>
            <a:pPr marL="822960" lvl="1" fontAlgn="auto">
              <a:spcAft>
                <a:spcPts val="0"/>
              </a:spcAft>
              <a:buFont typeface="Wingdings" pitchFamily="2" charset="2"/>
              <a:buChar char="Ø"/>
              <a:defRPr/>
            </a:pPr>
            <a:r>
              <a:rPr lang="en-US" sz="2300" dirty="0" smtClean="0">
                <a:latin typeface="Arial" pitchFamily="34" charset="0"/>
                <a:cs typeface="Arial" pitchFamily="34" charset="0"/>
              </a:rPr>
              <a:t>Regenerative braking applied to</a:t>
            </a:r>
          </a:p>
          <a:p>
            <a:pPr marL="822960" lvl="1" fontAlgn="auto">
              <a:spcAft>
                <a:spcPts val="0"/>
              </a:spcAft>
              <a:buNone/>
              <a:defRPr/>
            </a:pPr>
            <a:r>
              <a:rPr lang="en-US" sz="2300" dirty="0" smtClean="0">
                <a:latin typeface="Arial" pitchFamily="34" charset="0"/>
                <a:cs typeface="Arial" pitchFamily="34" charset="0"/>
              </a:rPr>
              <a:t>    rear axle because vehicle is RWD</a:t>
            </a:r>
          </a:p>
          <a:p>
            <a:pPr marL="822960" lvl="1" fontAlgn="auto">
              <a:spcAft>
                <a:spcPts val="0"/>
              </a:spcAft>
              <a:buFont typeface="Verdana"/>
              <a:buNone/>
              <a:defRPr/>
            </a:pPr>
            <a:endParaRPr lang="en-US" sz="2300" dirty="0" smtClean="0">
              <a:latin typeface="Arial" pitchFamily="34" charset="0"/>
              <a:cs typeface="Arial" pitchFamily="34" charset="0"/>
            </a:endParaRPr>
          </a:p>
          <a:p>
            <a:pPr marL="822960" lvl="1" fontAlgn="auto">
              <a:spcAft>
                <a:spcPts val="0"/>
              </a:spcAft>
              <a:buFont typeface="Wingdings" pitchFamily="2" charset="2"/>
              <a:buChar char="Ø"/>
              <a:defRPr/>
            </a:pPr>
            <a:r>
              <a:rPr lang="en-US" sz="2300" dirty="0" smtClean="0">
                <a:latin typeface="Arial" pitchFamily="34" charset="0"/>
                <a:cs typeface="Arial" pitchFamily="34" charset="0"/>
              </a:rPr>
              <a:t>Current braking design has brake centered on the driveshaft and mounted around the differential. </a:t>
            </a:r>
          </a:p>
          <a:p>
            <a:pPr marL="448056" indent="-384048" fontAlgn="auto">
              <a:spcAft>
                <a:spcPts val="0"/>
              </a:spcAft>
              <a:buFont typeface="Wingdings 2"/>
              <a:buNone/>
              <a:defRPr/>
            </a:pPr>
            <a:endParaRPr lang="en-US" sz="3200" dirty="0" smtClean="0">
              <a:latin typeface="Arial" pitchFamily="34" charset="0"/>
              <a:cs typeface="Arial" pitchFamily="34" charset="0"/>
            </a:endParaRPr>
          </a:p>
          <a:p>
            <a:pPr marL="448056" indent="-384048" fontAlgn="auto">
              <a:spcAft>
                <a:spcPts val="0"/>
              </a:spcAft>
              <a:buFont typeface="Wingdings 2"/>
              <a:buChar char=""/>
              <a:defRPr/>
            </a:pPr>
            <a:endParaRPr lang="en-US" dirty="0">
              <a:latin typeface="Arial" pitchFamily="34" charset="0"/>
              <a:cs typeface="Arial" pitchFamily="34" charset="0"/>
            </a:endParaRPr>
          </a:p>
        </p:txBody>
      </p:sp>
      <p:pic>
        <p:nvPicPr>
          <p:cNvPr id="27651" name="Picture 3" descr="IMG_3634.JPG"/>
          <p:cNvPicPr>
            <a:picLocks noChangeAspect="1"/>
          </p:cNvPicPr>
          <p:nvPr/>
        </p:nvPicPr>
        <p:blipFill>
          <a:blip r:embed="rId2" cstate="print"/>
          <a:srcRect/>
          <a:stretch>
            <a:fillRect/>
          </a:stretch>
        </p:blipFill>
        <p:spPr bwMode="auto">
          <a:xfrm>
            <a:off x="5257800" y="1524000"/>
            <a:ext cx="3333750" cy="472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84632" indent="0" algn="ctr" fontAlgn="auto">
              <a:spcAft>
                <a:spcPts val="0"/>
              </a:spcAft>
              <a:defRPr/>
            </a:pPr>
            <a:r>
              <a:rPr lang="en-US" sz="4400" b="1" dirty="0" smtClean="0">
                <a:solidFill>
                  <a:schemeClr val="accent1">
                    <a:tint val="83000"/>
                    <a:satMod val="150000"/>
                  </a:schemeClr>
                </a:solidFill>
                <a:latin typeface="Arial" pitchFamily="34" charset="0"/>
                <a:cs typeface="Arial" pitchFamily="34" charset="0"/>
              </a:rPr>
              <a:t>Operational Description</a:t>
            </a:r>
            <a:endParaRPr lang="en-US" sz="4400" dirty="0">
              <a:solidFill>
                <a:schemeClr val="accent1">
                  <a:tint val="83000"/>
                  <a:satMod val="150000"/>
                </a:schemeClr>
              </a:solidFill>
              <a:latin typeface="Arial" pitchFamily="34" charset="0"/>
              <a:cs typeface="Arial" pitchFamily="34" charset="0"/>
            </a:endParaRPr>
          </a:p>
        </p:txBody>
      </p:sp>
      <p:sp>
        <p:nvSpPr>
          <p:cNvPr id="28674" name="Content Placeholder 2"/>
          <p:cNvSpPr>
            <a:spLocks noGrp="1"/>
          </p:cNvSpPr>
          <p:nvPr>
            <p:ph idx="1"/>
          </p:nvPr>
        </p:nvSpPr>
        <p:spPr>
          <a:xfrm>
            <a:off x="457200" y="1600200"/>
            <a:ext cx="8229600" cy="4953000"/>
          </a:xfrm>
        </p:spPr>
        <p:txBody>
          <a:bodyPr/>
          <a:lstStyle/>
          <a:p>
            <a:pPr>
              <a:buNone/>
            </a:pPr>
            <a:r>
              <a:rPr lang="en-US" sz="2000" b="1" dirty="0" smtClean="0">
                <a:latin typeface="Arial" charset="0"/>
                <a:cs typeface="Arial" charset="0"/>
              </a:rPr>
              <a:t>	Conventional Disk Braking</a:t>
            </a:r>
          </a:p>
          <a:p>
            <a:endParaRPr lang="en-US" sz="1400" dirty="0" smtClean="0">
              <a:latin typeface="Arial" charset="0"/>
              <a:cs typeface="Arial" charset="0"/>
            </a:endParaRPr>
          </a:p>
          <a:p>
            <a:pPr lvl="1">
              <a:buFont typeface="Wingdings" pitchFamily="2" charset="2"/>
              <a:buChar char="Ø"/>
            </a:pPr>
            <a:r>
              <a:rPr lang="en-US" sz="1600" dirty="0" smtClean="0">
                <a:latin typeface="Arial" charset="0"/>
                <a:cs typeface="Arial" charset="0"/>
              </a:rPr>
              <a:t>If regenerative braking is used must have second method of braking</a:t>
            </a:r>
          </a:p>
          <a:p>
            <a:pPr lvl="1">
              <a:buFont typeface="Wingdings" pitchFamily="2" charset="2"/>
              <a:buChar char="Ø"/>
            </a:pPr>
            <a:endParaRPr lang="en-US" sz="1600" dirty="0" smtClean="0">
              <a:latin typeface="Arial" charset="0"/>
              <a:cs typeface="Arial" charset="0"/>
            </a:endParaRPr>
          </a:p>
          <a:p>
            <a:pPr lvl="1">
              <a:buFont typeface="Wingdings" pitchFamily="2" charset="2"/>
              <a:buChar char="Ø"/>
            </a:pPr>
            <a:r>
              <a:rPr lang="en-US" sz="1600" dirty="0" smtClean="0">
                <a:latin typeface="Arial" charset="0"/>
                <a:cs typeface="Arial" charset="0"/>
              </a:rPr>
              <a:t>Disk brakes will be located on at least the front wheels and rear axle</a:t>
            </a:r>
          </a:p>
          <a:p>
            <a:pPr lvl="1">
              <a:buFont typeface="Wingdings" pitchFamily="2" charset="2"/>
              <a:buChar char="Ø"/>
            </a:pPr>
            <a:endParaRPr lang="en-US" sz="1600" dirty="0" smtClean="0">
              <a:latin typeface="Arial" charset="0"/>
              <a:cs typeface="Arial" charset="0"/>
            </a:endParaRPr>
          </a:p>
          <a:p>
            <a:pPr lvl="1">
              <a:buFont typeface="Wingdings" pitchFamily="2" charset="2"/>
              <a:buChar char="Ø"/>
            </a:pPr>
            <a:r>
              <a:rPr lang="en-US" sz="1600" dirty="0" smtClean="0">
                <a:latin typeface="Arial" charset="0"/>
                <a:cs typeface="Arial" charset="0"/>
              </a:rPr>
              <a:t>Operated Hydraulically by pull lever similar to E-brake on conventional cars </a:t>
            </a:r>
          </a:p>
          <a:p>
            <a:pPr lvl="1">
              <a:buFont typeface="Verdana" pitchFamily="34" charset="0"/>
              <a:buNone/>
            </a:pPr>
            <a:endParaRPr lang="en-US" sz="1600" dirty="0" smtClean="0">
              <a:latin typeface="Arial" charset="0"/>
              <a:cs typeface="Arial" charset="0"/>
            </a:endParaRPr>
          </a:p>
          <a:p>
            <a:pPr lvl="1">
              <a:buFont typeface="Wingdings" pitchFamily="2" charset="2"/>
              <a:buChar char="Ø"/>
            </a:pPr>
            <a:r>
              <a:rPr lang="en-US" sz="1600" dirty="0" smtClean="0">
                <a:latin typeface="Arial" charset="0"/>
                <a:cs typeface="Arial" charset="0"/>
              </a:rPr>
              <a:t>Calipers need to be replaced due to age, size, and unwanted </a:t>
            </a:r>
          </a:p>
          <a:p>
            <a:pPr lvl="1">
              <a:buFont typeface="Verdana" pitchFamily="34" charset="0"/>
              <a:buNone/>
            </a:pPr>
            <a:r>
              <a:rPr lang="en-US" sz="1600" dirty="0" smtClean="0">
                <a:latin typeface="Arial" charset="0"/>
                <a:cs typeface="Arial" charset="0"/>
              </a:rPr>
              <a:t>     friction when brakes are not applied</a:t>
            </a:r>
          </a:p>
          <a:p>
            <a:pPr>
              <a:buNone/>
            </a:pPr>
            <a:endParaRPr lang="en-US" dirty="0" smtClean="0">
              <a:latin typeface="Arial" charset="0"/>
              <a:cs typeface="Arial" charset="0"/>
            </a:endParaRPr>
          </a:p>
        </p:txBody>
      </p:sp>
      <p:pic>
        <p:nvPicPr>
          <p:cNvPr id="28675" name="Picture 3" descr="Disk_brake_dsc03682.jpg"/>
          <p:cNvPicPr>
            <a:picLocks noChangeAspect="1"/>
          </p:cNvPicPr>
          <p:nvPr/>
        </p:nvPicPr>
        <p:blipFill>
          <a:blip r:embed="rId2" cstate="print"/>
          <a:srcRect/>
          <a:stretch>
            <a:fillRect/>
          </a:stretch>
        </p:blipFill>
        <p:spPr bwMode="auto">
          <a:xfrm>
            <a:off x="5791200" y="4343400"/>
            <a:ext cx="2724150" cy="228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0"/>
            <a:ext cx="8229600" cy="5715000"/>
          </a:xfrm>
        </p:spPr>
        <p:txBody>
          <a:bodyPr>
            <a:noAutofit/>
          </a:bodyPr>
          <a:lstStyle/>
          <a:p>
            <a:pPr marL="484632" indent="0" algn="ctr" fontAlgn="auto">
              <a:spcAft>
                <a:spcPts val="0"/>
              </a:spcAft>
              <a:defRPr/>
            </a:pPr>
            <a:r>
              <a:rPr lang="en-US" sz="7200" b="1" dirty="0" smtClean="0">
                <a:solidFill>
                  <a:schemeClr val="accent1">
                    <a:tint val="83000"/>
                    <a:satMod val="150000"/>
                  </a:schemeClr>
                </a:solidFill>
                <a:latin typeface="Arial" pitchFamily="34" charset="0"/>
                <a:cs typeface="Arial" pitchFamily="34" charset="0"/>
              </a:rPr>
              <a:t>Requirements Specifications</a:t>
            </a:r>
            <a:endParaRPr lang="en-US" sz="7200" dirty="0">
              <a:solidFill>
                <a:schemeClr val="accent1">
                  <a:tint val="83000"/>
                  <a:satMod val="150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noAutofit/>
          </a:bodyPr>
          <a:lstStyle/>
          <a:p>
            <a:pPr algn="ctr"/>
            <a:r>
              <a:rPr lang="en-US" sz="4400" b="1" dirty="0" smtClean="0">
                <a:latin typeface="Arial" pitchFamily="34" charset="0"/>
                <a:cs typeface="Arial" pitchFamily="34" charset="0"/>
              </a:rPr>
              <a:t>Functional Requirements</a:t>
            </a:r>
            <a:br>
              <a:rPr lang="en-US" sz="4400" b="1" dirty="0" smtClean="0">
                <a:latin typeface="Arial" pitchFamily="34" charset="0"/>
                <a:cs typeface="Arial" pitchFamily="34" charset="0"/>
              </a:rPr>
            </a:br>
            <a:endParaRPr lang="en-US" sz="4400" b="1" dirty="0" smtClean="0">
              <a:latin typeface="Arial" pitchFamily="34" charset="0"/>
              <a:cs typeface="Arial" pitchFamily="34" charset="0"/>
            </a:endParaRPr>
          </a:p>
        </p:txBody>
      </p:sp>
      <p:sp>
        <p:nvSpPr>
          <p:cNvPr id="27650" name="Content Placeholder 2"/>
          <p:cNvSpPr>
            <a:spLocks noGrp="1"/>
          </p:cNvSpPr>
          <p:nvPr>
            <p:ph idx="1"/>
          </p:nvPr>
        </p:nvSpPr>
        <p:spPr>
          <a:xfrm>
            <a:off x="0" y="914400"/>
            <a:ext cx="9144000" cy="5791200"/>
          </a:xfrm>
        </p:spPr>
        <p:txBody>
          <a:bodyPr>
            <a:noAutofit/>
          </a:bodyPr>
          <a:lstStyle/>
          <a:p>
            <a:pPr>
              <a:buFont typeface="Arial" charset="0"/>
              <a:buNone/>
            </a:pPr>
            <a:r>
              <a:rPr lang="en-US" sz="1500" b="1" i="1" dirty="0" smtClean="0">
                <a:latin typeface="Arial" pitchFamily="34" charset="0"/>
                <a:cs typeface="Arial" pitchFamily="34" charset="0"/>
              </a:rPr>
              <a:t>	For the purposes of competing in the Formula Hybrid dynamic events a “Formula Hybrid Vehicle” is defined as a vehicle meeting the rule 3.5.1 “Formula Hybrid Definition” must:</a:t>
            </a:r>
          </a:p>
          <a:p>
            <a:pPr>
              <a:buFont typeface="Arial" charset="0"/>
              <a:buNone/>
            </a:pPr>
            <a:endParaRPr lang="en-US" sz="1500" b="1" i="1" dirty="0" smtClean="0">
              <a:latin typeface="Arial" pitchFamily="34" charset="0"/>
              <a:cs typeface="Arial" pitchFamily="34" charset="0"/>
            </a:endParaRPr>
          </a:p>
          <a:p>
            <a:pPr lvl="2">
              <a:buFont typeface="Wingdings" pitchFamily="2" charset="2"/>
              <a:buChar char="Ø"/>
            </a:pPr>
            <a:r>
              <a:rPr lang="en-US" sz="1500" dirty="0" smtClean="0">
                <a:latin typeface="Arial" pitchFamily="34" charset="0"/>
                <a:cs typeface="Arial" pitchFamily="34" charset="0"/>
              </a:rPr>
              <a:t>Completes the 75 meter electric only acceleration run, “Acceleration Event”, in less than ten (10) seconds. </a:t>
            </a:r>
          </a:p>
          <a:p>
            <a:pPr lvl="1">
              <a:buFont typeface="Wingdings" pitchFamily="2" charset="2"/>
              <a:buNone/>
            </a:pPr>
            <a:r>
              <a:rPr lang="en-US" sz="1500" b="1" dirty="0" smtClean="0">
                <a:latin typeface="Arial" pitchFamily="34" charset="0"/>
                <a:cs typeface="Arial" pitchFamily="34" charset="0"/>
              </a:rPr>
              <a:t>	Engine								</a:t>
            </a:r>
          </a:p>
          <a:p>
            <a:pPr lvl="2">
              <a:buFont typeface="Wingdings" pitchFamily="2" charset="2"/>
              <a:buChar char="Ø"/>
            </a:pPr>
            <a:r>
              <a:rPr lang="en-US" sz="1500" dirty="0" smtClean="0">
                <a:latin typeface="Arial" pitchFamily="34" charset="0"/>
                <a:cs typeface="Arial" pitchFamily="34" charset="0"/>
              </a:rPr>
              <a:t> Engines must be Internal Combustion, four-stroke, with a maximum displacement of 250cc for spark ignition engines and 310cc for diesel engines and can be modified or stock.</a:t>
            </a:r>
          </a:p>
          <a:p>
            <a:pPr lvl="1">
              <a:buFont typeface="Wingdings" pitchFamily="2" charset="2"/>
              <a:buChar char="Ø"/>
            </a:pPr>
            <a:endParaRPr lang="en-US" sz="1500" b="1" dirty="0" smtClean="0">
              <a:latin typeface="Arial" pitchFamily="34" charset="0"/>
              <a:cs typeface="Arial" pitchFamily="34" charset="0"/>
            </a:endParaRPr>
          </a:p>
          <a:p>
            <a:pPr lvl="1">
              <a:buNone/>
            </a:pPr>
            <a:r>
              <a:rPr lang="en-US" sz="1500" b="1" dirty="0" smtClean="0">
                <a:latin typeface="Arial" pitchFamily="34" charset="0"/>
                <a:cs typeface="Arial" pitchFamily="34" charset="0"/>
              </a:rPr>
              <a:t>Stock </a:t>
            </a:r>
          </a:p>
          <a:p>
            <a:pPr lvl="2">
              <a:buFont typeface="Wingdings" pitchFamily="2" charset="2"/>
              <a:buChar char="Ø"/>
            </a:pPr>
            <a:r>
              <a:rPr lang="en-US" sz="1500" dirty="0" smtClean="0">
                <a:latin typeface="Arial" pitchFamily="34" charset="0"/>
                <a:cs typeface="Arial" pitchFamily="34" charset="0"/>
              </a:rPr>
              <a:t>Any twin cylinder engine from a motorcycle approved for licensed use on public roads</a:t>
            </a:r>
          </a:p>
          <a:p>
            <a:pPr lvl="1">
              <a:buNone/>
            </a:pPr>
            <a:r>
              <a:rPr lang="en-US" sz="1500" b="1" dirty="0" smtClean="0">
                <a:latin typeface="Arial" pitchFamily="34" charset="0"/>
                <a:cs typeface="Arial" pitchFamily="34" charset="0"/>
              </a:rPr>
              <a:t>Modified</a:t>
            </a:r>
          </a:p>
          <a:p>
            <a:pPr lvl="2">
              <a:buFont typeface="Wingdings" pitchFamily="2" charset="2"/>
              <a:buChar char="Ø"/>
            </a:pPr>
            <a:r>
              <a:rPr lang="en-US" sz="1500" dirty="0" smtClean="0">
                <a:latin typeface="Arial" pitchFamily="34" charset="0"/>
                <a:cs typeface="Arial" pitchFamily="34" charset="0"/>
              </a:rPr>
              <a:t>Modification or removal of the clutch, primary drive and/or transmission</a:t>
            </a:r>
          </a:p>
          <a:p>
            <a:pPr lvl="2">
              <a:buFont typeface="Wingdings" pitchFamily="2" charset="2"/>
              <a:buChar char="Ø"/>
            </a:pPr>
            <a:r>
              <a:rPr lang="en-US" sz="1500" dirty="0" smtClean="0">
                <a:latin typeface="Arial" pitchFamily="34" charset="0"/>
                <a:cs typeface="Arial" pitchFamily="34" charset="0"/>
              </a:rPr>
              <a:t> Changes to fuel mixture, ignition or cam timings</a:t>
            </a:r>
          </a:p>
          <a:p>
            <a:pPr lvl="2">
              <a:buFont typeface="Wingdings" pitchFamily="2" charset="2"/>
              <a:buChar char="Ø"/>
            </a:pPr>
            <a:r>
              <a:rPr lang="en-US" sz="1500" dirty="0" smtClean="0">
                <a:latin typeface="Arial" pitchFamily="34" charset="0"/>
                <a:cs typeface="Arial" pitchFamily="34" charset="0"/>
              </a:rPr>
              <a:t>Replacement of camshaft (Any lobe profile may be used.) </a:t>
            </a:r>
          </a:p>
          <a:p>
            <a:pPr lvl="2">
              <a:buFont typeface="Wingdings" pitchFamily="2" charset="2"/>
              <a:buChar char="Ø"/>
            </a:pPr>
            <a:r>
              <a:rPr lang="en-US" sz="1500" dirty="0" smtClean="0">
                <a:latin typeface="Arial" pitchFamily="34" charset="0"/>
                <a:cs typeface="Arial" pitchFamily="34" charset="0"/>
              </a:rPr>
              <a:t> Replacement or modification of any exhaust system component</a:t>
            </a:r>
          </a:p>
          <a:p>
            <a:pPr lvl="2">
              <a:buFont typeface="Wingdings" pitchFamily="2" charset="2"/>
              <a:buChar char="Ø"/>
            </a:pPr>
            <a:r>
              <a:rPr lang="en-US" sz="1500" dirty="0" smtClean="0">
                <a:latin typeface="Arial" pitchFamily="34" charset="0"/>
                <a:cs typeface="Arial" pitchFamily="34" charset="0"/>
              </a:rPr>
              <a:t> Replacement or modification of any intake system component; i.e., components upstream of (but NOT including) the cylinder head .The addition of forced induction will move the engine into the modified category</a:t>
            </a:r>
          </a:p>
          <a:p>
            <a:pPr lvl="2">
              <a:buFont typeface="Wingdings" pitchFamily="2" charset="2"/>
              <a:buChar char="Ø"/>
            </a:pPr>
            <a:r>
              <a:rPr lang="en-US" sz="1500" dirty="0" smtClean="0">
                <a:latin typeface="Arial" pitchFamily="34" charset="0"/>
                <a:cs typeface="Arial" pitchFamily="34" charset="0"/>
              </a:rPr>
              <a:t>Modifications to the engine casings. (This does not include the cylinders or cylinder head. </a:t>
            </a:r>
          </a:p>
          <a:p>
            <a:pPr lvl="2">
              <a:buFont typeface="Wingdings" pitchFamily="2" charset="2"/>
              <a:buChar char="Ø"/>
            </a:pPr>
            <a:r>
              <a:rPr lang="en-US" sz="1500" dirty="0" smtClean="0">
                <a:latin typeface="Arial" pitchFamily="34" charset="0"/>
                <a:cs typeface="Arial" pitchFamily="34" charset="0"/>
              </a:rPr>
              <a:t> Replacement or modification of crankshafts for the purpose of simplifying mechanical connections .Stroke must remain stock.) </a:t>
            </a:r>
          </a:p>
          <a:p>
            <a:pPr lvl="1">
              <a:buFont typeface="Wingdings" pitchFamily="2" charset="2"/>
              <a:buChar char="Ø"/>
            </a:pPr>
            <a:endParaRPr lang="en-US" sz="1500" dirty="0" smtClean="0">
              <a:latin typeface="Arial" pitchFamily="34" charset="0"/>
              <a:cs typeface="Arial" pitchFamily="34" charset="0"/>
            </a:endParaRPr>
          </a:p>
          <a:p>
            <a:pPr>
              <a:buFont typeface="Wingdings" pitchFamily="2" charset="2"/>
              <a:buChar char="Ø"/>
            </a:pPr>
            <a:endParaRPr lang="en-US" sz="15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99032"/>
          </a:xfrm>
        </p:spPr>
        <p:txBody>
          <a:bodyPr>
            <a:normAutofit/>
          </a:bodyPr>
          <a:lstStyle/>
          <a:p>
            <a:pPr marL="484632" indent="0" algn="ctr" fontAlgn="auto">
              <a:spcAft>
                <a:spcPts val="0"/>
              </a:spcAft>
              <a:defRPr/>
            </a:pPr>
            <a:r>
              <a:rPr lang="en-US" sz="8000" b="1" dirty="0" smtClean="0">
                <a:solidFill>
                  <a:schemeClr val="accent1">
                    <a:tint val="83000"/>
                    <a:satMod val="150000"/>
                  </a:schemeClr>
                </a:solidFill>
                <a:latin typeface="Arial" pitchFamily="34" charset="0"/>
                <a:cs typeface="Arial" pitchFamily="34" charset="0"/>
              </a:rPr>
              <a:t>Agenda</a:t>
            </a:r>
            <a:endParaRPr lang="en-US" sz="8000" dirty="0">
              <a:solidFill>
                <a:schemeClr val="accent1">
                  <a:tint val="83000"/>
                  <a:satMod val="150000"/>
                </a:schemeClr>
              </a:solidFill>
              <a:latin typeface="Arial" pitchFamily="34" charset="0"/>
              <a:cs typeface="Arial" pitchFamily="34" charset="0"/>
            </a:endParaRPr>
          </a:p>
        </p:txBody>
      </p:sp>
      <p:sp>
        <p:nvSpPr>
          <p:cNvPr id="3" name="Content Placeholder 2"/>
          <p:cNvSpPr>
            <a:spLocks noGrp="1"/>
          </p:cNvSpPr>
          <p:nvPr>
            <p:ph idx="1"/>
          </p:nvPr>
        </p:nvSpPr>
        <p:spPr>
          <a:xfrm>
            <a:off x="304800" y="1600200"/>
            <a:ext cx="8458200" cy="5029200"/>
          </a:xfrm>
        </p:spPr>
        <p:txBody>
          <a:bodyPr>
            <a:normAutofit/>
          </a:bodyPr>
          <a:lstStyle/>
          <a:p>
            <a:pPr marL="448056" indent="-384048" fontAlgn="auto">
              <a:spcAft>
                <a:spcPts val="0"/>
              </a:spcAft>
              <a:buFont typeface="Wingdings 2"/>
              <a:buNone/>
              <a:defRPr/>
            </a:pPr>
            <a:endParaRPr lang="en-US" sz="3200" dirty="0" smtClean="0">
              <a:latin typeface="Arial" pitchFamily="34" charset="0"/>
              <a:cs typeface="Arial" pitchFamily="34" charset="0"/>
            </a:endParaRPr>
          </a:p>
          <a:p>
            <a:pPr marL="448056" indent="-384048" fontAlgn="auto">
              <a:spcAft>
                <a:spcPts val="0"/>
              </a:spcAft>
              <a:buFont typeface="Wingdings" pitchFamily="2" charset="2"/>
              <a:buChar char="Ø"/>
              <a:defRPr/>
            </a:pPr>
            <a:r>
              <a:rPr lang="en-US" sz="3200" dirty="0" smtClean="0">
                <a:latin typeface="Arial" pitchFamily="34" charset="0"/>
                <a:cs typeface="Arial" pitchFamily="34" charset="0"/>
              </a:rPr>
              <a:t>Overview and Objectives of the Design Team</a:t>
            </a:r>
          </a:p>
          <a:p>
            <a:pPr marL="448056" indent="-384048" fontAlgn="auto">
              <a:spcAft>
                <a:spcPts val="0"/>
              </a:spcAft>
              <a:buFont typeface="Wingdings" pitchFamily="2" charset="2"/>
              <a:buChar char="Ø"/>
              <a:defRPr/>
            </a:pPr>
            <a:r>
              <a:rPr lang="en-US" sz="3200" dirty="0" smtClean="0">
                <a:latin typeface="Arial" pitchFamily="34" charset="0"/>
                <a:cs typeface="Arial" pitchFamily="34" charset="0"/>
              </a:rPr>
              <a:t>Needs Analysis</a:t>
            </a:r>
          </a:p>
          <a:p>
            <a:pPr marL="448056" indent="-384048" fontAlgn="auto">
              <a:spcAft>
                <a:spcPts val="0"/>
              </a:spcAft>
              <a:buFont typeface="Wingdings" pitchFamily="2" charset="2"/>
              <a:buChar char="Ø"/>
              <a:defRPr/>
            </a:pPr>
            <a:r>
              <a:rPr lang="en-US" sz="3200" dirty="0" smtClean="0">
                <a:latin typeface="Arial" pitchFamily="34" charset="0"/>
                <a:cs typeface="Arial" pitchFamily="34" charset="0"/>
              </a:rPr>
              <a:t>Requirements Specifications</a:t>
            </a:r>
          </a:p>
          <a:p>
            <a:pPr marL="448056" indent="-384048" fontAlgn="auto">
              <a:spcAft>
                <a:spcPts val="0"/>
              </a:spcAft>
              <a:buFont typeface="Wingdings" pitchFamily="2" charset="2"/>
              <a:buChar char="Ø"/>
              <a:defRPr/>
            </a:pPr>
            <a:r>
              <a:rPr lang="en-US" sz="3200" dirty="0" smtClean="0">
                <a:latin typeface="Arial" pitchFamily="34" charset="0"/>
                <a:cs typeface="Arial" pitchFamily="34" charset="0"/>
              </a:rPr>
              <a:t>Constraints and Test Plans</a:t>
            </a:r>
          </a:p>
          <a:p>
            <a:pPr marL="448056" indent="-384048" fontAlgn="auto">
              <a:spcAft>
                <a:spcPts val="0"/>
              </a:spcAft>
              <a:buFont typeface="Wingdings" pitchFamily="2" charset="2"/>
              <a:buChar char="Ø"/>
              <a:defRPr/>
            </a:pPr>
            <a:r>
              <a:rPr lang="en-US" sz="3200" dirty="0" smtClean="0">
                <a:latin typeface="Arial" pitchFamily="34" charset="0"/>
                <a:cs typeface="Arial" pitchFamily="34" charset="0"/>
              </a:rPr>
              <a:t>References</a:t>
            </a:r>
          </a:p>
          <a:p>
            <a:pPr marL="448056" indent="-384048" fontAlgn="auto">
              <a:spcAft>
                <a:spcPts val="0"/>
              </a:spcAft>
              <a:buFont typeface="Wingdings" pitchFamily="2" charset="2"/>
              <a:buChar char="Ø"/>
              <a:defRPr/>
            </a:pPr>
            <a:endParaRPr lang="en-US" sz="3200" dirty="0" smtClean="0">
              <a:latin typeface="Arial" pitchFamily="34" charset="0"/>
              <a:cs typeface="Arial" pitchFamily="34" charset="0"/>
            </a:endParaRPr>
          </a:p>
          <a:p>
            <a:pPr marL="448056" indent="-384048" fontAlgn="auto">
              <a:spcAft>
                <a:spcPts val="0"/>
              </a:spcAft>
              <a:buFont typeface="Wingdings" pitchFamily="2" charset="2"/>
              <a:buChar char="Ø"/>
              <a:defRPr/>
            </a:pPr>
            <a:endParaRPr lang="en-US" sz="3200" dirty="0">
              <a:latin typeface="Arial" pitchFamily="34" charset="0"/>
              <a:cs typeface="Arial" pitchFamily="34" charset="0"/>
            </a:endParaRPr>
          </a:p>
          <a:p>
            <a:pPr marL="448056" indent="-384048" fontAlgn="auto">
              <a:spcAft>
                <a:spcPts val="0"/>
              </a:spcAft>
              <a:buFont typeface="Wingdings" pitchFamily="2" charset="2"/>
              <a:buChar char="§"/>
              <a:defRPr/>
            </a:pPr>
            <a:endParaRPr lang="en-US" sz="32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noAutofit/>
          </a:bodyPr>
          <a:lstStyle/>
          <a:p>
            <a:pPr algn="ctr"/>
            <a:r>
              <a:rPr lang="en-US" sz="4400" b="1" dirty="0" smtClean="0">
                <a:latin typeface="Arial" pitchFamily="34" charset="0"/>
                <a:cs typeface="Arial" pitchFamily="34" charset="0"/>
              </a:rPr>
              <a:t>Functional Requirements</a:t>
            </a:r>
            <a:br>
              <a:rPr lang="en-US" sz="4400" b="1" dirty="0" smtClean="0">
                <a:latin typeface="Arial" pitchFamily="34" charset="0"/>
                <a:cs typeface="Arial" pitchFamily="34" charset="0"/>
              </a:rPr>
            </a:br>
            <a:endParaRPr lang="en-US" sz="4400" b="1" dirty="0" smtClean="0">
              <a:latin typeface="Arial" pitchFamily="34" charset="0"/>
              <a:cs typeface="Arial" pitchFamily="34" charset="0"/>
            </a:endParaRPr>
          </a:p>
        </p:txBody>
      </p:sp>
      <p:sp>
        <p:nvSpPr>
          <p:cNvPr id="28674" name="Content Placeholder 2"/>
          <p:cNvSpPr>
            <a:spLocks noGrp="1"/>
          </p:cNvSpPr>
          <p:nvPr>
            <p:ph idx="1"/>
          </p:nvPr>
        </p:nvSpPr>
        <p:spPr>
          <a:xfrm>
            <a:off x="381000" y="990600"/>
            <a:ext cx="8229600" cy="5562600"/>
          </a:xfrm>
        </p:spPr>
        <p:txBody>
          <a:bodyPr>
            <a:normAutofit/>
          </a:bodyPr>
          <a:lstStyle/>
          <a:p>
            <a:pPr>
              <a:buFont typeface="Arial" charset="0"/>
              <a:buNone/>
            </a:pPr>
            <a:endParaRPr lang="en-US" sz="1500" dirty="0" smtClean="0">
              <a:latin typeface="Arial" pitchFamily="34" charset="0"/>
              <a:cs typeface="Arial" pitchFamily="34" charset="0"/>
            </a:endParaRPr>
          </a:p>
          <a:p>
            <a:pPr>
              <a:buFont typeface="Arial" charset="0"/>
              <a:buNone/>
            </a:pPr>
            <a:r>
              <a:rPr lang="en-US" sz="1500" b="1" dirty="0" smtClean="0">
                <a:latin typeface="Arial" pitchFamily="34" charset="0"/>
                <a:cs typeface="Arial" pitchFamily="34" charset="0"/>
              </a:rPr>
              <a:t>Breaking</a:t>
            </a:r>
          </a:p>
          <a:p>
            <a:pPr lvl="1">
              <a:buFont typeface="Wingdings" pitchFamily="2" charset="2"/>
              <a:buChar char="Ø"/>
            </a:pPr>
            <a:endParaRPr lang="en-US" sz="1500" dirty="0" smtClean="0">
              <a:latin typeface="Arial" pitchFamily="34" charset="0"/>
              <a:cs typeface="Arial" pitchFamily="34" charset="0"/>
            </a:endParaRPr>
          </a:p>
          <a:p>
            <a:pPr lvl="1">
              <a:buFont typeface="Wingdings" pitchFamily="2" charset="2"/>
              <a:buChar char="Ø"/>
            </a:pPr>
            <a:r>
              <a:rPr lang="en-US" sz="1500" dirty="0" smtClean="0">
                <a:latin typeface="Arial" pitchFamily="34" charset="0"/>
                <a:cs typeface="Arial" pitchFamily="34" charset="0"/>
              </a:rPr>
              <a:t>The car must be equipped with a braking system that acts on all four wheels</a:t>
            </a:r>
          </a:p>
          <a:p>
            <a:pPr lvl="1">
              <a:buFont typeface="Wingdings" pitchFamily="2" charset="2"/>
              <a:buChar char="Ø"/>
            </a:pPr>
            <a:r>
              <a:rPr lang="en-US" sz="1500" dirty="0" smtClean="0">
                <a:latin typeface="Arial" pitchFamily="34" charset="0"/>
                <a:cs typeface="Arial" pitchFamily="34" charset="0"/>
              </a:rPr>
              <a:t>A brake pedal over-travel switch must be installed on the car. This switch must be installed so that in the event of brake system failure such that the pedal over-travels, the switch will: </a:t>
            </a:r>
          </a:p>
          <a:p>
            <a:pPr lvl="1">
              <a:buFont typeface="Wingdings" pitchFamily="2" charset="2"/>
              <a:buChar char="Ø"/>
            </a:pPr>
            <a:r>
              <a:rPr lang="en-US" sz="1500" dirty="0" smtClean="0">
                <a:latin typeface="Arial" pitchFamily="34" charset="0"/>
                <a:cs typeface="Arial" pitchFamily="34" charset="0"/>
              </a:rPr>
              <a:t>Shut down all drive systems and  trip the accumulator isolation relays</a:t>
            </a:r>
          </a:p>
          <a:p>
            <a:pPr>
              <a:buFont typeface="Arial" charset="0"/>
              <a:buNone/>
            </a:pPr>
            <a:endParaRPr lang="en-US" sz="1500" b="1" dirty="0" smtClean="0">
              <a:latin typeface="Arial" pitchFamily="34" charset="0"/>
              <a:cs typeface="Arial" pitchFamily="34" charset="0"/>
            </a:endParaRPr>
          </a:p>
          <a:p>
            <a:pPr>
              <a:buFont typeface="Arial" charset="0"/>
              <a:buNone/>
            </a:pPr>
            <a:endParaRPr lang="en-US" sz="1500" b="1" dirty="0" smtClean="0">
              <a:latin typeface="Arial" pitchFamily="34" charset="0"/>
              <a:cs typeface="Arial" pitchFamily="34" charset="0"/>
            </a:endParaRPr>
          </a:p>
          <a:p>
            <a:pPr>
              <a:buFont typeface="Arial" charset="0"/>
              <a:buNone/>
            </a:pPr>
            <a:r>
              <a:rPr lang="en-US" sz="1500" b="1" dirty="0" smtClean="0">
                <a:latin typeface="Arial" pitchFamily="34" charset="0"/>
                <a:cs typeface="Arial" pitchFamily="34" charset="0"/>
              </a:rPr>
              <a:t>Transmission</a:t>
            </a:r>
          </a:p>
          <a:p>
            <a:pPr lvl="1">
              <a:buFont typeface="Wingdings" pitchFamily="2" charset="2"/>
              <a:buChar char="Ø"/>
            </a:pPr>
            <a:r>
              <a:rPr lang="en-US" sz="1500" dirty="0" smtClean="0">
                <a:latin typeface="Arial" pitchFamily="34" charset="0"/>
                <a:cs typeface="Arial" pitchFamily="34" charset="0"/>
              </a:rPr>
              <a:t>Any transmission and drive train may be used</a:t>
            </a:r>
          </a:p>
          <a:p>
            <a:pPr>
              <a:buFont typeface="Wingdings" pitchFamily="2" charset="2"/>
              <a:buNone/>
            </a:pPr>
            <a:endParaRPr lang="en-US" sz="1500" dirty="0" smtClean="0">
              <a:latin typeface="Arial" pitchFamily="34" charset="0"/>
              <a:cs typeface="Arial" pitchFamily="34" charset="0"/>
            </a:endParaRPr>
          </a:p>
          <a:p>
            <a:pPr>
              <a:buFont typeface="Wingdings" pitchFamily="2" charset="2"/>
              <a:buNone/>
            </a:pPr>
            <a:endParaRPr lang="en-US" sz="1500" b="1" dirty="0" smtClean="0">
              <a:latin typeface="Arial" pitchFamily="34" charset="0"/>
              <a:cs typeface="Arial" pitchFamily="34" charset="0"/>
            </a:endParaRPr>
          </a:p>
          <a:p>
            <a:pPr>
              <a:buFont typeface="Wingdings" pitchFamily="2" charset="2"/>
              <a:buNone/>
            </a:pPr>
            <a:r>
              <a:rPr lang="en-US" sz="1500" b="1" dirty="0" smtClean="0">
                <a:latin typeface="Arial" pitchFamily="34" charset="0"/>
                <a:cs typeface="Arial" pitchFamily="34" charset="0"/>
              </a:rPr>
              <a:t>Steering</a:t>
            </a:r>
            <a:r>
              <a:rPr lang="en-US" sz="1500" dirty="0" smtClean="0">
                <a:latin typeface="Arial" pitchFamily="34" charset="0"/>
                <a:cs typeface="Arial" pitchFamily="34" charset="0"/>
              </a:rPr>
              <a:t> </a:t>
            </a:r>
          </a:p>
          <a:p>
            <a:pPr lvl="1">
              <a:buFont typeface="Wingdings" pitchFamily="2" charset="2"/>
              <a:buChar char="Ø"/>
            </a:pPr>
            <a:r>
              <a:rPr lang="en-US" sz="1500" dirty="0" smtClean="0">
                <a:latin typeface="Arial" pitchFamily="34" charset="0"/>
                <a:cs typeface="Arial" pitchFamily="34" charset="0"/>
              </a:rPr>
              <a:t>Quick Disconnect </a:t>
            </a:r>
          </a:p>
          <a:p>
            <a:pPr lvl="1">
              <a:buFont typeface="Wingdings" pitchFamily="2" charset="2"/>
              <a:buChar char="Ø"/>
            </a:pPr>
            <a:r>
              <a:rPr lang="en-US" sz="1500" dirty="0" smtClean="0">
                <a:latin typeface="Arial" pitchFamily="34" charset="0"/>
                <a:cs typeface="Arial" pitchFamily="34" charset="0"/>
              </a:rPr>
              <a:t>Circular Shape</a:t>
            </a:r>
          </a:p>
          <a:p>
            <a:pPr lvl="1">
              <a:buFont typeface="Wingdings" pitchFamily="2" charset="2"/>
              <a:buChar char="Ø"/>
            </a:pPr>
            <a:r>
              <a:rPr lang="en-US" sz="1500" dirty="0" smtClean="0">
                <a:latin typeface="Arial" pitchFamily="34" charset="0"/>
                <a:cs typeface="Arial" pitchFamily="34" charset="0"/>
              </a:rPr>
              <a:t>The steering system must affect at least two (2) wheels</a:t>
            </a:r>
          </a:p>
          <a:p>
            <a:pPr>
              <a:buFont typeface="Wingdings" pitchFamily="2" charset="2"/>
              <a:buChar char="Ø"/>
            </a:pPr>
            <a:endParaRPr lang="en-US" sz="1500" dirty="0" smtClean="0">
              <a:latin typeface="Arial" pitchFamily="34" charset="0"/>
              <a:cs typeface="Arial" pitchFamily="34" charset="0"/>
            </a:endParaRPr>
          </a:p>
        </p:txBody>
      </p:sp>
      <p:pic>
        <p:nvPicPr>
          <p:cNvPr id="4" name="Picture 3" descr="pic.jpg"/>
          <p:cNvPicPr>
            <a:picLocks noChangeAspect="1"/>
          </p:cNvPicPr>
          <p:nvPr/>
        </p:nvPicPr>
        <p:blipFill>
          <a:blip r:embed="rId2" cstate="print"/>
          <a:stretch>
            <a:fillRect/>
          </a:stretch>
        </p:blipFill>
        <p:spPr>
          <a:xfrm>
            <a:off x="6096000" y="4724400"/>
            <a:ext cx="2667000" cy="205740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4572000"/>
          </a:xfrm>
        </p:spPr>
        <p:txBody>
          <a:bodyPr/>
          <a:lstStyle/>
          <a:p>
            <a:pPr>
              <a:buFont typeface="Arial" charset="0"/>
              <a:buNone/>
            </a:pPr>
            <a:r>
              <a:rPr lang="en-US" sz="1800" b="1" dirty="0" smtClean="0">
                <a:latin typeface="Arial" pitchFamily="34" charset="0"/>
                <a:cs typeface="Arial" pitchFamily="34" charset="0"/>
              </a:rPr>
              <a:t>Starter</a:t>
            </a:r>
          </a:p>
          <a:p>
            <a:pPr lvl="1">
              <a:buFont typeface="Wingdings" pitchFamily="2" charset="2"/>
              <a:buChar char="Ø"/>
            </a:pPr>
            <a:r>
              <a:rPr lang="en-US" sz="1800" dirty="0" smtClean="0">
                <a:latin typeface="Arial" pitchFamily="34" charset="0"/>
                <a:cs typeface="Arial" pitchFamily="34" charset="0"/>
              </a:rPr>
              <a:t>Each car must be equipped with an on-board starter or equivalent </a:t>
            </a:r>
          </a:p>
          <a:p>
            <a:pPr lvl="1">
              <a:buFont typeface="Wingdings" pitchFamily="2" charset="2"/>
              <a:buChar char="Ø"/>
            </a:pPr>
            <a:r>
              <a:rPr lang="en-US" sz="1800" dirty="0" smtClean="0">
                <a:latin typeface="Arial" pitchFamily="34" charset="0"/>
                <a:cs typeface="Arial" pitchFamily="34" charset="0"/>
              </a:rPr>
              <a:t>A manual starting system operable by the driver while belted in is permissible</a:t>
            </a:r>
          </a:p>
          <a:p>
            <a:pPr>
              <a:buFont typeface="Arial" charset="0"/>
              <a:buNone/>
            </a:pPr>
            <a:r>
              <a:rPr lang="en-US" sz="1800" b="1" dirty="0" smtClean="0">
                <a:latin typeface="Arial" pitchFamily="34" charset="0"/>
                <a:cs typeface="Arial" pitchFamily="34" charset="0"/>
              </a:rPr>
              <a:t>Throttle </a:t>
            </a:r>
          </a:p>
          <a:p>
            <a:pPr lvl="1">
              <a:buFont typeface="Wingdings" pitchFamily="2" charset="2"/>
              <a:buChar char="Ø"/>
            </a:pPr>
            <a:r>
              <a:rPr lang="en-US" sz="1800" dirty="0" smtClean="0">
                <a:latin typeface="Arial" pitchFamily="34" charset="0"/>
                <a:cs typeface="Arial" pitchFamily="34" charset="0"/>
              </a:rPr>
              <a:t>Mechanical throttle actuation is used, the throttle cable or rod must have smooth operation, and must not have the possibility of binding or sticking</a:t>
            </a:r>
          </a:p>
          <a:p>
            <a:pPr lvl="1">
              <a:buFont typeface="Wingdings" pitchFamily="2" charset="2"/>
              <a:buChar char="Ø"/>
            </a:pPr>
            <a:r>
              <a:rPr lang="en-US" sz="1800" dirty="0" smtClean="0">
                <a:latin typeface="Arial" pitchFamily="34" charset="0"/>
                <a:cs typeface="Arial" pitchFamily="34" charset="0"/>
              </a:rPr>
              <a:t>Electronic throttle must be of a fail-safe design to assure that any single failure in the mechanical or electrical components of the throttle actuation system will result in the engine returning to idle</a:t>
            </a:r>
          </a:p>
          <a:p>
            <a:pPr>
              <a:buNone/>
            </a:pPr>
            <a:endParaRPr lang="en-US" sz="1800" dirty="0">
              <a:latin typeface="Arial" pitchFamily="34" charset="0"/>
              <a:cs typeface="Arial" pitchFamily="34" charset="0"/>
            </a:endParaRPr>
          </a:p>
        </p:txBody>
      </p:sp>
      <p:sp>
        <p:nvSpPr>
          <p:cNvPr id="4" name="Title 1"/>
          <p:cNvSpPr txBox="1">
            <a:spLocks/>
          </p:cNvSpPr>
          <p:nvPr/>
        </p:nvSpPr>
        <p:spPr>
          <a:xfrm>
            <a:off x="457200" y="267494"/>
            <a:ext cx="8229600" cy="1399032"/>
          </a:xfrm>
          <a:prstGeom prst="rect">
            <a:avLst/>
          </a:prstGeom>
        </p:spPr>
        <p:txBody>
          <a:bodyPr vert="horz" anchor="ctr">
            <a:noAutofit/>
          </a:bodyPr>
          <a:lstStyle/>
          <a:p>
            <a:pPr marL="484632"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1" i="0" u="none" strike="noStrike" kern="1200" cap="none" spc="0" normalizeH="0" baseline="0" noProof="0" dirty="0" smtClean="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uLnTx/>
              <a:uFillTx/>
              <a:latin typeface="Calibri" pitchFamily="34" charset="0"/>
              <a:ea typeface="+mj-ea"/>
              <a:cs typeface="+mj-cs"/>
            </a:endParaRPr>
          </a:p>
        </p:txBody>
      </p:sp>
      <p:sp>
        <p:nvSpPr>
          <p:cNvPr id="5" name="Title 1"/>
          <p:cNvSpPr>
            <a:spLocks noGrp="1"/>
          </p:cNvSpPr>
          <p:nvPr>
            <p:ph type="title"/>
          </p:nvPr>
        </p:nvSpPr>
        <p:spPr>
          <a:xfrm>
            <a:off x="533400" y="152400"/>
            <a:ext cx="8229600" cy="1398588"/>
          </a:xfrm>
        </p:spPr>
        <p:txBody>
          <a:bodyPr>
            <a:noAutofit/>
          </a:bodyPr>
          <a:lstStyle/>
          <a:p>
            <a:pPr algn="ctr"/>
            <a:r>
              <a:rPr lang="en-US" sz="4400" b="1" dirty="0" smtClean="0">
                <a:latin typeface="Arial" pitchFamily="34" charset="0"/>
                <a:cs typeface="Arial" pitchFamily="34" charset="0"/>
              </a:rPr>
              <a:t>Functional Requirements</a:t>
            </a:r>
            <a:br>
              <a:rPr lang="en-US" sz="4400" b="1" dirty="0" smtClean="0">
                <a:latin typeface="Arial" pitchFamily="34" charset="0"/>
                <a:cs typeface="Arial" pitchFamily="34" charset="0"/>
              </a:rPr>
            </a:br>
            <a:endParaRPr lang="en-US" sz="4400" b="1" dirty="0" smtClean="0">
              <a:latin typeface="Arial" pitchFamily="34" charset="0"/>
              <a:cs typeface="Arial" pitchFamily="34" charset="0"/>
            </a:endParaRPr>
          </a:p>
        </p:txBody>
      </p:sp>
      <p:pic>
        <p:nvPicPr>
          <p:cNvPr id="9" name="Picture 8" descr="IMG_3651.JPG"/>
          <p:cNvPicPr>
            <a:picLocks noChangeAspect="1"/>
          </p:cNvPicPr>
          <p:nvPr/>
        </p:nvPicPr>
        <p:blipFill>
          <a:blip r:embed="rId2" cstate="print"/>
          <a:stretch>
            <a:fillRect/>
          </a:stretch>
        </p:blipFill>
        <p:spPr>
          <a:xfrm>
            <a:off x="2133600" y="4495800"/>
            <a:ext cx="5257800" cy="220980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304800"/>
            <a:ext cx="8458200" cy="904526"/>
          </a:xfrm>
        </p:spPr>
        <p:txBody>
          <a:bodyPr>
            <a:noAutofit/>
          </a:bodyPr>
          <a:lstStyle/>
          <a:p>
            <a:pPr marL="484632" indent="0" fontAlgn="auto">
              <a:spcAft>
                <a:spcPts val="0"/>
              </a:spcAft>
              <a:defRPr/>
            </a:pPr>
            <a:r>
              <a:rPr lang="en-US" b="1" dirty="0" smtClean="0">
                <a:solidFill>
                  <a:schemeClr val="accent1">
                    <a:tint val="83000"/>
                    <a:satMod val="150000"/>
                  </a:schemeClr>
                </a:solidFill>
                <a:latin typeface="Arial" pitchFamily="34" charset="0"/>
                <a:cs typeface="Arial" pitchFamily="34" charset="0"/>
              </a:rPr>
              <a:t>Non-functional </a:t>
            </a:r>
            <a:r>
              <a:rPr lang="en-US" b="1" dirty="0">
                <a:solidFill>
                  <a:schemeClr val="accent1">
                    <a:tint val="83000"/>
                    <a:satMod val="150000"/>
                  </a:schemeClr>
                </a:solidFill>
                <a:latin typeface="Arial" pitchFamily="34" charset="0"/>
                <a:cs typeface="Arial" pitchFamily="34" charset="0"/>
              </a:rPr>
              <a:t>Requirements</a:t>
            </a:r>
            <a:br>
              <a:rPr lang="en-US" b="1" dirty="0">
                <a:solidFill>
                  <a:schemeClr val="accent1">
                    <a:tint val="83000"/>
                    <a:satMod val="150000"/>
                  </a:schemeClr>
                </a:solidFill>
                <a:latin typeface="Arial" pitchFamily="34" charset="0"/>
                <a:cs typeface="Arial" pitchFamily="34" charset="0"/>
              </a:rPr>
            </a:br>
            <a:endParaRPr lang="en-US" b="1" dirty="0">
              <a:solidFill>
                <a:schemeClr val="accent1">
                  <a:tint val="83000"/>
                  <a:satMod val="150000"/>
                </a:schemeClr>
              </a:solidFill>
              <a:latin typeface="Arial" pitchFamily="34" charset="0"/>
              <a:cs typeface="Arial" pitchFamily="34" charset="0"/>
            </a:endParaRPr>
          </a:p>
        </p:txBody>
      </p:sp>
      <p:sp>
        <p:nvSpPr>
          <p:cNvPr id="67587" name="Content Placeholder 2"/>
          <p:cNvSpPr>
            <a:spLocks noGrp="1"/>
          </p:cNvSpPr>
          <p:nvPr>
            <p:ph idx="4294967295"/>
          </p:nvPr>
        </p:nvSpPr>
        <p:spPr>
          <a:xfrm>
            <a:off x="228600" y="3276600"/>
            <a:ext cx="6781800" cy="1219200"/>
          </a:xfrm>
        </p:spPr>
        <p:txBody>
          <a:bodyPr/>
          <a:lstStyle/>
          <a:p>
            <a:pPr lvl="1">
              <a:buFont typeface="Wingdings" pitchFamily="2" charset="2"/>
              <a:buChar char="Ø"/>
            </a:pPr>
            <a:endParaRPr lang="en-US" sz="1600" dirty="0" smtClean="0">
              <a:latin typeface="Arial" pitchFamily="34" charset="0"/>
              <a:cs typeface="Arial" pitchFamily="34" charset="0"/>
            </a:endParaRPr>
          </a:p>
          <a:p>
            <a:pPr lvl="1">
              <a:buFont typeface="Wingdings" pitchFamily="2" charset="2"/>
              <a:buChar char="Ø"/>
            </a:pPr>
            <a:r>
              <a:rPr lang="en-US" sz="1600" dirty="0" smtClean="0">
                <a:latin typeface="Arial" pitchFamily="34" charset="0"/>
                <a:cs typeface="Arial" pitchFamily="34" charset="0"/>
              </a:rPr>
              <a:t>Each vehicle needs to satisfy both the 45 degree (45°) fuel and fluid tilt requirement and the 60 degree stability requirement</a:t>
            </a:r>
          </a:p>
          <a:p>
            <a:pPr lvl="1">
              <a:buFont typeface="Wingdings" pitchFamily="2" charset="2"/>
              <a:buChar char="Ø"/>
            </a:pPr>
            <a:r>
              <a:rPr lang="en-US" sz="1600" dirty="0" smtClean="0">
                <a:latin typeface="Arial" pitchFamily="34" charset="0"/>
                <a:cs typeface="Arial" pitchFamily="34" charset="0"/>
              </a:rPr>
              <a:t>A fireproof barrier must be provided between energy storage containers and the cockpit</a:t>
            </a:r>
          </a:p>
          <a:p>
            <a:pPr lvl="1">
              <a:buFont typeface="Wingdings" pitchFamily="2" charset="2"/>
              <a:buChar char="Ø"/>
            </a:pPr>
            <a:r>
              <a:rPr lang="en-US" sz="1600" dirty="0" smtClean="0">
                <a:latin typeface="Arial" pitchFamily="34" charset="0"/>
                <a:cs typeface="Arial" pitchFamily="34" charset="0"/>
              </a:rPr>
              <a:t>This barrier must cover the vertical interface between container and cockpit, and also span the complete top surface of the container so that continuous protection is provided for the driver</a:t>
            </a:r>
          </a:p>
          <a:p>
            <a:pPr lvl="1">
              <a:buFont typeface="Wingdings" pitchFamily="2" charset="2"/>
              <a:buChar char="Ø"/>
            </a:pPr>
            <a:r>
              <a:rPr lang="en-US" sz="1600" dirty="0" smtClean="0">
                <a:latin typeface="Arial" pitchFamily="34" charset="0"/>
                <a:cs typeface="Arial" pitchFamily="34" charset="0"/>
              </a:rPr>
              <a:t>The barrier may be an integral part of the energy storage container, or the cockpit </a:t>
            </a:r>
          </a:p>
        </p:txBody>
      </p:sp>
      <p:pic>
        <p:nvPicPr>
          <p:cNvPr id="67588" name="Picture 4"/>
          <p:cNvPicPr>
            <a:picLocks noChangeAspect="1"/>
          </p:cNvPicPr>
          <p:nvPr/>
        </p:nvPicPr>
        <p:blipFill>
          <a:blip r:embed="rId2" cstate="print"/>
          <a:srcRect/>
          <a:stretch>
            <a:fillRect/>
          </a:stretch>
        </p:blipFill>
        <p:spPr bwMode="auto">
          <a:xfrm>
            <a:off x="7162800" y="4038600"/>
            <a:ext cx="1841500" cy="1336675"/>
          </a:xfrm>
          <a:prstGeom prst="rect">
            <a:avLst/>
          </a:prstGeom>
          <a:noFill/>
          <a:ln w="9525">
            <a:noFill/>
            <a:miter lim="800000"/>
            <a:headEnd/>
            <a:tailEnd/>
          </a:ln>
        </p:spPr>
      </p:pic>
      <p:sp>
        <p:nvSpPr>
          <p:cNvPr id="5" name="TextBox 4"/>
          <p:cNvSpPr txBox="1"/>
          <p:nvPr/>
        </p:nvSpPr>
        <p:spPr>
          <a:xfrm>
            <a:off x="381000" y="990600"/>
            <a:ext cx="8458200" cy="2554545"/>
          </a:xfrm>
          <a:prstGeom prst="rect">
            <a:avLst/>
          </a:prstGeom>
          <a:noFill/>
        </p:spPr>
        <p:txBody>
          <a:bodyPr wrap="square" rtlCol="0">
            <a:spAutoFit/>
          </a:bodyPr>
          <a:lstStyle/>
          <a:p>
            <a:pPr>
              <a:buFont typeface="Wingdings 2" pitchFamily="18" charset="2"/>
              <a:buNone/>
            </a:pPr>
            <a:r>
              <a:rPr lang="en-US" sz="1600" dirty="0" smtClean="0">
                <a:latin typeface="Arial" pitchFamily="34" charset="0"/>
                <a:cs typeface="Arial" pitchFamily="34" charset="0"/>
              </a:rPr>
              <a:t>The car body is required to be open wheeled and open cockpit with no openings throughout the actual body of the car except for the cockpit. </a:t>
            </a:r>
          </a:p>
          <a:p>
            <a:pPr>
              <a:buFont typeface="Wingdings 2" pitchFamily="18" charset="2"/>
              <a:buNone/>
            </a:pPr>
            <a:r>
              <a:rPr lang="en-US" sz="1600" dirty="0" smtClean="0">
                <a:latin typeface="Arial" pitchFamily="34" charset="0"/>
                <a:cs typeface="Arial" pitchFamily="34" charset="0"/>
              </a:rPr>
              <a:t> </a:t>
            </a:r>
          </a:p>
          <a:p>
            <a:pPr>
              <a:buFont typeface="Wingdings 2" pitchFamily="18" charset="2"/>
              <a:buNone/>
            </a:pPr>
            <a:r>
              <a:rPr lang="en-US" sz="1600" dirty="0" smtClean="0">
                <a:latin typeface="Arial" pitchFamily="34" charset="0"/>
                <a:cs typeface="Arial" pitchFamily="34" charset="0"/>
              </a:rPr>
              <a:t>The car must have a wheelbase of at least 1525 mm (60 inches).</a:t>
            </a:r>
          </a:p>
          <a:p>
            <a:pPr>
              <a:buFont typeface="Wingdings 2" pitchFamily="18" charset="2"/>
              <a:buNone/>
            </a:pPr>
            <a:endParaRPr lang="en-US" sz="1600" dirty="0" smtClean="0">
              <a:latin typeface="Arial" pitchFamily="34" charset="0"/>
              <a:cs typeface="Arial" pitchFamily="34" charset="0"/>
            </a:endParaRPr>
          </a:p>
          <a:p>
            <a:pPr>
              <a:buFont typeface="Wingdings 2" pitchFamily="18" charset="2"/>
              <a:buNone/>
            </a:pPr>
            <a:r>
              <a:rPr lang="en-US" sz="1600" dirty="0" smtClean="0">
                <a:latin typeface="Arial" pitchFamily="34" charset="0"/>
                <a:cs typeface="Arial" pitchFamily="34" charset="0"/>
              </a:rPr>
              <a:t>There must be an amber strobe light compliant with SAE</a:t>
            </a:r>
          </a:p>
          <a:p>
            <a:pPr>
              <a:buFont typeface="Wingdings 2" pitchFamily="18" charset="2"/>
              <a:buNone/>
            </a:pPr>
            <a:r>
              <a:rPr lang="en-US" sz="1600" dirty="0" smtClean="0">
                <a:latin typeface="Arial" pitchFamily="34" charset="0"/>
                <a:cs typeface="Arial" pitchFamily="34" charset="0"/>
              </a:rPr>
              <a:t>Standard J1318 Class 3 (Federal Signals Renegade®, Star Warning Systems 200Z or equivalent) on the highest point on the roll bar, which indicates when a vehicle is energized.  The car needs to also meet the structural requirements sketched out in the rulebook.</a:t>
            </a:r>
          </a:p>
          <a:p>
            <a:endParaRPr lang="en-US" sz="16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381000"/>
            <a:ext cx="8229600" cy="675926"/>
          </a:xfrm>
        </p:spPr>
        <p:txBody>
          <a:bodyPr>
            <a:noAutofit/>
          </a:bodyPr>
          <a:lstStyle/>
          <a:p>
            <a:pPr marL="484632" indent="0" fontAlgn="auto">
              <a:spcAft>
                <a:spcPts val="0"/>
              </a:spcAft>
              <a:defRPr/>
            </a:pPr>
            <a:r>
              <a:rPr lang="en-US" b="1" dirty="0" smtClean="0">
                <a:solidFill>
                  <a:schemeClr val="accent1">
                    <a:tint val="83000"/>
                    <a:satMod val="150000"/>
                  </a:schemeClr>
                </a:solidFill>
              </a:rPr>
              <a:t/>
            </a:r>
            <a:br>
              <a:rPr lang="en-US" b="1" dirty="0" smtClean="0">
                <a:solidFill>
                  <a:schemeClr val="accent1">
                    <a:tint val="83000"/>
                    <a:satMod val="150000"/>
                  </a:schemeClr>
                </a:solidFill>
              </a:rPr>
            </a:br>
            <a:r>
              <a:rPr lang="en-US" b="1" dirty="0" smtClean="0">
                <a:solidFill>
                  <a:schemeClr val="accent1">
                    <a:tint val="83000"/>
                    <a:satMod val="150000"/>
                  </a:schemeClr>
                </a:solidFill>
              </a:rPr>
              <a:t>Non-functional Requirements</a:t>
            </a:r>
            <a:br>
              <a:rPr lang="en-US" b="1" dirty="0" smtClean="0">
                <a:solidFill>
                  <a:schemeClr val="accent1">
                    <a:tint val="83000"/>
                    <a:satMod val="150000"/>
                  </a:schemeClr>
                </a:solidFill>
              </a:rPr>
            </a:br>
            <a:endParaRPr lang="en-US" b="1" dirty="0">
              <a:solidFill>
                <a:schemeClr val="accent1">
                  <a:tint val="83000"/>
                  <a:satMod val="150000"/>
                </a:schemeClr>
              </a:solidFill>
            </a:endParaRPr>
          </a:p>
        </p:txBody>
      </p:sp>
      <p:sp>
        <p:nvSpPr>
          <p:cNvPr id="68611" name="Content Placeholder 2"/>
          <p:cNvSpPr>
            <a:spLocks noGrp="1"/>
          </p:cNvSpPr>
          <p:nvPr>
            <p:ph idx="4294967295"/>
          </p:nvPr>
        </p:nvSpPr>
        <p:spPr>
          <a:xfrm>
            <a:off x="381000" y="609600"/>
            <a:ext cx="7924800" cy="4191000"/>
          </a:xfrm>
        </p:spPr>
        <p:txBody>
          <a:bodyPr/>
          <a:lstStyle/>
          <a:p>
            <a:pPr>
              <a:buFont typeface="Wingdings" pitchFamily="2" charset="2"/>
              <a:buChar char="Ø"/>
            </a:pPr>
            <a:endParaRPr lang="en-US" sz="1600" dirty="0" smtClean="0">
              <a:latin typeface="Arial" pitchFamily="34" charset="0"/>
              <a:cs typeface="Arial" pitchFamily="34" charset="0"/>
            </a:endParaRPr>
          </a:p>
          <a:p>
            <a:pPr>
              <a:buFont typeface="Wingdings" pitchFamily="2" charset="2"/>
              <a:buChar char="Ø"/>
            </a:pPr>
            <a:endParaRPr lang="en-US" sz="1600" dirty="0" smtClean="0">
              <a:latin typeface="Arial" pitchFamily="34" charset="0"/>
              <a:cs typeface="Arial" pitchFamily="34" charset="0"/>
            </a:endParaRPr>
          </a:p>
          <a:p>
            <a:pPr>
              <a:buFont typeface="Wingdings" pitchFamily="2" charset="2"/>
              <a:buChar char="Ø"/>
            </a:pPr>
            <a:r>
              <a:rPr lang="en-US" sz="1600" dirty="0" smtClean="0">
                <a:latin typeface="Arial" pitchFamily="34" charset="0"/>
                <a:cs typeface="Arial" pitchFamily="34" charset="0"/>
              </a:rPr>
              <a:t>There must be no connection between the frame of the vehicle (or any other conductive surface that might be inadvertently touched by a crew member or spectator), and any part of any HV circuits.  HV and low-voltage circuits must be physically segregated</a:t>
            </a:r>
          </a:p>
          <a:p>
            <a:pPr>
              <a:buFont typeface="Wingdings" pitchFamily="2" charset="2"/>
              <a:buChar char="Ø"/>
            </a:pPr>
            <a:r>
              <a:rPr lang="en-US" sz="1600" dirty="0" smtClean="0">
                <a:latin typeface="Arial" pitchFamily="34" charset="0"/>
                <a:cs typeface="Arial" pitchFamily="34" charset="0"/>
              </a:rPr>
              <a:t>All threaded fasteners utilized in the steering, braking, driver’s harness and suspension systems must meet or exceed, SAE Grade 5, Metric Grade 8.8 and/or AN/MS specifications</a:t>
            </a:r>
          </a:p>
          <a:p>
            <a:pPr>
              <a:buFont typeface="Wingdings" pitchFamily="2" charset="2"/>
              <a:buChar char="Ø"/>
            </a:pPr>
            <a:r>
              <a:rPr lang="en-US" sz="1600" dirty="0" smtClean="0">
                <a:latin typeface="Arial" pitchFamily="34" charset="0"/>
                <a:cs typeface="Arial" pitchFamily="34" charset="0"/>
              </a:rPr>
              <a:t>Each car must be equipped with an on-board starter or equivalent, and be able to move without any outside assistance at any time during the competition.</a:t>
            </a:r>
          </a:p>
          <a:p>
            <a:pPr>
              <a:buFont typeface="Wingdings" pitchFamily="2" charset="2"/>
              <a:buChar char="Ø"/>
            </a:pPr>
            <a:endParaRPr lang="en-US" sz="1600" dirty="0" smtClean="0">
              <a:latin typeface="Arial" pitchFamily="34" charset="0"/>
              <a:cs typeface="Arial" pitchFamily="34" charset="0"/>
            </a:endParaRPr>
          </a:p>
          <a:p>
            <a:pPr>
              <a:buFont typeface="Wingdings" pitchFamily="2" charset="2"/>
              <a:buChar char="Ø"/>
            </a:pPr>
            <a:endParaRPr lang="en-US" sz="1400" dirty="0" smtClean="0">
              <a:latin typeface="Arial" pitchFamily="34" charset="0"/>
              <a:cs typeface="Arial" pitchFamily="34" charset="0"/>
            </a:endParaRPr>
          </a:p>
        </p:txBody>
      </p:sp>
      <p:pic>
        <p:nvPicPr>
          <p:cNvPr id="68612" name="Picture 3"/>
          <p:cNvPicPr>
            <a:picLocks noChangeAspect="1"/>
          </p:cNvPicPr>
          <p:nvPr/>
        </p:nvPicPr>
        <p:blipFill>
          <a:blip r:embed="rId2" cstate="print"/>
          <a:srcRect/>
          <a:stretch>
            <a:fillRect/>
          </a:stretch>
        </p:blipFill>
        <p:spPr bwMode="auto">
          <a:xfrm>
            <a:off x="2209800" y="4191000"/>
            <a:ext cx="5029200" cy="2514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0"/>
            <a:ext cx="8229600" cy="1133126"/>
          </a:xfrm>
        </p:spPr>
        <p:txBody>
          <a:bodyPr>
            <a:noAutofit/>
          </a:bodyPr>
          <a:lstStyle/>
          <a:p>
            <a:pPr marL="484632" indent="0" fontAlgn="auto">
              <a:spcAft>
                <a:spcPts val="0"/>
              </a:spcAft>
              <a:defRPr/>
            </a:pPr>
            <a:r>
              <a:rPr lang="en-US" b="1" dirty="0" smtClean="0">
                <a:solidFill>
                  <a:schemeClr val="accent1">
                    <a:tint val="83000"/>
                    <a:satMod val="150000"/>
                  </a:schemeClr>
                </a:solidFill>
                <a:latin typeface="Arial" pitchFamily="34" charset="0"/>
                <a:cs typeface="Arial" pitchFamily="34" charset="0"/>
              </a:rPr>
              <a:t/>
            </a:r>
            <a:br>
              <a:rPr lang="en-US" b="1" dirty="0" smtClean="0">
                <a:solidFill>
                  <a:schemeClr val="accent1">
                    <a:tint val="83000"/>
                    <a:satMod val="150000"/>
                  </a:schemeClr>
                </a:solidFill>
                <a:latin typeface="Arial" pitchFamily="34" charset="0"/>
                <a:cs typeface="Arial" pitchFamily="34" charset="0"/>
              </a:rPr>
            </a:br>
            <a:r>
              <a:rPr lang="en-US" b="1" dirty="0" smtClean="0">
                <a:solidFill>
                  <a:schemeClr val="accent1">
                    <a:tint val="83000"/>
                    <a:satMod val="150000"/>
                  </a:schemeClr>
                </a:solidFill>
                <a:latin typeface="Arial" pitchFamily="34" charset="0"/>
                <a:cs typeface="Arial" pitchFamily="34" charset="0"/>
              </a:rPr>
              <a:t>Non-functional Requirements</a:t>
            </a:r>
            <a:br>
              <a:rPr lang="en-US" b="1" dirty="0" smtClean="0">
                <a:solidFill>
                  <a:schemeClr val="accent1">
                    <a:tint val="83000"/>
                    <a:satMod val="150000"/>
                  </a:schemeClr>
                </a:solidFill>
                <a:latin typeface="Arial" pitchFamily="34" charset="0"/>
                <a:cs typeface="Arial" pitchFamily="34" charset="0"/>
              </a:rPr>
            </a:br>
            <a:endParaRPr lang="en-US" b="1" dirty="0">
              <a:solidFill>
                <a:schemeClr val="accent1">
                  <a:tint val="83000"/>
                  <a:satMod val="150000"/>
                </a:schemeClr>
              </a:solidFill>
              <a:latin typeface="Arial" pitchFamily="34" charset="0"/>
              <a:cs typeface="Arial" pitchFamily="34" charset="0"/>
            </a:endParaRPr>
          </a:p>
        </p:txBody>
      </p:sp>
      <p:sp>
        <p:nvSpPr>
          <p:cNvPr id="69635" name="Content Placeholder 2"/>
          <p:cNvSpPr>
            <a:spLocks noGrp="1"/>
          </p:cNvSpPr>
          <p:nvPr>
            <p:ph idx="4294967295"/>
          </p:nvPr>
        </p:nvSpPr>
        <p:spPr>
          <a:xfrm>
            <a:off x="457200" y="838200"/>
            <a:ext cx="8229600" cy="5791200"/>
          </a:xfrm>
        </p:spPr>
        <p:txBody>
          <a:bodyPr/>
          <a:lstStyle/>
          <a:p>
            <a:pPr>
              <a:buFont typeface="Wingdings" pitchFamily="2" charset="2"/>
              <a:buChar char="Ø"/>
            </a:pPr>
            <a:endParaRPr lang="en-US" sz="1400" dirty="0" smtClean="0">
              <a:latin typeface="Arial" pitchFamily="34" charset="0"/>
              <a:cs typeface="Arial" pitchFamily="34" charset="0"/>
            </a:endParaRPr>
          </a:p>
          <a:p>
            <a:pPr>
              <a:buFont typeface="Wingdings" pitchFamily="2" charset="2"/>
              <a:buChar char="Ø"/>
            </a:pPr>
            <a:r>
              <a:rPr lang="en-US" sz="1400" dirty="0" smtClean="0">
                <a:latin typeface="Arial" pitchFamily="34" charset="0"/>
                <a:cs typeface="Arial" pitchFamily="34" charset="0"/>
              </a:rPr>
              <a:t>There must be a minimum of three shutdown buttons (Master Switches), one on each side of the car just behind the driver’s compartment at approximately the level of the driver’s head, and one on or near the instrument panel easily reachable by the driver.  These buttons, after being pushed must break the flow of current holding the accumulator isolation relays closed, shut down the engine, fuel pump(s), all power generation systems, and disconnect the Low Voltage systems from the LV battery</a:t>
            </a:r>
          </a:p>
          <a:p>
            <a:pPr>
              <a:buFont typeface="Wingdings" pitchFamily="2" charset="2"/>
              <a:buChar char="Ø"/>
            </a:pPr>
            <a:r>
              <a:rPr lang="en-US" sz="1400" dirty="0" smtClean="0">
                <a:latin typeface="Arial" pitchFamily="34" charset="0"/>
                <a:cs typeface="Arial" pitchFamily="34" charset="0"/>
              </a:rPr>
              <a:t>All drivers must be able to exit to the side of the vehicle in no more than 5 seconds</a:t>
            </a:r>
          </a:p>
          <a:p>
            <a:pPr>
              <a:buFont typeface="Wingdings" pitchFamily="2" charset="2"/>
              <a:buChar char="Ø"/>
            </a:pPr>
            <a:r>
              <a:rPr lang="en-US" sz="1400" dirty="0" smtClean="0">
                <a:latin typeface="Arial" pitchFamily="34" charset="0"/>
                <a:cs typeface="Arial" pitchFamily="34" charset="0"/>
              </a:rPr>
              <a:t>The driver must have adequate visibility to the front and sides of the car. With the driver seated in a normal driving position he/she must have a minimum field of vision of 200 degrees. The required visibility may be obtained by the driver turning his/her head and/or the use of mirrors </a:t>
            </a:r>
          </a:p>
          <a:p>
            <a:pPr>
              <a:buFont typeface="Wingdings" pitchFamily="2" charset="2"/>
              <a:buChar char="Ø"/>
            </a:pPr>
            <a:r>
              <a:rPr lang="en-US" sz="1400" dirty="0" smtClean="0">
                <a:latin typeface="Arial" pitchFamily="34" charset="0"/>
                <a:cs typeface="Arial" pitchFamily="34" charset="0"/>
              </a:rPr>
              <a:t>As far as the class goes there are also certain requirements that are to be met such as maintaining and updating an engineering notebook, which documents the decisions, designs/calculations/analysis and interactions made with the team or other people providing insight or help.  On an individual basis, there is also a specific objective of being able to give both oral and written reports on the success and specifications of the project</a:t>
            </a:r>
          </a:p>
          <a:p>
            <a:pPr>
              <a:buFont typeface="Wingdings" pitchFamily="2" charset="2"/>
              <a:buChar char="Ø"/>
            </a:pPr>
            <a:endParaRPr lang="en-US" sz="1600" dirty="0" smtClean="0">
              <a:latin typeface="Arial" pitchFamily="34" charset="0"/>
              <a:cs typeface="Arial" pitchFamily="34" charset="0"/>
            </a:endParaRPr>
          </a:p>
        </p:txBody>
      </p:sp>
      <p:pic>
        <p:nvPicPr>
          <p:cNvPr id="69636" name="Picture 3"/>
          <p:cNvPicPr>
            <a:picLocks noChangeAspect="1"/>
          </p:cNvPicPr>
          <p:nvPr/>
        </p:nvPicPr>
        <p:blipFill>
          <a:blip r:embed="rId2" cstate="print"/>
          <a:srcRect/>
          <a:stretch>
            <a:fillRect/>
          </a:stretch>
        </p:blipFill>
        <p:spPr bwMode="auto">
          <a:xfrm>
            <a:off x="2895600" y="4648200"/>
            <a:ext cx="3200400" cy="2209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67494"/>
            <a:ext cx="8229600" cy="951706"/>
          </a:xfrm>
        </p:spPr>
        <p:txBody>
          <a:bodyPr>
            <a:normAutofit fontScale="90000"/>
          </a:bodyPr>
          <a:lstStyle/>
          <a:p>
            <a:pPr marL="484632" indent="0" fontAlgn="auto">
              <a:spcAft>
                <a:spcPts val="0"/>
              </a:spcAft>
              <a:defRPr/>
            </a:pPr>
            <a:r>
              <a:rPr lang="en-US" b="1" dirty="0" smtClean="0">
                <a:solidFill>
                  <a:schemeClr val="accent1">
                    <a:tint val="83000"/>
                    <a:satMod val="150000"/>
                  </a:schemeClr>
                </a:solidFill>
                <a:latin typeface="Arial" pitchFamily="34" charset="0"/>
                <a:cs typeface="Arial" pitchFamily="34" charset="0"/>
              </a:rPr>
              <a:t>Non-functional Requirements</a:t>
            </a:r>
            <a:br>
              <a:rPr lang="en-US" b="1" dirty="0" smtClean="0">
                <a:solidFill>
                  <a:schemeClr val="accent1">
                    <a:tint val="83000"/>
                    <a:satMod val="150000"/>
                  </a:schemeClr>
                </a:solidFill>
                <a:latin typeface="Arial" pitchFamily="34" charset="0"/>
                <a:cs typeface="Arial" pitchFamily="34" charset="0"/>
              </a:rPr>
            </a:br>
            <a:endParaRPr lang="en-US" dirty="0">
              <a:solidFill>
                <a:schemeClr val="accent1">
                  <a:tint val="83000"/>
                  <a:satMod val="150000"/>
                </a:schemeClr>
              </a:solidFill>
              <a:latin typeface="Arial" pitchFamily="34" charset="0"/>
              <a:cs typeface="Arial" pitchFamily="34" charset="0"/>
            </a:endParaRPr>
          </a:p>
        </p:txBody>
      </p:sp>
      <p:sp>
        <p:nvSpPr>
          <p:cNvPr id="3" name="Content Placeholder 2"/>
          <p:cNvSpPr>
            <a:spLocks noGrp="1"/>
          </p:cNvSpPr>
          <p:nvPr>
            <p:ph idx="4294967295"/>
          </p:nvPr>
        </p:nvSpPr>
        <p:spPr>
          <a:xfrm>
            <a:off x="457200" y="914400"/>
            <a:ext cx="8153400" cy="3505200"/>
          </a:xfrm>
        </p:spPr>
        <p:txBody>
          <a:bodyPr>
            <a:normAutofit fontScale="92500" lnSpcReduction="10000"/>
          </a:bodyPr>
          <a:lstStyle/>
          <a:p>
            <a:pPr marL="448056" indent="-384048" fontAlgn="auto">
              <a:spcAft>
                <a:spcPts val="0"/>
              </a:spcAft>
              <a:buFont typeface="Wingdings 2"/>
              <a:buChar char=""/>
              <a:defRPr/>
            </a:pPr>
            <a:r>
              <a:rPr lang="en-US" sz="2000" dirty="0" smtClean="0">
                <a:latin typeface="Arial" pitchFamily="34" charset="0"/>
                <a:cs typeface="Arial" pitchFamily="34" charset="0"/>
              </a:rPr>
              <a:t>All vehicles must be equipped with an on-board Ground Fault Detector (GFD). This must be a Bender IR486, IR475LY, IR155-1, IR155-2, 8  or equivalent if approved by the organizers.  The output relay of this device must be wired in series with the shutdown buttons </a:t>
            </a:r>
          </a:p>
          <a:p>
            <a:pPr marL="448056" indent="-384048" fontAlgn="auto">
              <a:spcAft>
                <a:spcPts val="0"/>
              </a:spcAft>
              <a:buFont typeface="Wingdings 2"/>
              <a:buChar char=""/>
              <a:defRPr/>
            </a:pPr>
            <a:r>
              <a:rPr lang="en-US" sz="2000" dirty="0" smtClean="0">
                <a:latin typeface="Arial" pitchFamily="34" charset="0"/>
                <a:cs typeface="Arial" pitchFamily="34" charset="0"/>
              </a:rPr>
              <a:t>No HV connections may be exposed.  Non-conductive covers must prevent inadvertent human contact.  This would include crew members working on or inside the vehicle.  Covers must be secure and adequately rigid.  Body panels that must be removed to access other components, etc. are not a substitute for enclosing HV connections</a:t>
            </a:r>
          </a:p>
          <a:p>
            <a:pPr marL="448056" indent="-384048" fontAlgn="auto">
              <a:spcAft>
                <a:spcPts val="0"/>
              </a:spcAft>
              <a:buFont typeface="Wingdings 2"/>
              <a:buChar char=""/>
              <a:defRPr/>
            </a:pPr>
            <a:r>
              <a:rPr lang="en-US" sz="2000" dirty="0" smtClean="0">
                <a:latin typeface="Arial" pitchFamily="34" charset="0"/>
                <a:cs typeface="Arial" pitchFamily="34" charset="0"/>
              </a:rPr>
              <a:t>Insulated wires must be commercially marked with a wire gauge, temperature rating and insulation voltage rating</a:t>
            </a:r>
          </a:p>
          <a:p>
            <a:pPr marL="448056" indent="-384048" fontAlgn="auto">
              <a:spcAft>
                <a:spcPts val="0"/>
              </a:spcAft>
              <a:buFont typeface="Wingdings 2"/>
              <a:buChar char=""/>
              <a:defRPr/>
            </a:pPr>
            <a:endParaRPr lang="en-US" dirty="0">
              <a:latin typeface="Arial" pitchFamily="34" charset="0"/>
              <a:cs typeface="Arial" pitchFamily="34" charset="0"/>
            </a:endParaRPr>
          </a:p>
        </p:txBody>
      </p:sp>
      <p:pic>
        <p:nvPicPr>
          <p:cNvPr id="70660" name="Picture 3"/>
          <p:cNvPicPr>
            <a:picLocks noChangeAspect="1"/>
          </p:cNvPicPr>
          <p:nvPr/>
        </p:nvPicPr>
        <p:blipFill>
          <a:blip r:embed="rId2" cstate="print"/>
          <a:srcRect/>
          <a:stretch>
            <a:fillRect/>
          </a:stretch>
        </p:blipFill>
        <p:spPr bwMode="auto">
          <a:xfrm>
            <a:off x="2133600" y="4406900"/>
            <a:ext cx="4800600" cy="2374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0"/>
            <a:ext cx="8229600" cy="5715000"/>
          </a:xfrm>
        </p:spPr>
        <p:txBody>
          <a:bodyPr>
            <a:noAutofit/>
          </a:bodyPr>
          <a:lstStyle/>
          <a:p>
            <a:pPr marL="484632" indent="0" algn="ctr" fontAlgn="auto">
              <a:spcAft>
                <a:spcPts val="0"/>
              </a:spcAft>
              <a:defRPr/>
            </a:pPr>
            <a:r>
              <a:rPr lang="en-US" sz="7200" b="1" dirty="0" smtClean="0">
                <a:solidFill>
                  <a:schemeClr val="accent1">
                    <a:tint val="83000"/>
                    <a:satMod val="150000"/>
                  </a:schemeClr>
                </a:solidFill>
                <a:latin typeface="Arial" pitchFamily="34" charset="0"/>
                <a:cs typeface="Arial" pitchFamily="34" charset="0"/>
              </a:rPr>
              <a:t>Constraints &amp; Test Plans</a:t>
            </a:r>
            <a:endParaRPr lang="en-US" sz="7200" dirty="0">
              <a:solidFill>
                <a:schemeClr val="accent1">
                  <a:tint val="83000"/>
                  <a:satMod val="150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84632" indent="0" algn="ctr" fontAlgn="auto">
              <a:spcAft>
                <a:spcPts val="0"/>
              </a:spcAft>
              <a:defRPr/>
            </a:pPr>
            <a:r>
              <a:rPr lang="en-US" sz="4400" b="1" dirty="0" smtClean="0">
                <a:solidFill>
                  <a:schemeClr val="accent1">
                    <a:tint val="83000"/>
                    <a:satMod val="150000"/>
                  </a:schemeClr>
                </a:solidFill>
                <a:latin typeface="Arial" pitchFamily="34" charset="0"/>
                <a:cs typeface="Arial" pitchFamily="34" charset="0"/>
              </a:rPr>
              <a:t>Constraints</a:t>
            </a:r>
            <a:endParaRPr lang="en-US" sz="4400" b="1" dirty="0">
              <a:solidFill>
                <a:schemeClr val="accent1">
                  <a:tint val="83000"/>
                  <a:satMod val="150000"/>
                </a:schemeClr>
              </a:solidFill>
              <a:latin typeface="Arial" pitchFamily="34" charset="0"/>
              <a:cs typeface="Arial" pitchFamily="34" charset="0"/>
            </a:endParaRPr>
          </a:p>
        </p:txBody>
      </p:sp>
      <p:sp>
        <p:nvSpPr>
          <p:cNvPr id="37890" name="Content Placeholder 2"/>
          <p:cNvSpPr>
            <a:spLocks noGrp="1"/>
          </p:cNvSpPr>
          <p:nvPr>
            <p:ph idx="1"/>
          </p:nvPr>
        </p:nvSpPr>
        <p:spPr>
          <a:xfrm>
            <a:off x="381000" y="1371600"/>
            <a:ext cx="8229600" cy="5181600"/>
          </a:xfrm>
        </p:spPr>
        <p:txBody>
          <a:bodyPr/>
          <a:lstStyle/>
          <a:p>
            <a:pPr>
              <a:buFont typeface="Wingdings" pitchFamily="2" charset="2"/>
              <a:buChar char="Ø"/>
            </a:pPr>
            <a:r>
              <a:rPr lang="en-US" sz="1600" dirty="0" smtClean="0">
                <a:latin typeface="Arial" pitchFamily="34" charset="0"/>
                <a:cs typeface="Arial" pitchFamily="34" charset="0"/>
              </a:rPr>
              <a:t>Engines with exhaust cannot exceed 110 </a:t>
            </a:r>
            <a:r>
              <a:rPr lang="en-US" sz="1600" dirty="0" err="1" smtClean="0">
                <a:latin typeface="Arial" pitchFamily="34" charset="0"/>
                <a:cs typeface="Arial" pitchFamily="34" charset="0"/>
              </a:rPr>
              <a:t>dBA</a:t>
            </a:r>
            <a:endParaRPr lang="en-US" sz="1600" dirty="0" smtClean="0">
              <a:latin typeface="Arial" pitchFamily="34" charset="0"/>
              <a:cs typeface="Arial" pitchFamily="34" charset="0"/>
            </a:endParaRPr>
          </a:p>
          <a:p>
            <a:pPr>
              <a:buFont typeface="Wingdings" pitchFamily="2" charset="2"/>
              <a:buChar char="Ø"/>
            </a:pPr>
            <a:endParaRPr lang="en-US" sz="1600" dirty="0" smtClean="0">
              <a:latin typeface="Arial" pitchFamily="34" charset="0"/>
              <a:cs typeface="Arial" pitchFamily="34" charset="0"/>
            </a:endParaRPr>
          </a:p>
          <a:p>
            <a:pPr>
              <a:buFont typeface="Wingdings" pitchFamily="2" charset="2"/>
              <a:buChar char="Ø"/>
            </a:pPr>
            <a:r>
              <a:rPr lang="en-US" sz="1600" dirty="0" smtClean="0">
                <a:latin typeface="Arial" pitchFamily="34" charset="0"/>
                <a:cs typeface="Arial" pitchFamily="34" charset="0"/>
              </a:rPr>
              <a:t>Fully operational suspension system with shock absorbers, front and rear, with usable wheel travel of at least 2 inches, with a 1 inch jounce and 1 inch rebound</a:t>
            </a:r>
          </a:p>
          <a:p>
            <a:pPr>
              <a:buFont typeface="Wingdings" pitchFamily="2" charset="2"/>
              <a:buChar char="Ø"/>
            </a:pPr>
            <a:endParaRPr lang="en-US" sz="1600" dirty="0" smtClean="0">
              <a:latin typeface="Arial" pitchFamily="34" charset="0"/>
              <a:cs typeface="Arial" pitchFamily="34" charset="0"/>
            </a:endParaRPr>
          </a:p>
          <a:p>
            <a:pPr>
              <a:buFont typeface="Wingdings" pitchFamily="2" charset="2"/>
              <a:buChar char="Ø"/>
            </a:pPr>
            <a:r>
              <a:rPr lang="en-US" sz="1600" dirty="0" smtClean="0">
                <a:latin typeface="Arial" pitchFamily="34" charset="0"/>
                <a:cs typeface="Arial" pitchFamily="34" charset="0"/>
              </a:rPr>
              <a:t>The brake pedal must be designed to withstand a force of 2 kN without any failure in the brake system or brake pedal</a:t>
            </a:r>
          </a:p>
          <a:p>
            <a:pPr>
              <a:buFont typeface="Wingdings" pitchFamily="2" charset="2"/>
              <a:buChar char="Ø"/>
            </a:pPr>
            <a:endParaRPr lang="en-US" sz="1600" dirty="0" smtClean="0">
              <a:latin typeface="Arial" pitchFamily="34" charset="0"/>
              <a:cs typeface="Arial" pitchFamily="34" charset="0"/>
            </a:endParaRPr>
          </a:p>
          <a:p>
            <a:pPr>
              <a:buFont typeface="Wingdings" pitchFamily="2" charset="2"/>
              <a:buChar char="Ø"/>
            </a:pPr>
            <a:r>
              <a:rPr lang="en-US" sz="1600" dirty="0" smtClean="0">
                <a:latin typeface="Arial" pitchFamily="34" charset="0"/>
                <a:cs typeface="Arial" pitchFamily="34" charset="0"/>
              </a:rPr>
              <a:t>Allowable steering system free play is limited to 7 degrees total measured at the steering wheel</a:t>
            </a:r>
          </a:p>
          <a:p>
            <a:pPr>
              <a:buFont typeface="Wingdings" pitchFamily="2" charset="2"/>
              <a:buChar char="Ø"/>
            </a:pPr>
            <a:endParaRPr lang="en-US" sz="1600" dirty="0" smtClean="0">
              <a:latin typeface="Arial" pitchFamily="34" charset="0"/>
              <a:cs typeface="Arial" pitchFamily="34" charset="0"/>
            </a:endParaRPr>
          </a:p>
          <a:p>
            <a:pPr>
              <a:buFont typeface="Wingdings" pitchFamily="2" charset="2"/>
              <a:buChar char="Ø"/>
            </a:pPr>
            <a:r>
              <a:rPr lang="en-US" sz="1600" dirty="0" smtClean="0">
                <a:latin typeface="Arial" pitchFamily="34" charset="0"/>
                <a:cs typeface="Arial" pitchFamily="34" charset="0"/>
              </a:rPr>
              <a:t>Up to 50% of brake pedal travel may be dedicated to activating regenerative braking systems, but the remaining travel must be mechanically activate the hydraulic system</a:t>
            </a:r>
          </a:p>
          <a:p>
            <a:pPr>
              <a:buFont typeface="Wingdings" pitchFamily="2" charset="2"/>
              <a:buChar char="Ø"/>
            </a:pPr>
            <a:endParaRPr lang="en-US" sz="1600" dirty="0" smtClean="0">
              <a:latin typeface="Arial" pitchFamily="34" charset="0"/>
              <a:cs typeface="Arial" pitchFamily="34" charset="0"/>
            </a:endParaRPr>
          </a:p>
          <a:p>
            <a:pPr>
              <a:buFont typeface="Wingdings" pitchFamily="2" charset="2"/>
              <a:buChar char="Ø"/>
            </a:pPr>
            <a:r>
              <a:rPr lang="en-US" sz="1600" dirty="0" smtClean="0">
                <a:latin typeface="Arial" pitchFamily="34" charset="0"/>
                <a:cs typeface="Arial" pitchFamily="34" charset="0"/>
              </a:rPr>
              <a:t>The impact attenuator must be at least 7.8 inches long and installed forward on the front bulkhead</a:t>
            </a:r>
          </a:p>
          <a:p>
            <a:pPr>
              <a:buFont typeface="Wingdings" pitchFamily="2" charset="2"/>
              <a:buChar char="Ø"/>
            </a:pPr>
            <a:endParaRPr lang="en-US" sz="1600" dirty="0" smtClean="0">
              <a:latin typeface="Arial" pitchFamily="34" charset="0"/>
              <a:cs typeface="Arial" pitchFamily="34" charset="0"/>
            </a:endParaRPr>
          </a:p>
          <a:p>
            <a:pPr>
              <a:buFont typeface="Wingdings" pitchFamily="2" charset="2"/>
              <a:buChar char="Ø"/>
            </a:pPr>
            <a:endParaRPr lang="en-US" sz="1600" dirty="0" smtClean="0">
              <a:latin typeface="Arial" pitchFamily="34" charset="0"/>
              <a:cs typeface="Arial" pitchFamily="34" charset="0"/>
            </a:endParaRPr>
          </a:p>
          <a:p>
            <a:pPr>
              <a:buFont typeface="Wingdings 2" pitchFamily="18" charset="2"/>
              <a:buNone/>
            </a:pPr>
            <a:r>
              <a:rPr lang="en-US" sz="1600" dirty="0" smtClean="0">
                <a:latin typeface="Arial" pitchFamily="34" charset="0"/>
                <a:cs typeface="Arial" pitchFamily="34" charset="0"/>
              </a:rPr>
              <a:t>                              </a:t>
            </a:r>
          </a:p>
          <a:p>
            <a:pPr>
              <a:buFont typeface="Wingdings" pitchFamily="2" charset="2"/>
              <a:buChar char="Ø"/>
            </a:pPr>
            <a:endParaRPr lang="en-US" sz="16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pPr marL="484632" indent="0" algn="ctr" fontAlgn="auto">
              <a:spcAft>
                <a:spcPts val="0"/>
              </a:spcAft>
              <a:defRPr/>
            </a:pPr>
            <a:r>
              <a:rPr lang="en-US" sz="4400" b="1" dirty="0" smtClean="0">
                <a:solidFill>
                  <a:schemeClr val="accent1">
                    <a:tint val="83000"/>
                    <a:satMod val="150000"/>
                  </a:schemeClr>
                </a:solidFill>
                <a:latin typeface="Arial" pitchFamily="34" charset="0"/>
                <a:cs typeface="Arial" pitchFamily="34" charset="0"/>
              </a:rPr>
              <a:t>Preliminary Test Plan</a:t>
            </a:r>
            <a:endParaRPr lang="en-US" sz="4400" dirty="0">
              <a:solidFill>
                <a:schemeClr val="accent1">
                  <a:tint val="83000"/>
                  <a:satMod val="150000"/>
                </a:schemeClr>
              </a:solidFill>
              <a:latin typeface="Arial" pitchFamily="34" charset="0"/>
              <a:cs typeface="Arial" pitchFamily="34" charset="0"/>
            </a:endParaRPr>
          </a:p>
        </p:txBody>
      </p:sp>
      <p:sp>
        <p:nvSpPr>
          <p:cNvPr id="39938" name="Content Placeholder 2"/>
          <p:cNvSpPr>
            <a:spLocks noGrp="1"/>
          </p:cNvSpPr>
          <p:nvPr>
            <p:ph idx="1"/>
          </p:nvPr>
        </p:nvSpPr>
        <p:spPr>
          <a:xfrm>
            <a:off x="457200" y="1371600"/>
            <a:ext cx="8229600" cy="5486400"/>
          </a:xfrm>
        </p:spPr>
        <p:txBody>
          <a:bodyPr/>
          <a:lstStyle/>
          <a:p>
            <a:pPr>
              <a:lnSpc>
                <a:spcPct val="50000"/>
              </a:lnSpc>
              <a:buFont typeface="Wingdings 2" pitchFamily="18" charset="2"/>
              <a:buNone/>
            </a:pPr>
            <a:r>
              <a:rPr lang="en-US" sz="2000" b="1" dirty="0" smtClean="0">
                <a:latin typeface="Arial" charset="0"/>
                <a:cs typeface="Arial" charset="0"/>
              </a:rPr>
              <a:t>Must Test Acceleration</a:t>
            </a:r>
          </a:p>
          <a:p>
            <a:pPr>
              <a:lnSpc>
                <a:spcPct val="50000"/>
              </a:lnSpc>
              <a:buFont typeface="Wingdings 2" pitchFamily="18" charset="2"/>
              <a:buNone/>
            </a:pPr>
            <a:endParaRPr lang="en-US" sz="1600" dirty="0" smtClean="0">
              <a:latin typeface="Arial" charset="0"/>
              <a:cs typeface="Arial" charset="0"/>
            </a:endParaRPr>
          </a:p>
          <a:p>
            <a:pPr lvl="1">
              <a:lnSpc>
                <a:spcPct val="50000"/>
              </a:lnSpc>
              <a:buFont typeface="Wingdings" pitchFamily="2" charset="2"/>
              <a:buChar char="Ø"/>
            </a:pPr>
            <a:r>
              <a:rPr lang="en-US" sz="1600" dirty="0" smtClean="0">
                <a:latin typeface="Arial" charset="0"/>
                <a:cs typeface="Arial" charset="0"/>
              </a:rPr>
              <a:t>Complete the 75 meter run in less than 10 seconds using only the </a:t>
            </a:r>
          </a:p>
          <a:p>
            <a:pPr lvl="1">
              <a:lnSpc>
                <a:spcPct val="70000"/>
              </a:lnSpc>
              <a:buFont typeface="Verdana" pitchFamily="34" charset="0"/>
              <a:buNone/>
            </a:pPr>
            <a:endParaRPr lang="en-US" sz="1600" dirty="0" smtClean="0">
              <a:latin typeface="Arial" charset="0"/>
              <a:cs typeface="Arial" charset="0"/>
            </a:endParaRPr>
          </a:p>
          <a:p>
            <a:pPr lvl="1">
              <a:lnSpc>
                <a:spcPct val="70000"/>
              </a:lnSpc>
              <a:buFont typeface="Verdana" pitchFamily="34" charset="0"/>
              <a:buNone/>
            </a:pPr>
            <a:r>
              <a:rPr lang="en-US" sz="1600" dirty="0" smtClean="0">
                <a:latin typeface="Arial" charset="0"/>
                <a:cs typeface="Arial" charset="0"/>
              </a:rPr>
              <a:t>	electric motor</a:t>
            </a:r>
          </a:p>
          <a:p>
            <a:pPr lvl="1">
              <a:lnSpc>
                <a:spcPct val="70000"/>
              </a:lnSpc>
              <a:buNone/>
            </a:pPr>
            <a:endParaRPr lang="en-US" sz="1600" dirty="0" smtClean="0">
              <a:latin typeface="Arial" charset="0"/>
              <a:cs typeface="Arial" charset="0"/>
            </a:endParaRPr>
          </a:p>
          <a:p>
            <a:pPr lvl="1">
              <a:lnSpc>
                <a:spcPct val="70000"/>
              </a:lnSpc>
              <a:buFont typeface="Wingdings" pitchFamily="2" charset="2"/>
              <a:buChar char="Ø"/>
            </a:pPr>
            <a:r>
              <a:rPr lang="en-US" sz="1600" dirty="0" smtClean="0">
                <a:latin typeface="Arial" charset="0"/>
                <a:cs typeface="Arial" charset="0"/>
              </a:rPr>
              <a:t>If test fails, cannot further compete in competition</a:t>
            </a:r>
          </a:p>
          <a:p>
            <a:pPr lvl="1">
              <a:lnSpc>
                <a:spcPct val="70000"/>
              </a:lnSpc>
              <a:buFont typeface="Wingdings" pitchFamily="2" charset="2"/>
              <a:buChar char="Ø"/>
            </a:pPr>
            <a:endParaRPr lang="en-US" sz="1700" dirty="0" smtClean="0">
              <a:latin typeface="Arial" charset="0"/>
              <a:cs typeface="Arial" charset="0"/>
            </a:endParaRPr>
          </a:p>
          <a:p>
            <a:pPr>
              <a:lnSpc>
                <a:spcPct val="70000"/>
              </a:lnSpc>
              <a:buFont typeface="Wingdings 2" pitchFamily="18" charset="2"/>
              <a:buNone/>
            </a:pPr>
            <a:endParaRPr lang="en-US" dirty="0" smtClean="0">
              <a:latin typeface="Arial" charset="0"/>
              <a:cs typeface="Arial" charset="0"/>
            </a:endParaRPr>
          </a:p>
          <a:p>
            <a:pPr>
              <a:lnSpc>
                <a:spcPct val="70000"/>
              </a:lnSpc>
              <a:buFont typeface="Wingdings 2" pitchFamily="18" charset="2"/>
              <a:buNone/>
            </a:pPr>
            <a:endParaRPr lang="en-US" sz="1600" dirty="0" smtClean="0">
              <a:latin typeface="Arial" charset="0"/>
              <a:cs typeface="Arial" charset="0"/>
            </a:endParaRPr>
          </a:p>
          <a:p>
            <a:pPr>
              <a:lnSpc>
                <a:spcPct val="70000"/>
              </a:lnSpc>
              <a:buFont typeface="Wingdings 2" pitchFamily="18" charset="2"/>
              <a:buNone/>
            </a:pPr>
            <a:endParaRPr lang="en-US" sz="1600" dirty="0" smtClean="0">
              <a:latin typeface="Arial" charset="0"/>
              <a:cs typeface="Arial" charset="0"/>
            </a:endParaRPr>
          </a:p>
          <a:p>
            <a:pPr>
              <a:lnSpc>
                <a:spcPct val="70000"/>
              </a:lnSpc>
              <a:buFont typeface="Wingdings 2" pitchFamily="18" charset="2"/>
              <a:buNone/>
            </a:pPr>
            <a:endParaRPr lang="en-US" sz="1600" dirty="0" smtClean="0">
              <a:latin typeface="Arial" charset="0"/>
              <a:cs typeface="Arial" charset="0"/>
            </a:endParaRPr>
          </a:p>
          <a:p>
            <a:pPr>
              <a:lnSpc>
                <a:spcPct val="70000"/>
              </a:lnSpc>
              <a:buFont typeface="Wingdings 2" pitchFamily="18" charset="2"/>
              <a:buNone/>
            </a:pPr>
            <a:endParaRPr lang="en-US" sz="1600" dirty="0" smtClean="0">
              <a:latin typeface="Arial" charset="0"/>
              <a:cs typeface="Arial" charset="0"/>
            </a:endParaRPr>
          </a:p>
          <a:p>
            <a:pPr>
              <a:lnSpc>
                <a:spcPct val="70000"/>
              </a:lnSpc>
              <a:buFont typeface="Wingdings 2" pitchFamily="18" charset="2"/>
              <a:buNone/>
            </a:pPr>
            <a:endParaRPr lang="en-US" sz="1600" dirty="0" smtClean="0">
              <a:latin typeface="Arial" charset="0"/>
              <a:cs typeface="Arial" charset="0"/>
            </a:endParaRPr>
          </a:p>
          <a:p>
            <a:pPr>
              <a:lnSpc>
                <a:spcPct val="70000"/>
              </a:lnSpc>
              <a:buFont typeface="Wingdings 2" pitchFamily="18" charset="2"/>
              <a:buNone/>
            </a:pPr>
            <a:endParaRPr lang="en-US" sz="1600" dirty="0" smtClean="0">
              <a:latin typeface="Arial" charset="0"/>
              <a:cs typeface="Arial" charset="0"/>
            </a:endParaRPr>
          </a:p>
          <a:p>
            <a:pPr>
              <a:lnSpc>
                <a:spcPct val="70000"/>
              </a:lnSpc>
              <a:buFont typeface="Wingdings 2" pitchFamily="18" charset="2"/>
              <a:buNone/>
            </a:pPr>
            <a:endParaRPr lang="en-US" dirty="0" smtClean="0">
              <a:latin typeface="Arial" charset="0"/>
              <a:cs typeface="Arial" charset="0"/>
            </a:endParaRPr>
          </a:p>
        </p:txBody>
      </p:sp>
      <p:sp>
        <p:nvSpPr>
          <p:cNvPr id="39939" name="TextBox 3"/>
          <p:cNvSpPr txBox="1">
            <a:spLocks noChangeArrowheads="1"/>
          </p:cNvSpPr>
          <p:nvPr/>
        </p:nvSpPr>
        <p:spPr bwMode="auto">
          <a:xfrm>
            <a:off x="609600" y="2971800"/>
            <a:ext cx="3962400" cy="400050"/>
          </a:xfrm>
          <a:prstGeom prst="rect">
            <a:avLst/>
          </a:prstGeom>
          <a:noFill/>
          <a:ln w="9525">
            <a:noFill/>
            <a:miter lim="800000"/>
            <a:headEnd/>
            <a:tailEnd/>
          </a:ln>
        </p:spPr>
        <p:txBody>
          <a:bodyPr>
            <a:spAutoFit/>
          </a:bodyPr>
          <a:lstStyle/>
          <a:p>
            <a:r>
              <a:rPr lang="en-US" sz="2000" b="1" dirty="0">
                <a:cs typeface="Arial" charset="0"/>
              </a:rPr>
              <a:t>Must Test Endurance </a:t>
            </a:r>
          </a:p>
        </p:txBody>
      </p:sp>
      <p:sp>
        <p:nvSpPr>
          <p:cNvPr id="39940" name="TextBox 4"/>
          <p:cNvSpPr txBox="1">
            <a:spLocks noChangeArrowheads="1"/>
          </p:cNvSpPr>
          <p:nvPr/>
        </p:nvSpPr>
        <p:spPr bwMode="auto">
          <a:xfrm>
            <a:off x="990600" y="3886200"/>
            <a:ext cx="7620000" cy="338138"/>
          </a:xfrm>
          <a:prstGeom prst="rect">
            <a:avLst/>
          </a:prstGeom>
          <a:noFill/>
          <a:ln w="9525">
            <a:noFill/>
            <a:miter lim="800000"/>
            <a:headEnd/>
            <a:tailEnd/>
          </a:ln>
        </p:spPr>
        <p:txBody>
          <a:bodyPr>
            <a:spAutoFit/>
          </a:bodyPr>
          <a:lstStyle/>
          <a:p>
            <a:pPr>
              <a:buClr>
                <a:schemeClr val="accent1"/>
              </a:buClr>
              <a:buFont typeface="Wingdings" pitchFamily="2" charset="2"/>
              <a:buChar char="Ø"/>
            </a:pPr>
            <a:r>
              <a:rPr lang="en-US" sz="1600" dirty="0">
                <a:latin typeface="Calibri" pitchFamily="34" charset="0"/>
              </a:rPr>
              <a:t>  Complete as many laps as possible in 60 minutes with a given amount of </a:t>
            </a:r>
            <a:r>
              <a:rPr lang="en-US" sz="1600" dirty="0" smtClean="0">
                <a:latin typeface="Calibri" pitchFamily="34" charset="0"/>
              </a:rPr>
              <a:t>fuel</a:t>
            </a:r>
            <a:endParaRPr lang="en-US" sz="1600" dirty="0">
              <a:latin typeface="Calibri" pitchFamily="34" charset="0"/>
            </a:endParaRPr>
          </a:p>
        </p:txBody>
      </p:sp>
      <p:sp>
        <p:nvSpPr>
          <p:cNvPr id="39941" name="TextBox 6"/>
          <p:cNvSpPr txBox="1">
            <a:spLocks noChangeArrowheads="1"/>
          </p:cNvSpPr>
          <p:nvPr/>
        </p:nvSpPr>
        <p:spPr bwMode="auto">
          <a:xfrm>
            <a:off x="533400" y="4648200"/>
            <a:ext cx="3048000" cy="400050"/>
          </a:xfrm>
          <a:prstGeom prst="rect">
            <a:avLst/>
          </a:prstGeom>
          <a:noFill/>
          <a:ln w="9525">
            <a:noFill/>
            <a:miter lim="800000"/>
            <a:headEnd/>
            <a:tailEnd/>
          </a:ln>
        </p:spPr>
        <p:txBody>
          <a:bodyPr>
            <a:spAutoFit/>
          </a:bodyPr>
          <a:lstStyle/>
          <a:p>
            <a:r>
              <a:rPr lang="en-US" sz="2000" b="1" dirty="0">
                <a:cs typeface="Arial" charset="0"/>
              </a:rPr>
              <a:t>Must Test Autocross</a:t>
            </a:r>
          </a:p>
        </p:txBody>
      </p:sp>
      <p:sp>
        <p:nvSpPr>
          <p:cNvPr id="39942" name="TextBox 9"/>
          <p:cNvSpPr txBox="1">
            <a:spLocks noChangeArrowheads="1"/>
          </p:cNvSpPr>
          <p:nvPr/>
        </p:nvSpPr>
        <p:spPr bwMode="auto">
          <a:xfrm>
            <a:off x="990600" y="4267200"/>
            <a:ext cx="3352800" cy="338138"/>
          </a:xfrm>
          <a:prstGeom prst="rect">
            <a:avLst/>
          </a:prstGeom>
          <a:noFill/>
          <a:ln w="9525">
            <a:noFill/>
            <a:miter lim="800000"/>
            <a:headEnd/>
            <a:tailEnd/>
          </a:ln>
        </p:spPr>
        <p:txBody>
          <a:bodyPr>
            <a:spAutoFit/>
          </a:bodyPr>
          <a:lstStyle/>
          <a:p>
            <a:pPr>
              <a:buClr>
                <a:schemeClr val="accent1"/>
              </a:buClr>
              <a:buFont typeface="Wingdings" pitchFamily="2" charset="2"/>
              <a:buChar char="Ø"/>
            </a:pPr>
            <a:r>
              <a:rPr lang="en-US" sz="1600" dirty="0">
                <a:cs typeface="Arial" charset="0"/>
              </a:rPr>
              <a:t>  </a:t>
            </a:r>
            <a:r>
              <a:rPr lang="en-US" sz="1600" dirty="0" smtClean="0">
                <a:cs typeface="Arial" charset="0"/>
              </a:rPr>
              <a:t>Lap time not relevant</a:t>
            </a:r>
            <a:endParaRPr lang="en-US" sz="1600" dirty="0">
              <a:cs typeface="Arial" charset="0"/>
            </a:endParaRPr>
          </a:p>
        </p:txBody>
      </p:sp>
      <p:sp>
        <p:nvSpPr>
          <p:cNvPr id="39943" name="TextBox 10"/>
          <p:cNvSpPr txBox="1">
            <a:spLocks noChangeArrowheads="1"/>
          </p:cNvSpPr>
          <p:nvPr/>
        </p:nvSpPr>
        <p:spPr bwMode="auto">
          <a:xfrm>
            <a:off x="990600" y="3505200"/>
            <a:ext cx="7239000" cy="584775"/>
          </a:xfrm>
          <a:prstGeom prst="rect">
            <a:avLst/>
          </a:prstGeom>
          <a:noFill/>
          <a:ln w="9525">
            <a:noFill/>
            <a:miter lim="800000"/>
            <a:headEnd/>
            <a:tailEnd/>
          </a:ln>
        </p:spPr>
        <p:txBody>
          <a:bodyPr wrap="square">
            <a:spAutoFit/>
          </a:bodyPr>
          <a:lstStyle/>
          <a:p>
            <a:pPr>
              <a:buClr>
                <a:schemeClr val="accent1"/>
              </a:buClr>
              <a:buFont typeface="Wingdings" pitchFamily="2" charset="2"/>
              <a:buChar char="Ø"/>
            </a:pPr>
            <a:r>
              <a:rPr lang="en-US" sz="1600" dirty="0">
                <a:cs typeface="Arial" charset="0"/>
              </a:rPr>
              <a:t>   2011 Formula Hybrid Energy Allocation: 20 </a:t>
            </a:r>
            <a:r>
              <a:rPr lang="en-US" sz="1600" dirty="0" smtClean="0">
                <a:cs typeface="Arial" charset="0"/>
              </a:rPr>
              <a:t>MJ</a:t>
            </a:r>
            <a:endParaRPr lang="en-US" sz="1600" dirty="0">
              <a:cs typeface="Arial" charset="0"/>
            </a:endParaRPr>
          </a:p>
          <a:p>
            <a:endParaRPr lang="en-US" sz="1600" dirty="0">
              <a:latin typeface="Calibri" pitchFamily="34" charset="0"/>
            </a:endParaRPr>
          </a:p>
        </p:txBody>
      </p:sp>
      <p:sp>
        <p:nvSpPr>
          <p:cNvPr id="39944" name="TextBox 12"/>
          <p:cNvSpPr txBox="1">
            <a:spLocks noChangeArrowheads="1"/>
          </p:cNvSpPr>
          <p:nvPr/>
        </p:nvSpPr>
        <p:spPr bwMode="auto">
          <a:xfrm>
            <a:off x="914400" y="5105400"/>
            <a:ext cx="6934200" cy="1323975"/>
          </a:xfrm>
          <a:prstGeom prst="rect">
            <a:avLst/>
          </a:prstGeom>
          <a:noFill/>
          <a:ln w="9525">
            <a:noFill/>
            <a:miter lim="800000"/>
            <a:headEnd/>
            <a:tailEnd/>
          </a:ln>
        </p:spPr>
        <p:txBody>
          <a:bodyPr>
            <a:spAutoFit/>
          </a:bodyPr>
          <a:lstStyle/>
          <a:p>
            <a:pPr>
              <a:buClr>
                <a:schemeClr val="accent1"/>
              </a:buClr>
              <a:buFont typeface="Wingdings" pitchFamily="2" charset="2"/>
              <a:buChar char="Ø"/>
            </a:pPr>
            <a:r>
              <a:rPr lang="en-US" sz="1600" dirty="0">
                <a:cs typeface="Arial" charset="0"/>
              </a:rPr>
              <a:t> Objective is to test the cars on maneuverability and the handling on a tight course without the hindrance of competing cars (2 Laps/Best time</a:t>
            </a:r>
            <a:r>
              <a:rPr lang="en-US" sz="1600" dirty="0" smtClean="0">
                <a:cs typeface="Arial" charset="0"/>
              </a:rPr>
              <a:t>)</a:t>
            </a:r>
            <a:endParaRPr lang="en-US" sz="1600" dirty="0">
              <a:cs typeface="Arial" charset="0"/>
            </a:endParaRPr>
          </a:p>
          <a:p>
            <a:pPr>
              <a:buClr>
                <a:schemeClr val="accent1"/>
              </a:buClr>
              <a:buFont typeface="Wingdings" pitchFamily="2" charset="2"/>
              <a:buChar char="Ø"/>
            </a:pPr>
            <a:endParaRPr lang="en-US" sz="1600" dirty="0">
              <a:cs typeface="Arial" charset="0"/>
            </a:endParaRPr>
          </a:p>
          <a:p>
            <a:pPr>
              <a:buClr>
                <a:schemeClr val="accent1"/>
              </a:buClr>
              <a:buFont typeface="Wingdings" pitchFamily="2" charset="2"/>
              <a:buChar char="Ø"/>
            </a:pPr>
            <a:r>
              <a:rPr lang="en-US" sz="1600" dirty="0">
                <a:cs typeface="Arial" charset="0"/>
              </a:rPr>
              <a:t>The autocross event combines the performance features of acceleration, braking and cornering into one </a:t>
            </a:r>
            <a:r>
              <a:rPr lang="en-US" sz="1600" dirty="0" smtClean="0">
                <a:cs typeface="Arial" charset="0"/>
              </a:rPr>
              <a:t>event</a:t>
            </a:r>
            <a:endParaRPr lang="en-US" sz="1600" dirty="0">
              <a:cs typeface="Arial"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84632" indent="0" algn="ctr" fontAlgn="auto">
              <a:spcAft>
                <a:spcPts val="0"/>
              </a:spcAft>
              <a:defRPr/>
            </a:pPr>
            <a:r>
              <a:rPr lang="en-US" sz="4400" b="1" dirty="0" smtClean="0">
                <a:solidFill>
                  <a:schemeClr val="accent1">
                    <a:tint val="83000"/>
                    <a:satMod val="150000"/>
                  </a:schemeClr>
                </a:solidFill>
                <a:latin typeface="Arial" pitchFamily="34" charset="0"/>
                <a:cs typeface="Arial" pitchFamily="34" charset="0"/>
              </a:rPr>
              <a:t>Capabilities Test Plan</a:t>
            </a:r>
            <a:endParaRPr lang="en-US" sz="4400" dirty="0">
              <a:solidFill>
                <a:schemeClr val="accent1">
                  <a:tint val="83000"/>
                  <a:satMod val="150000"/>
                </a:schemeClr>
              </a:solidFill>
              <a:latin typeface="Arial" pitchFamily="34" charset="0"/>
              <a:cs typeface="Arial" pitchFamily="34" charset="0"/>
            </a:endParaRPr>
          </a:p>
        </p:txBody>
      </p:sp>
      <p:sp>
        <p:nvSpPr>
          <p:cNvPr id="41986" name="Content Placeholder 2"/>
          <p:cNvSpPr>
            <a:spLocks noGrp="1"/>
          </p:cNvSpPr>
          <p:nvPr>
            <p:ph idx="1"/>
          </p:nvPr>
        </p:nvSpPr>
        <p:spPr>
          <a:xfrm>
            <a:off x="0" y="1295400"/>
            <a:ext cx="9144000" cy="5562600"/>
          </a:xfrm>
        </p:spPr>
        <p:txBody>
          <a:bodyPr/>
          <a:lstStyle/>
          <a:p>
            <a:pPr>
              <a:buFont typeface="Wingdings 2" pitchFamily="18" charset="2"/>
              <a:buNone/>
            </a:pPr>
            <a:r>
              <a:rPr lang="en-US" sz="1800" b="1" dirty="0" smtClean="0">
                <a:latin typeface="Arial" charset="0"/>
                <a:cs typeface="Arial" charset="0"/>
              </a:rPr>
              <a:t>Acceleration</a:t>
            </a:r>
          </a:p>
          <a:p>
            <a:pPr>
              <a:buFont typeface="Wingdings 2" pitchFamily="18" charset="2"/>
              <a:buNone/>
            </a:pPr>
            <a:endParaRPr lang="en-US" sz="1800" dirty="0" smtClean="0">
              <a:latin typeface="Arial" charset="0"/>
              <a:cs typeface="Arial" charset="0"/>
            </a:endParaRPr>
          </a:p>
          <a:p>
            <a:pPr lvl="1">
              <a:buFont typeface="Wingdings" pitchFamily="2" charset="2"/>
              <a:buChar char="Ø"/>
            </a:pPr>
            <a:r>
              <a:rPr lang="en-US" sz="1800" dirty="0" smtClean="0">
                <a:latin typeface="Arial" charset="0"/>
                <a:cs typeface="Arial" charset="0"/>
              </a:rPr>
              <a:t>To test the acceleration we will create a 75 meter drag strip	</a:t>
            </a:r>
          </a:p>
          <a:p>
            <a:pPr lvl="1">
              <a:buFont typeface="Wingdings" pitchFamily="2" charset="2"/>
              <a:buChar char="Ø"/>
            </a:pPr>
            <a:r>
              <a:rPr lang="en-US" sz="1800" dirty="0" smtClean="0">
                <a:latin typeface="Arial" charset="0"/>
                <a:cs typeface="Arial" charset="0"/>
              </a:rPr>
              <a:t>Each group member will do there own run</a:t>
            </a:r>
          </a:p>
          <a:p>
            <a:pPr lvl="1">
              <a:buFont typeface="Wingdings" pitchFamily="2" charset="2"/>
              <a:buChar char="Ø"/>
            </a:pPr>
            <a:r>
              <a:rPr lang="en-US" sz="1800" dirty="0" smtClean="0">
                <a:latin typeface="Arial" charset="0"/>
                <a:cs typeface="Arial" charset="0"/>
              </a:rPr>
              <a:t>Using a stop watch we will record each trial run</a:t>
            </a:r>
          </a:p>
          <a:p>
            <a:pPr lvl="1">
              <a:buFont typeface="Wingdings" pitchFamily="2" charset="2"/>
              <a:buChar char="Ø"/>
            </a:pPr>
            <a:r>
              <a:rPr lang="en-US" sz="1800" dirty="0" smtClean="0">
                <a:latin typeface="Arial" charset="0"/>
                <a:cs typeface="Arial" charset="0"/>
              </a:rPr>
              <a:t>Finally we will take the average of all 6 runs</a:t>
            </a:r>
          </a:p>
          <a:p>
            <a:pPr>
              <a:buFont typeface="Wingdings 2" pitchFamily="18" charset="2"/>
              <a:buNone/>
            </a:pPr>
            <a:r>
              <a:rPr lang="en-US" sz="1800" dirty="0" smtClean="0">
                <a:latin typeface="Arial" charset="0"/>
                <a:cs typeface="Arial" charset="0"/>
              </a:rPr>
              <a:t>		 and make sure that our average </a:t>
            </a:r>
          </a:p>
          <a:p>
            <a:pPr>
              <a:buFont typeface="Wingdings 2" pitchFamily="18" charset="2"/>
              <a:buNone/>
            </a:pPr>
            <a:r>
              <a:rPr lang="en-US" sz="1800" dirty="0" smtClean="0">
                <a:latin typeface="Arial" charset="0"/>
                <a:cs typeface="Arial" charset="0"/>
              </a:rPr>
              <a:t>		velocity is safely under the </a:t>
            </a:r>
          </a:p>
          <a:p>
            <a:pPr>
              <a:buFont typeface="Wingdings 2" pitchFamily="18" charset="2"/>
              <a:buNone/>
            </a:pPr>
            <a:r>
              <a:rPr lang="en-US" sz="1800" dirty="0" smtClean="0">
                <a:latin typeface="Arial" charset="0"/>
                <a:cs typeface="Arial" charset="0"/>
              </a:rPr>
              <a:t>		 required time of 10s</a:t>
            </a:r>
          </a:p>
          <a:p>
            <a:pPr lvl="1">
              <a:buFont typeface="Wingdings" pitchFamily="2" charset="2"/>
              <a:buChar char="Ø"/>
            </a:pPr>
            <a:r>
              <a:rPr lang="en-US" sz="1800" dirty="0" smtClean="0">
                <a:latin typeface="Arial" charset="0"/>
                <a:cs typeface="Arial" charset="0"/>
              </a:rPr>
              <a:t>Compare to last years best run in acc</a:t>
            </a:r>
          </a:p>
          <a:p>
            <a:pPr lvl="1">
              <a:buFont typeface="Wingdings" pitchFamily="2" charset="2"/>
              <a:buChar char="Ø"/>
            </a:pPr>
            <a:r>
              <a:rPr lang="en-US" sz="1800" dirty="0" smtClean="0">
                <a:latin typeface="Arial" charset="0"/>
                <a:cs typeface="Arial" charset="0"/>
              </a:rPr>
              <a:t>Florida State/FAMU average </a:t>
            </a:r>
          </a:p>
          <a:p>
            <a:pPr lvl="1">
              <a:buFont typeface="Verdana" pitchFamily="34" charset="0"/>
              <a:buNone/>
            </a:pPr>
            <a:r>
              <a:rPr lang="en-US" sz="1800" dirty="0" smtClean="0">
                <a:latin typeface="Arial" charset="0"/>
                <a:cs typeface="Arial" charset="0"/>
              </a:rPr>
              <a:t>	over three runs 7.972 s</a:t>
            </a:r>
          </a:p>
          <a:p>
            <a:pPr>
              <a:buFont typeface="Wingdings" pitchFamily="2" charset="2"/>
              <a:buChar char="Ø"/>
            </a:pPr>
            <a:endParaRPr lang="en-US" sz="1800" dirty="0" smtClean="0">
              <a:latin typeface="Arial" charset="0"/>
              <a:cs typeface="Arial" charset="0"/>
            </a:endParaRPr>
          </a:p>
          <a:p>
            <a:pPr lvl="1">
              <a:buFont typeface="Wingdings" pitchFamily="2" charset="2"/>
              <a:buChar char="Ø"/>
            </a:pPr>
            <a:r>
              <a:rPr lang="en-US" sz="1800" dirty="0" smtClean="0">
                <a:latin typeface="Arial" charset="0"/>
                <a:cs typeface="Arial" charset="0"/>
              </a:rPr>
              <a:t>The winner (University of Vermont avg 5.28 s)</a:t>
            </a:r>
          </a:p>
          <a:p>
            <a:pPr>
              <a:buFont typeface="Wingdings 2" pitchFamily="18" charset="2"/>
              <a:buNone/>
            </a:pPr>
            <a:endParaRPr lang="en-US" sz="1800" dirty="0" smtClean="0">
              <a:latin typeface="Arial" charset="0"/>
              <a:cs typeface="Arial" charset="0"/>
            </a:endParaRPr>
          </a:p>
          <a:p>
            <a:pPr>
              <a:buFont typeface="Wingdings 2" pitchFamily="18" charset="2"/>
              <a:buNone/>
            </a:pPr>
            <a:endParaRPr lang="en-US" sz="1800" dirty="0" smtClean="0">
              <a:latin typeface="Arial" charset="0"/>
              <a:cs typeface="Arial" charset="0"/>
            </a:endParaRPr>
          </a:p>
          <a:p>
            <a:pPr>
              <a:buFont typeface="Wingdings 2" pitchFamily="18" charset="2"/>
              <a:buNone/>
            </a:pPr>
            <a:endParaRPr lang="en-US" sz="1800" dirty="0" smtClean="0">
              <a:latin typeface="Arial" charset="0"/>
              <a:cs typeface="Arial" charset="0"/>
            </a:endParaRPr>
          </a:p>
        </p:txBody>
      </p:sp>
      <p:pic>
        <p:nvPicPr>
          <p:cNvPr id="41987" name="Picture 3"/>
          <p:cNvPicPr>
            <a:picLocks noChangeAspect="1" noChangeArrowheads="1"/>
          </p:cNvPicPr>
          <p:nvPr/>
        </p:nvPicPr>
        <p:blipFill>
          <a:blip r:embed="rId2" cstate="print"/>
          <a:srcRect/>
          <a:stretch>
            <a:fillRect/>
          </a:stretch>
        </p:blipFill>
        <p:spPr bwMode="auto">
          <a:xfrm>
            <a:off x="6019800" y="2590800"/>
            <a:ext cx="2667000" cy="1828800"/>
          </a:xfrm>
          <a:prstGeom prst="rect">
            <a:avLst/>
          </a:prstGeom>
          <a:noFill/>
          <a:ln w="9525">
            <a:noFill/>
            <a:miter lim="800000"/>
            <a:headEnd/>
            <a:tailEnd/>
          </a:ln>
        </p:spPr>
      </p:pic>
      <p:pic>
        <p:nvPicPr>
          <p:cNvPr id="41988" name="Picture 4"/>
          <p:cNvPicPr>
            <a:picLocks noChangeAspect="1" noChangeArrowheads="1"/>
          </p:cNvPicPr>
          <p:nvPr/>
        </p:nvPicPr>
        <p:blipFill>
          <a:blip r:embed="rId3" cstate="print"/>
          <a:srcRect/>
          <a:stretch>
            <a:fillRect/>
          </a:stretch>
        </p:blipFill>
        <p:spPr bwMode="auto">
          <a:xfrm>
            <a:off x="5638800" y="4783138"/>
            <a:ext cx="3276600" cy="1922462"/>
          </a:xfrm>
          <a:prstGeom prst="rect">
            <a:avLst/>
          </a:prstGeom>
          <a:noFill/>
          <a:ln w="9525">
            <a:noFill/>
            <a:miter lim="800000"/>
            <a:headEnd/>
            <a:tailEnd/>
          </a:ln>
        </p:spPr>
      </p:pic>
      <p:cxnSp>
        <p:nvCxnSpPr>
          <p:cNvPr id="9" name="Straight Arrow Connector 8"/>
          <p:cNvCxnSpPr/>
          <p:nvPr/>
        </p:nvCxnSpPr>
        <p:spPr>
          <a:xfrm>
            <a:off x="2362200" y="6096000"/>
            <a:ext cx="1752600"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90600"/>
            <a:ext cx="8229600" cy="4953000"/>
          </a:xfrm>
        </p:spPr>
        <p:txBody>
          <a:bodyPr>
            <a:noAutofit/>
          </a:bodyPr>
          <a:lstStyle/>
          <a:p>
            <a:pPr marL="484632" indent="0" algn="ctr" fontAlgn="auto">
              <a:spcAft>
                <a:spcPts val="0"/>
              </a:spcAft>
              <a:defRPr/>
            </a:pPr>
            <a:r>
              <a:rPr lang="en-US" sz="7200" b="1" dirty="0" smtClean="0">
                <a:solidFill>
                  <a:schemeClr val="accent1">
                    <a:tint val="83000"/>
                    <a:satMod val="150000"/>
                  </a:schemeClr>
                </a:solidFill>
                <a:latin typeface="Arial" pitchFamily="34" charset="0"/>
                <a:cs typeface="Arial" pitchFamily="34" charset="0"/>
              </a:rPr>
              <a:t/>
            </a:r>
            <a:br>
              <a:rPr lang="en-US" sz="7200" b="1" dirty="0" smtClean="0">
                <a:solidFill>
                  <a:schemeClr val="accent1">
                    <a:tint val="83000"/>
                    <a:satMod val="150000"/>
                  </a:schemeClr>
                </a:solidFill>
                <a:latin typeface="Arial" pitchFamily="34" charset="0"/>
                <a:cs typeface="Arial" pitchFamily="34" charset="0"/>
              </a:rPr>
            </a:br>
            <a:r>
              <a:rPr lang="en-US" sz="7200" b="1" dirty="0" smtClean="0">
                <a:solidFill>
                  <a:schemeClr val="accent1">
                    <a:tint val="83000"/>
                    <a:satMod val="150000"/>
                  </a:schemeClr>
                </a:solidFill>
                <a:latin typeface="Arial" pitchFamily="34" charset="0"/>
                <a:cs typeface="Arial" pitchFamily="34" charset="0"/>
              </a:rPr>
              <a:t/>
            </a:r>
            <a:br>
              <a:rPr lang="en-US" sz="7200" b="1" dirty="0" smtClean="0">
                <a:solidFill>
                  <a:schemeClr val="accent1">
                    <a:tint val="83000"/>
                    <a:satMod val="150000"/>
                  </a:schemeClr>
                </a:solidFill>
                <a:latin typeface="Arial" pitchFamily="34" charset="0"/>
                <a:cs typeface="Arial" pitchFamily="34" charset="0"/>
              </a:rPr>
            </a:br>
            <a:r>
              <a:rPr lang="en-US" sz="7200" b="1" dirty="0" smtClean="0">
                <a:solidFill>
                  <a:schemeClr val="accent1">
                    <a:tint val="83000"/>
                    <a:satMod val="150000"/>
                  </a:schemeClr>
                </a:solidFill>
                <a:latin typeface="Arial" pitchFamily="34" charset="0"/>
                <a:cs typeface="Arial" pitchFamily="34" charset="0"/>
              </a:rPr>
              <a:t>Overview and Objective of </a:t>
            </a:r>
            <a:r>
              <a:rPr lang="en-US" sz="7200" b="1" dirty="0">
                <a:solidFill>
                  <a:schemeClr val="accent1">
                    <a:tint val="83000"/>
                    <a:satMod val="150000"/>
                  </a:schemeClr>
                </a:solidFill>
                <a:latin typeface="Arial" pitchFamily="34" charset="0"/>
                <a:cs typeface="Arial" pitchFamily="34" charset="0"/>
              </a:rPr>
              <a:t>the Design </a:t>
            </a:r>
            <a:r>
              <a:rPr lang="en-US" sz="7200" b="1" dirty="0" smtClean="0">
                <a:solidFill>
                  <a:schemeClr val="accent1">
                    <a:tint val="83000"/>
                    <a:satMod val="150000"/>
                  </a:schemeClr>
                </a:solidFill>
                <a:latin typeface="Arial" pitchFamily="34" charset="0"/>
                <a:cs typeface="Arial" pitchFamily="34" charset="0"/>
              </a:rPr>
              <a:t>Team </a:t>
            </a:r>
            <a:br>
              <a:rPr lang="en-US" sz="7200" b="1" dirty="0" smtClean="0">
                <a:solidFill>
                  <a:schemeClr val="accent1">
                    <a:tint val="83000"/>
                    <a:satMod val="150000"/>
                  </a:schemeClr>
                </a:solidFill>
                <a:latin typeface="Arial" pitchFamily="34" charset="0"/>
                <a:cs typeface="Arial" pitchFamily="34" charset="0"/>
              </a:rPr>
            </a:br>
            <a:r>
              <a:rPr lang="en-US" sz="7200" b="1" dirty="0">
                <a:solidFill>
                  <a:schemeClr val="accent1">
                    <a:tint val="83000"/>
                    <a:satMod val="150000"/>
                  </a:schemeClr>
                </a:solidFill>
                <a:latin typeface="Arial" pitchFamily="34" charset="0"/>
                <a:cs typeface="Arial" pitchFamily="34" charset="0"/>
              </a:rPr>
              <a:t/>
            </a:r>
            <a:br>
              <a:rPr lang="en-US" sz="7200" b="1" dirty="0">
                <a:solidFill>
                  <a:schemeClr val="accent1">
                    <a:tint val="83000"/>
                    <a:satMod val="150000"/>
                  </a:schemeClr>
                </a:solidFill>
                <a:latin typeface="Arial" pitchFamily="34" charset="0"/>
                <a:cs typeface="Arial" pitchFamily="34" charset="0"/>
              </a:rPr>
            </a:br>
            <a:endParaRPr lang="en-US" sz="7200" b="1" dirty="0">
              <a:solidFill>
                <a:schemeClr val="accent1">
                  <a:tint val="83000"/>
                  <a:satMod val="150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84632" indent="0" algn="ctr" fontAlgn="auto">
              <a:spcAft>
                <a:spcPts val="0"/>
              </a:spcAft>
              <a:defRPr/>
            </a:pPr>
            <a:r>
              <a:rPr lang="en-US" b="1" dirty="0" smtClean="0">
                <a:solidFill>
                  <a:schemeClr val="accent1">
                    <a:tint val="83000"/>
                    <a:satMod val="150000"/>
                  </a:schemeClr>
                </a:solidFill>
                <a:latin typeface="Arial" pitchFamily="34" charset="0"/>
                <a:cs typeface="Arial" pitchFamily="34" charset="0"/>
              </a:rPr>
              <a:t>Capabilities Test Plan</a:t>
            </a:r>
            <a:endParaRPr lang="en-US" dirty="0">
              <a:solidFill>
                <a:schemeClr val="accent1">
                  <a:tint val="83000"/>
                  <a:satMod val="150000"/>
                </a:schemeClr>
              </a:solidFill>
              <a:latin typeface="Arial" pitchFamily="34" charset="0"/>
              <a:cs typeface="Arial" pitchFamily="34" charset="0"/>
            </a:endParaRPr>
          </a:p>
        </p:txBody>
      </p:sp>
      <p:sp>
        <p:nvSpPr>
          <p:cNvPr id="43010" name="Content Placeholder 2"/>
          <p:cNvSpPr>
            <a:spLocks noGrp="1"/>
          </p:cNvSpPr>
          <p:nvPr>
            <p:ph idx="1"/>
          </p:nvPr>
        </p:nvSpPr>
        <p:spPr>
          <a:xfrm>
            <a:off x="228600" y="1371600"/>
            <a:ext cx="8686800" cy="5486400"/>
          </a:xfrm>
        </p:spPr>
        <p:txBody>
          <a:bodyPr/>
          <a:lstStyle/>
          <a:p>
            <a:pPr>
              <a:buFont typeface="Wingdings 2" pitchFamily="18" charset="2"/>
              <a:buNone/>
            </a:pPr>
            <a:r>
              <a:rPr lang="en-US" sz="2000" b="1" dirty="0" smtClean="0">
                <a:latin typeface="Arial" pitchFamily="34" charset="0"/>
                <a:cs typeface="Arial" pitchFamily="34" charset="0"/>
              </a:rPr>
              <a:t>Endurance</a:t>
            </a:r>
            <a:endParaRPr lang="en-US" sz="1600" b="1" dirty="0" smtClean="0">
              <a:latin typeface="Arial" pitchFamily="34" charset="0"/>
              <a:cs typeface="Arial" pitchFamily="34" charset="0"/>
            </a:endParaRPr>
          </a:p>
          <a:p>
            <a:pPr lvl="1">
              <a:buFont typeface="Wingdings" pitchFamily="2" charset="2"/>
              <a:buChar char="Ø"/>
            </a:pPr>
            <a:r>
              <a:rPr lang="en-US" sz="1600" dirty="0" smtClean="0">
                <a:latin typeface="Arial" pitchFamily="34" charset="0"/>
                <a:cs typeface="Arial" pitchFamily="34" charset="0"/>
              </a:rPr>
              <a:t>To test the endurance we will do mock trial runs on a quarter mile track</a:t>
            </a:r>
          </a:p>
          <a:p>
            <a:pPr lvl="1">
              <a:buFont typeface="Wingdings" pitchFamily="2" charset="2"/>
              <a:buChar char="Ø"/>
            </a:pPr>
            <a:r>
              <a:rPr lang="en-US" sz="1600" dirty="0" smtClean="0">
                <a:latin typeface="Arial" pitchFamily="34" charset="0"/>
                <a:cs typeface="Arial" pitchFamily="34" charset="0"/>
              </a:rPr>
              <a:t>First make sure we have exactly 20 MJ of energy onboard</a:t>
            </a:r>
          </a:p>
          <a:p>
            <a:pPr lvl="1">
              <a:buFont typeface="Wingdings" pitchFamily="2" charset="2"/>
              <a:buChar char="Ø"/>
            </a:pPr>
            <a:r>
              <a:rPr lang="en-US" sz="1600" dirty="0" smtClean="0">
                <a:latin typeface="Arial" pitchFamily="34" charset="0"/>
                <a:cs typeface="Arial" pitchFamily="34" charset="0"/>
              </a:rPr>
              <a:t>Accomplish this by filling batteries completely with known energy, and then convert the needed amount of gasoline to MJ. (Appendix B)</a:t>
            </a:r>
          </a:p>
          <a:p>
            <a:pPr lvl="1">
              <a:buFont typeface="Wingdings" pitchFamily="2" charset="2"/>
              <a:buChar char="Ø"/>
            </a:pPr>
            <a:r>
              <a:rPr lang="en-US" sz="1600" dirty="0" smtClean="0">
                <a:latin typeface="Arial" pitchFamily="34" charset="0"/>
                <a:cs typeface="Arial" pitchFamily="34" charset="0"/>
              </a:rPr>
              <a:t>3 Different drivers each with their own number of completed laps. (Take Average)</a:t>
            </a:r>
          </a:p>
          <a:p>
            <a:pPr lvl="1">
              <a:buFont typeface="Wingdings" pitchFamily="2" charset="2"/>
              <a:buChar char="Ø"/>
            </a:pPr>
            <a:r>
              <a:rPr lang="en-US" sz="1600" dirty="0" smtClean="0">
                <a:latin typeface="Arial" pitchFamily="34" charset="0"/>
                <a:cs typeface="Arial" pitchFamily="34" charset="0"/>
              </a:rPr>
              <a:t>Compare to the winner of last year (Full Hybrid)</a:t>
            </a:r>
          </a:p>
          <a:p>
            <a:pPr lvl="1">
              <a:buFont typeface="Wingdings" pitchFamily="2" charset="2"/>
              <a:buChar char="Ø"/>
            </a:pPr>
            <a:r>
              <a:rPr lang="en-US" sz="1600" dirty="0" smtClean="0">
                <a:latin typeface="Arial" pitchFamily="34" charset="0"/>
                <a:cs typeface="Arial" pitchFamily="34" charset="0"/>
              </a:rPr>
              <a:t>Florida St./FAMU completed 13 laps in 18:45:740</a:t>
            </a:r>
          </a:p>
          <a:p>
            <a:pPr lvl="1">
              <a:buFont typeface="Wingdings" pitchFamily="2" charset="2"/>
              <a:buChar char="Ø"/>
            </a:pPr>
            <a:r>
              <a:rPr lang="en-US" sz="1600" dirty="0" smtClean="0">
                <a:latin typeface="Arial" pitchFamily="34" charset="0"/>
                <a:cs typeface="Arial" pitchFamily="34" charset="0"/>
              </a:rPr>
              <a:t>1</a:t>
            </a:r>
            <a:r>
              <a:rPr lang="en-US" sz="1600" baseline="30000" dirty="0" smtClean="0">
                <a:latin typeface="Arial" pitchFamily="34" charset="0"/>
                <a:cs typeface="Arial" pitchFamily="34" charset="0"/>
              </a:rPr>
              <a:t>st</a:t>
            </a:r>
            <a:r>
              <a:rPr lang="en-US" sz="1600" dirty="0" smtClean="0">
                <a:latin typeface="Arial" pitchFamily="34" charset="0"/>
                <a:cs typeface="Arial" pitchFamily="34" charset="0"/>
              </a:rPr>
              <a:t> place was Politecnico De Torino with 13 laps in 14:57:818</a:t>
            </a:r>
          </a:p>
        </p:txBody>
      </p:sp>
      <p:pic>
        <p:nvPicPr>
          <p:cNvPr id="43011" name="Picture 3" descr="9911v.jpg"/>
          <p:cNvPicPr>
            <a:picLocks noChangeAspect="1"/>
          </p:cNvPicPr>
          <p:nvPr/>
        </p:nvPicPr>
        <p:blipFill>
          <a:blip r:embed="rId2" cstate="print"/>
          <a:srcRect/>
          <a:stretch>
            <a:fillRect/>
          </a:stretch>
        </p:blipFill>
        <p:spPr bwMode="auto">
          <a:xfrm>
            <a:off x="4648200" y="4191000"/>
            <a:ext cx="3892550" cy="2447925"/>
          </a:xfrm>
          <a:prstGeom prst="rect">
            <a:avLst/>
          </a:prstGeom>
          <a:noFill/>
          <a:ln w="9525">
            <a:noFill/>
            <a:miter lim="800000"/>
            <a:headEnd/>
            <a:tailEnd/>
          </a:ln>
        </p:spPr>
      </p:pic>
      <p:pic>
        <p:nvPicPr>
          <p:cNvPr id="43012" name="Picture 2"/>
          <p:cNvPicPr>
            <a:picLocks noChangeAspect="1" noChangeArrowheads="1"/>
          </p:cNvPicPr>
          <p:nvPr/>
        </p:nvPicPr>
        <p:blipFill>
          <a:blip r:embed="rId3" cstate="print"/>
          <a:srcRect/>
          <a:stretch>
            <a:fillRect/>
          </a:stretch>
        </p:blipFill>
        <p:spPr bwMode="auto">
          <a:xfrm>
            <a:off x="1371600" y="4572000"/>
            <a:ext cx="2057400" cy="1714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84632" indent="0" algn="ctr" fontAlgn="auto">
              <a:spcAft>
                <a:spcPts val="0"/>
              </a:spcAft>
              <a:defRPr/>
            </a:pPr>
            <a:r>
              <a:rPr lang="en-US" b="1" dirty="0" smtClean="0">
                <a:solidFill>
                  <a:schemeClr val="accent1">
                    <a:tint val="83000"/>
                    <a:satMod val="150000"/>
                  </a:schemeClr>
                </a:solidFill>
                <a:latin typeface="Arial" pitchFamily="34" charset="0"/>
                <a:cs typeface="Arial" pitchFamily="34" charset="0"/>
              </a:rPr>
              <a:t>Capabilities Test Plan</a:t>
            </a:r>
            <a:endParaRPr lang="en-US" dirty="0">
              <a:solidFill>
                <a:schemeClr val="accent1">
                  <a:tint val="83000"/>
                  <a:satMod val="150000"/>
                </a:schemeClr>
              </a:solidFill>
              <a:latin typeface="Arial" pitchFamily="34" charset="0"/>
              <a:cs typeface="Arial" pitchFamily="34" charset="0"/>
            </a:endParaRPr>
          </a:p>
        </p:txBody>
      </p:sp>
      <p:sp>
        <p:nvSpPr>
          <p:cNvPr id="44034" name="Content Placeholder 2"/>
          <p:cNvSpPr>
            <a:spLocks noGrp="1"/>
          </p:cNvSpPr>
          <p:nvPr>
            <p:ph idx="1"/>
          </p:nvPr>
        </p:nvSpPr>
        <p:spPr>
          <a:xfrm>
            <a:off x="304800" y="1295400"/>
            <a:ext cx="8229600" cy="4114800"/>
          </a:xfrm>
        </p:spPr>
        <p:txBody>
          <a:bodyPr/>
          <a:lstStyle/>
          <a:p>
            <a:pPr>
              <a:buFont typeface="Wingdings 2" pitchFamily="18" charset="2"/>
              <a:buNone/>
            </a:pPr>
            <a:r>
              <a:rPr lang="en-US" sz="1800" b="1" dirty="0" smtClean="0">
                <a:latin typeface="Arial" charset="0"/>
                <a:cs typeface="Arial" charset="0"/>
              </a:rPr>
              <a:t>Autocross</a:t>
            </a:r>
            <a:endParaRPr lang="en-US" sz="1600" dirty="0" smtClean="0">
              <a:latin typeface="Arial" charset="0"/>
              <a:cs typeface="Arial" charset="0"/>
            </a:endParaRPr>
          </a:p>
          <a:p>
            <a:pPr>
              <a:buFont typeface="Wingdings 2" pitchFamily="18" charset="2"/>
              <a:buNone/>
            </a:pPr>
            <a:endParaRPr lang="en-US" sz="1100" dirty="0" smtClean="0">
              <a:latin typeface="Arial" charset="0"/>
              <a:cs typeface="Arial" charset="0"/>
            </a:endParaRPr>
          </a:p>
          <a:p>
            <a:pPr lvl="2">
              <a:buFont typeface="Wingdings" pitchFamily="2" charset="2"/>
              <a:buChar char="Ø"/>
            </a:pPr>
            <a:r>
              <a:rPr lang="en-US" sz="1600" dirty="0" smtClean="0">
                <a:latin typeface="Arial" charset="0"/>
                <a:cs typeface="Arial" charset="0"/>
              </a:rPr>
              <a:t>Given the specifications from the 2011 Official  Hybrid Rulebook we will build similar slaloms and run trial heats recoding the times</a:t>
            </a:r>
          </a:p>
          <a:p>
            <a:pPr lvl="2">
              <a:buFont typeface="Wingdings" pitchFamily="2" charset="2"/>
              <a:buChar char="Ø"/>
            </a:pPr>
            <a:r>
              <a:rPr lang="en-US" sz="1600" dirty="0" smtClean="0">
                <a:latin typeface="Arial" charset="0"/>
                <a:cs typeface="Arial" charset="0"/>
              </a:rPr>
              <a:t>The length of each run will be approximately (1/2) mile</a:t>
            </a:r>
          </a:p>
          <a:p>
            <a:pPr lvl="2">
              <a:buFont typeface="Wingdings" pitchFamily="2" charset="2"/>
              <a:buChar char="Ø"/>
            </a:pPr>
            <a:r>
              <a:rPr lang="en-US" sz="1600" dirty="0" smtClean="0">
                <a:latin typeface="Arial" charset="0"/>
                <a:cs typeface="Arial" charset="0"/>
              </a:rPr>
              <a:t> Multiple Straights (200ft) , Constant Turns (75 feet),  Hairpin Turns (30ft), Slaloms  (25 feet) and misc (11.5ft)</a:t>
            </a:r>
          </a:p>
          <a:p>
            <a:pPr lvl="2">
              <a:buFont typeface="Wingdings" pitchFamily="2" charset="2"/>
              <a:buChar char="Ø"/>
            </a:pPr>
            <a:r>
              <a:rPr lang="en-US" sz="1600" dirty="0" smtClean="0">
                <a:latin typeface="Arial" charset="0"/>
                <a:cs typeface="Arial" charset="0"/>
              </a:rPr>
              <a:t>Average speeds should be 25 mph to 30 mph</a:t>
            </a:r>
          </a:p>
          <a:p>
            <a:pPr lvl="2">
              <a:buFont typeface="Wingdings" pitchFamily="2" charset="2"/>
              <a:buChar char="Ø"/>
            </a:pPr>
            <a:r>
              <a:rPr lang="en-US" sz="1600" dirty="0" smtClean="0">
                <a:latin typeface="Arial" charset="0"/>
                <a:cs typeface="Arial" charset="0"/>
              </a:rPr>
              <a:t>Minimum of three drivers  each completing their own run</a:t>
            </a:r>
          </a:p>
          <a:p>
            <a:pPr lvl="2">
              <a:buFont typeface="Wingdings" pitchFamily="2" charset="2"/>
              <a:buChar char="Ø"/>
            </a:pPr>
            <a:r>
              <a:rPr lang="en-US" sz="1600" dirty="0" smtClean="0">
                <a:latin typeface="Arial" charset="0"/>
                <a:cs typeface="Arial" charset="0"/>
              </a:rPr>
              <a:t>Take the average time and compare to last years winner</a:t>
            </a:r>
          </a:p>
          <a:p>
            <a:pPr lvl="2">
              <a:buFont typeface="Wingdings" pitchFamily="2" charset="2"/>
              <a:buChar char="Ø"/>
            </a:pPr>
            <a:r>
              <a:rPr lang="en-US" sz="1600" dirty="0" smtClean="0">
                <a:latin typeface="Arial" charset="0"/>
                <a:cs typeface="Arial" charset="0"/>
              </a:rPr>
              <a:t>Florida St./FAMU </a:t>
            </a:r>
          </a:p>
          <a:p>
            <a:pPr lvl="2">
              <a:buFont typeface="Wingdings 2" pitchFamily="18" charset="2"/>
              <a:buNone/>
            </a:pPr>
            <a:r>
              <a:rPr lang="en-US" sz="1600" dirty="0" smtClean="0">
                <a:latin typeface="Arial" charset="0"/>
                <a:cs typeface="Arial" charset="0"/>
              </a:rPr>
              <a:t>	average lap time was 1:15:35</a:t>
            </a:r>
          </a:p>
          <a:p>
            <a:pPr lvl="2">
              <a:buFont typeface="Wingdings" pitchFamily="2" charset="2"/>
              <a:buChar char="Ø"/>
            </a:pPr>
            <a:r>
              <a:rPr lang="en-US" sz="1600" dirty="0" smtClean="0">
                <a:latin typeface="Arial" charset="0"/>
                <a:cs typeface="Arial" charset="0"/>
              </a:rPr>
              <a:t>The winner was Texas A&amp;M </a:t>
            </a:r>
          </a:p>
          <a:p>
            <a:pPr lvl="2">
              <a:buFont typeface="Wingdings 2" pitchFamily="18" charset="2"/>
              <a:buNone/>
            </a:pPr>
            <a:r>
              <a:rPr lang="en-US" sz="1600" dirty="0" smtClean="0">
                <a:latin typeface="Arial" charset="0"/>
                <a:cs typeface="Arial" charset="0"/>
              </a:rPr>
              <a:t>	with average time of 41.43 s</a:t>
            </a:r>
          </a:p>
          <a:p>
            <a:pPr lvl="2">
              <a:buFont typeface="Wingdings 2" pitchFamily="18" charset="2"/>
              <a:buNone/>
            </a:pPr>
            <a:endParaRPr lang="en-US" sz="1200" dirty="0" smtClean="0">
              <a:latin typeface="Arial" charset="0"/>
              <a:cs typeface="Arial" charset="0"/>
            </a:endParaRPr>
          </a:p>
        </p:txBody>
      </p:sp>
      <p:sp>
        <p:nvSpPr>
          <p:cNvPr id="44035" name="TextBox 3"/>
          <p:cNvSpPr txBox="1">
            <a:spLocks noChangeArrowheads="1"/>
          </p:cNvSpPr>
          <p:nvPr/>
        </p:nvSpPr>
        <p:spPr bwMode="auto">
          <a:xfrm>
            <a:off x="1066800" y="5410200"/>
            <a:ext cx="2819400" cy="830997"/>
          </a:xfrm>
          <a:prstGeom prst="rect">
            <a:avLst/>
          </a:prstGeom>
          <a:noFill/>
          <a:ln w="9525">
            <a:noFill/>
            <a:miter lim="800000"/>
            <a:headEnd/>
            <a:tailEnd/>
          </a:ln>
        </p:spPr>
        <p:txBody>
          <a:bodyPr>
            <a:spAutoFit/>
          </a:bodyPr>
          <a:lstStyle/>
          <a:p>
            <a:r>
              <a:rPr lang="en-US" sz="2400" dirty="0">
                <a:cs typeface="Arial" charset="0"/>
              </a:rPr>
              <a:t>Preliminary Course </a:t>
            </a:r>
            <a:r>
              <a:rPr lang="en-US" sz="2400" dirty="0" smtClean="0">
                <a:cs typeface="Arial" charset="0"/>
              </a:rPr>
              <a:t>Design</a:t>
            </a:r>
            <a:endParaRPr lang="en-US" sz="2400" dirty="0">
              <a:cs typeface="Arial" charset="0"/>
            </a:endParaRPr>
          </a:p>
        </p:txBody>
      </p:sp>
      <p:cxnSp>
        <p:nvCxnSpPr>
          <p:cNvPr id="7" name="Straight Arrow Connector 6"/>
          <p:cNvCxnSpPr/>
          <p:nvPr/>
        </p:nvCxnSpPr>
        <p:spPr>
          <a:xfrm>
            <a:off x="1676400" y="6324600"/>
            <a:ext cx="160020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pic>
        <p:nvPicPr>
          <p:cNvPr id="44037" name="Picture 3"/>
          <p:cNvPicPr>
            <a:picLocks noChangeAspect="1" noChangeArrowheads="1"/>
          </p:cNvPicPr>
          <p:nvPr/>
        </p:nvPicPr>
        <p:blipFill>
          <a:blip r:embed="rId2" cstate="print"/>
          <a:srcRect/>
          <a:stretch>
            <a:fillRect/>
          </a:stretch>
        </p:blipFill>
        <p:spPr bwMode="auto">
          <a:xfrm>
            <a:off x="4800600" y="4343400"/>
            <a:ext cx="4086225" cy="2352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944562"/>
          </a:xfrm>
        </p:spPr>
        <p:txBody>
          <a:bodyPr/>
          <a:lstStyle/>
          <a:p>
            <a:pPr marL="484632" indent="0" algn="ctr" fontAlgn="auto">
              <a:spcAft>
                <a:spcPts val="0"/>
              </a:spcAft>
              <a:defRPr/>
            </a:pPr>
            <a:r>
              <a:rPr lang="en-US" sz="4400" b="1" dirty="0" smtClean="0">
                <a:solidFill>
                  <a:schemeClr val="accent1">
                    <a:tint val="83000"/>
                    <a:satMod val="150000"/>
                  </a:schemeClr>
                </a:solidFill>
                <a:latin typeface="Arial" pitchFamily="34" charset="0"/>
                <a:cs typeface="Arial" pitchFamily="34" charset="0"/>
              </a:rPr>
              <a:t>Requirements Test Plan</a:t>
            </a:r>
            <a:endParaRPr lang="en-US" sz="4400" dirty="0">
              <a:solidFill>
                <a:schemeClr val="accent1">
                  <a:tint val="83000"/>
                  <a:satMod val="150000"/>
                </a:schemeClr>
              </a:solidFill>
              <a:latin typeface="Arial" pitchFamily="34" charset="0"/>
              <a:cs typeface="Arial" pitchFamily="34" charset="0"/>
            </a:endParaRPr>
          </a:p>
        </p:txBody>
      </p:sp>
      <p:sp>
        <p:nvSpPr>
          <p:cNvPr id="46082" name="TextBox 11"/>
          <p:cNvSpPr txBox="1">
            <a:spLocks noChangeArrowheads="1"/>
          </p:cNvSpPr>
          <p:nvPr/>
        </p:nvSpPr>
        <p:spPr bwMode="auto">
          <a:xfrm>
            <a:off x="990600" y="2133600"/>
            <a:ext cx="5410200" cy="369888"/>
          </a:xfrm>
          <a:prstGeom prst="rect">
            <a:avLst/>
          </a:prstGeom>
          <a:noFill/>
          <a:ln w="9525">
            <a:noFill/>
            <a:miter lim="800000"/>
            <a:headEnd/>
            <a:tailEnd/>
          </a:ln>
        </p:spPr>
        <p:txBody>
          <a:bodyPr>
            <a:spAutoFit/>
          </a:bodyPr>
          <a:lstStyle/>
          <a:p>
            <a:endParaRPr lang="en-US" dirty="0">
              <a:latin typeface="Century Gothic" pitchFamily="34" charset="0"/>
            </a:endParaRPr>
          </a:p>
        </p:txBody>
      </p:sp>
      <p:sp>
        <p:nvSpPr>
          <p:cNvPr id="46083" name="TextBox 13"/>
          <p:cNvSpPr txBox="1">
            <a:spLocks noChangeArrowheads="1"/>
          </p:cNvSpPr>
          <p:nvPr/>
        </p:nvSpPr>
        <p:spPr bwMode="auto">
          <a:xfrm>
            <a:off x="0" y="1447800"/>
            <a:ext cx="8153400" cy="1323975"/>
          </a:xfrm>
          <a:prstGeom prst="rect">
            <a:avLst/>
          </a:prstGeom>
          <a:noFill/>
          <a:ln w="9525">
            <a:noFill/>
            <a:miter lim="800000"/>
            <a:headEnd/>
            <a:tailEnd/>
          </a:ln>
        </p:spPr>
        <p:txBody>
          <a:bodyPr>
            <a:spAutoFit/>
          </a:bodyPr>
          <a:lstStyle/>
          <a:p>
            <a:pPr>
              <a:buClr>
                <a:schemeClr val="accent1"/>
              </a:buClr>
            </a:pPr>
            <a:endParaRPr lang="en-US" sz="1600" dirty="0">
              <a:cs typeface="Arial" charset="0"/>
            </a:endParaRPr>
          </a:p>
          <a:p>
            <a:pPr lvl="1">
              <a:buClr>
                <a:schemeClr val="accent1"/>
              </a:buClr>
              <a:buFont typeface="Wingdings" pitchFamily="2" charset="2"/>
              <a:buChar char="Ø"/>
            </a:pPr>
            <a:r>
              <a:rPr lang="en-US" sz="1600" dirty="0" smtClean="0">
                <a:cs typeface="Arial" charset="0"/>
              </a:rPr>
              <a:t>Must </a:t>
            </a:r>
            <a:r>
              <a:rPr lang="en-US" sz="1600" dirty="0">
                <a:cs typeface="Arial" charset="0"/>
              </a:rPr>
              <a:t>submit data to show that our impact attenuator </a:t>
            </a:r>
            <a:r>
              <a:rPr lang="en-US" sz="1600" dirty="0" smtClean="0">
                <a:cs typeface="Arial" charset="0"/>
              </a:rPr>
              <a:t>is safe</a:t>
            </a:r>
            <a:endParaRPr lang="en-US" sz="1600" dirty="0">
              <a:cs typeface="Arial" charset="0"/>
            </a:endParaRPr>
          </a:p>
          <a:p>
            <a:pPr lvl="1">
              <a:buClr>
                <a:schemeClr val="accent1"/>
              </a:buClr>
              <a:buFont typeface="Wingdings" pitchFamily="2" charset="2"/>
              <a:buChar char="Ø"/>
            </a:pPr>
            <a:endParaRPr lang="en-US" sz="1600" dirty="0">
              <a:cs typeface="Arial" charset="0"/>
            </a:endParaRPr>
          </a:p>
          <a:p>
            <a:pPr lvl="1">
              <a:buClr>
                <a:schemeClr val="accent1"/>
              </a:buClr>
              <a:buFont typeface="Wingdings" pitchFamily="2" charset="2"/>
              <a:buChar char="Ø"/>
            </a:pPr>
            <a:r>
              <a:rPr lang="en-US" sz="1600" dirty="0">
                <a:cs typeface="Arial" charset="0"/>
              </a:rPr>
              <a:t>Safe is collision at 7m/s giving a deceleration of the vehicle not to exceed 20g, with a peak deceleration less than or equal to 40 </a:t>
            </a:r>
            <a:r>
              <a:rPr lang="en-US" sz="1600" dirty="0" smtClean="0">
                <a:cs typeface="Arial" charset="0"/>
              </a:rPr>
              <a:t>g’s</a:t>
            </a:r>
            <a:endParaRPr lang="en-US" sz="1600" dirty="0">
              <a:cs typeface="Arial" charset="0"/>
            </a:endParaRPr>
          </a:p>
        </p:txBody>
      </p:sp>
      <p:sp>
        <p:nvSpPr>
          <p:cNvPr id="46084" name="TextBox 14"/>
          <p:cNvSpPr txBox="1">
            <a:spLocks noChangeArrowheads="1"/>
          </p:cNvSpPr>
          <p:nvPr/>
        </p:nvSpPr>
        <p:spPr bwMode="auto">
          <a:xfrm>
            <a:off x="304800" y="1066800"/>
            <a:ext cx="5638800" cy="369888"/>
          </a:xfrm>
          <a:prstGeom prst="rect">
            <a:avLst/>
          </a:prstGeom>
          <a:noFill/>
          <a:ln w="9525">
            <a:noFill/>
            <a:miter lim="800000"/>
            <a:headEnd/>
            <a:tailEnd/>
          </a:ln>
        </p:spPr>
        <p:txBody>
          <a:bodyPr>
            <a:spAutoFit/>
          </a:bodyPr>
          <a:lstStyle/>
          <a:p>
            <a:r>
              <a:rPr lang="en-US" b="1" dirty="0">
                <a:cs typeface="Arial" charset="0"/>
              </a:rPr>
              <a:t>Must Test Impact Attenuator (Required)</a:t>
            </a:r>
            <a:endParaRPr lang="en-US" dirty="0">
              <a:cs typeface="Arial" charset="0"/>
            </a:endParaRPr>
          </a:p>
        </p:txBody>
      </p:sp>
      <p:sp>
        <p:nvSpPr>
          <p:cNvPr id="46085" name="TextBox 15"/>
          <p:cNvSpPr txBox="1">
            <a:spLocks noChangeArrowheads="1"/>
          </p:cNvSpPr>
          <p:nvPr/>
        </p:nvSpPr>
        <p:spPr bwMode="auto">
          <a:xfrm>
            <a:off x="0" y="2667000"/>
            <a:ext cx="7696200" cy="862013"/>
          </a:xfrm>
          <a:prstGeom prst="rect">
            <a:avLst/>
          </a:prstGeom>
          <a:noFill/>
          <a:ln w="9525">
            <a:noFill/>
            <a:miter lim="800000"/>
            <a:headEnd/>
            <a:tailEnd/>
          </a:ln>
        </p:spPr>
        <p:txBody>
          <a:bodyPr>
            <a:spAutoFit/>
          </a:bodyPr>
          <a:lstStyle/>
          <a:p>
            <a:pPr lvl="1">
              <a:buClr>
                <a:schemeClr val="accent1"/>
              </a:buClr>
              <a:buFont typeface="Wingdings" pitchFamily="2" charset="2"/>
              <a:buChar char="Ø"/>
            </a:pPr>
            <a:endParaRPr lang="en-US" sz="1600" dirty="0">
              <a:latin typeface="Calibri" pitchFamily="34" charset="0"/>
            </a:endParaRPr>
          </a:p>
          <a:p>
            <a:pPr lvl="1">
              <a:buClr>
                <a:schemeClr val="accent1"/>
              </a:buClr>
              <a:buFont typeface="Wingdings" pitchFamily="2" charset="2"/>
              <a:buChar char="Ø"/>
            </a:pPr>
            <a:r>
              <a:rPr lang="en-US" sz="1600" dirty="0">
                <a:cs typeface="Arial" charset="0"/>
              </a:rPr>
              <a:t>To accomplish this we will hook an accelerometer to our proof of concept design and crash it with the required </a:t>
            </a:r>
            <a:r>
              <a:rPr lang="en-US" sz="1600" dirty="0" smtClean="0">
                <a:cs typeface="Arial" charset="0"/>
              </a:rPr>
              <a:t>specs, or model it in Pro/E</a:t>
            </a:r>
            <a:endParaRPr lang="en-US" dirty="0">
              <a:cs typeface="Arial" charset="0"/>
            </a:endParaRPr>
          </a:p>
        </p:txBody>
      </p:sp>
      <p:sp>
        <p:nvSpPr>
          <p:cNvPr id="46086" name="TextBox 18"/>
          <p:cNvSpPr txBox="1">
            <a:spLocks noChangeArrowheads="1"/>
          </p:cNvSpPr>
          <p:nvPr/>
        </p:nvSpPr>
        <p:spPr bwMode="auto">
          <a:xfrm>
            <a:off x="0" y="3429000"/>
            <a:ext cx="5715000" cy="1077913"/>
          </a:xfrm>
          <a:prstGeom prst="rect">
            <a:avLst/>
          </a:prstGeom>
          <a:noFill/>
          <a:ln w="9525">
            <a:noFill/>
            <a:miter lim="800000"/>
            <a:headEnd/>
            <a:tailEnd/>
          </a:ln>
        </p:spPr>
        <p:txBody>
          <a:bodyPr>
            <a:spAutoFit/>
          </a:bodyPr>
          <a:lstStyle/>
          <a:p>
            <a:pPr lvl="1">
              <a:buClr>
                <a:schemeClr val="accent1"/>
              </a:buClr>
            </a:pPr>
            <a:r>
              <a:rPr lang="en-US" sz="1600" dirty="0">
                <a:cs typeface="Arial" charset="0"/>
              </a:rPr>
              <a:t> </a:t>
            </a:r>
          </a:p>
          <a:p>
            <a:pPr lvl="1">
              <a:buClr>
                <a:schemeClr val="accent1"/>
              </a:buClr>
              <a:buFont typeface="Wingdings" pitchFamily="2" charset="2"/>
              <a:buChar char="Ø"/>
            </a:pPr>
            <a:r>
              <a:rPr lang="en-US" sz="1600" dirty="0">
                <a:cs typeface="Arial" charset="0"/>
              </a:rPr>
              <a:t>Lastly we will modify our design if</a:t>
            </a:r>
          </a:p>
          <a:p>
            <a:pPr lvl="1">
              <a:buClr>
                <a:schemeClr val="accent1"/>
              </a:buClr>
            </a:pPr>
            <a:r>
              <a:rPr lang="en-US" sz="1600" dirty="0">
                <a:cs typeface="Arial" charset="0"/>
              </a:rPr>
              <a:t>necessary, if not submit</a:t>
            </a:r>
          </a:p>
          <a:p>
            <a:pPr lvl="1">
              <a:buClr>
                <a:schemeClr val="accent1"/>
              </a:buClr>
            </a:pPr>
            <a:r>
              <a:rPr lang="en-US" sz="1600" dirty="0">
                <a:cs typeface="Arial" charset="0"/>
              </a:rPr>
              <a:t>results well in </a:t>
            </a:r>
            <a:r>
              <a:rPr lang="en-US" sz="1600" dirty="0" smtClean="0">
                <a:cs typeface="Arial" charset="0"/>
              </a:rPr>
              <a:t>advanced</a:t>
            </a:r>
            <a:endParaRPr lang="en-US" sz="1600" dirty="0">
              <a:cs typeface="Arial" charset="0"/>
            </a:endParaRPr>
          </a:p>
        </p:txBody>
      </p:sp>
      <p:pic>
        <p:nvPicPr>
          <p:cNvPr id="46087" name="Picture 2"/>
          <p:cNvPicPr>
            <a:picLocks noChangeAspect="1" noChangeArrowheads="1"/>
          </p:cNvPicPr>
          <p:nvPr/>
        </p:nvPicPr>
        <p:blipFill>
          <a:blip r:embed="rId2" cstate="print"/>
          <a:srcRect/>
          <a:stretch>
            <a:fillRect/>
          </a:stretch>
        </p:blipFill>
        <p:spPr bwMode="auto">
          <a:xfrm>
            <a:off x="4953000" y="3886200"/>
            <a:ext cx="4191000" cy="2743200"/>
          </a:xfrm>
          <a:prstGeom prst="rect">
            <a:avLst/>
          </a:prstGeom>
          <a:noFill/>
          <a:ln w="9525">
            <a:noFill/>
            <a:miter lim="800000"/>
            <a:headEnd/>
            <a:tailEnd/>
          </a:ln>
        </p:spPr>
      </p:pic>
      <p:sp>
        <p:nvSpPr>
          <p:cNvPr id="46088" name="TextBox 19"/>
          <p:cNvSpPr txBox="1">
            <a:spLocks noChangeArrowheads="1"/>
          </p:cNvSpPr>
          <p:nvPr/>
        </p:nvSpPr>
        <p:spPr bwMode="auto">
          <a:xfrm>
            <a:off x="838200" y="5029200"/>
            <a:ext cx="3505200" cy="830263"/>
          </a:xfrm>
          <a:prstGeom prst="rect">
            <a:avLst/>
          </a:prstGeom>
          <a:noFill/>
          <a:ln w="9525">
            <a:noFill/>
            <a:miter lim="800000"/>
            <a:headEnd/>
            <a:tailEnd/>
          </a:ln>
        </p:spPr>
        <p:txBody>
          <a:bodyPr>
            <a:spAutoFit/>
          </a:bodyPr>
          <a:lstStyle/>
          <a:p>
            <a:r>
              <a:rPr lang="en-US" sz="2400" dirty="0">
                <a:cs typeface="Arial" charset="0"/>
              </a:rPr>
              <a:t>Previous Impact Attenuator</a:t>
            </a:r>
          </a:p>
        </p:txBody>
      </p:sp>
      <p:cxnSp>
        <p:nvCxnSpPr>
          <p:cNvPr id="22" name="Straight Arrow Connector 21"/>
          <p:cNvCxnSpPr/>
          <p:nvPr/>
        </p:nvCxnSpPr>
        <p:spPr>
          <a:xfrm>
            <a:off x="2667000" y="5715000"/>
            <a:ext cx="2895600" cy="4572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84632" indent="0" algn="ctr" fontAlgn="auto">
              <a:spcAft>
                <a:spcPts val="0"/>
              </a:spcAft>
              <a:defRPr/>
            </a:pPr>
            <a:r>
              <a:rPr lang="en-US" sz="4400" b="1" dirty="0" smtClean="0">
                <a:solidFill>
                  <a:schemeClr val="accent1">
                    <a:tint val="83000"/>
                    <a:satMod val="150000"/>
                  </a:schemeClr>
                </a:solidFill>
                <a:latin typeface="Arial" pitchFamily="34" charset="0"/>
                <a:cs typeface="Arial" pitchFamily="34" charset="0"/>
              </a:rPr>
              <a:t>Constraints Test Plan</a:t>
            </a:r>
            <a:endParaRPr lang="en-US" sz="4400" dirty="0">
              <a:solidFill>
                <a:schemeClr val="accent1">
                  <a:tint val="83000"/>
                  <a:satMod val="150000"/>
                </a:schemeClr>
              </a:solidFill>
              <a:latin typeface="Arial" pitchFamily="34" charset="0"/>
              <a:cs typeface="Arial" pitchFamily="34" charset="0"/>
            </a:endParaRPr>
          </a:p>
        </p:txBody>
      </p:sp>
      <p:sp>
        <p:nvSpPr>
          <p:cNvPr id="48130" name="TextBox 3"/>
          <p:cNvSpPr txBox="1">
            <a:spLocks noChangeArrowheads="1"/>
          </p:cNvSpPr>
          <p:nvPr/>
        </p:nvSpPr>
        <p:spPr bwMode="auto">
          <a:xfrm>
            <a:off x="457200" y="1371600"/>
            <a:ext cx="4953000" cy="369888"/>
          </a:xfrm>
          <a:prstGeom prst="rect">
            <a:avLst/>
          </a:prstGeom>
          <a:noFill/>
          <a:ln w="9525">
            <a:noFill/>
            <a:miter lim="800000"/>
            <a:headEnd/>
            <a:tailEnd/>
          </a:ln>
        </p:spPr>
        <p:txBody>
          <a:bodyPr>
            <a:spAutoFit/>
          </a:bodyPr>
          <a:lstStyle/>
          <a:p>
            <a:r>
              <a:rPr lang="en-US" b="1" dirty="0">
                <a:latin typeface="Calibri" pitchFamily="34" charset="0"/>
                <a:ea typeface="Arabic Transparent"/>
                <a:cs typeface="Arabic Transparent"/>
              </a:rPr>
              <a:t>Must Test Ground Fault Detector</a:t>
            </a:r>
          </a:p>
        </p:txBody>
      </p:sp>
      <p:sp>
        <p:nvSpPr>
          <p:cNvPr id="48131" name="TextBox 4"/>
          <p:cNvSpPr txBox="1">
            <a:spLocks noChangeArrowheads="1"/>
          </p:cNvSpPr>
          <p:nvPr/>
        </p:nvSpPr>
        <p:spPr bwMode="auto">
          <a:xfrm>
            <a:off x="457200" y="3429000"/>
            <a:ext cx="4343400" cy="369888"/>
          </a:xfrm>
          <a:prstGeom prst="rect">
            <a:avLst/>
          </a:prstGeom>
          <a:noFill/>
          <a:ln w="9525">
            <a:noFill/>
            <a:miter lim="800000"/>
            <a:headEnd/>
            <a:tailEnd/>
          </a:ln>
        </p:spPr>
        <p:txBody>
          <a:bodyPr>
            <a:spAutoFit/>
          </a:bodyPr>
          <a:lstStyle/>
          <a:p>
            <a:r>
              <a:rPr lang="en-US" b="1" dirty="0">
                <a:cs typeface="Arial" charset="0"/>
              </a:rPr>
              <a:t>Must Test Tilt Table</a:t>
            </a:r>
          </a:p>
        </p:txBody>
      </p:sp>
      <p:sp>
        <p:nvSpPr>
          <p:cNvPr id="48132" name="TextBox 5"/>
          <p:cNvSpPr txBox="1">
            <a:spLocks noChangeArrowheads="1"/>
          </p:cNvSpPr>
          <p:nvPr/>
        </p:nvSpPr>
        <p:spPr bwMode="auto">
          <a:xfrm>
            <a:off x="685800" y="1676400"/>
            <a:ext cx="8153400" cy="1570038"/>
          </a:xfrm>
          <a:prstGeom prst="rect">
            <a:avLst/>
          </a:prstGeom>
          <a:noFill/>
          <a:ln w="9525">
            <a:noFill/>
            <a:miter lim="800000"/>
            <a:headEnd/>
            <a:tailEnd/>
          </a:ln>
        </p:spPr>
        <p:txBody>
          <a:bodyPr>
            <a:spAutoFit/>
          </a:bodyPr>
          <a:lstStyle/>
          <a:p>
            <a:pPr>
              <a:buClr>
                <a:schemeClr val="accent1"/>
              </a:buClr>
              <a:buFont typeface="Wingdings" pitchFamily="2" charset="2"/>
              <a:buChar char="Ø"/>
            </a:pPr>
            <a:endParaRPr lang="en-US" sz="1600" dirty="0">
              <a:cs typeface="Arial" charset="0"/>
            </a:endParaRPr>
          </a:p>
          <a:p>
            <a:pPr>
              <a:buClr>
                <a:schemeClr val="accent1"/>
              </a:buClr>
              <a:buFont typeface="Wingdings" pitchFamily="2" charset="2"/>
              <a:buChar char="Ø"/>
            </a:pPr>
            <a:r>
              <a:rPr lang="en-US" sz="1600" dirty="0">
                <a:cs typeface="Arial" charset="0"/>
              </a:rPr>
              <a:t>We will test this constraint by connecting a 40kΩ resistor between points on the HV circuit and the grounded frame with the HV systems at full charge</a:t>
            </a:r>
            <a:r>
              <a:rPr lang="en-US" sz="1600" dirty="0" smtClean="0">
                <a:cs typeface="Arial" charset="0"/>
              </a:rPr>
              <a:t>.</a:t>
            </a:r>
            <a:endParaRPr lang="en-US" sz="1600" dirty="0">
              <a:cs typeface="Arial" charset="0"/>
            </a:endParaRPr>
          </a:p>
          <a:p>
            <a:pPr>
              <a:buClr>
                <a:schemeClr val="accent1"/>
              </a:buClr>
            </a:pPr>
            <a:endParaRPr lang="en-US" sz="1600" dirty="0">
              <a:cs typeface="Arial" charset="0"/>
            </a:endParaRPr>
          </a:p>
          <a:p>
            <a:pPr>
              <a:buClr>
                <a:schemeClr val="accent1"/>
              </a:buClr>
              <a:buFont typeface="Wingdings" pitchFamily="2" charset="2"/>
              <a:buChar char="Ø"/>
            </a:pPr>
            <a:r>
              <a:rPr lang="en-US" sz="1600" dirty="0">
                <a:cs typeface="Arial" charset="0"/>
              </a:rPr>
              <a:t>This must cause the ground fault detector to trip, and the vehicle electrical systems to shut down</a:t>
            </a:r>
            <a:r>
              <a:rPr lang="en-US" sz="1600" dirty="0" smtClean="0">
                <a:cs typeface="Arial" charset="0"/>
              </a:rPr>
              <a:t>.</a:t>
            </a:r>
            <a:endParaRPr lang="en-US" sz="1600" dirty="0">
              <a:cs typeface="Arial" charset="0"/>
            </a:endParaRPr>
          </a:p>
        </p:txBody>
      </p:sp>
      <p:sp>
        <p:nvSpPr>
          <p:cNvPr id="48133" name="Rectangle 9"/>
          <p:cNvSpPr>
            <a:spLocks noChangeArrowheads="1"/>
          </p:cNvSpPr>
          <p:nvPr/>
        </p:nvSpPr>
        <p:spPr bwMode="auto">
          <a:xfrm>
            <a:off x="685800" y="3733800"/>
            <a:ext cx="4495800" cy="2800350"/>
          </a:xfrm>
          <a:prstGeom prst="rect">
            <a:avLst/>
          </a:prstGeom>
          <a:noFill/>
          <a:ln w="9525">
            <a:noFill/>
            <a:miter lim="800000"/>
            <a:headEnd/>
            <a:tailEnd/>
          </a:ln>
        </p:spPr>
        <p:txBody>
          <a:bodyPr>
            <a:spAutoFit/>
          </a:bodyPr>
          <a:lstStyle/>
          <a:p>
            <a:pPr>
              <a:buClr>
                <a:schemeClr val="accent1"/>
              </a:buClr>
              <a:buFont typeface="Wingdings" pitchFamily="2" charset="2"/>
              <a:buChar char="Ø"/>
            </a:pPr>
            <a:endParaRPr lang="en-US" sz="1600" dirty="0">
              <a:cs typeface="Arial" charset="0"/>
            </a:endParaRPr>
          </a:p>
          <a:p>
            <a:pPr>
              <a:buClr>
                <a:schemeClr val="accent1"/>
              </a:buClr>
              <a:buFont typeface="Wingdings" pitchFamily="2" charset="2"/>
              <a:buChar char="Ø"/>
            </a:pPr>
            <a:r>
              <a:rPr lang="en-US" sz="1600" dirty="0">
                <a:cs typeface="Arial" charset="0"/>
              </a:rPr>
              <a:t>To test this the vehicle must not roll over when tilted at an angle of 60 degrees, corresponding to 1.7 </a:t>
            </a:r>
            <a:r>
              <a:rPr lang="en-US" sz="1600" dirty="0" smtClean="0">
                <a:cs typeface="Arial" charset="0"/>
              </a:rPr>
              <a:t>G’s</a:t>
            </a:r>
            <a:endParaRPr lang="en-US" sz="1600" dirty="0">
              <a:cs typeface="Arial" charset="0"/>
            </a:endParaRPr>
          </a:p>
          <a:p>
            <a:pPr>
              <a:buClr>
                <a:schemeClr val="accent1"/>
              </a:buClr>
            </a:pPr>
            <a:endParaRPr lang="en-US" sz="1600" dirty="0">
              <a:cs typeface="Arial" charset="0"/>
            </a:endParaRPr>
          </a:p>
          <a:p>
            <a:pPr>
              <a:buClr>
                <a:schemeClr val="accent1"/>
              </a:buClr>
              <a:buFont typeface="Wingdings" pitchFamily="2" charset="2"/>
              <a:buChar char="Ø"/>
            </a:pPr>
            <a:r>
              <a:rPr lang="en-US" sz="1600" dirty="0">
                <a:cs typeface="Arial" charset="0"/>
              </a:rPr>
              <a:t>The tilt test will be conducted with the tallest driver in the normal driving </a:t>
            </a:r>
            <a:r>
              <a:rPr lang="en-US" sz="1600" dirty="0" smtClean="0">
                <a:cs typeface="Arial" charset="0"/>
              </a:rPr>
              <a:t>position</a:t>
            </a:r>
            <a:endParaRPr lang="en-US" sz="1600" dirty="0">
              <a:cs typeface="Arial" charset="0"/>
            </a:endParaRPr>
          </a:p>
          <a:p>
            <a:pPr>
              <a:buClr>
                <a:schemeClr val="accent1"/>
              </a:buClr>
            </a:pPr>
            <a:endParaRPr lang="en-US" sz="1600" dirty="0">
              <a:cs typeface="Arial" charset="0"/>
            </a:endParaRPr>
          </a:p>
          <a:p>
            <a:pPr>
              <a:buClr>
                <a:schemeClr val="accent1"/>
              </a:buClr>
              <a:buFont typeface="Wingdings" pitchFamily="2" charset="2"/>
              <a:buChar char="Ø"/>
            </a:pPr>
            <a:r>
              <a:rPr lang="en-US" sz="1600" dirty="0">
                <a:cs typeface="Arial" charset="0"/>
              </a:rPr>
              <a:t>Also we will inspect to make sure the car is capable of being titled to a 45 degree angle without leaking fuel or fluid of any </a:t>
            </a:r>
            <a:r>
              <a:rPr lang="en-US" sz="1600" dirty="0" smtClean="0">
                <a:cs typeface="Arial" charset="0"/>
              </a:rPr>
              <a:t>type</a:t>
            </a:r>
            <a:endParaRPr lang="en-US" sz="1600" dirty="0">
              <a:cs typeface="Arial" charset="0"/>
            </a:endParaRPr>
          </a:p>
        </p:txBody>
      </p:sp>
      <p:pic>
        <p:nvPicPr>
          <p:cNvPr id="48134" name="Picture 2"/>
          <p:cNvPicPr>
            <a:picLocks noChangeAspect="1" noChangeArrowheads="1"/>
          </p:cNvPicPr>
          <p:nvPr/>
        </p:nvPicPr>
        <p:blipFill>
          <a:blip r:embed="rId2" cstate="print"/>
          <a:srcRect/>
          <a:stretch>
            <a:fillRect/>
          </a:stretch>
        </p:blipFill>
        <p:spPr bwMode="auto">
          <a:xfrm>
            <a:off x="5638800" y="3505200"/>
            <a:ext cx="3276600" cy="3105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0"/>
            <a:ext cx="8229600" cy="5715000"/>
          </a:xfrm>
        </p:spPr>
        <p:txBody>
          <a:bodyPr>
            <a:noAutofit/>
          </a:bodyPr>
          <a:lstStyle/>
          <a:p>
            <a:pPr marL="484632" indent="0" algn="ctr" fontAlgn="auto">
              <a:spcAft>
                <a:spcPts val="0"/>
              </a:spcAft>
              <a:defRPr/>
            </a:pPr>
            <a:r>
              <a:rPr lang="en-US" sz="7200" b="1" dirty="0" smtClean="0">
                <a:solidFill>
                  <a:schemeClr val="accent1">
                    <a:tint val="83000"/>
                    <a:satMod val="150000"/>
                  </a:schemeClr>
                </a:solidFill>
                <a:latin typeface="Arial" pitchFamily="34" charset="0"/>
                <a:cs typeface="Arial" pitchFamily="34" charset="0"/>
              </a:rPr>
              <a:t>References</a:t>
            </a:r>
            <a:endParaRPr lang="en-US" sz="7200" dirty="0">
              <a:solidFill>
                <a:schemeClr val="accent1">
                  <a:tint val="83000"/>
                  <a:satMod val="150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484632" indent="0" algn="ctr" fontAlgn="auto">
              <a:spcAft>
                <a:spcPts val="0"/>
              </a:spcAft>
              <a:defRPr/>
            </a:pPr>
            <a:r>
              <a:rPr lang="en-US" sz="6600" b="1" dirty="0" smtClean="0">
                <a:solidFill>
                  <a:schemeClr val="accent1">
                    <a:tint val="83000"/>
                    <a:satMod val="150000"/>
                  </a:schemeClr>
                </a:solidFill>
                <a:latin typeface="Arial" pitchFamily="34" charset="0"/>
                <a:cs typeface="Arial" pitchFamily="34" charset="0"/>
              </a:rPr>
              <a:t/>
            </a:r>
            <a:br>
              <a:rPr lang="en-US" sz="6600" b="1" dirty="0" smtClean="0">
                <a:solidFill>
                  <a:schemeClr val="accent1">
                    <a:tint val="83000"/>
                    <a:satMod val="150000"/>
                  </a:schemeClr>
                </a:solidFill>
                <a:latin typeface="Arial" pitchFamily="34" charset="0"/>
                <a:cs typeface="Arial" pitchFamily="34" charset="0"/>
              </a:rPr>
            </a:br>
            <a:r>
              <a:rPr lang="en-US" sz="6600" b="1" dirty="0" smtClean="0">
                <a:solidFill>
                  <a:schemeClr val="accent1">
                    <a:tint val="83000"/>
                    <a:satMod val="150000"/>
                  </a:schemeClr>
                </a:solidFill>
                <a:latin typeface="Arial" pitchFamily="34" charset="0"/>
                <a:cs typeface="Arial" pitchFamily="34" charset="0"/>
              </a:rPr>
              <a:t>References</a:t>
            </a:r>
            <a:r>
              <a:rPr lang="en-US" sz="6600" dirty="0" smtClean="0">
                <a:solidFill>
                  <a:schemeClr val="accent1">
                    <a:tint val="83000"/>
                    <a:satMod val="150000"/>
                  </a:schemeClr>
                </a:solidFill>
                <a:latin typeface="Arial" pitchFamily="34" charset="0"/>
                <a:cs typeface="Arial" pitchFamily="34" charset="0"/>
              </a:rPr>
              <a:t/>
            </a:r>
            <a:br>
              <a:rPr lang="en-US" sz="6600" dirty="0" smtClean="0">
                <a:solidFill>
                  <a:schemeClr val="accent1">
                    <a:tint val="83000"/>
                    <a:satMod val="150000"/>
                  </a:schemeClr>
                </a:solidFill>
                <a:latin typeface="Arial" pitchFamily="34" charset="0"/>
                <a:cs typeface="Arial" pitchFamily="34" charset="0"/>
              </a:rPr>
            </a:br>
            <a:endParaRPr lang="en-US" sz="6600" dirty="0">
              <a:solidFill>
                <a:schemeClr val="accent1">
                  <a:tint val="83000"/>
                  <a:satMod val="150000"/>
                </a:schemeClr>
              </a:solidFill>
              <a:latin typeface="Arial" pitchFamily="34" charset="0"/>
              <a:cs typeface="Arial" pitchFamily="34" charset="0"/>
            </a:endParaRPr>
          </a:p>
        </p:txBody>
      </p:sp>
      <p:sp>
        <p:nvSpPr>
          <p:cNvPr id="51202" name="Content Placeholder 2"/>
          <p:cNvSpPr>
            <a:spLocks noGrp="1"/>
          </p:cNvSpPr>
          <p:nvPr>
            <p:ph idx="1"/>
          </p:nvPr>
        </p:nvSpPr>
        <p:spPr>
          <a:xfrm>
            <a:off x="381000" y="1600200"/>
            <a:ext cx="8229600" cy="4572000"/>
          </a:xfrm>
        </p:spPr>
        <p:txBody>
          <a:bodyPr/>
          <a:lstStyle/>
          <a:p>
            <a:pPr>
              <a:buFont typeface="Wingdings" pitchFamily="2" charset="2"/>
              <a:buChar char="Ø"/>
            </a:pPr>
            <a:r>
              <a:rPr lang="en-US" sz="1800" dirty="0" smtClean="0">
                <a:latin typeface="Arial" pitchFamily="34" charset="0"/>
                <a:cs typeface="Arial" pitchFamily="34" charset="0"/>
              </a:rPr>
              <a:t>"Formula Hybrid Forums :: View Topic - Hybrid </a:t>
            </a:r>
            <a:r>
              <a:rPr lang="en-US" sz="1800" dirty="0" err="1" smtClean="0">
                <a:latin typeface="Arial" pitchFamily="34" charset="0"/>
                <a:cs typeface="Arial" pitchFamily="34" charset="0"/>
              </a:rPr>
              <a:t>Powertrain</a:t>
            </a:r>
            <a:r>
              <a:rPr lang="en-US" sz="1800" dirty="0" smtClean="0">
                <a:latin typeface="Arial" pitchFamily="34" charset="0"/>
                <a:cs typeface="Arial" pitchFamily="34" charset="0"/>
              </a:rPr>
              <a:t> Configurations." </a:t>
            </a:r>
            <a:r>
              <a:rPr lang="en-US" sz="1800" i="1" dirty="0" smtClean="0">
                <a:latin typeface="Arial" pitchFamily="34" charset="0"/>
                <a:cs typeface="Arial" pitchFamily="34" charset="0"/>
              </a:rPr>
              <a:t>Formula Hybrid</a:t>
            </a:r>
            <a:r>
              <a:rPr lang="en-US" sz="1800" dirty="0" smtClean="0">
                <a:latin typeface="Arial" pitchFamily="34" charset="0"/>
                <a:cs typeface="Arial" pitchFamily="34" charset="0"/>
              </a:rPr>
              <a:t>. SAE International IEEE, 26 Feb. 2008. Web. 13 Sept. 2010. </a:t>
            </a:r>
            <a:r>
              <a:rPr lang="en-US" sz="1800" u="sng" dirty="0" smtClean="0">
                <a:latin typeface="Arial" pitchFamily="34" charset="0"/>
                <a:cs typeface="Arial" pitchFamily="34" charset="0"/>
                <a:hlinkClick r:id="rId2"/>
              </a:rPr>
              <a:t>http://www.formula-hybrid.org/forums/viewtopic.php?t=160</a:t>
            </a:r>
            <a:endParaRPr lang="en-US" sz="1800" dirty="0" smtClean="0">
              <a:latin typeface="Arial" pitchFamily="34" charset="0"/>
              <a:cs typeface="Arial" pitchFamily="34" charset="0"/>
            </a:endParaRPr>
          </a:p>
          <a:p>
            <a:pPr>
              <a:buFont typeface="Wingdings 2" pitchFamily="18" charset="2"/>
              <a:buNone/>
            </a:pPr>
            <a:endParaRPr lang="en-US" sz="1800" dirty="0" smtClean="0">
              <a:latin typeface="Arial" pitchFamily="34" charset="0"/>
              <a:cs typeface="Arial" pitchFamily="34" charset="0"/>
            </a:endParaRPr>
          </a:p>
          <a:p>
            <a:pPr>
              <a:buFont typeface="Wingdings" pitchFamily="2" charset="2"/>
              <a:buChar char="Ø"/>
            </a:pPr>
            <a:r>
              <a:rPr lang="en-US" sz="1800" dirty="0" smtClean="0">
                <a:latin typeface="Arial" pitchFamily="34" charset="0"/>
                <a:cs typeface="Arial" pitchFamily="34" charset="0"/>
              </a:rPr>
              <a:t>Nice, </a:t>
            </a:r>
            <a:r>
              <a:rPr lang="en-US" sz="1800" dirty="0" err="1" smtClean="0">
                <a:latin typeface="Arial" pitchFamily="34" charset="0"/>
                <a:cs typeface="Arial" pitchFamily="34" charset="0"/>
              </a:rPr>
              <a:t>Karim</a:t>
            </a:r>
            <a:r>
              <a:rPr lang="en-US" sz="1800" dirty="0" smtClean="0">
                <a:latin typeface="Arial" pitchFamily="34" charset="0"/>
                <a:cs typeface="Arial" pitchFamily="34" charset="0"/>
              </a:rPr>
              <a:t>.  "How Differentials Work"  02 August 2000.  HowStuffWorks.com. 17 September 2010 </a:t>
            </a:r>
            <a:r>
              <a:rPr lang="en-US" sz="1800" u="sng" dirty="0" smtClean="0">
                <a:latin typeface="Arial" pitchFamily="34" charset="0"/>
                <a:cs typeface="Arial" pitchFamily="34" charset="0"/>
                <a:hlinkClick r:id="rId3"/>
              </a:rPr>
              <a:t>http://auto.howstuffworks.com/differential.htm</a:t>
            </a:r>
            <a:endParaRPr lang="en-US" sz="1800" u="sng" dirty="0" smtClean="0">
              <a:latin typeface="Arial" pitchFamily="34" charset="0"/>
              <a:cs typeface="Arial" pitchFamily="34" charset="0"/>
            </a:endParaRPr>
          </a:p>
          <a:p>
            <a:pPr>
              <a:buFont typeface="Wingdings" pitchFamily="2" charset="2"/>
              <a:buChar char="Ø"/>
            </a:pPr>
            <a:endParaRPr lang="en-US" sz="1800" u="sng" dirty="0" smtClean="0">
              <a:latin typeface="Arial" pitchFamily="34" charset="0"/>
              <a:cs typeface="Arial" pitchFamily="34" charset="0"/>
            </a:endParaRPr>
          </a:p>
          <a:p>
            <a:pPr>
              <a:buFont typeface="Wingdings" pitchFamily="2" charset="2"/>
              <a:buChar char="Ø"/>
            </a:pPr>
            <a:r>
              <a:rPr lang="en-US" sz="1800" dirty="0" smtClean="0">
                <a:latin typeface="Arial" pitchFamily="34" charset="0"/>
                <a:cs typeface="Arial" pitchFamily="34" charset="0"/>
              </a:rPr>
              <a:t>SAE International. "2011 Formula Hybrid Rules." (2011): 1-124. Web. 24 Sept. 2010.  </a:t>
            </a:r>
            <a:r>
              <a:rPr lang="en-US" sz="1800" dirty="0" smtClean="0">
                <a:latin typeface="Arial" pitchFamily="34" charset="0"/>
                <a:cs typeface="Arial" pitchFamily="34" charset="0"/>
                <a:hlinkClick r:id="rId4"/>
              </a:rPr>
              <a:t>http://www.formula-hybrid.org/pdf/Formula-Hybrid-2011-Rules.pdf</a:t>
            </a:r>
            <a:endParaRPr lang="en-US" sz="1800" dirty="0" smtClean="0">
              <a:latin typeface="Arial" pitchFamily="34" charset="0"/>
              <a:cs typeface="Arial" pitchFamily="34" charset="0"/>
            </a:endParaRPr>
          </a:p>
          <a:p>
            <a:pPr>
              <a:buFont typeface="Wingdings" pitchFamily="2" charset="2"/>
              <a:buChar char="Ø"/>
            </a:pPr>
            <a:endParaRPr lang="en-US" sz="1800" dirty="0" smtClean="0">
              <a:latin typeface="Arial" pitchFamily="34" charset="0"/>
              <a:cs typeface="Arial" pitchFamily="34" charset="0"/>
            </a:endParaRPr>
          </a:p>
          <a:p>
            <a:pPr>
              <a:buFont typeface="Wingdings" pitchFamily="2" charset="2"/>
              <a:buChar char="Ø"/>
            </a:pPr>
            <a:r>
              <a:rPr lang="en-US" sz="1800" dirty="0" smtClean="0">
                <a:latin typeface="Arial" pitchFamily="34" charset="0"/>
                <a:cs typeface="Arial" pitchFamily="34" charset="0"/>
              </a:rPr>
              <a:t>"Case Studies Battery Management System (BMS) Validation Test Stand." </a:t>
            </a:r>
            <a:r>
              <a:rPr lang="en-US" sz="1800" i="1" dirty="0" smtClean="0">
                <a:latin typeface="Arial" pitchFamily="34" charset="0"/>
                <a:cs typeface="Arial" pitchFamily="34" charset="0"/>
              </a:rPr>
              <a:t>Engineering and Software Services for Manufacturing, Testing, and Development</a:t>
            </a:r>
            <a:r>
              <a:rPr lang="en-US" sz="1800" dirty="0" smtClean="0">
                <a:latin typeface="Arial" pitchFamily="34" charset="0"/>
                <a:cs typeface="Arial" pitchFamily="34" charset="0"/>
              </a:rPr>
              <a:t>. Web. 28 Sept. 2010. </a:t>
            </a:r>
            <a:r>
              <a:rPr lang="en-US" sz="1800" dirty="0" smtClean="0">
                <a:latin typeface="Arial" pitchFamily="34" charset="0"/>
                <a:cs typeface="Arial" pitchFamily="34" charset="0"/>
                <a:hlinkClick r:id="rId5"/>
              </a:rPr>
              <a:t>http://www.dmcinfo.com/Case-Studies/View/ProjectID/200/Battery-Management-System-BMS-Validation-Test-Stand.aspx</a:t>
            </a:r>
            <a:endParaRPr lang="en-US" sz="1800" dirty="0" smtClean="0">
              <a:latin typeface="Arial" pitchFamily="34" charset="0"/>
              <a:cs typeface="Arial" pitchFamily="34" charset="0"/>
            </a:endParaRPr>
          </a:p>
          <a:p>
            <a:pPr>
              <a:buFont typeface="Wingdings" pitchFamily="2" charset="2"/>
              <a:buChar char="Ø"/>
            </a:pPr>
            <a:endParaRPr lang="en-US" sz="1800" u="sng"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2967334"/>
            <a:ext cx="8122526" cy="1569660"/>
          </a:xfrm>
          <a:prstGeom prst="rect">
            <a:avLst/>
          </a:prstGeom>
          <a:noFill/>
        </p:spPr>
        <p:txBody>
          <a:bodyPr>
            <a:spAutoFit/>
          </a:bodyPr>
          <a:lstStyle/>
          <a:p>
            <a:pPr algn="ctr" fontAlgn="auto">
              <a:spcBef>
                <a:spcPts val="0"/>
              </a:spcBef>
              <a:spcAft>
                <a:spcPts val="0"/>
              </a:spcAft>
              <a:defRPr/>
            </a:pPr>
            <a:r>
              <a:rPr lang="en-US" sz="9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rPr>
              <a:t> Questions?</a:t>
            </a:r>
            <a:endParaRPr lang="en-US" sz="9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endParaRPr>
          </a:p>
        </p:txBody>
      </p:sp>
    </p:spTree>
  </p:cSld>
  <p:clrMapOvr>
    <a:masterClrMapping/>
  </p:clrMapOvr>
  <p:transition>
    <p:sndAc>
      <p:stSnd>
        <p:snd r:embed="rId2" name="applause.wav"/>
      </p:stSnd>
    </p:sndAc>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Arial" pitchFamily="34" charset="0"/>
                <a:cs typeface="Arial" pitchFamily="34" charset="0"/>
              </a:rPr>
              <a:t>Methodology</a:t>
            </a:r>
            <a:endParaRPr lang="en-US" b="1" dirty="0">
              <a:latin typeface="Arial" pitchFamily="34" charset="0"/>
              <a:cs typeface="Arial" pitchFamily="34" charset="0"/>
            </a:endParaRPr>
          </a:p>
        </p:txBody>
      </p:sp>
      <p:sp>
        <p:nvSpPr>
          <p:cNvPr id="3" name="Content Placeholder 2"/>
          <p:cNvSpPr>
            <a:spLocks noGrp="1"/>
          </p:cNvSpPr>
          <p:nvPr>
            <p:ph idx="1"/>
          </p:nvPr>
        </p:nvSpPr>
        <p:spPr>
          <a:xfrm>
            <a:off x="457200" y="1524000"/>
            <a:ext cx="5334000" cy="4441792"/>
          </a:xfrm>
        </p:spPr>
        <p:txBody>
          <a:bodyPr>
            <a:normAutofit/>
          </a:bodyPr>
          <a:lstStyle/>
          <a:p>
            <a:pPr marL="579437" indent="-514350">
              <a:buFont typeface="Wingdings" pitchFamily="2" charset="2"/>
              <a:buChar char="Ø"/>
            </a:pPr>
            <a:r>
              <a:rPr lang="en-US" dirty="0" smtClean="0">
                <a:latin typeface="Arial" pitchFamily="34" charset="0"/>
                <a:cs typeface="Arial" pitchFamily="34" charset="0"/>
              </a:rPr>
              <a:t>State the problem and Identify needs</a:t>
            </a:r>
          </a:p>
          <a:p>
            <a:pPr marL="579437" indent="-514350">
              <a:buFont typeface="Wingdings" pitchFamily="2" charset="2"/>
              <a:buChar char="Ø"/>
            </a:pPr>
            <a:r>
              <a:rPr lang="en-US" dirty="0" smtClean="0">
                <a:latin typeface="Arial" pitchFamily="34" charset="0"/>
                <a:cs typeface="Arial" pitchFamily="34" charset="0"/>
              </a:rPr>
              <a:t>Research, Fundraising, and Donations</a:t>
            </a:r>
          </a:p>
          <a:p>
            <a:pPr marL="579437" indent="-514350">
              <a:buFont typeface="Wingdings" pitchFamily="2" charset="2"/>
              <a:buChar char="Ø"/>
            </a:pPr>
            <a:r>
              <a:rPr lang="en-US" dirty="0" smtClean="0">
                <a:latin typeface="Arial" pitchFamily="34" charset="0"/>
                <a:cs typeface="Arial" pitchFamily="34" charset="0"/>
              </a:rPr>
              <a:t>Design</a:t>
            </a:r>
          </a:p>
          <a:p>
            <a:pPr marL="579437" indent="-514350">
              <a:buFont typeface="Wingdings" pitchFamily="2" charset="2"/>
              <a:buChar char="Ø"/>
            </a:pPr>
            <a:r>
              <a:rPr lang="en-US" dirty="0" smtClean="0">
                <a:latin typeface="Arial" pitchFamily="34" charset="0"/>
                <a:cs typeface="Arial" pitchFamily="34" charset="0"/>
              </a:rPr>
              <a:t>Design Selection</a:t>
            </a:r>
          </a:p>
          <a:p>
            <a:pPr marL="579437" indent="-514350">
              <a:buFont typeface="Wingdings" pitchFamily="2" charset="2"/>
              <a:buChar char="Ø"/>
            </a:pPr>
            <a:r>
              <a:rPr lang="en-US" dirty="0" smtClean="0">
                <a:latin typeface="Arial" pitchFamily="34" charset="0"/>
                <a:cs typeface="Arial" pitchFamily="34" charset="0"/>
              </a:rPr>
              <a:t>Purchase and Build </a:t>
            </a:r>
          </a:p>
          <a:p>
            <a:pPr marL="579437" indent="-514350">
              <a:buFont typeface="Wingdings" pitchFamily="2" charset="2"/>
              <a:buChar char="Ø"/>
            </a:pPr>
            <a:r>
              <a:rPr lang="en-US" dirty="0" smtClean="0">
                <a:latin typeface="Arial" pitchFamily="34" charset="0"/>
                <a:cs typeface="Arial" pitchFamily="34" charset="0"/>
              </a:rPr>
              <a:t>Testing</a:t>
            </a:r>
            <a:endParaRPr lang="en-US" dirty="0">
              <a:latin typeface="Arial" pitchFamily="34" charset="0"/>
              <a:cs typeface="Arial" pitchFamily="34" charset="0"/>
            </a:endParaRPr>
          </a:p>
        </p:txBody>
      </p:sp>
      <p:pic>
        <p:nvPicPr>
          <p:cNvPr id="1027" name="Picture 3"/>
          <p:cNvPicPr>
            <a:picLocks noChangeAspect="1" noChangeArrowheads="1"/>
          </p:cNvPicPr>
          <p:nvPr/>
        </p:nvPicPr>
        <p:blipFill>
          <a:blip r:embed="rId2" cstate="print"/>
          <a:srcRect/>
          <a:stretch>
            <a:fillRect/>
          </a:stretch>
        </p:blipFill>
        <p:spPr bwMode="auto">
          <a:xfrm>
            <a:off x="5181600" y="3124200"/>
            <a:ext cx="3333750" cy="3076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Arial" pitchFamily="34" charset="0"/>
                <a:cs typeface="Arial" pitchFamily="34" charset="0"/>
              </a:rPr>
              <a:t>Expected Results</a:t>
            </a:r>
            <a:endParaRPr lang="en-US" b="1" dirty="0">
              <a:latin typeface="Arial" pitchFamily="34" charset="0"/>
              <a:cs typeface="Arial" pitchFamily="34" charset="0"/>
            </a:endParaRPr>
          </a:p>
        </p:txBody>
      </p:sp>
      <p:sp>
        <p:nvSpPr>
          <p:cNvPr id="3" name="Content Placeholder 2"/>
          <p:cNvSpPr>
            <a:spLocks noGrp="1"/>
          </p:cNvSpPr>
          <p:nvPr>
            <p:ph idx="1"/>
          </p:nvPr>
        </p:nvSpPr>
        <p:spPr>
          <a:xfrm>
            <a:off x="457200" y="1600200"/>
            <a:ext cx="8077200" cy="4953000"/>
          </a:xfrm>
        </p:spPr>
        <p:txBody>
          <a:bodyPr/>
          <a:lstStyle/>
          <a:p>
            <a:pPr>
              <a:buFont typeface="Wingdings" pitchFamily="2" charset="2"/>
              <a:buChar char="Ø"/>
            </a:pPr>
            <a:r>
              <a:rPr lang="en-US" sz="2000" dirty="0" smtClean="0">
                <a:latin typeface="Arial" pitchFamily="34" charset="0"/>
                <a:cs typeface="Arial" pitchFamily="34" charset="0"/>
              </a:rPr>
              <a:t>Competitive Prototype Parallel Hybrid Car </a:t>
            </a:r>
          </a:p>
          <a:p>
            <a:pPr>
              <a:buFont typeface="Wingdings" pitchFamily="2" charset="2"/>
              <a:buChar char="Ø"/>
            </a:pPr>
            <a:r>
              <a:rPr lang="en-US" sz="2000" dirty="0" smtClean="0">
                <a:latin typeface="Arial" pitchFamily="34" charset="0"/>
                <a:cs typeface="Arial" pitchFamily="34" charset="0"/>
              </a:rPr>
              <a:t>Benefit - Good Acceleration and high efficiency at high speeds</a:t>
            </a:r>
          </a:p>
          <a:p>
            <a:pPr>
              <a:buFont typeface="Wingdings" pitchFamily="2" charset="2"/>
              <a:buChar char="Ø"/>
            </a:pPr>
            <a:r>
              <a:rPr lang="en-US" sz="2000" dirty="0" smtClean="0">
                <a:latin typeface="Arial" pitchFamily="34" charset="0"/>
                <a:cs typeface="Arial" pitchFamily="34" charset="0"/>
              </a:rPr>
              <a:t>Series better for stop and go traffic</a:t>
            </a:r>
          </a:p>
          <a:p>
            <a:pPr>
              <a:buFont typeface="Wingdings" pitchFamily="2" charset="2"/>
              <a:buChar char="Ø"/>
            </a:pPr>
            <a:r>
              <a:rPr lang="en-US" sz="2000" dirty="0" smtClean="0">
                <a:latin typeface="Arial" pitchFamily="34" charset="0"/>
                <a:cs typeface="Arial" pitchFamily="34" charset="0"/>
              </a:rPr>
              <a:t>Integrated Control of Electric Motor and ICE</a:t>
            </a:r>
          </a:p>
          <a:p>
            <a:pPr>
              <a:buFont typeface="Wingdings" pitchFamily="2" charset="2"/>
              <a:buChar char="Ø"/>
            </a:pPr>
            <a:r>
              <a:rPr lang="en-US" sz="2000" dirty="0" smtClean="0">
                <a:latin typeface="Arial" pitchFamily="34" charset="0"/>
                <a:cs typeface="Arial" pitchFamily="34" charset="0"/>
              </a:rPr>
              <a:t>Programming and Computer System complex for throttle control </a:t>
            </a:r>
          </a:p>
          <a:p>
            <a:pPr>
              <a:buFont typeface="Wingdings" pitchFamily="2" charset="2"/>
              <a:buChar char="Ø"/>
            </a:pPr>
            <a:r>
              <a:rPr lang="en-US" sz="2000" dirty="0" smtClean="0">
                <a:latin typeface="Arial" pitchFamily="34" charset="0"/>
                <a:cs typeface="Arial" pitchFamily="34" charset="0"/>
              </a:rPr>
              <a:t>Easy to use once in place</a:t>
            </a:r>
          </a:p>
          <a:p>
            <a:pPr>
              <a:buFont typeface="Wingdings" pitchFamily="2" charset="2"/>
              <a:buChar char="Ø"/>
            </a:pPr>
            <a:r>
              <a:rPr lang="en-US" sz="2000" dirty="0" smtClean="0">
                <a:latin typeface="Arial" pitchFamily="34" charset="0"/>
                <a:cs typeface="Arial" pitchFamily="34" charset="0"/>
              </a:rPr>
              <a:t>Suspension and Braking</a:t>
            </a:r>
          </a:p>
          <a:p>
            <a:pPr>
              <a:buFont typeface="Wingdings" pitchFamily="2" charset="2"/>
              <a:buChar char="Ø"/>
            </a:pPr>
            <a:r>
              <a:rPr lang="en-US" sz="2000" dirty="0" smtClean="0">
                <a:latin typeface="Arial" pitchFamily="34" charset="0"/>
                <a:cs typeface="Arial" pitchFamily="34" charset="0"/>
              </a:rPr>
              <a:t>Added weight and better Control</a:t>
            </a:r>
          </a:p>
          <a:p>
            <a:pPr>
              <a:buFont typeface="Wingdings" pitchFamily="2" charset="2"/>
              <a:buChar char="Ø"/>
            </a:pPr>
            <a:r>
              <a:rPr lang="en-US" sz="2000" dirty="0" smtClean="0">
                <a:latin typeface="Arial" pitchFamily="34" charset="0"/>
                <a:cs typeface="Arial" pitchFamily="34" charset="0"/>
              </a:rPr>
              <a:t>Battery Mgmt System</a:t>
            </a:r>
          </a:p>
          <a:p>
            <a:pPr>
              <a:buFont typeface="Wingdings" pitchFamily="2" charset="2"/>
              <a:buChar char="Ø"/>
            </a:pPr>
            <a:r>
              <a:rPr lang="en-US" sz="2000" dirty="0" smtClean="0">
                <a:latin typeface="Arial" pitchFamily="34" charset="0"/>
                <a:cs typeface="Arial" pitchFamily="34" charset="0"/>
              </a:rPr>
              <a:t>Drains Batteries evenly and charges to</a:t>
            </a:r>
          </a:p>
          <a:p>
            <a:pPr>
              <a:buNone/>
            </a:pPr>
            <a:r>
              <a:rPr lang="en-US" sz="2000" dirty="0" smtClean="0">
                <a:latin typeface="Arial" pitchFamily="34" charset="0"/>
                <a:cs typeface="Arial" pitchFamily="34" charset="0"/>
              </a:rPr>
              <a:t>       a safe voltage   </a:t>
            </a:r>
          </a:p>
          <a:p>
            <a:pPr>
              <a:buFont typeface="Wingdings" pitchFamily="2" charset="2"/>
              <a:buChar char="Ø"/>
            </a:pPr>
            <a:endParaRPr lang="en-US" sz="2000" dirty="0" smtClean="0">
              <a:latin typeface="Arial" pitchFamily="34" charset="0"/>
              <a:cs typeface="Arial" pitchFamily="34" charset="0"/>
            </a:endParaRPr>
          </a:p>
          <a:p>
            <a:pPr>
              <a:buFont typeface="Wingdings" pitchFamily="2" charset="2"/>
              <a:buChar char="Ø"/>
            </a:pPr>
            <a:endParaRPr lang="en-US" sz="2000" dirty="0">
              <a:latin typeface="Arial" pitchFamily="34" charset="0"/>
              <a:cs typeface="Arial" pitchFamily="34" charset="0"/>
            </a:endParaRPr>
          </a:p>
        </p:txBody>
      </p:sp>
      <p:pic>
        <p:nvPicPr>
          <p:cNvPr id="1026" name="Picture 2"/>
          <p:cNvPicPr>
            <a:picLocks noChangeAspect="1" noChangeArrowheads="1"/>
          </p:cNvPicPr>
          <p:nvPr/>
        </p:nvPicPr>
        <p:blipFill>
          <a:blip r:embed="rId2" cstate="print"/>
          <a:srcRect/>
          <a:stretch>
            <a:fillRect/>
          </a:stretch>
        </p:blipFill>
        <p:spPr bwMode="auto">
          <a:xfrm>
            <a:off x="5867400" y="4177334"/>
            <a:ext cx="2362200" cy="19385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686800" cy="1361726"/>
          </a:xfrm>
        </p:spPr>
        <p:txBody>
          <a:bodyPr>
            <a:normAutofit/>
          </a:bodyPr>
          <a:lstStyle/>
          <a:p>
            <a:pPr algn="ctr"/>
            <a:r>
              <a:rPr lang="en-US" sz="4800" b="1" dirty="0" smtClean="0">
                <a:latin typeface="Arial" pitchFamily="34" charset="0"/>
                <a:cs typeface="Arial" pitchFamily="34" charset="0"/>
              </a:rPr>
              <a:t>BMS Test Plan</a:t>
            </a:r>
            <a:endParaRPr lang="en-US" sz="4800" b="1" dirty="0">
              <a:latin typeface="Arial" pitchFamily="34" charset="0"/>
              <a:cs typeface="Arial" pitchFamily="34" charset="0"/>
            </a:endParaRPr>
          </a:p>
        </p:txBody>
      </p:sp>
      <p:sp>
        <p:nvSpPr>
          <p:cNvPr id="3" name="Content Placeholder 2"/>
          <p:cNvSpPr>
            <a:spLocks noGrp="1"/>
          </p:cNvSpPr>
          <p:nvPr>
            <p:ph idx="1"/>
          </p:nvPr>
        </p:nvSpPr>
        <p:spPr>
          <a:xfrm>
            <a:off x="457200" y="1295400"/>
            <a:ext cx="8229600" cy="5159408"/>
          </a:xfrm>
        </p:spPr>
        <p:txBody>
          <a:bodyPr/>
          <a:lstStyle/>
          <a:p>
            <a:pPr>
              <a:buNone/>
            </a:pPr>
            <a:r>
              <a:rPr lang="en-US" sz="2400" dirty="0" smtClean="0">
                <a:latin typeface="Arial" pitchFamily="34" charset="0"/>
                <a:cs typeface="Arial" pitchFamily="34" charset="0"/>
              </a:rPr>
              <a:t>	Manufacturing processes for battery cells have a high degree of inherent variation, requiring a more advanced and robust BMS. </a:t>
            </a:r>
          </a:p>
          <a:p>
            <a:pPr>
              <a:buNone/>
            </a:pPr>
            <a:endParaRPr lang="en-US" sz="2400" dirty="0" smtClean="0">
              <a:latin typeface="Arial" pitchFamily="34" charset="0"/>
              <a:cs typeface="Arial" pitchFamily="34" charset="0"/>
            </a:endParaRPr>
          </a:p>
          <a:p>
            <a:pPr>
              <a:buNone/>
            </a:pPr>
            <a:r>
              <a:rPr lang="en-US" sz="2400" dirty="0" smtClean="0">
                <a:latin typeface="Arial" pitchFamily="34" charset="0"/>
                <a:cs typeface="Arial" pitchFamily="34" charset="0"/>
              </a:rPr>
              <a:t>	Test case: Charge (1) accurately simulating the required sensors and battery cell stack inputs to the BMS, and (2) measuring, collecting, and processing the digital and analog outputs produced by the BMS system as a result of those inputs</a:t>
            </a:r>
          </a:p>
          <a:p>
            <a:pPr>
              <a:buNone/>
            </a:pPr>
            <a:endParaRPr lang="en-US" sz="2400" dirty="0" smtClean="0">
              <a:latin typeface="Arial" pitchFamily="34" charset="0"/>
              <a:cs typeface="Arial" pitchFamily="34" charset="0"/>
            </a:endParaRPr>
          </a:p>
          <a:p>
            <a:pPr lvl="1">
              <a:buFont typeface="Wingdings" pitchFamily="2" charset="2"/>
              <a:buChar char="Ø"/>
            </a:pPr>
            <a:r>
              <a:rPr lang="en-US" sz="2400" dirty="0" smtClean="0">
                <a:latin typeface="Arial" pitchFamily="34" charset="0"/>
                <a:cs typeface="Arial" pitchFamily="34" charset="0"/>
              </a:rPr>
              <a:t>Take a full battery with a half charged battery and hook up to the  BMS system </a:t>
            </a:r>
          </a:p>
          <a:p>
            <a:pPr lvl="1">
              <a:buFont typeface="Wingdings" pitchFamily="2" charset="2"/>
              <a:buChar char="Ø"/>
            </a:pPr>
            <a:r>
              <a:rPr lang="en-US" sz="2400" dirty="0" smtClean="0">
                <a:latin typeface="Arial" pitchFamily="34" charset="0"/>
                <a:cs typeface="Arial" pitchFamily="34" charset="0"/>
              </a:rPr>
              <a:t>After a steady time, they should both be ¾ full</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99032"/>
          </a:xfrm>
        </p:spPr>
        <p:txBody>
          <a:bodyPr/>
          <a:lstStyle/>
          <a:p>
            <a:pPr marL="484632" indent="0" algn="ctr" fontAlgn="auto">
              <a:spcAft>
                <a:spcPts val="0"/>
              </a:spcAft>
              <a:defRPr/>
            </a:pPr>
            <a:r>
              <a:rPr lang="en-US" sz="4400" b="1" dirty="0" smtClean="0">
                <a:solidFill>
                  <a:schemeClr val="accent1">
                    <a:tint val="83000"/>
                    <a:satMod val="150000"/>
                  </a:schemeClr>
                </a:solidFill>
                <a:latin typeface="Arial" pitchFamily="34" charset="0"/>
                <a:cs typeface="Arial" pitchFamily="34" charset="0"/>
              </a:rPr>
              <a:t>Purpose &amp; Objectives</a:t>
            </a:r>
            <a:endParaRPr lang="en-US" sz="4400" dirty="0">
              <a:solidFill>
                <a:schemeClr val="accent1">
                  <a:tint val="83000"/>
                  <a:satMod val="150000"/>
                </a:schemeClr>
              </a:solidFill>
              <a:latin typeface="Arial" pitchFamily="34" charset="0"/>
              <a:cs typeface="Arial" pitchFamily="34" charset="0"/>
            </a:endParaRPr>
          </a:p>
        </p:txBody>
      </p:sp>
      <p:sp>
        <p:nvSpPr>
          <p:cNvPr id="3" name="Content Placeholder 2"/>
          <p:cNvSpPr>
            <a:spLocks noGrp="1"/>
          </p:cNvSpPr>
          <p:nvPr>
            <p:ph idx="1"/>
          </p:nvPr>
        </p:nvSpPr>
        <p:spPr>
          <a:xfrm>
            <a:off x="304800" y="1600200"/>
            <a:ext cx="8458200" cy="5029200"/>
          </a:xfrm>
        </p:spPr>
        <p:txBody>
          <a:bodyPr>
            <a:normAutofit/>
          </a:bodyPr>
          <a:lstStyle/>
          <a:p>
            <a:pPr marL="448056" indent="-384048" fontAlgn="auto">
              <a:spcAft>
                <a:spcPts val="0"/>
              </a:spcAft>
              <a:buFont typeface="Wingdings 2"/>
              <a:buNone/>
              <a:defRPr/>
            </a:pPr>
            <a:endParaRPr lang="en-US" sz="1800" dirty="0" smtClean="0">
              <a:latin typeface="+mj-lt"/>
            </a:endParaRPr>
          </a:p>
          <a:p>
            <a:pPr marL="448056" indent="-384048" fontAlgn="auto">
              <a:spcAft>
                <a:spcPts val="0"/>
              </a:spcAft>
              <a:buNone/>
              <a:defRPr/>
            </a:pPr>
            <a:r>
              <a:rPr lang="en-US" sz="1800" dirty="0" smtClean="0">
                <a:latin typeface="Arial" pitchFamily="34" charset="0"/>
                <a:cs typeface="Arial" pitchFamily="34" charset="0"/>
              </a:rPr>
              <a:t>	The </a:t>
            </a:r>
            <a:r>
              <a:rPr lang="en-US" sz="1800" dirty="0">
                <a:latin typeface="Arial" pitchFamily="34" charset="0"/>
                <a:cs typeface="Arial" pitchFamily="34" charset="0"/>
              </a:rPr>
              <a:t>Formula Hybrid Car Project’s main purpose this school year is to continue to enhance the structure and development of a full-hybrid vehicle to serve three main </a:t>
            </a:r>
            <a:r>
              <a:rPr lang="en-US" sz="1800" dirty="0" smtClean="0">
                <a:latin typeface="Arial" pitchFamily="34" charset="0"/>
                <a:cs typeface="Arial" pitchFamily="34" charset="0"/>
              </a:rPr>
              <a:t>objectives. </a:t>
            </a:r>
          </a:p>
          <a:p>
            <a:pPr marL="448056" indent="-384048" fontAlgn="auto">
              <a:spcAft>
                <a:spcPts val="0"/>
              </a:spcAft>
              <a:buFont typeface="Wingdings" pitchFamily="2" charset="2"/>
              <a:buChar char="Ø"/>
              <a:defRPr/>
            </a:pPr>
            <a:endParaRPr lang="en-US" sz="1800" dirty="0">
              <a:latin typeface="Arial" pitchFamily="34" charset="0"/>
              <a:cs typeface="Arial" pitchFamily="34" charset="0"/>
            </a:endParaRPr>
          </a:p>
          <a:p>
            <a:pPr marL="822960" lvl="1" fontAlgn="auto">
              <a:spcAft>
                <a:spcPts val="0"/>
              </a:spcAft>
              <a:buFont typeface="Wingdings" pitchFamily="2" charset="2"/>
              <a:buChar char="Ø"/>
              <a:defRPr/>
            </a:pPr>
            <a:r>
              <a:rPr lang="en-US" sz="1800" dirty="0">
                <a:latin typeface="Arial" pitchFamily="34" charset="0"/>
                <a:cs typeface="Arial" pitchFamily="34" charset="0"/>
              </a:rPr>
              <a:t>1.) </a:t>
            </a:r>
            <a:r>
              <a:rPr lang="en-US" sz="1800" dirty="0" smtClean="0">
                <a:latin typeface="Arial" pitchFamily="34" charset="0"/>
                <a:cs typeface="Arial" pitchFamily="34" charset="0"/>
              </a:rPr>
              <a:t>Incorporate </a:t>
            </a:r>
            <a:r>
              <a:rPr lang="en-US" sz="1800" dirty="0">
                <a:latin typeface="Arial" pitchFamily="34" charset="0"/>
                <a:cs typeface="Arial" pitchFamily="34" charset="0"/>
              </a:rPr>
              <a:t>the Combustion Engine</a:t>
            </a:r>
          </a:p>
          <a:p>
            <a:pPr marL="822960" lvl="1" fontAlgn="auto">
              <a:spcAft>
                <a:spcPts val="0"/>
              </a:spcAft>
              <a:buFont typeface="Wingdings" pitchFamily="2" charset="2"/>
              <a:buChar char="Ø"/>
              <a:defRPr/>
            </a:pPr>
            <a:r>
              <a:rPr lang="en-US" sz="1800" dirty="0">
                <a:latin typeface="Arial" pitchFamily="34" charset="0"/>
                <a:cs typeface="Arial" pitchFamily="34" charset="0"/>
              </a:rPr>
              <a:t>2.) </a:t>
            </a:r>
            <a:r>
              <a:rPr lang="en-US" sz="1800" dirty="0" smtClean="0">
                <a:latin typeface="Arial" pitchFamily="34" charset="0"/>
                <a:cs typeface="Arial" pitchFamily="34" charset="0"/>
              </a:rPr>
              <a:t>Construct the coupling of the </a:t>
            </a:r>
            <a:r>
              <a:rPr lang="en-US" sz="1800" dirty="0">
                <a:latin typeface="Arial" pitchFamily="34" charset="0"/>
                <a:cs typeface="Arial" pitchFamily="34" charset="0"/>
              </a:rPr>
              <a:t>Electric </a:t>
            </a:r>
            <a:r>
              <a:rPr lang="en-US" sz="1800" dirty="0" smtClean="0">
                <a:latin typeface="Arial" pitchFamily="34" charset="0"/>
                <a:cs typeface="Arial" pitchFamily="34" charset="0"/>
              </a:rPr>
              <a:t>Motor and Combustion </a:t>
            </a:r>
            <a:r>
              <a:rPr lang="en-US" sz="1800" dirty="0">
                <a:latin typeface="Arial" pitchFamily="34" charset="0"/>
                <a:cs typeface="Arial" pitchFamily="34" charset="0"/>
              </a:rPr>
              <a:t>Engine</a:t>
            </a:r>
          </a:p>
          <a:p>
            <a:pPr marL="822960" lvl="1" fontAlgn="auto">
              <a:spcAft>
                <a:spcPts val="0"/>
              </a:spcAft>
              <a:buFont typeface="Wingdings" pitchFamily="2" charset="2"/>
              <a:buChar char="Ø"/>
              <a:defRPr/>
            </a:pPr>
            <a:r>
              <a:rPr lang="en-US" sz="1800" dirty="0">
                <a:latin typeface="Arial" pitchFamily="34" charset="0"/>
                <a:cs typeface="Arial" pitchFamily="34" charset="0"/>
              </a:rPr>
              <a:t>3.) </a:t>
            </a:r>
            <a:r>
              <a:rPr lang="en-US" sz="1800" dirty="0" smtClean="0">
                <a:latin typeface="Arial" pitchFamily="34" charset="0"/>
                <a:cs typeface="Arial" pitchFamily="34" charset="0"/>
              </a:rPr>
              <a:t>Design </a:t>
            </a:r>
            <a:r>
              <a:rPr lang="en-US" sz="1800" dirty="0">
                <a:latin typeface="Arial" pitchFamily="34" charset="0"/>
                <a:cs typeface="Arial" pitchFamily="34" charset="0"/>
              </a:rPr>
              <a:t>the </a:t>
            </a:r>
            <a:r>
              <a:rPr lang="en-US" sz="1800" dirty="0" smtClean="0">
                <a:latin typeface="Arial" pitchFamily="34" charset="0"/>
                <a:cs typeface="Arial" pitchFamily="34" charset="0"/>
              </a:rPr>
              <a:t>Transmission.  </a:t>
            </a:r>
            <a:endParaRPr lang="en-US" sz="1800" dirty="0">
              <a:latin typeface="Arial" pitchFamily="34" charset="0"/>
              <a:cs typeface="Arial" pitchFamily="34" charset="0"/>
            </a:endParaRPr>
          </a:p>
          <a:p>
            <a:pPr marL="822960" lvl="1" fontAlgn="auto">
              <a:spcAft>
                <a:spcPts val="0"/>
              </a:spcAft>
              <a:buFont typeface="Wingdings" pitchFamily="2" charset="2"/>
              <a:buChar char="Ø"/>
              <a:defRPr/>
            </a:pPr>
            <a:r>
              <a:rPr lang="en-US" sz="1800" dirty="0">
                <a:latin typeface="Arial" pitchFamily="34" charset="0"/>
                <a:cs typeface="Arial" pitchFamily="34" charset="0"/>
              </a:rPr>
              <a:t>4.) </a:t>
            </a:r>
            <a:r>
              <a:rPr lang="en-US" sz="1800" dirty="0" smtClean="0">
                <a:latin typeface="Arial" pitchFamily="34" charset="0"/>
                <a:cs typeface="Arial" pitchFamily="34" charset="0"/>
              </a:rPr>
              <a:t>Continue </a:t>
            </a:r>
            <a:r>
              <a:rPr lang="en-US" sz="1800" dirty="0">
                <a:latin typeface="Arial" pitchFamily="34" charset="0"/>
                <a:cs typeface="Arial" pitchFamily="34" charset="0"/>
              </a:rPr>
              <a:t>the Battery Management System</a:t>
            </a:r>
          </a:p>
          <a:p>
            <a:pPr marL="822960" lvl="1" fontAlgn="auto">
              <a:spcAft>
                <a:spcPts val="0"/>
              </a:spcAft>
              <a:buFont typeface="Wingdings" pitchFamily="2" charset="2"/>
              <a:buChar char="Ø"/>
              <a:defRPr/>
            </a:pPr>
            <a:r>
              <a:rPr lang="en-US" sz="1800" dirty="0">
                <a:latin typeface="Arial" pitchFamily="34" charset="0"/>
                <a:cs typeface="Arial" pitchFamily="34" charset="0"/>
              </a:rPr>
              <a:t>5.) </a:t>
            </a:r>
            <a:r>
              <a:rPr lang="en-US" sz="1800" dirty="0" smtClean="0">
                <a:latin typeface="Arial" pitchFamily="34" charset="0"/>
                <a:cs typeface="Arial" pitchFamily="34" charset="0"/>
              </a:rPr>
              <a:t>Redesign the Suspension</a:t>
            </a:r>
            <a:endParaRPr lang="en-US" sz="1800" dirty="0">
              <a:latin typeface="Arial" pitchFamily="34" charset="0"/>
              <a:cs typeface="Arial" pitchFamily="34" charset="0"/>
            </a:endParaRPr>
          </a:p>
          <a:p>
            <a:pPr marL="822960" lvl="1" fontAlgn="auto">
              <a:spcAft>
                <a:spcPts val="0"/>
              </a:spcAft>
              <a:buFont typeface="Wingdings" pitchFamily="2" charset="2"/>
              <a:buChar char="Ø"/>
              <a:defRPr/>
            </a:pPr>
            <a:r>
              <a:rPr lang="en-US" sz="1800" dirty="0">
                <a:latin typeface="Arial" pitchFamily="34" charset="0"/>
                <a:cs typeface="Arial" pitchFamily="34" charset="0"/>
              </a:rPr>
              <a:t>6.) </a:t>
            </a:r>
            <a:r>
              <a:rPr lang="en-US" sz="1800" dirty="0" smtClean="0">
                <a:latin typeface="Arial" pitchFamily="34" charset="0"/>
                <a:cs typeface="Arial" pitchFamily="34" charset="0"/>
              </a:rPr>
              <a:t>Replace and Redesign the </a:t>
            </a:r>
            <a:r>
              <a:rPr lang="en-US" sz="1800" dirty="0">
                <a:latin typeface="Arial" pitchFamily="34" charset="0"/>
                <a:cs typeface="Arial" pitchFamily="34" charset="0"/>
              </a:rPr>
              <a:t>calipers within the Brakes</a:t>
            </a:r>
          </a:p>
          <a:p>
            <a:pPr marL="822960" lvl="1" fontAlgn="auto">
              <a:spcAft>
                <a:spcPts val="0"/>
              </a:spcAft>
              <a:buFont typeface="Wingdings" pitchFamily="2" charset="2"/>
              <a:buChar char="Ø"/>
              <a:defRPr/>
            </a:pPr>
            <a:r>
              <a:rPr lang="en-US" sz="1800" dirty="0">
                <a:latin typeface="Arial" pitchFamily="34" charset="0"/>
                <a:cs typeface="Arial" pitchFamily="34" charset="0"/>
              </a:rPr>
              <a:t>7.) </a:t>
            </a:r>
            <a:r>
              <a:rPr lang="en-US" sz="1800" dirty="0" smtClean="0">
                <a:latin typeface="Arial" pitchFamily="34" charset="0"/>
                <a:cs typeface="Arial" pitchFamily="34" charset="0"/>
              </a:rPr>
              <a:t>Redesign </a:t>
            </a:r>
            <a:r>
              <a:rPr lang="en-US" sz="1800" dirty="0">
                <a:latin typeface="Arial" pitchFamily="34" charset="0"/>
                <a:cs typeface="Arial" pitchFamily="34" charset="0"/>
              </a:rPr>
              <a:t>the Body and </a:t>
            </a:r>
            <a:r>
              <a:rPr lang="en-US" sz="1800" dirty="0" smtClean="0">
                <a:latin typeface="Arial" pitchFamily="34" charset="0"/>
                <a:cs typeface="Arial" pitchFamily="34" charset="0"/>
              </a:rPr>
              <a:t>Shell in the vehicle</a:t>
            </a:r>
            <a:endParaRPr lang="en-US" sz="1800" dirty="0">
              <a:latin typeface="Arial" pitchFamily="34" charset="0"/>
              <a:cs typeface="Arial" pitchFamily="34" charset="0"/>
            </a:endParaRPr>
          </a:p>
          <a:p>
            <a:pPr marL="822960" lvl="1" fontAlgn="auto">
              <a:spcAft>
                <a:spcPts val="0"/>
              </a:spcAft>
              <a:buFont typeface="Wingdings" pitchFamily="2" charset="2"/>
              <a:buChar char="Ø"/>
              <a:defRPr/>
            </a:pPr>
            <a:r>
              <a:rPr lang="en-US" sz="1800" dirty="0">
                <a:latin typeface="Arial" pitchFamily="34" charset="0"/>
                <a:cs typeface="Arial" pitchFamily="34" charset="0"/>
              </a:rPr>
              <a:t>8.) </a:t>
            </a:r>
            <a:r>
              <a:rPr lang="en-US" sz="1800" dirty="0" smtClean="0">
                <a:latin typeface="Arial" pitchFamily="34" charset="0"/>
                <a:cs typeface="Arial" pitchFamily="34" charset="0"/>
              </a:rPr>
              <a:t>Integrate Regenerative Braking </a:t>
            </a:r>
            <a:endParaRPr lang="en-US" sz="1800" dirty="0">
              <a:latin typeface="Arial" pitchFamily="34" charset="0"/>
              <a:cs typeface="Arial" pitchFamily="34" charset="0"/>
            </a:endParaRPr>
          </a:p>
          <a:p>
            <a:pPr marL="448056" indent="-384048" fontAlgn="auto">
              <a:spcAft>
                <a:spcPts val="0"/>
              </a:spcAft>
              <a:buFont typeface="Wingdings" pitchFamily="2" charset="2"/>
              <a:buChar char="§"/>
              <a:defRPr/>
            </a:pPr>
            <a:endParaRPr lang="en-US" sz="1800" dirty="0">
              <a:latin typeface="+mj-lt"/>
            </a:endParaRPr>
          </a:p>
        </p:txBody>
      </p:sp>
      <p:pic>
        <p:nvPicPr>
          <p:cNvPr id="15363" name="Picture 4" descr="C:\Documents and Settings\Owner\Local Settings\Temporary Internet Files\Content.IE5\DHKKCHIL\MC900293474[1].wmf"/>
          <p:cNvPicPr>
            <a:picLocks noChangeAspect="1" noChangeArrowheads="1"/>
          </p:cNvPicPr>
          <p:nvPr/>
        </p:nvPicPr>
        <p:blipFill>
          <a:blip r:embed="rId2" cstate="print"/>
          <a:srcRect/>
          <a:stretch>
            <a:fillRect/>
          </a:stretch>
        </p:blipFill>
        <p:spPr bwMode="auto">
          <a:xfrm>
            <a:off x="6705600" y="5181600"/>
            <a:ext cx="1809750" cy="996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399032"/>
          </a:xfrm>
        </p:spPr>
        <p:txBody>
          <a:bodyPr/>
          <a:lstStyle/>
          <a:p>
            <a:pPr marL="484632" indent="0" fontAlgn="auto">
              <a:spcAft>
                <a:spcPts val="0"/>
              </a:spcAft>
              <a:defRPr/>
            </a:pPr>
            <a:r>
              <a:rPr lang="en-US" b="1" dirty="0" smtClean="0">
                <a:solidFill>
                  <a:schemeClr val="accent1">
                    <a:tint val="83000"/>
                    <a:satMod val="150000"/>
                  </a:schemeClr>
                </a:solidFill>
                <a:latin typeface="Arial" pitchFamily="34" charset="0"/>
                <a:cs typeface="Arial" pitchFamily="34" charset="0"/>
              </a:rPr>
              <a:t>Administrative Assignments</a:t>
            </a:r>
            <a:r>
              <a:rPr lang="en-US" dirty="0">
                <a:solidFill>
                  <a:schemeClr val="accent1">
                    <a:tint val="83000"/>
                    <a:satMod val="150000"/>
                  </a:schemeClr>
                </a:solidFill>
                <a:latin typeface="Arial" pitchFamily="34" charset="0"/>
                <a:cs typeface="Arial" pitchFamily="34" charset="0"/>
              </a:rPr>
              <a:t/>
            </a:r>
            <a:br>
              <a:rPr lang="en-US" dirty="0">
                <a:solidFill>
                  <a:schemeClr val="accent1">
                    <a:tint val="83000"/>
                    <a:satMod val="150000"/>
                  </a:schemeClr>
                </a:solidFill>
                <a:latin typeface="Arial" pitchFamily="34" charset="0"/>
                <a:cs typeface="Arial" pitchFamily="34" charset="0"/>
              </a:rPr>
            </a:br>
            <a:endParaRPr lang="en-US" dirty="0">
              <a:solidFill>
                <a:schemeClr val="accent1">
                  <a:tint val="83000"/>
                  <a:satMod val="150000"/>
                </a:schemeClr>
              </a:solidFill>
              <a:latin typeface="Arial" pitchFamily="34" charset="0"/>
              <a:cs typeface="Arial" pitchFamily="34" charset="0"/>
            </a:endParaRPr>
          </a:p>
        </p:txBody>
      </p:sp>
      <p:sp>
        <p:nvSpPr>
          <p:cNvPr id="16386" name="Content Placeholder 2"/>
          <p:cNvSpPr>
            <a:spLocks noGrp="1"/>
          </p:cNvSpPr>
          <p:nvPr>
            <p:ph idx="1"/>
          </p:nvPr>
        </p:nvSpPr>
        <p:spPr>
          <a:xfrm>
            <a:off x="0" y="1219200"/>
            <a:ext cx="9144000" cy="5638800"/>
          </a:xfrm>
        </p:spPr>
        <p:txBody>
          <a:bodyPr/>
          <a:lstStyle/>
          <a:p>
            <a:pPr>
              <a:buFont typeface="Wingdings" pitchFamily="2" charset="2"/>
              <a:buChar char="Ø"/>
            </a:pPr>
            <a:endParaRPr lang="en-US" sz="2400" dirty="0" smtClean="0">
              <a:latin typeface="Arial" charset="0"/>
              <a:cs typeface="Arial" charset="0"/>
            </a:endParaRPr>
          </a:p>
          <a:p>
            <a:pPr>
              <a:buFont typeface="Wingdings" pitchFamily="2" charset="2"/>
              <a:buChar char="Ø"/>
            </a:pPr>
            <a:endParaRPr lang="en-US" sz="2400" dirty="0" smtClean="0">
              <a:latin typeface="Arial" charset="0"/>
              <a:cs typeface="Arial" charset="0"/>
            </a:endParaRPr>
          </a:p>
          <a:p>
            <a:pPr>
              <a:buFont typeface="Wingdings 2" pitchFamily="18" charset="2"/>
              <a:buNone/>
            </a:pPr>
            <a:endParaRPr lang="en-US" sz="2400" dirty="0" smtClean="0">
              <a:latin typeface="Arial" charset="0"/>
              <a:cs typeface="Arial" charset="0"/>
            </a:endParaRPr>
          </a:p>
          <a:p>
            <a:pPr>
              <a:buFont typeface="Wingdings" pitchFamily="2" charset="2"/>
              <a:buChar char="Ø"/>
            </a:pPr>
            <a:r>
              <a:rPr lang="en-US" sz="2400" dirty="0" smtClean="0">
                <a:latin typeface="Arial" charset="0"/>
                <a:cs typeface="Arial" charset="0"/>
              </a:rPr>
              <a:t>Stephanie Medina: Project Manager</a:t>
            </a:r>
          </a:p>
          <a:p>
            <a:pPr>
              <a:buFont typeface="Wingdings" pitchFamily="2" charset="2"/>
              <a:buChar char="Ø"/>
            </a:pPr>
            <a:r>
              <a:rPr lang="en-US" sz="2400" dirty="0" smtClean="0">
                <a:latin typeface="Arial" charset="0"/>
                <a:cs typeface="Arial" charset="0"/>
              </a:rPr>
              <a:t>Lorenzo Neal: Treasurer</a:t>
            </a:r>
          </a:p>
          <a:p>
            <a:pPr>
              <a:buFont typeface="Wingdings" pitchFamily="2" charset="2"/>
              <a:buChar char="Ø"/>
            </a:pPr>
            <a:r>
              <a:rPr lang="en-US" sz="2400" dirty="0" smtClean="0">
                <a:latin typeface="Arial" charset="0"/>
                <a:cs typeface="Arial" charset="0"/>
              </a:rPr>
              <a:t>Israel Daramola: </a:t>
            </a:r>
            <a:r>
              <a:rPr lang="en-US" sz="2400" dirty="0" smtClean="0">
                <a:latin typeface="Arial" charset="0"/>
                <a:cs typeface="Arial" charset="0"/>
              </a:rPr>
              <a:t>Secretary</a:t>
            </a:r>
            <a:endParaRPr lang="en-US" sz="2400" dirty="0" smtClean="0">
              <a:latin typeface="Arial" charset="0"/>
              <a:cs typeface="Arial" charset="0"/>
            </a:endParaRPr>
          </a:p>
          <a:p>
            <a:pPr>
              <a:buFont typeface="Wingdings" pitchFamily="2" charset="2"/>
              <a:buChar char="Ø"/>
            </a:pPr>
            <a:r>
              <a:rPr lang="en-US" sz="2400" dirty="0" smtClean="0">
                <a:latin typeface="Arial" charset="0"/>
                <a:cs typeface="Arial" charset="0"/>
              </a:rPr>
              <a:t>Philip Young: ME Technical Lead</a:t>
            </a:r>
          </a:p>
          <a:p>
            <a:pPr>
              <a:buFont typeface="Wingdings" pitchFamily="2" charset="2"/>
              <a:buChar char="Ø"/>
            </a:pPr>
            <a:r>
              <a:rPr lang="en-US" sz="2400" dirty="0" smtClean="0">
                <a:latin typeface="Arial" charset="0"/>
                <a:cs typeface="Arial" charset="0"/>
              </a:rPr>
              <a:t>Thomas Emerick: Mechanical Design Lead</a:t>
            </a:r>
          </a:p>
          <a:p>
            <a:pPr>
              <a:buFont typeface="Wingdings" pitchFamily="2" charset="2"/>
              <a:buChar char="Ø"/>
            </a:pPr>
            <a:r>
              <a:rPr lang="en-US" sz="2400" dirty="0" smtClean="0">
                <a:latin typeface="Arial" charset="0"/>
                <a:cs typeface="Arial" charset="0"/>
              </a:rPr>
              <a:t>Ryan Zombek: Rules and Safety Officer</a:t>
            </a:r>
          </a:p>
        </p:txBody>
      </p:sp>
      <p:pic>
        <p:nvPicPr>
          <p:cNvPr id="16387" name="Picture 4" descr="C:\Program Files\Microsoft Office\MEDIA\CAGCAT10\j0233018.wmf"/>
          <p:cNvPicPr>
            <a:picLocks noChangeAspect="1" noChangeArrowheads="1"/>
          </p:cNvPicPr>
          <p:nvPr/>
        </p:nvPicPr>
        <p:blipFill>
          <a:blip r:embed="rId2" cstate="print"/>
          <a:srcRect/>
          <a:stretch>
            <a:fillRect/>
          </a:stretch>
        </p:blipFill>
        <p:spPr bwMode="auto">
          <a:xfrm>
            <a:off x="6477000" y="2644775"/>
            <a:ext cx="2498725" cy="2536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484632" indent="0" algn="ctr" fontAlgn="auto">
              <a:spcAft>
                <a:spcPts val="0"/>
              </a:spcAft>
              <a:defRPr/>
            </a:pPr>
            <a:r>
              <a:rPr lang="en-US" sz="4400" b="1" dirty="0" smtClean="0">
                <a:solidFill>
                  <a:schemeClr val="accent1">
                    <a:tint val="83000"/>
                    <a:satMod val="150000"/>
                  </a:schemeClr>
                </a:solidFill>
                <a:latin typeface="Arial" pitchFamily="34" charset="0"/>
                <a:cs typeface="Arial" pitchFamily="34" charset="0"/>
              </a:rPr>
              <a:t>Key Technical Assignments and Methodology</a:t>
            </a:r>
            <a:endParaRPr lang="en-US" sz="4400" dirty="0">
              <a:solidFill>
                <a:schemeClr val="accent1">
                  <a:tint val="83000"/>
                  <a:satMod val="150000"/>
                </a:schemeClr>
              </a:solidFill>
              <a:latin typeface="Arial" pitchFamily="34" charset="0"/>
              <a:cs typeface="Arial" pitchFamily="34" charset="0"/>
            </a:endParaRPr>
          </a:p>
        </p:txBody>
      </p:sp>
      <p:sp>
        <p:nvSpPr>
          <p:cNvPr id="17410" name="Content Placeholder 2"/>
          <p:cNvSpPr>
            <a:spLocks noGrp="1"/>
          </p:cNvSpPr>
          <p:nvPr>
            <p:ph idx="1"/>
          </p:nvPr>
        </p:nvSpPr>
        <p:spPr>
          <a:xfrm>
            <a:off x="304800" y="1752600"/>
            <a:ext cx="8610600" cy="5105400"/>
          </a:xfrm>
        </p:spPr>
        <p:txBody>
          <a:bodyPr/>
          <a:lstStyle/>
          <a:p>
            <a:pPr>
              <a:buFont typeface="Wingdings 2" pitchFamily="18" charset="2"/>
              <a:buNone/>
            </a:pPr>
            <a:endParaRPr lang="en-US" sz="2200" dirty="0" smtClean="0">
              <a:latin typeface="Arial" charset="0"/>
              <a:cs typeface="Arial" charset="0"/>
            </a:endParaRPr>
          </a:p>
          <a:p>
            <a:pPr>
              <a:buFont typeface="Wingdings" pitchFamily="2" charset="2"/>
              <a:buChar char="Ø"/>
            </a:pPr>
            <a:r>
              <a:rPr lang="en-US" sz="2200" dirty="0" smtClean="0">
                <a:latin typeface="Arial" charset="0"/>
                <a:cs typeface="Arial" charset="0"/>
              </a:rPr>
              <a:t>Lorenzo Neal: Incorporating the Combustion Engine with the Coupling of the Electric Motor</a:t>
            </a:r>
          </a:p>
          <a:p>
            <a:pPr>
              <a:buFont typeface="Wingdings" pitchFamily="2" charset="2"/>
              <a:buChar char="Ø"/>
            </a:pPr>
            <a:r>
              <a:rPr lang="en-US" sz="2200" dirty="0" smtClean="0">
                <a:latin typeface="Arial" charset="0"/>
                <a:cs typeface="Arial" charset="0"/>
              </a:rPr>
              <a:t>Israel Daramola: Designing the Transmission (Parallel Hybrid)</a:t>
            </a:r>
          </a:p>
          <a:p>
            <a:pPr>
              <a:buFont typeface="Wingdings" pitchFamily="2" charset="2"/>
              <a:buChar char="Ø"/>
            </a:pPr>
            <a:r>
              <a:rPr lang="en-US" sz="2200" dirty="0" smtClean="0">
                <a:latin typeface="Arial" charset="0"/>
                <a:cs typeface="Arial" charset="0"/>
              </a:rPr>
              <a:t>Stephanie Medina: Continuing the Battery Management System</a:t>
            </a:r>
          </a:p>
          <a:p>
            <a:pPr>
              <a:buFont typeface="Wingdings" pitchFamily="2" charset="2"/>
              <a:buChar char="Ø"/>
            </a:pPr>
            <a:r>
              <a:rPr lang="en-US" sz="2200" dirty="0" smtClean="0">
                <a:latin typeface="Arial" charset="0"/>
                <a:cs typeface="Arial" charset="0"/>
              </a:rPr>
              <a:t>Philip Young: Redesigning the Suspension</a:t>
            </a:r>
          </a:p>
          <a:p>
            <a:pPr>
              <a:buFont typeface="Wingdings" pitchFamily="2" charset="2"/>
              <a:buChar char="Ø"/>
            </a:pPr>
            <a:r>
              <a:rPr lang="en-US" sz="2200" dirty="0" smtClean="0">
                <a:latin typeface="Arial" charset="0"/>
                <a:cs typeface="Arial" charset="0"/>
              </a:rPr>
              <a:t>Thomas Emerick: Redesigning the calipers in brakes, body and shell.</a:t>
            </a:r>
          </a:p>
          <a:p>
            <a:pPr>
              <a:buFont typeface="Wingdings" pitchFamily="2" charset="2"/>
              <a:buChar char="Ø"/>
            </a:pPr>
            <a:r>
              <a:rPr lang="en-US" sz="2200" dirty="0" smtClean="0">
                <a:latin typeface="Arial" charset="0"/>
                <a:cs typeface="Arial" charset="0"/>
              </a:rPr>
              <a:t>Ryan Zombek:  Integrating Regenerative Braking </a:t>
            </a:r>
          </a:p>
          <a:p>
            <a:pPr>
              <a:buFont typeface="Wingdings" pitchFamily="2" charset="2"/>
              <a:buChar char="Ø"/>
            </a:pPr>
            <a:endParaRPr lang="en-US" sz="2200" dirty="0" smtClean="0">
              <a:latin typeface="Arial" charset="0"/>
              <a:cs typeface="Arial" charset="0"/>
            </a:endParaRPr>
          </a:p>
        </p:txBody>
      </p:sp>
      <p:pic>
        <p:nvPicPr>
          <p:cNvPr id="17411" name="Picture 2" descr="C:\Program Files\Microsoft Office\MEDIA\CAGCAT10\j0195812.wmf"/>
          <p:cNvPicPr>
            <a:picLocks noChangeAspect="1" noChangeArrowheads="1"/>
          </p:cNvPicPr>
          <p:nvPr/>
        </p:nvPicPr>
        <p:blipFill>
          <a:blip r:embed="rId2" cstate="print"/>
          <a:srcRect/>
          <a:stretch>
            <a:fillRect/>
          </a:stretch>
        </p:blipFill>
        <p:spPr bwMode="auto">
          <a:xfrm>
            <a:off x="7142163" y="4953000"/>
            <a:ext cx="1773237" cy="1824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5715000"/>
          </a:xfrm>
        </p:spPr>
        <p:txBody>
          <a:bodyPr>
            <a:noAutofit/>
          </a:bodyPr>
          <a:lstStyle/>
          <a:p>
            <a:pPr algn="ctr"/>
            <a:r>
              <a:rPr lang="en-US" sz="7200" b="1" dirty="0" smtClean="0">
                <a:latin typeface="Arial" pitchFamily="34" charset="0"/>
                <a:cs typeface="Arial" pitchFamily="34" charset="0"/>
              </a:rPr>
              <a:t>Needs Analysis</a:t>
            </a:r>
            <a:endParaRPr lang="en-US" sz="72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229600" cy="1399032"/>
          </a:xfrm>
        </p:spPr>
        <p:txBody>
          <a:bodyPr>
            <a:noAutofit/>
          </a:bodyPr>
          <a:lstStyle/>
          <a:p>
            <a:pPr algn="ctr"/>
            <a:r>
              <a:rPr lang="en-US" sz="4400" b="1" dirty="0" smtClean="0">
                <a:latin typeface="Arial" pitchFamily="34" charset="0"/>
                <a:cs typeface="Arial" pitchFamily="34" charset="0"/>
              </a:rPr>
              <a:t>Overview of </a:t>
            </a:r>
            <a:r>
              <a:rPr lang="en-US" sz="4400" b="1" dirty="0">
                <a:latin typeface="Arial" pitchFamily="34" charset="0"/>
                <a:cs typeface="Arial" pitchFamily="34" charset="0"/>
              </a:rPr>
              <a:t>t</a:t>
            </a:r>
            <a:r>
              <a:rPr lang="en-US" sz="4400" b="1" dirty="0" smtClean="0">
                <a:latin typeface="Arial" pitchFamily="34" charset="0"/>
                <a:cs typeface="Arial" pitchFamily="34" charset="0"/>
              </a:rPr>
              <a:t>he Project</a:t>
            </a:r>
            <a:endParaRPr lang="en-US" sz="4400" b="1" dirty="0">
              <a:latin typeface="Arial" pitchFamily="34" charset="0"/>
              <a:cs typeface="Arial" pitchFamily="34" charset="0"/>
            </a:endParaRPr>
          </a:p>
        </p:txBody>
      </p:sp>
      <p:sp>
        <p:nvSpPr>
          <p:cNvPr id="3" name="Content Placeholder 2"/>
          <p:cNvSpPr>
            <a:spLocks noGrp="1"/>
          </p:cNvSpPr>
          <p:nvPr>
            <p:ph idx="1"/>
          </p:nvPr>
        </p:nvSpPr>
        <p:spPr>
          <a:xfrm>
            <a:off x="381000" y="1752600"/>
            <a:ext cx="8229600" cy="2438400"/>
          </a:xfrm>
        </p:spPr>
        <p:txBody>
          <a:bodyPr>
            <a:noAutofit/>
          </a:bodyPr>
          <a:lstStyle/>
          <a:p>
            <a:pPr>
              <a:buNone/>
              <a:defRPr/>
            </a:pPr>
            <a:r>
              <a:rPr lang="en-US" sz="2500" b="1" dirty="0" smtClean="0">
                <a:latin typeface="Arial" pitchFamily="34" charset="0"/>
                <a:cs typeface="Arial" pitchFamily="34" charset="0"/>
              </a:rPr>
              <a:t>SAE Formula Hybrid International Competition</a:t>
            </a:r>
          </a:p>
          <a:p>
            <a:pPr>
              <a:buFont typeface="Wingdings" pitchFamily="2" charset="2"/>
              <a:buChar char="Ø"/>
              <a:defRPr/>
            </a:pPr>
            <a:endParaRPr lang="en-US" sz="2000" b="1" dirty="0" smtClean="0">
              <a:latin typeface="Arial" pitchFamily="34" charset="0"/>
              <a:cs typeface="Arial" pitchFamily="34" charset="0"/>
            </a:endParaRPr>
          </a:p>
          <a:p>
            <a:pPr lvl="2">
              <a:buFont typeface="Wingdings" pitchFamily="2" charset="2"/>
              <a:buChar char="Ø"/>
              <a:defRPr/>
            </a:pPr>
            <a:r>
              <a:rPr lang="en-US" sz="1900" dirty="0" smtClean="0">
                <a:latin typeface="Arial" pitchFamily="34" charset="0"/>
                <a:cs typeface="Arial" pitchFamily="34" charset="0"/>
              </a:rPr>
              <a:t>Design and engineering challenge for students across the globe</a:t>
            </a:r>
          </a:p>
          <a:p>
            <a:pPr lvl="1">
              <a:buFont typeface="Wingdings" pitchFamily="2" charset="2"/>
              <a:buChar char="Ø"/>
              <a:defRPr/>
            </a:pPr>
            <a:endParaRPr lang="en-US" sz="1900" dirty="0" smtClean="0">
              <a:latin typeface="Arial" pitchFamily="34" charset="0"/>
              <a:cs typeface="Arial" pitchFamily="34" charset="0"/>
            </a:endParaRPr>
          </a:p>
          <a:p>
            <a:pPr lvl="2">
              <a:buFont typeface="Wingdings" pitchFamily="2" charset="2"/>
              <a:buChar char="Ø"/>
              <a:defRPr/>
            </a:pPr>
            <a:r>
              <a:rPr lang="en-US" sz="1900" dirty="0">
                <a:latin typeface="Arial" pitchFamily="34" charset="0"/>
                <a:cs typeface="Arial" pitchFamily="34" charset="0"/>
              </a:rPr>
              <a:t>Must design an open-wheel, single-seat, plug-in hybrid </a:t>
            </a:r>
            <a:r>
              <a:rPr lang="en-US" sz="1900" dirty="0" smtClean="0">
                <a:latin typeface="Arial" pitchFamily="34" charset="0"/>
                <a:cs typeface="Arial" pitchFamily="34" charset="0"/>
              </a:rPr>
              <a:t>racecar</a:t>
            </a:r>
          </a:p>
          <a:p>
            <a:pPr lvl="1">
              <a:buFont typeface="Wingdings" pitchFamily="2" charset="2"/>
              <a:buChar char="Ø"/>
              <a:defRPr/>
            </a:pPr>
            <a:endParaRPr lang="en-US" sz="2000" dirty="0" smtClean="0">
              <a:latin typeface="Arial" pitchFamily="34" charset="0"/>
              <a:cs typeface="Arial" pitchFamily="34" charset="0"/>
            </a:endParaRPr>
          </a:p>
          <a:p>
            <a:pPr>
              <a:buFont typeface="Wingdings" pitchFamily="2" charset="2"/>
              <a:buChar char="Ø"/>
            </a:pPr>
            <a:endParaRPr lang="en-US" sz="2000" dirty="0">
              <a:latin typeface="Arial" pitchFamily="34" charset="0"/>
              <a:cs typeface="Arial" pitchFamily="34" charset="0"/>
            </a:endParaRPr>
          </a:p>
        </p:txBody>
      </p:sp>
      <p:pic>
        <p:nvPicPr>
          <p:cNvPr id="1026" name="Picture 2"/>
          <p:cNvPicPr>
            <a:picLocks noChangeAspect="1" noChangeArrowheads="1"/>
          </p:cNvPicPr>
          <p:nvPr/>
        </p:nvPicPr>
        <p:blipFill>
          <a:blip r:embed="rId2" cstate="print"/>
          <a:srcRect/>
          <a:stretch>
            <a:fillRect/>
          </a:stretch>
        </p:blipFill>
        <p:spPr bwMode="auto">
          <a:xfrm>
            <a:off x="457200" y="4343400"/>
            <a:ext cx="8204200" cy="1943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229600" cy="1399032"/>
          </a:xfrm>
        </p:spPr>
        <p:txBody>
          <a:bodyPr>
            <a:noAutofit/>
          </a:bodyPr>
          <a:lstStyle/>
          <a:p>
            <a:pPr algn="ctr"/>
            <a:r>
              <a:rPr lang="en-US" sz="4400" b="1" dirty="0" smtClean="0">
                <a:latin typeface="Arial" pitchFamily="34" charset="0"/>
                <a:cs typeface="Arial" pitchFamily="34" charset="0"/>
              </a:rPr>
              <a:t>Overview </a:t>
            </a:r>
            <a:r>
              <a:rPr lang="en-US" sz="4400" b="1" dirty="0">
                <a:latin typeface="Arial" pitchFamily="34" charset="0"/>
                <a:cs typeface="Arial" pitchFamily="34" charset="0"/>
              </a:rPr>
              <a:t>o</a:t>
            </a:r>
            <a:r>
              <a:rPr lang="en-US" sz="4400" b="1" dirty="0" smtClean="0">
                <a:latin typeface="Arial" pitchFamily="34" charset="0"/>
                <a:cs typeface="Arial" pitchFamily="34" charset="0"/>
              </a:rPr>
              <a:t>f the Project</a:t>
            </a:r>
            <a:endParaRPr lang="en-US" sz="4400" b="1" dirty="0">
              <a:latin typeface="Arial" pitchFamily="34" charset="0"/>
              <a:cs typeface="Arial" pitchFamily="34" charset="0"/>
            </a:endParaRPr>
          </a:p>
        </p:txBody>
      </p:sp>
      <p:sp>
        <p:nvSpPr>
          <p:cNvPr id="3" name="Content Placeholder 2"/>
          <p:cNvSpPr>
            <a:spLocks noGrp="1"/>
          </p:cNvSpPr>
          <p:nvPr>
            <p:ph idx="1"/>
          </p:nvPr>
        </p:nvSpPr>
        <p:spPr>
          <a:xfrm>
            <a:off x="228600" y="1828800"/>
            <a:ext cx="4648200" cy="2971800"/>
          </a:xfrm>
        </p:spPr>
        <p:txBody>
          <a:bodyPr>
            <a:noAutofit/>
          </a:bodyPr>
          <a:lstStyle/>
          <a:p>
            <a:pPr>
              <a:buNone/>
              <a:defRPr/>
            </a:pPr>
            <a:r>
              <a:rPr lang="en-US" sz="2400" b="1" dirty="0" smtClean="0">
                <a:latin typeface="Arial" pitchFamily="34" charset="0"/>
                <a:cs typeface="Arial" pitchFamily="34" charset="0"/>
              </a:rPr>
              <a:t>Benefits of the Competition:</a:t>
            </a:r>
          </a:p>
          <a:p>
            <a:pPr>
              <a:buNone/>
              <a:defRPr/>
            </a:pPr>
            <a:endParaRPr lang="en-US" sz="1500" dirty="0" smtClean="0">
              <a:latin typeface="Arial" pitchFamily="34" charset="0"/>
              <a:cs typeface="Arial" pitchFamily="34" charset="0"/>
            </a:endParaRPr>
          </a:p>
          <a:p>
            <a:pPr lvl="1">
              <a:buFont typeface="Wingdings" pitchFamily="2" charset="2"/>
              <a:buChar char="Ø"/>
              <a:defRPr/>
            </a:pPr>
            <a:r>
              <a:rPr lang="en-US" sz="2000" dirty="0" smtClean="0">
                <a:latin typeface="Arial" pitchFamily="34" charset="0"/>
                <a:cs typeface="Arial" pitchFamily="34" charset="0"/>
              </a:rPr>
              <a:t>Give students the opportunity to work across disciplinary boundaries</a:t>
            </a:r>
          </a:p>
          <a:p>
            <a:pPr lvl="1">
              <a:buNone/>
              <a:defRPr/>
            </a:pPr>
            <a:endParaRPr lang="en-US" sz="1000" dirty="0">
              <a:latin typeface="Arial" pitchFamily="34" charset="0"/>
              <a:cs typeface="Arial" pitchFamily="34" charset="0"/>
            </a:endParaRPr>
          </a:p>
          <a:p>
            <a:pPr lvl="1">
              <a:buFont typeface="Wingdings" pitchFamily="2" charset="2"/>
              <a:buChar char="Ø"/>
              <a:defRPr/>
            </a:pPr>
            <a:r>
              <a:rPr lang="en-US" sz="2000" dirty="0" smtClean="0">
                <a:latin typeface="Arial" pitchFamily="34" charset="0"/>
                <a:cs typeface="Arial" pitchFamily="34" charset="0"/>
              </a:rPr>
              <a:t>Encourage creative and forward thinking </a:t>
            </a:r>
          </a:p>
          <a:p>
            <a:pPr lvl="3">
              <a:buFont typeface="Wingdings" pitchFamily="2" charset="2"/>
              <a:buChar char="Ø"/>
              <a:defRPr/>
            </a:pPr>
            <a:r>
              <a:rPr lang="en-US" sz="1800" dirty="0">
                <a:latin typeface="Arial" pitchFamily="34" charset="0"/>
                <a:cs typeface="Arial" pitchFamily="34" charset="0"/>
              </a:rPr>
              <a:t>Green </a:t>
            </a:r>
            <a:r>
              <a:rPr lang="en-US" sz="1800" dirty="0" smtClean="0">
                <a:latin typeface="Arial" pitchFamily="34" charset="0"/>
                <a:cs typeface="Arial" pitchFamily="34" charset="0"/>
              </a:rPr>
              <a:t>initiative</a:t>
            </a:r>
          </a:p>
          <a:p>
            <a:pPr lvl="3">
              <a:buFont typeface="Wingdings" pitchFamily="2" charset="2"/>
              <a:buChar char="Ø"/>
              <a:defRPr/>
            </a:pPr>
            <a:r>
              <a:rPr lang="en-US" sz="1800" dirty="0">
                <a:latin typeface="Arial" pitchFamily="34" charset="0"/>
                <a:cs typeface="Arial" pitchFamily="34" charset="0"/>
              </a:rPr>
              <a:t>Fuel efficiency in a high-performance </a:t>
            </a:r>
            <a:r>
              <a:rPr lang="en-US" sz="1800" dirty="0" smtClean="0">
                <a:latin typeface="Arial" pitchFamily="34" charset="0"/>
                <a:cs typeface="Arial" pitchFamily="34" charset="0"/>
              </a:rPr>
              <a:t>application</a:t>
            </a:r>
          </a:p>
          <a:p>
            <a:pPr lvl="3">
              <a:buFont typeface="Wingdings" pitchFamily="2" charset="2"/>
              <a:buChar char="Ø"/>
              <a:defRPr/>
            </a:pPr>
            <a:r>
              <a:rPr lang="en-US" sz="1800" dirty="0" smtClean="0">
                <a:latin typeface="Arial" pitchFamily="34" charset="0"/>
                <a:cs typeface="Arial" pitchFamily="34" charset="0"/>
              </a:rPr>
              <a:t>Drive </a:t>
            </a:r>
            <a:r>
              <a:rPr lang="en-US" sz="1800" dirty="0">
                <a:latin typeface="Arial" pitchFamily="34" charset="0"/>
                <a:cs typeface="Arial" pitchFamily="34" charset="0"/>
              </a:rPr>
              <a:t>train innovation </a:t>
            </a:r>
          </a:p>
          <a:p>
            <a:pPr lvl="3">
              <a:buFont typeface="Wingdings" pitchFamily="2" charset="2"/>
              <a:buChar char="Ø"/>
              <a:defRPr/>
            </a:pPr>
            <a:r>
              <a:rPr lang="en-US" sz="1800" dirty="0" smtClean="0">
                <a:latin typeface="Arial" pitchFamily="34" charset="0"/>
                <a:cs typeface="Arial" pitchFamily="34" charset="0"/>
              </a:rPr>
              <a:t>Win by innovation!</a:t>
            </a:r>
          </a:p>
          <a:p>
            <a:pPr>
              <a:buFont typeface="Wingdings" pitchFamily="2" charset="2"/>
              <a:buChar char="Ø"/>
            </a:pPr>
            <a:endParaRPr lang="en-US" sz="2400" dirty="0">
              <a:latin typeface="Arial" pitchFamily="34" charset="0"/>
              <a:cs typeface="Arial" pitchFamily="34" charset="0"/>
            </a:endParaRPr>
          </a:p>
        </p:txBody>
      </p:sp>
      <p:pic>
        <p:nvPicPr>
          <p:cNvPr id="1026" name="Picture 2"/>
          <p:cNvPicPr>
            <a:picLocks noChangeAspect="1" noChangeArrowheads="1"/>
          </p:cNvPicPr>
          <p:nvPr/>
        </p:nvPicPr>
        <p:blipFill>
          <a:blip r:embed="rId2" cstate="print"/>
          <a:srcRect/>
          <a:stretch>
            <a:fillRect/>
          </a:stretch>
        </p:blipFill>
        <p:spPr bwMode="auto">
          <a:xfrm>
            <a:off x="5242560" y="2000250"/>
            <a:ext cx="3520440" cy="4400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Custom 6">
      <a:dk1>
        <a:srgbClr val="FFFFFF"/>
      </a:dk1>
      <a:lt1>
        <a:srgbClr val="FFFFFF"/>
      </a:lt1>
      <a:dk2>
        <a:srgbClr val="696969"/>
      </a:dk2>
      <a:lt2>
        <a:srgbClr val="D2D2D2"/>
      </a:lt2>
      <a:accent1>
        <a:srgbClr val="005BD3"/>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770</TotalTime>
  <Words>1887</Words>
  <Application>Microsoft Office PowerPoint</Application>
  <PresentationFormat>On-screen Show (4:3)</PresentationFormat>
  <Paragraphs>367</Paragraphs>
  <Slides>39</Slides>
  <Notes>0</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Verve</vt:lpstr>
      <vt:lpstr> Formula Hybrid Project </vt:lpstr>
      <vt:lpstr>Agenda</vt:lpstr>
      <vt:lpstr>  Overview and Objective of the Design Team   </vt:lpstr>
      <vt:lpstr>Purpose &amp; Objectives</vt:lpstr>
      <vt:lpstr>Administrative Assignments </vt:lpstr>
      <vt:lpstr>Key Technical Assignments and Methodology</vt:lpstr>
      <vt:lpstr>Needs Analysis</vt:lpstr>
      <vt:lpstr>Overview of the Project</vt:lpstr>
      <vt:lpstr>Overview of the Project</vt:lpstr>
      <vt:lpstr>Overview of the Project</vt:lpstr>
      <vt:lpstr>Statement of the Problem</vt:lpstr>
      <vt:lpstr>Statement of the Problem</vt:lpstr>
      <vt:lpstr>Statement of the Problem</vt:lpstr>
      <vt:lpstr>Operational Description</vt:lpstr>
      <vt:lpstr>Operational Description</vt:lpstr>
      <vt:lpstr>Operational Description</vt:lpstr>
      <vt:lpstr>Operational Description</vt:lpstr>
      <vt:lpstr>Requirements Specifications</vt:lpstr>
      <vt:lpstr>Functional Requirements </vt:lpstr>
      <vt:lpstr>Functional Requirements </vt:lpstr>
      <vt:lpstr>Functional Requirements </vt:lpstr>
      <vt:lpstr>Non-functional Requirements </vt:lpstr>
      <vt:lpstr> Non-functional Requirements </vt:lpstr>
      <vt:lpstr> Non-functional Requirements </vt:lpstr>
      <vt:lpstr>Non-functional Requirements </vt:lpstr>
      <vt:lpstr>Constraints &amp; Test Plans</vt:lpstr>
      <vt:lpstr>Constraints</vt:lpstr>
      <vt:lpstr>Preliminary Test Plan</vt:lpstr>
      <vt:lpstr>Capabilities Test Plan</vt:lpstr>
      <vt:lpstr>Capabilities Test Plan</vt:lpstr>
      <vt:lpstr>Capabilities Test Plan</vt:lpstr>
      <vt:lpstr>Requirements Test Plan</vt:lpstr>
      <vt:lpstr>Constraints Test Plan</vt:lpstr>
      <vt:lpstr>References</vt:lpstr>
      <vt:lpstr> References </vt:lpstr>
      <vt:lpstr>Slide 36</vt:lpstr>
      <vt:lpstr>Methodology</vt:lpstr>
      <vt:lpstr>Expected Results</vt:lpstr>
      <vt:lpstr>BMS Test Plan</vt:lpstr>
    </vt:vector>
  </TitlesOfParts>
  <Company>FAMU-FSU College of Engineering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Senior Design Project  Formula Hybrid Team</dc:title>
  <dc:creator>cmstest</dc:creator>
  <cp:lastModifiedBy>Stephanie Medina</cp:lastModifiedBy>
  <cp:revision>130</cp:revision>
  <dcterms:created xsi:type="dcterms:W3CDTF">2010-09-24T02:07:25Z</dcterms:created>
  <dcterms:modified xsi:type="dcterms:W3CDTF">2010-10-04T17:34:07Z</dcterms:modified>
</cp:coreProperties>
</file>