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0" r:id="rId2"/>
    <p:sldId id="30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261" r:id="rId14"/>
    <p:sldId id="283" r:id="rId15"/>
    <p:sldId id="262" r:id="rId16"/>
    <p:sldId id="308" r:id="rId17"/>
    <p:sldId id="257" r:id="rId18"/>
    <p:sldId id="258" r:id="rId19"/>
    <p:sldId id="259" r:id="rId20"/>
    <p:sldId id="260" r:id="rId21"/>
    <p:sldId id="307" r:id="rId22"/>
    <p:sldId id="279" r:id="rId23"/>
    <p:sldId id="263" r:id="rId24"/>
    <p:sldId id="310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9" r:id="rId38"/>
    <p:sldId id="266" r:id="rId39"/>
    <p:sldId id="267" r:id="rId40"/>
    <p:sldId id="276" r:id="rId41"/>
    <p:sldId id="282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00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FE31-8C4F-441D-AC9F-F866CE936F27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DD86-A259-4773-A733-AAD8B43EC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B70AA-6A8E-4A7F-86CB-CABB6FFEC26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5D890-415B-43E2-976B-869FF9DE1CC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8B123-EE4F-45C8-84F7-68B7D626D0C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C3C53-9564-4C25-860D-F6181F97C9E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DD86-A259-4773-A733-AAD8B43ECFD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8B123-EE4F-45C8-84F7-68B7D626D0C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4BAC6-9332-42E9-9C45-75C6B8C8E75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9C285-65DF-4954-AB13-72EDA733576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9BB5-8FE8-4500-A9C1-357FE436E6B0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B57F-23FD-4AF3-B183-F2BCA40761BA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0264-7068-48AF-AAEF-C29BB16D4AE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8E148-6915-4184-90F8-4D54FD933071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4F43C-E952-437F-94CF-301C7CE302A4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2EA4-862A-45C1-B026-E39AAA868E80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7586-BCC3-4FE2-8D6C-64ECDC94F93F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ADB58-158D-4D8E-A18C-5C22CE5FDB1C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438-9D69-44B4-99EC-F94DB7BF983B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478C-1E81-4061-8028-C4C87EDF8092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D901-EF38-445F-8E2B-7783F316796E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7A64-9841-44DE-B306-A6844C827AD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0BD0F-B9A9-4B40-859C-0C9CCB4FC8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725"/>
            <a:ext cx="9144000" cy="68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000" b="1" dirty="0" err="1" smtClean="0">
                <a:solidFill>
                  <a:srgbClr val="FFCC66"/>
                </a:solidFill>
              </a:rPr>
              <a:t>Wii</a:t>
            </a:r>
            <a:r>
              <a:rPr lang="en-US" sz="11000" b="1" dirty="0" smtClean="0">
                <a:solidFill>
                  <a:srgbClr val="FFCC66"/>
                </a:solidFill>
              </a:rPr>
              <a:t> Care</a:t>
            </a:r>
            <a:endParaRPr lang="en-US" sz="11000" b="1" dirty="0">
              <a:solidFill>
                <a:srgbClr val="FF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7772400" cy="164941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James Augustin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Benjamin Cole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Daniel Hammer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Trenton J. Johnson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Ricardo Martinez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err="1"/>
              <a:t>Goniometer</a:t>
            </a:r>
            <a:endParaRPr lang="en-US" dirty="0"/>
          </a:p>
          <a:p>
            <a:pPr lvl="2"/>
            <a:r>
              <a:rPr lang="en-US" dirty="0"/>
              <a:t>Pivoting Protractor</a:t>
            </a:r>
          </a:p>
          <a:p>
            <a:pPr lvl="2"/>
            <a:r>
              <a:rPr lang="en-US" dirty="0"/>
              <a:t>Error</a:t>
            </a:r>
          </a:p>
          <a:p>
            <a:pPr lvl="3"/>
            <a:r>
              <a:rPr lang="en-US" sz="2400" dirty="0"/>
              <a:t>Accuracy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 b="66243"/>
          <a:stretch>
            <a:fillRect/>
          </a:stretch>
        </p:blipFill>
        <p:spPr bwMode="auto">
          <a:xfrm>
            <a:off x="1143000" y="3886200"/>
            <a:ext cx="678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3600"/>
              <a:t>Wii-Care Project</a:t>
            </a:r>
          </a:p>
          <a:p>
            <a:pPr lvl="1"/>
            <a:r>
              <a:rPr lang="en-US" sz="3200"/>
              <a:t>Low cost </a:t>
            </a:r>
          </a:p>
          <a:p>
            <a:pPr lvl="1"/>
            <a:r>
              <a:rPr lang="en-US" sz="3200"/>
              <a:t>Wii Components</a:t>
            </a:r>
          </a:p>
          <a:p>
            <a:pPr lvl="1"/>
            <a:r>
              <a:rPr lang="en-US" sz="3200"/>
              <a:t>Quantify Accurate Range of Motion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87932">
            <a:off x="3275268" y="4070557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Concept Generation and </a:t>
            </a:r>
            <a:r>
              <a:rPr lang="en-US" dirty="0" err="1" smtClean="0"/>
              <a:t>SElection</a:t>
            </a:r>
            <a:endParaRPr lang="en-US" dirty="0"/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Optimization of Design Options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50" y="685800"/>
            <a:ext cx="1941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 and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Variety of concepts analyzed</a:t>
            </a:r>
          </a:p>
          <a:p>
            <a:r>
              <a:rPr lang="en-US" dirty="0" smtClean="0"/>
              <a:t>Overall design chosen to be using multiple Wii controllers and 4 infrared LEDs</a:t>
            </a:r>
          </a:p>
          <a:p>
            <a:r>
              <a:rPr lang="en-US" dirty="0" smtClean="0"/>
              <a:t>Most accurate, highest versatility, and little extra complexity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Decision Matrix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3999" cy="5105396"/>
        </p:xfrm>
        <a:graphic>
          <a:graphicData uri="http://schemas.openxmlformats.org/drawingml/2006/table">
            <a:tbl>
              <a:tblPr/>
              <a:tblGrid>
                <a:gridCol w="1892364"/>
                <a:gridCol w="858034"/>
                <a:gridCol w="901704"/>
                <a:gridCol w="840241"/>
                <a:gridCol w="931624"/>
                <a:gridCol w="931624"/>
                <a:gridCol w="790912"/>
                <a:gridCol w="606526"/>
                <a:gridCol w="1390970"/>
              </a:tblGrid>
              <a:tr h="3677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Criteria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Weighing Factor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Wiimote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Multiple Wiimotes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Accelerometer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1-4 LEDs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4+ LEDS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Array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1-4 LEDs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4+LEDs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Array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Cost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Durability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Adaptability/Versatility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Efficiency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Portability/Lightweight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Ease of Use/Setup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Accuracy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0.1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Design Complexity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0.2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Aesthetics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0.05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77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7.1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7.65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8.05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7.55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7.2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7.5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60506" marR="6050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Harris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with John Rust on November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Key Issues brought up:</a:t>
            </a:r>
          </a:p>
          <a:p>
            <a:pPr lvl="1"/>
            <a:r>
              <a:rPr lang="en-US" dirty="0" smtClean="0"/>
              <a:t>Sensitivity of Wii controller’s IR camera</a:t>
            </a:r>
          </a:p>
          <a:p>
            <a:pPr lvl="2"/>
            <a:r>
              <a:rPr lang="en-US" dirty="0" smtClean="0"/>
              <a:t>How accurate can it determine depth?</a:t>
            </a:r>
          </a:p>
          <a:p>
            <a:pPr lvl="1"/>
            <a:r>
              <a:rPr lang="en-US" dirty="0" smtClean="0"/>
              <a:t>How to differentiate the LEDs</a:t>
            </a:r>
          </a:p>
          <a:p>
            <a:r>
              <a:rPr lang="en-US" dirty="0" smtClean="0"/>
              <a:t>More testing with the Wii controllers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Station Updates</a:t>
            </a:r>
            <a:endParaRPr lang="en-US" dirty="0"/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Reference Point and Plane Isolation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17550"/>
            <a:ext cx="21526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Therapist Consultation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Tyressa</a:t>
            </a:r>
            <a:r>
              <a:rPr lang="en-US" dirty="0" smtClean="0"/>
              <a:t> Judge- Physical Therapist for FSU </a:t>
            </a:r>
            <a:r>
              <a:rPr lang="en-US" dirty="0" err="1" smtClean="0"/>
              <a:t>Thagard</a:t>
            </a:r>
            <a:endParaRPr lang="en-US" dirty="0"/>
          </a:p>
          <a:p>
            <a:r>
              <a:rPr lang="en-US" dirty="0" smtClean="0"/>
              <a:t>3 primary motions-Flexion/Extension, Lateral F/E, Rotation</a:t>
            </a:r>
          </a:p>
          <a:p>
            <a:r>
              <a:rPr lang="en-US" dirty="0" smtClean="0"/>
              <a:t>Any other motion is a combination of the 3.</a:t>
            </a:r>
          </a:p>
          <a:p>
            <a:r>
              <a:rPr lang="en-US" dirty="0" smtClean="0"/>
              <a:t>Disability is measured based on angles achieved.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head extension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295400"/>
            <a:ext cx="2514600" cy="2514600"/>
          </a:xfrm>
          <a:prstGeom prst="rect">
            <a:avLst/>
          </a:prstGeom>
        </p:spPr>
      </p:pic>
      <p:pic>
        <p:nvPicPr>
          <p:cNvPr id="7" name="Picture 6" descr="head flexion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200" y="3505200"/>
            <a:ext cx="2438400" cy="2514600"/>
          </a:xfrm>
          <a:prstGeom prst="rect">
            <a:avLst/>
          </a:prstGeom>
        </p:spPr>
      </p:pic>
      <p:pic>
        <p:nvPicPr>
          <p:cNvPr id="8" name="Picture 7" descr="head rotation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67200" y="4267200"/>
            <a:ext cx="2133600" cy="2286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Therapist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Patient sits down as she measures the patient’s range of motion.</a:t>
            </a:r>
          </a:p>
          <a:p>
            <a:r>
              <a:rPr lang="en-US" dirty="0" smtClean="0"/>
              <a:t>Uses patient’s acromioclavicular joint as a reference point.</a:t>
            </a:r>
          </a:p>
          <a:p>
            <a:r>
              <a:rPr lang="en-US" dirty="0" smtClean="0"/>
              <a:t>Uses patient’s nose to determine rotation angle</a:t>
            </a:r>
            <a:endParaRPr lang="en-US" dirty="0"/>
          </a:p>
        </p:txBody>
      </p:sp>
      <p:pic>
        <p:nvPicPr>
          <p:cNvPr id="5" name="Content Placeholder 4" descr="shoulderjoint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3962400" cy="3657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Implements 3 </a:t>
            </a:r>
            <a:r>
              <a:rPr lang="en-US" dirty="0" err="1" smtClean="0"/>
              <a:t>Wii</a:t>
            </a:r>
            <a:r>
              <a:rPr lang="en-US" dirty="0" smtClean="0"/>
              <a:t>-Motes</a:t>
            </a:r>
          </a:p>
          <a:p>
            <a:r>
              <a:rPr lang="en-US" dirty="0" smtClean="0"/>
              <a:t>Microphone stands attached to chair</a:t>
            </a:r>
          </a:p>
          <a:p>
            <a:r>
              <a:rPr lang="en-US" dirty="0" smtClean="0"/>
              <a:t>Chair handles provide additional support for acromioclavicular joint </a:t>
            </a:r>
          </a:p>
          <a:p>
            <a:endParaRPr lang="en-US" dirty="0"/>
          </a:p>
        </p:txBody>
      </p:sp>
      <p:pic>
        <p:nvPicPr>
          <p:cNvPr id="1026" name="Picture 2" descr="C:\Users\Benjamin Cole\Documents\Engineering\Senior Design\wii-station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962399" cy="495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and Background</a:t>
            </a:r>
            <a:endParaRPr lang="en-US" dirty="0"/>
          </a:p>
        </p:txBody>
      </p:sp>
      <p:sp>
        <p:nvSpPr>
          <p:cNvPr id="12291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Therapy and Rehabilitation Using </a:t>
            </a:r>
            <a:r>
              <a:rPr lang="en-US" dirty="0" err="1" smtClean="0">
                <a:solidFill>
                  <a:srgbClr val="B95C00"/>
                </a:solidFill>
              </a:rPr>
              <a:t>Wii</a:t>
            </a:r>
            <a:r>
              <a:rPr lang="en-US" dirty="0" smtClean="0">
                <a:solidFill>
                  <a:srgbClr val="B95C00"/>
                </a:solidFill>
              </a:rPr>
              <a:t>-Motes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00" y="685800"/>
            <a:ext cx="1901825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camera strategically placed to capture a specific motion</a:t>
            </a:r>
          </a:p>
          <a:p>
            <a:r>
              <a:rPr lang="en-US" dirty="0" smtClean="0"/>
              <a:t>Cameras are positioned perpendicularly to </a:t>
            </a:r>
            <a:r>
              <a:rPr lang="en-US" smtClean="0"/>
              <a:t>the microphone stand.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Benjamin Cole\Documents\Engineering\Senior Design\wii-station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447800"/>
            <a:ext cx="4154129" cy="495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LED Placement Updates</a:t>
            </a:r>
            <a:endParaRPr lang="en-US" dirty="0"/>
          </a:p>
        </p:txBody>
      </p:sp>
      <p:sp>
        <p:nvSpPr>
          <p:cNvPr id="16387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 Baseball Cap Concept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50" y="685800"/>
            <a:ext cx="1941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LED Placement</a:t>
            </a:r>
          </a:p>
          <a:p>
            <a:pPr lvl="1"/>
            <a:r>
              <a:rPr lang="en-US" dirty="0" smtClean="0"/>
              <a:t>On top of head</a:t>
            </a:r>
          </a:p>
          <a:p>
            <a:pPr lvl="1"/>
            <a:r>
              <a:rPr lang="en-US" dirty="0" smtClean="0"/>
              <a:t>Reference: </a:t>
            </a:r>
            <a:r>
              <a:rPr lang="en-US" dirty="0" err="1" smtClean="0"/>
              <a:t>acromioclavicular</a:t>
            </a:r>
            <a:r>
              <a:rPr lang="en-US" dirty="0" smtClean="0"/>
              <a:t> joint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2057400" cy="284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14859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743200"/>
            <a:ext cx="236299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Angles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905000"/>
            <a:ext cx="3548743" cy="914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572000"/>
            <a:ext cx="3429000" cy="947487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276600"/>
            <a:ext cx="3831771" cy="8382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295400"/>
            <a:ext cx="35758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943600" y="137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2819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Rear View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434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791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Simple Trigonometric Equations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Allows to capture full range of motion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8915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The Inner Workings and Communication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762000"/>
            <a:ext cx="190341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Wiimote Data Processing</a:t>
            </a:r>
          </a:p>
          <a:p>
            <a:pPr lvl="1"/>
            <a:r>
              <a:rPr lang="en-US" dirty="0" smtClean="0"/>
              <a:t>Infrared</a:t>
            </a:r>
          </a:p>
          <a:p>
            <a:pPr lvl="2"/>
            <a:r>
              <a:rPr lang="en-US" dirty="0" smtClean="0"/>
              <a:t>Raw data is processed as 4-byte-long</a:t>
            </a:r>
            <a:r>
              <a:rPr lang="en-US" b="1" dirty="0" smtClean="0"/>
              <a:t> integers</a:t>
            </a:r>
          </a:p>
          <a:p>
            <a:pPr lvl="2"/>
            <a:r>
              <a:rPr lang="en-US" dirty="0" smtClean="0"/>
              <a:t>Points are given in (X,Y) coordinate pairs</a:t>
            </a:r>
          </a:p>
          <a:p>
            <a:pPr lvl="1"/>
            <a:r>
              <a:rPr lang="en-US" dirty="0" smtClean="0"/>
              <a:t>Accelerometer</a:t>
            </a:r>
          </a:p>
          <a:p>
            <a:pPr lvl="2"/>
            <a:r>
              <a:rPr lang="en-US" dirty="0" smtClean="0"/>
              <a:t>Raw data is processed as 4-byte-long </a:t>
            </a:r>
            <a:r>
              <a:rPr lang="en-US" b="1" dirty="0" smtClean="0"/>
              <a:t>floats</a:t>
            </a:r>
            <a:r>
              <a:rPr lang="en-US" dirty="0" smtClean="0"/>
              <a:t> (decimals)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have a capable Java library</a:t>
            </a:r>
          </a:p>
          <a:p>
            <a:pPr lvl="1"/>
            <a:r>
              <a:rPr lang="en-US" b="1" dirty="0" smtClean="0"/>
              <a:t>WiiRemoteJ</a:t>
            </a:r>
            <a:r>
              <a:rPr lang="en-US" dirty="0" smtClean="0"/>
              <a:t>- credits to Michael Diamond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Ready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“HOW” data is sent from Wiimote to computer</a:t>
            </a:r>
          </a:p>
          <a:p>
            <a:pPr lvl="1"/>
            <a:r>
              <a:rPr lang="en-US" dirty="0" smtClean="0"/>
              <a:t>Bluetooth in-depth</a:t>
            </a:r>
          </a:p>
          <a:p>
            <a:pPr lvl="1"/>
            <a:r>
              <a:rPr lang="en-US" b="1" dirty="0" smtClean="0"/>
              <a:t>Understand</a:t>
            </a:r>
            <a:r>
              <a:rPr lang="en-US" dirty="0" smtClean="0"/>
              <a:t> and </a:t>
            </a:r>
            <a:r>
              <a:rPr lang="en-US" b="1" dirty="0" smtClean="0"/>
              <a:t>standardize</a:t>
            </a:r>
            <a:r>
              <a:rPr lang="en-US" dirty="0" smtClean="0"/>
              <a:t> a way for WiiRemoteJ to be accessed on ALL probable platforms</a:t>
            </a:r>
          </a:p>
          <a:p>
            <a:pPr lvl="2"/>
            <a:r>
              <a:rPr lang="en-US" dirty="0" smtClean="0"/>
              <a:t>Important for replication</a:t>
            </a:r>
            <a:endParaRPr lang="en-US" dirty="0"/>
          </a:p>
        </p:txBody>
      </p:sp>
      <p:pic>
        <p:nvPicPr>
          <p:cNvPr id="4" name="Picture 3" descr="Wiimote_axi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029200"/>
            <a:ext cx="2057400" cy="1728496"/>
          </a:xfrm>
          <a:prstGeom prst="rect">
            <a:avLst/>
          </a:prstGeom>
        </p:spPr>
      </p:pic>
      <p:pic>
        <p:nvPicPr>
          <p:cNvPr id="1026" name="Picture 2" descr="C:\Users\Scholar\Pictures\Microsoft Clip Organizer\j042419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76800"/>
            <a:ext cx="2326861" cy="1911350"/>
          </a:xfrm>
          <a:prstGeom prst="rect">
            <a:avLst/>
          </a:prstGeom>
          <a:noFill/>
        </p:spPr>
      </p:pic>
      <p:grpSp>
        <p:nvGrpSpPr>
          <p:cNvPr id="5" name="Group 10"/>
          <p:cNvGrpSpPr/>
          <p:nvPr/>
        </p:nvGrpSpPr>
        <p:grpSpPr>
          <a:xfrm>
            <a:off x="3048000" y="4953000"/>
            <a:ext cx="2590800" cy="1400383"/>
            <a:chOff x="3200400" y="4724400"/>
            <a:chExt cx="2590800" cy="1400383"/>
          </a:xfrm>
        </p:grpSpPr>
        <p:sp>
          <p:nvSpPr>
            <p:cNvPr id="7" name="Right Arrow 6"/>
            <p:cNvSpPr/>
            <p:nvPr/>
          </p:nvSpPr>
          <p:spPr>
            <a:xfrm>
              <a:off x="4876800" y="5105400"/>
              <a:ext cx="914400" cy="685800"/>
            </a:xfrm>
            <a:prstGeom prst="rightArrow">
              <a:avLst>
                <a:gd name="adj1" fmla="val 29798"/>
                <a:gd name="adj2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8600" y="4724400"/>
              <a:ext cx="4572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500" dirty="0" smtClean="0">
                  <a:solidFill>
                    <a:srgbClr val="0070C0"/>
                  </a:solidFill>
                  <a:latin typeface="Arial Black" pitchFamily="34" charset="0"/>
                </a:rPr>
                <a:t>?</a:t>
              </a:r>
              <a:endParaRPr lang="en-US" sz="8500" dirty="0">
                <a:solidFill>
                  <a:srgbClr val="0070C0"/>
                </a:solidFill>
                <a:latin typeface="Arial Black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3200400" y="5105400"/>
              <a:ext cx="914400" cy="685800"/>
            </a:xfrm>
            <a:prstGeom prst="rightArrow">
              <a:avLst>
                <a:gd name="adj1" fmla="val 29798"/>
                <a:gd name="adj2" fmla="val 5000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</a:t>
            </a:r>
          </a:p>
          <a:p>
            <a:pPr lvl="1"/>
            <a:r>
              <a:rPr lang="en-US" u="sng" dirty="0" smtClean="0"/>
              <a:t>Bluetooth Stacks </a:t>
            </a:r>
          </a:p>
          <a:p>
            <a:pPr lvl="2"/>
            <a:r>
              <a:rPr lang="en-US" b="1" dirty="0" smtClean="0"/>
              <a:t>Software </a:t>
            </a:r>
            <a:r>
              <a:rPr lang="en-US" dirty="0" smtClean="0"/>
              <a:t>that implements the Bluetooth protocol</a:t>
            </a:r>
          </a:p>
          <a:p>
            <a:pPr lvl="2"/>
            <a:r>
              <a:rPr lang="en-US" b="1" dirty="0" smtClean="0"/>
              <a:t>Drivers </a:t>
            </a:r>
            <a:r>
              <a:rPr lang="en-US" dirty="0" smtClean="0"/>
              <a:t>that make Bluetooth radios work</a:t>
            </a:r>
          </a:p>
          <a:p>
            <a:pPr lvl="2"/>
            <a:r>
              <a:rPr lang="en-US" dirty="0" smtClean="0"/>
              <a:t>Two Types:</a:t>
            </a:r>
          </a:p>
          <a:p>
            <a:pPr lvl="3"/>
            <a:r>
              <a:rPr lang="en-US" dirty="0" smtClean="0"/>
              <a:t>General purpose – for devices with considerable resources</a:t>
            </a:r>
          </a:p>
          <a:p>
            <a:pPr lvl="3"/>
            <a:r>
              <a:rPr lang="en-US" dirty="0" smtClean="0"/>
              <a:t>Embedded system – for peripherals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Native Stacks</a:t>
            </a:r>
          </a:p>
          <a:p>
            <a:pPr lvl="2"/>
            <a:r>
              <a:rPr lang="en-US" dirty="0" smtClean="0"/>
              <a:t>Winsock (Microsoft Windows’ native Bluetooth stack)</a:t>
            </a:r>
          </a:p>
          <a:p>
            <a:pPr lvl="2"/>
            <a:r>
              <a:rPr lang="en-US" dirty="0" smtClean="0"/>
              <a:t>OS X (Apple Mac OS X’s native Bluetooth stack)</a:t>
            </a:r>
          </a:p>
          <a:p>
            <a:pPr lvl="2"/>
            <a:r>
              <a:rPr lang="en-US" dirty="0" smtClean="0"/>
              <a:t>BlueZ (Linux’s </a:t>
            </a:r>
            <a:r>
              <a:rPr lang="en-US" i="1" dirty="0" smtClean="0"/>
              <a:t>de facto </a:t>
            </a:r>
            <a:r>
              <a:rPr lang="en-US" dirty="0" smtClean="0"/>
              <a:t>Bluetooth stack)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Third-Party Stacks</a:t>
            </a:r>
          </a:p>
          <a:p>
            <a:pPr lvl="2"/>
            <a:r>
              <a:rPr lang="en-US" dirty="0" smtClean="0"/>
              <a:t>BlueSoleil</a:t>
            </a:r>
          </a:p>
          <a:p>
            <a:pPr lvl="2"/>
            <a:r>
              <a:rPr lang="en-US" b="1" dirty="0" smtClean="0"/>
              <a:t>WIDCOMM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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</a:t>
            </a:r>
          </a:p>
          <a:p>
            <a:pPr lvl="1"/>
            <a:r>
              <a:rPr lang="en-US" u="sng" dirty="0" smtClean="0"/>
              <a:t>Bluetooth Protocols</a:t>
            </a:r>
          </a:p>
          <a:p>
            <a:pPr lvl="2"/>
            <a:r>
              <a:rPr lang="en-US" dirty="0" smtClean="0"/>
              <a:t>describe the syntax, semantics, and synchronization of communication</a:t>
            </a:r>
          </a:p>
          <a:p>
            <a:pPr lvl="2"/>
            <a:r>
              <a:rPr lang="en-US" dirty="0" smtClean="0"/>
              <a:t>“</a:t>
            </a:r>
            <a:r>
              <a:rPr lang="en-US" i="1" dirty="0" smtClean="0"/>
              <a:t>protocols : communications :: programming languages : computations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Examples:</a:t>
            </a:r>
          </a:p>
          <a:p>
            <a:pPr lvl="3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3434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363175">
            <a:off x="2148941" y="5066954"/>
            <a:ext cx="154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OBEX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363175">
            <a:off x="4663541" y="5066954"/>
            <a:ext cx="154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SDP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363175">
            <a:off x="5577941" y="5066954"/>
            <a:ext cx="154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L2CAP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 rot="1363175">
            <a:off x="1405345" y="5066954"/>
            <a:ext cx="154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TCP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1363175">
            <a:off x="3214255" y="5118781"/>
            <a:ext cx="181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RFCOMM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 rot="1379035">
            <a:off x="6483690" y="526361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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/>
          <a:lstStyle/>
          <a:p>
            <a:r>
              <a:rPr lang="en-US" sz="2800"/>
              <a:t>Hippocrates</a:t>
            </a:r>
          </a:p>
          <a:p>
            <a:pPr lvl="1"/>
            <a:r>
              <a:rPr lang="en-US" sz="2400"/>
              <a:t>Medicine</a:t>
            </a:r>
          </a:p>
          <a:p>
            <a:r>
              <a:rPr lang="en-US" sz="2800"/>
              <a:t>First professional association, 1921</a:t>
            </a:r>
          </a:p>
          <a:p>
            <a:r>
              <a:rPr lang="en-US" sz="2800"/>
              <a:t>American Physical Therapy Association(APTA),1940s</a:t>
            </a:r>
          </a:p>
          <a:p>
            <a:r>
              <a:rPr lang="en-US" sz="2800"/>
              <a:t>74000 members, 200+ programs</a:t>
            </a:r>
          </a:p>
          <a:p>
            <a:r>
              <a:rPr lang="en-US" sz="2800"/>
              <a:t>Demand</a:t>
            </a:r>
            <a:endParaRPr lang="en-US"/>
          </a:p>
          <a:p>
            <a:pPr lvl="1"/>
            <a:r>
              <a:rPr lang="en-US"/>
              <a:t>Quantify Range of Motion (ROM)</a:t>
            </a:r>
          </a:p>
          <a:p>
            <a:pPr lvl="2"/>
            <a:r>
              <a:rPr lang="en-US"/>
              <a:t> Insurance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and Bluetooth</a:t>
            </a:r>
          </a:p>
          <a:p>
            <a:pPr lvl="1"/>
            <a:r>
              <a:rPr lang="en-US" u="sng" dirty="0" smtClean="0"/>
              <a:t>JSR-82 Implementation</a:t>
            </a:r>
          </a:p>
          <a:p>
            <a:pPr lvl="2"/>
            <a:r>
              <a:rPr lang="en-US" dirty="0" smtClean="0"/>
              <a:t>Java Specification Request (JSR) No. 82</a:t>
            </a:r>
          </a:p>
          <a:p>
            <a:pPr lvl="2"/>
            <a:r>
              <a:rPr lang="en-US" dirty="0" smtClean="0"/>
              <a:t>It’s basically a </a:t>
            </a:r>
            <a:r>
              <a:rPr lang="en-US" b="1" dirty="0" smtClean="0"/>
              <a:t>Java library </a:t>
            </a:r>
            <a:r>
              <a:rPr lang="en-US" dirty="0" smtClean="0"/>
              <a:t>or archive file (.jar)</a:t>
            </a:r>
          </a:p>
          <a:p>
            <a:pPr lvl="2"/>
            <a:r>
              <a:rPr lang="en-US" dirty="0" smtClean="0"/>
              <a:t>Lets the Java app </a:t>
            </a:r>
            <a:r>
              <a:rPr lang="en-US" b="1" i="1" dirty="0" smtClean="0"/>
              <a:t>access</a:t>
            </a:r>
            <a:r>
              <a:rPr lang="en-US" dirty="0" smtClean="0"/>
              <a:t> the stack</a:t>
            </a:r>
          </a:p>
          <a:p>
            <a:pPr lvl="2"/>
            <a:r>
              <a:rPr lang="en-US" dirty="0" smtClean="0"/>
              <a:t>Very few in existence</a:t>
            </a:r>
            <a:endParaRPr lang="en-US" dirty="0"/>
          </a:p>
        </p:txBody>
      </p:sp>
      <p:pic>
        <p:nvPicPr>
          <p:cNvPr id="4" name="Picture 3" descr="java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558038"/>
            <a:ext cx="990600" cy="18427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339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and Bluetooth</a:t>
            </a:r>
          </a:p>
          <a:p>
            <a:pPr lvl="1"/>
            <a:r>
              <a:rPr lang="en-US" dirty="0" smtClean="0"/>
              <a:t>Commercial JSR-82 Implementation Options</a:t>
            </a:r>
          </a:p>
          <a:p>
            <a:pPr lvl="2"/>
            <a:r>
              <a:rPr lang="en-US" u="sng" dirty="0" smtClean="0"/>
              <a:t>ElectricBlue</a:t>
            </a:r>
            <a:r>
              <a:rPr lang="en-US" dirty="0" smtClean="0"/>
              <a:t>- “uses the </a:t>
            </a:r>
            <a:r>
              <a:rPr lang="en-US" b="1" dirty="0" smtClean="0"/>
              <a:t>native Microsoft stack</a:t>
            </a:r>
            <a:r>
              <a:rPr lang="en-US" dirty="0" smtClean="0"/>
              <a:t>, and hence can be run on any Windows XP/Vista that has the Microsoft Bluetooth Stack Installed”		</a:t>
            </a:r>
          </a:p>
          <a:p>
            <a:pPr lvl="2"/>
            <a:endParaRPr lang="en-US" dirty="0" smtClean="0"/>
          </a:p>
          <a:p>
            <a:pPr lvl="2"/>
            <a:r>
              <a:rPr lang="en-US" u="sng" dirty="0" smtClean="0"/>
              <a:t>Avetana</a:t>
            </a:r>
            <a:r>
              <a:rPr lang="en-US" dirty="0" smtClean="0"/>
              <a:t>- “enable[s] Bluetooth Development on Desktop PCs (running </a:t>
            </a:r>
            <a:r>
              <a:rPr lang="en-US" b="1" dirty="0" smtClean="0"/>
              <a:t>Windows, Linux or Mac OS X</a:t>
            </a:r>
            <a:r>
              <a:rPr lang="en-US" dirty="0" smtClean="0"/>
              <a:t>) using the standardized JSR-82 APIs”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375" t="15625" r="75625" b="75000"/>
          <a:stretch>
            <a:fillRect/>
          </a:stretch>
        </p:blipFill>
        <p:spPr bwMode="auto">
          <a:xfrm>
            <a:off x="1244600" y="2667000"/>
            <a:ext cx="35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24211"/>
          <a:stretch>
            <a:fillRect/>
          </a:stretch>
        </p:blipFill>
        <p:spPr bwMode="auto">
          <a:xfrm>
            <a:off x="1143000" y="4343400"/>
            <a:ext cx="449792" cy="381000"/>
          </a:xfrm>
          <a:prstGeom prst="roundRect">
            <a:avLst>
              <a:gd name="adj" fmla="val 197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and Bluetooth</a:t>
            </a:r>
          </a:p>
          <a:p>
            <a:pPr lvl="1"/>
            <a:r>
              <a:rPr lang="en-US" dirty="0" smtClean="0"/>
              <a:t>Free/Open JSR-82 Implementation Options</a:t>
            </a:r>
          </a:p>
          <a:p>
            <a:pPr lvl="2"/>
            <a:r>
              <a:rPr lang="en-US" u="sng" dirty="0" smtClean="0"/>
              <a:t>BlueSock-</a:t>
            </a:r>
            <a:r>
              <a:rPr lang="en-US" dirty="0" smtClean="0"/>
              <a:t> “aims to wrap the </a:t>
            </a:r>
            <a:r>
              <a:rPr lang="en-US" b="1" dirty="0" smtClean="0"/>
              <a:t>Microsoft Windows Bluetooth API</a:t>
            </a:r>
            <a:r>
              <a:rPr lang="en-US" dirty="0" smtClean="0"/>
              <a:t>'s with JSR-82 using JNI”</a:t>
            </a:r>
          </a:p>
          <a:p>
            <a:pPr lvl="2"/>
            <a:endParaRPr lang="en-US" dirty="0" smtClean="0"/>
          </a:p>
          <a:p>
            <a:pPr lvl="2"/>
            <a:r>
              <a:rPr lang="en-US" u="sng" dirty="0" smtClean="0"/>
              <a:t>BlueCove</a:t>
            </a:r>
            <a:r>
              <a:rPr lang="en-US" dirty="0" smtClean="0"/>
              <a:t>- “currently interfaces with the </a:t>
            </a:r>
            <a:r>
              <a:rPr lang="en-US" b="1" dirty="0" smtClean="0"/>
              <a:t>Mac OS X, WIDCOMM, BlueSoleil and Microsoft Bluetooth stack</a:t>
            </a:r>
            <a:r>
              <a:rPr lang="en-US" dirty="0" smtClean="0"/>
              <a:t> found in Windows XP SP2 and newer”		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bluecove_logo.png"/>
          <p:cNvPicPr>
            <a:picLocks noChangeAspect="1"/>
          </p:cNvPicPr>
          <p:nvPr/>
        </p:nvPicPr>
        <p:blipFill>
          <a:blip r:embed="rId2" cstate="print"/>
          <a:srcRect r="73333" b="-8107"/>
          <a:stretch>
            <a:fillRect/>
          </a:stretch>
        </p:blipFill>
        <p:spPr>
          <a:xfrm>
            <a:off x="1295400" y="4038600"/>
            <a:ext cx="381000" cy="381000"/>
          </a:xfrm>
          <a:prstGeom prst="rect">
            <a:avLst/>
          </a:prstGeom>
        </p:spPr>
      </p:pic>
      <p:pic>
        <p:nvPicPr>
          <p:cNvPr id="1026" name="Picture 2" descr="https://bluesock.dev.java.net/images/blues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649433" cy="4857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324600" y="4648200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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Design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BlueCove</a:t>
            </a:r>
            <a:endParaRPr lang="en-US" dirty="0"/>
          </a:p>
        </p:txBody>
      </p:sp>
      <p:pic>
        <p:nvPicPr>
          <p:cNvPr id="6" name="Picture 2" descr="JSR-82 and Bluetooth stack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4572000" cy="5166281"/>
          </a:xfrm>
          <a:prstGeom prst="rect">
            <a:avLst/>
          </a:prstGeom>
          <a:noFill/>
        </p:spPr>
      </p:pic>
      <p:pic>
        <p:nvPicPr>
          <p:cNvPr id="7" name="Picture 6" descr="bluecove_logo.png"/>
          <p:cNvPicPr>
            <a:picLocks noChangeAspect="1"/>
          </p:cNvPicPr>
          <p:nvPr/>
        </p:nvPicPr>
        <p:blipFill>
          <a:blip r:embed="rId3" cstate="print"/>
          <a:srcRect r="73333" b="-8107"/>
          <a:stretch>
            <a:fillRect/>
          </a:stretch>
        </p:blipFill>
        <p:spPr>
          <a:xfrm>
            <a:off x="1066800" y="1600200"/>
            <a:ext cx="685800" cy="6858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Because we:</a:t>
            </a:r>
          </a:p>
          <a:p>
            <a:pPr lvl="1"/>
            <a:r>
              <a:rPr lang="en-US" dirty="0" smtClean="0"/>
              <a:t>Need the L2CAP protocol</a:t>
            </a:r>
          </a:p>
          <a:p>
            <a:pPr lvl="1"/>
            <a:r>
              <a:rPr lang="en-US" dirty="0" smtClean="0"/>
              <a:t>Want the app to work on multiple systems</a:t>
            </a:r>
          </a:p>
          <a:p>
            <a:pPr lvl="1"/>
            <a:r>
              <a:rPr lang="en-US" dirty="0" smtClean="0"/>
              <a:t>Want to make the app low-cost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best combo of software is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A </a:t>
            </a:r>
            <a:r>
              <a:rPr lang="en-US" b="1" dirty="0" smtClean="0"/>
              <a:t>WIDCOMM stack</a:t>
            </a:r>
            <a:r>
              <a:rPr lang="en-US" dirty="0" smtClean="0"/>
              <a:t>, which provides L2CAP support &amp;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b="1" dirty="0" smtClean="0"/>
              <a:t>BlueCove JSR-82 imp</a:t>
            </a:r>
            <a:r>
              <a:rPr lang="en-US" dirty="0" smtClean="0"/>
              <a:t>, which is free / open source.</a:t>
            </a:r>
          </a:p>
          <a:p>
            <a:pPr lvl="1">
              <a:buNone/>
            </a:pPr>
            <a:r>
              <a:rPr lang="en-US" dirty="0" smtClean="0"/>
              <a:t>Both are usable on ALL major operating systems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 and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>
                <a:latin typeface="Times New Roman"/>
                <a:cs typeface="Times New Roman"/>
              </a:rPr>
              <a:t>♯</a:t>
            </a:r>
            <a:r>
              <a:rPr lang="en-US" dirty="0" smtClean="0"/>
              <a:t> still in mind</a:t>
            </a:r>
          </a:p>
          <a:p>
            <a:pPr lvl="1"/>
            <a:r>
              <a:rPr lang="en-US" dirty="0" smtClean="0"/>
              <a:t>The previously tested C</a:t>
            </a:r>
            <a:r>
              <a:rPr lang="en-US" dirty="0" smtClean="0">
                <a:latin typeface="Times New Roman"/>
                <a:cs typeface="Times New Roman"/>
              </a:rPr>
              <a:t>♯</a:t>
            </a:r>
            <a:r>
              <a:rPr lang="en-US" dirty="0" smtClean="0"/>
              <a:t> option, </a:t>
            </a:r>
            <a:r>
              <a:rPr lang="en-US" b="1" dirty="0" smtClean="0"/>
              <a:t>WiimoteLib</a:t>
            </a:r>
            <a:r>
              <a:rPr lang="en-US" dirty="0" smtClean="0"/>
              <a:t>, worked smoothly</a:t>
            </a:r>
          </a:p>
          <a:p>
            <a:pPr lvl="2"/>
            <a:r>
              <a:rPr lang="en-US" dirty="0" smtClean="0"/>
              <a:t>Lack of portability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Java and the </a:t>
            </a:r>
            <a:r>
              <a:rPr lang="en-US" b="1" dirty="0" smtClean="0"/>
              <a:t>WiiRemoteJ</a:t>
            </a:r>
            <a:r>
              <a:rPr lang="en-US" dirty="0" smtClean="0"/>
              <a:t> library continue to raise difficult (compatibility) issues:</a:t>
            </a:r>
          </a:p>
          <a:p>
            <a:pPr lvl="2"/>
            <a:r>
              <a:rPr lang="en-US" dirty="0" smtClean="0"/>
              <a:t>Abandon the Java language</a:t>
            </a:r>
          </a:p>
          <a:p>
            <a:pPr lvl="2"/>
            <a:r>
              <a:rPr lang="en-US" dirty="0" smtClean="0"/>
              <a:t>Use C</a:t>
            </a:r>
            <a:r>
              <a:rPr lang="en-US" dirty="0" smtClean="0">
                <a:latin typeface="Times New Roman"/>
                <a:cs typeface="Times New Roman"/>
              </a:rPr>
              <a:t>♯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and Written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public partial class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WiiCareDraft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 Form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Wiimote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m = new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Mutex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float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myX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myZ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acX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acY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public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WiiCareDraft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InitializeComponent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= new Wiimote();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myWiimote.Connect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myWiimote.SetReportType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InputReport.IRAccel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, false);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myWiimote.SetLEDs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(false, false, false, false);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myWiimote.WiimoteChanged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+= new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EventHandler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WiimoteChangedEventArgs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myWiimote_WiimoteChanged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}</a:t>
            </a:r>
            <a:endParaRPr lang="en-US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Materials Selection</a:t>
            </a:r>
            <a:endParaRPr lang="en-US" dirty="0"/>
          </a:p>
        </p:txBody>
      </p:sp>
      <p:sp>
        <p:nvSpPr>
          <p:cNvPr id="26627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95C00"/>
                </a:solidFill>
              </a:rPr>
              <a:t>Product Selection and Use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75" y="838200"/>
            <a:ext cx="1944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/ Item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Microphone stand and booms</a:t>
            </a:r>
          </a:p>
          <a:p>
            <a:pPr lvl="1"/>
            <a:r>
              <a:rPr lang="en-US" dirty="0" smtClean="0"/>
              <a:t>Easy to install on a chair</a:t>
            </a:r>
          </a:p>
          <a:p>
            <a:pPr lvl="1"/>
            <a:r>
              <a:rPr lang="en-US" dirty="0" smtClean="0"/>
              <a:t>Allows for easy installation with </a:t>
            </a:r>
            <a:r>
              <a:rPr lang="en-US" dirty="0" err="1" smtClean="0"/>
              <a:t>Wiimote</a:t>
            </a:r>
            <a:r>
              <a:rPr lang="en-US" dirty="0" smtClean="0"/>
              <a:t> mount</a:t>
            </a:r>
          </a:p>
          <a:p>
            <a:r>
              <a:rPr lang="en-US" dirty="0" smtClean="0"/>
              <a:t>Office chair with arm rests</a:t>
            </a:r>
          </a:p>
          <a:p>
            <a:pPr lvl="1"/>
            <a:r>
              <a:rPr lang="en-US" dirty="0" smtClean="0"/>
              <a:t>Comfortable and easy to modify</a:t>
            </a:r>
          </a:p>
          <a:p>
            <a:r>
              <a:rPr lang="en-US" dirty="0" err="1" smtClean="0"/>
              <a:t>W</a:t>
            </a:r>
            <a:r>
              <a:rPr lang="en-US" cap="all" dirty="0" err="1" smtClean="0"/>
              <a:t>idcomm</a:t>
            </a:r>
            <a:r>
              <a:rPr lang="en-US" dirty="0" smtClean="0"/>
              <a:t> Bluetooth stack</a:t>
            </a:r>
          </a:p>
          <a:p>
            <a:pPr lvl="1"/>
            <a:r>
              <a:rPr lang="en-US" dirty="0" smtClean="0"/>
              <a:t>Compatible with Wiimote and JAVA library</a:t>
            </a:r>
          </a:p>
          <a:p>
            <a:r>
              <a:rPr lang="en-US" dirty="0" smtClean="0"/>
              <a:t>Kensington Bluetooth dongle</a:t>
            </a:r>
          </a:p>
          <a:p>
            <a:pPr lvl="1"/>
            <a:r>
              <a:rPr lang="en-US" dirty="0" smtClean="0"/>
              <a:t>Compatible with WIDCOMM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/ Item Selection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Wii Controllers</a:t>
            </a:r>
          </a:p>
          <a:p>
            <a:r>
              <a:rPr lang="en-US" dirty="0" smtClean="0"/>
              <a:t>Wiimote Mount</a:t>
            </a:r>
          </a:p>
          <a:p>
            <a:r>
              <a:rPr lang="en-US" dirty="0" smtClean="0"/>
              <a:t>Infrared LEDs</a:t>
            </a:r>
          </a:p>
          <a:p>
            <a:r>
              <a:rPr lang="en-US" dirty="0" smtClean="0"/>
              <a:t>Donated hat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05" y="1524000"/>
            <a:ext cx="28162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343400"/>
            <a:ext cx="2343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143000"/>
            <a:ext cx="2781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Physiotherapy </a:t>
            </a:r>
          </a:p>
          <a:p>
            <a:pPr lvl="1" algn="l">
              <a:buFontTx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low cost alternative to surgical treatment and/or medication.</a:t>
            </a:r>
          </a:p>
          <a:p>
            <a:pPr lvl="1" algn="l">
              <a:buFontTx/>
              <a:buChar char="–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i="1" u="sng" dirty="0">
                <a:solidFill>
                  <a:schemeClr val="tx1"/>
                </a:solidFill>
                <a:latin typeface="Times New Roman" pitchFamily="18" charset="0"/>
              </a:rPr>
              <a:t>Journal of the American Medical Association (JAMA)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spine-related expenditures continue to increase without 		positive results of improvement. </a:t>
            </a:r>
          </a:p>
          <a:p>
            <a:pPr lvl="1" algn="l">
              <a:buFontTx/>
              <a:buChar char="–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</a:rPr>
              <a:t>American Physical Therapy Association (APTA)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</a:rPr>
              <a:t>patients who receive physical therapy for musculoskeletal disorders 	experience better outcomes at a lower cost than the use of medication 	drugs.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Physical therapists </a:t>
            </a:r>
          </a:p>
          <a:p>
            <a:pPr lvl="1" algn="l">
              <a:buFontTx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Early intervention treatment; Prevent chronic ailments</a:t>
            </a:r>
          </a:p>
          <a:p>
            <a:pPr lvl="2" algn="l"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Fitness and wellness-oriented programs </a:t>
            </a:r>
          </a:p>
          <a:p>
            <a:pPr lvl="3" algn="l">
              <a:buFontTx/>
              <a:buChar char="–"/>
            </a:pPr>
            <a:r>
              <a:rPr lang="en-US" dirty="0">
                <a:solidFill>
                  <a:schemeClr val="tx1"/>
                </a:solidFill>
              </a:rPr>
              <a:t>that promote healthy, active lifestyles.</a:t>
            </a:r>
          </a:p>
          <a:p>
            <a:pPr lvl="3" algn="l"/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447800"/>
          <a:ext cx="7315200" cy="4354830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Item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Quantity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Cost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Wii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 Controller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$300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LEDS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$17.98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Bluetooth Dongle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$30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Microphone Stand and Booms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$60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Wiimote Mount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$59.80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Hat, Batteries, and Chair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1/14/1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>
                        <a:latin typeface="Calibri"/>
                        <a:ea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$467.78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Therapist + Harris Consultations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wii</a:t>
            </a:r>
            <a:r>
              <a:rPr lang="en-US" dirty="0" smtClean="0"/>
              <a:t>-motes with 4 LED hotspots</a:t>
            </a:r>
          </a:p>
          <a:p>
            <a:r>
              <a:rPr lang="en-US" dirty="0" smtClean="0"/>
              <a:t>Hat style headset with reference on shoulder</a:t>
            </a:r>
          </a:p>
          <a:p>
            <a:r>
              <a:rPr lang="en-US" dirty="0" smtClean="0"/>
              <a:t>Folding chair style assembly</a:t>
            </a:r>
          </a:p>
          <a:p>
            <a:r>
              <a:rPr lang="en-US" dirty="0" smtClean="0"/>
              <a:t>Infra-red data is processed as 4-byte-long</a:t>
            </a:r>
            <a:r>
              <a:rPr lang="en-US" b="1" dirty="0" smtClean="0"/>
              <a:t> </a:t>
            </a:r>
            <a:r>
              <a:rPr lang="en-US" dirty="0" smtClean="0"/>
              <a:t>integers in txt file</a:t>
            </a:r>
          </a:p>
          <a:p>
            <a:r>
              <a:rPr lang="en-US" dirty="0" smtClean="0"/>
              <a:t>Java library: </a:t>
            </a:r>
            <a:r>
              <a:rPr lang="en-US" dirty="0" err="1" smtClean="0"/>
              <a:t>WiiRemoteJ</a:t>
            </a:r>
            <a:endParaRPr lang="en-US" dirty="0" smtClean="0"/>
          </a:p>
          <a:p>
            <a:r>
              <a:rPr lang="en-US" dirty="0" smtClean="0"/>
              <a:t>Bluetooth Software: WIDCOMM stack + </a:t>
            </a:r>
            <a:r>
              <a:rPr lang="en-US" dirty="0" err="1" smtClean="0"/>
              <a:t>BlueCove</a:t>
            </a:r>
            <a:r>
              <a:rPr lang="en-US" dirty="0" smtClean="0"/>
              <a:t> JSR-82 imp</a:t>
            </a:r>
          </a:p>
          <a:p>
            <a:r>
              <a:rPr lang="en-US" dirty="0" smtClean="0"/>
              <a:t>Low Cost: $467.78</a:t>
            </a:r>
          </a:p>
          <a:p>
            <a:pPr marL="742950" lvl="2" indent="-342900"/>
            <a:r>
              <a:rPr lang="en-US" dirty="0" smtClean="0"/>
              <a:t>$200 reproduction cost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05199" y="4114799"/>
            <a:ext cx="1981202" cy="3505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What's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 Bluetooth Dongle</a:t>
            </a:r>
          </a:p>
          <a:p>
            <a:r>
              <a:rPr lang="en-US" dirty="0" err="1" smtClean="0"/>
              <a:t>Wii</a:t>
            </a:r>
            <a:r>
              <a:rPr lang="en-US" dirty="0" smtClean="0"/>
              <a:t>-Mote Stands</a:t>
            </a:r>
          </a:p>
          <a:p>
            <a:r>
              <a:rPr lang="en-US" dirty="0" smtClean="0"/>
              <a:t>Harris Teleconference</a:t>
            </a:r>
          </a:p>
          <a:p>
            <a:r>
              <a:rPr lang="en-US" dirty="0" err="1" smtClean="0"/>
              <a:t>Wiimote</a:t>
            </a:r>
            <a:r>
              <a:rPr lang="en-US" dirty="0" smtClean="0"/>
              <a:t> Analysis/Testing</a:t>
            </a:r>
          </a:p>
          <a:p>
            <a:r>
              <a:rPr lang="en-US" dirty="0" smtClean="0"/>
              <a:t>LED Sensitivity Analysis </a:t>
            </a:r>
          </a:p>
          <a:p>
            <a:r>
              <a:rPr lang="en-US" dirty="0" smtClean="0"/>
              <a:t>Assembly Portability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Explore WIDCOMM stack + </a:t>
            </a:r>
            <a:r>
              <a:rPr lang="en-US" dirty="0" err="1" smtClean="0"/>
              <a:t>BlueCove</a:t>
            </a:r>
            <a:r>
              <a:rPr lang="en-US" dirty="0" smtClean="0"/>
              <a:t> JSR-82 imp</a:t>
            </a:r>
          </a:p>
          <a:p>
            <a:pPr lvl="1"/>
            <a:r>
              <a:rPr lang="en-US" dirty="0" smtClean="0"/>
              <a:t>Model 3d head in environment</a:t>
            </a:r>
          </a:p>
          <a:p>
            <a:pPr lvl="1"/>
            <a:r>
              <a:rPr lang="en-US" dirty="0" smtClean="0"/>
              <a:t>Model graphing environment</a:t>
            </a:r>
          </a:p>
          <a:p>
            <a:pPr lvl="1"/>
            <a:r>
              <a:rPr lang="en-US" dirty="0" smtClean="0"/>
              <a:t>Calibration; Interface; Display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Background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/>
              <a:t>Nintendo’ interests</a:t>
            </a:r>
          </a:p>
          <a:p>
            <a:pPr lvl="1"/>
            <a:r>
              <a:rPr lang="en-US"/>
              <a:t>stabilizing one’s well-being </a:t>
            </a:r>
          </a:p>
          <a:p>
            <a:pPr lvl="1"/>
            <a:r>
              <a:rPr lang="en-US"/>
              <a:t>American Heart Association</a:t>
            </a:r>
          </a:p>
          <a:p>
            <a:pPr lvl="1"/>
            <a:r>
              <a:rPr lang="en-US"/>
              <a:t>Wii Fit</a:t>
            </a:r>
          </a:p>
          <a:p>
            <a:pPr lvl="2"/>
            <a:r>
              <a:rPr lang="en-US"/>
              <a:t>Daily activity</a:t>
            </a:r>
          </a:p>
          <a:p>
            <a:pPr lvl="2"/>
            <a:r>
              <a:rPr lang="en-US"/>
              <a:t>Calendar; prescription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46841" t="39816" r="25089" b="30887"/>
          <a:stretch>
            <a:fillRect/>
          </a:stretch>
        </p:blipFill>
        <p:spPr bwMode="auto">
          <a:xfrm>
            <a:off x="457200" y="4267200"/>
            <a:ext cx="4114800" cy="24384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36551" t="40776" r="36017" b="29289"/>
          <a:stretch>
            <a:fillRect/>
          </a:stretch>
        </p:blipFill>
        <p:spPr bwMode="auto">
          <a:xfrm>
            <a:off x="4800600" y="3810000"/>
            <a:ext cx="4114800" cy="24384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Sensory device and interface to record cervical movement using Nintendo Wii components and other Bluetooth compatible devices.</a:t>
            </a:r>
          </a:p>
          <a:p>
            <a:pPr lvl="1">
              <a:lnSpc>
                <a:spcPct val="90000"/>
              </a:lnSpc>
            </a:pPr>
            <a:r>
              <a:rPr lang="en-US"/>
              <a:t>Health care/Rehabilitation  </a:t>
            </a:r>
          </a:p>
          <a:p>
            <a:pPr lvl="1">
              <a:lnSpc>
                <a:spcPct val="90000"/>
              </a:lnSpc>
            </a:pPr>
            <a:r>
              <a:rPr lang="en-US"/>
              <a:t>Low cost</a:t>
            </a:r>
          </a:p>
          <a:p>
            <a:pPr lvl="1">
              <a:lnSpc>
                <a:spcPct val="90000"/>
              </a:lnSpc>
            </a:pPr>
            <a:r>
              <a:rPr lang="en-US"/>
              <a:t>Adaptability for different Environments</a:t>
            </a:r>
          </a:p>
          <a:p>
            <a:pPr lvl="1">
              <a:lnSpc>
                <a:spcPct val="90000"/>
              </a:lnSpc>
            </a:pPr>
            <a:r>
              <a:rPr lang="en-US"/>
              <a:t>Low maintenance</a:t>
            </a:r>
          </a:p>
          <a:p>
            <a:pPr lvl="1">
              <a:lnSpc>
                <a:spcPct val="90000"/>
              </a:lnSpc>
            </a:pPr>
            <a:r>
              <a:rPr lang="en-US"/>
              <a:t>Easy Replacement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Devices in Use</a:t>
            </a:r>
          </a:p>
          <a:p>
            <a:pPr lvl="1"/>
            <a:r>
              <a:rPr lang="en-US"/>
              <a:t>Inclinometer</a:t>
            </a:r>
          </a:p>
          <a:p>
            <a:pPr lvl="2"/>
            <a:r>
              <a:rPr lang="en-US"/>
              <a:t>Compass</a:t>
            </a:r>
          </a:p>
          <a:p>
            <a:pPr lvl="2"/>
            <a:r>
              <a:rPr lang="en-US"/>
              <a:t>Tilt w.r.t. gravity</a:t>
            </a:r>
          </a:p>
          <a:p>
            <a:pPr lvl="1"/>
            <a:r>
              <a:rPr lang="en-US"/>
              <a:t>$400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30432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/>
              <a:t>Tape measurements </a:t>
            </a:r>
          </a:p>
          <a:p>
            <a:pPr lvl="2"/>
            <a:r>
              <a:rPr lang="en-US" sz="3200" i="1" dirty="0" err="1"/>
              <a:t>Sternal</a:t>
            </a:r>
            <a:r>
              <a:rPr lang="en-US" sz="3200" i="1" dirty="0"/>
              <a:t> Notch-chin</a:t>
            </a:r>
          </a:p>
          <a:p>
            <a:pPr lvl="3"/>
            <a:r>
              <a:rPr lang="en-US" sz="2400" dirty="0"/>
              <a:t>Flexion/Extension</a:t>
            </a:r>
          </a:p>
          <a:p>
            <a:pPr lvl="2"/>
            <a:r>
              <a:rPr lang="en-US" sz="3200" i="1" dirty="0" err="1"/>
              <a:t>Acromion</a:t>
            </a:r>
            <a:r>
              <a:rPr lang="en-US" sz="3200" i="1" dirty="0"/>
              <a:t> Process-Chin/Lobe</a:t>
            </a:r>
          </a:p>
          <a:p>
            <a:pPr lvl="3"/>
            <a:r>
              <a:rPr lang="en-US" sz="2400" dirty="0"/>
              <a:t>Rotation</a:t>
            </a:r>
          </a:p>
          <a:p>
            <a:pPr lvl="3"/>
            <a:r>
              <a:rPr lang="en-US" sz="2400" dirty="0"/>
              <a:t>Lateral Flexion/Extension</a:t>
            </a:r>
          </a:p>
          <a:p>
            <a:pPr lvl="2"/>
            <a:r>
              <a:rPr lang="en-US" sz="2800" dirty="0"/>
              <a:t>Human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Problem Definition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dirty="0"/>
              <a:t>Ultrasound</a:t>
            </a:r>
          </a:p>
          <a:p>
            <a:pPr lvl="2"/>
            <a:r>
              <a:rPr lang="en-US" sz="2800" dirty="0"/>
              <a:t>Shoulder reference; transmitters</a:t>
            </a:r>
          </a:p>
          <a:p>
            <a:pPr lvl="2"/>
            <a:r>
              <a:rPr lang="en-US" sz="2800" dirty="0"/>
              <a:t>Microphone transducer sensors</a:t>
            </a:r>
          </a:p>
          <a:p>
            <a:pPr lvl="2"/>
            <a:r>
              <a:rPr lang="en-US" sz="2800" dirty="0"/>
              <a:t>Expensive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3211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1245</Words>
  <Application>Microsoft Office PowerPoint</Application>
  <PresentationFormat>On-screen Show (4:3)</PresentationFormat>
  <Paragraphs>440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Wii Care</vt:lpstr>
      <vt:lpstr>Introduction and Background</vt:lpstr>
      <vt:lpstr>Introduction</vt:lpstr>
      <vt:lpstr>Background</vt:lpstr>
      <vt:lpstr>Background</vt:lpstr>
      <vt:lpstr>Problem Definition</vt:lpstr>
      <vt:lpstr>Slide 7</vt:lpstr>
      <vt:lpstr>Problem Definition</vt:lpstr>
      <vt:lpstr>Problem Definition</vt:lpstr>
      <vt:lpstr>Problem Definition</vt:lpstr>
      <vt:lpstr>Problem Definition</vt:lpstr>
      <vt:lpstr>Concept Generation and SElection</vt:lpstr>
      <vt:lpstr>Concept Generation and Selection</vt:lpstr>
      <vt:lpstr>Decision Matrix</vt:lpstr>
      <vt:lpstr>Meeting With Harris</vt:lpstr>
      <vt:lpstr>Station Updates</vt:lpstr>
      <vt:lpstr>Therapist Consultation</vt:lpstr>
      <vt:lpstr>Therapist Consultation</vt:lpstr>
      <vt:lpstr>Updated Design</vt:lpstr>
      <vt:lpstr>Updated Design</vt:lpstr>
      <vt:lpstr>LED Placement Updates</vt:lpstr>
      <vt:lpstr>Updated Design</vt:lpstr>
      <vt:lpstr>Calculating the Angles</vt:lpstr>
      <vt:lpstr>Programming</vt:lpstr>
      <vt:lpstr>What We Know</vt:lpstr>
      <vt:lpstr>What We Are Ready To Know</vt:lpstr>
      <vt:lpstr>Programming Design and Analysis</vt:lpstr>
      <vt:lpstr>Programming Design and Analysis</vt:lpstr>
      <vt:lpstr>Programming Design and Analysis</vt:lpstr>
      <vt:lpstr>Programming Design and Analysis</vt:lpstr>
      <vt:lpstr>Programming Design and Analysis</vt:lpstr>
      <vt:lpstr>Programming Design and Analysis</vt:lpstr>
      <vt:lpstr>Programming Design and Analysis</vt:lpstr>
      <vt:lpstr>Concept Generation and Selection</vt:lpstr>
      <vt:lpstr>Concept Generation and Selection</vt:lpstr>
      <vt:lpstr>Prototyping and Written Programs</vt:lpstr>
      <vt:lpstr>Materials Selection</vt:lpstr>
      <vt:lpstr>Materials / Item Selection</vt:lpstr>
      <vt:lpstr>Materials / Item Selection cont.</vt:lpstr>
      <vt:lpstr>Cost Analysis</vt:lpstr>
      <vt:lpstr>Summary</vt:lpstr>
      <vt:lpstr>What's Next?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Cole</dc:creator>
  <cp:lastModifiedBy>HammerD</cp:lastModifiedBy>
  <cp:revision>19</cp:revision>
  <dcterms:created xsi:type="dcterms:W3CDTF">2010-12-01T14:34:17Z</dcterms:created>
  <dcterms:modified xsi:type="dcterms:W3CDTF">2010-12-02T20:14:46Z</dcterms:modified>
</cp:coreProperties>
</file>