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8" r:id="rId2"/>
    <p:sldId id="274" r:id="rId3"/>
    <p:sldId id="275" r:id="rId4"/>
    <p:sldId id="276" r:id="rId5"/>
    <p:sldId id="277" r:id="rId6"/>
    <p:sldId id="278" r:id="rId7"/>
    <p:sldId id="279" r:id="rId8"/>
    <p:sldId id="258" r:id="rId9"/>
    <p:sldId id="257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60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mes\Documents\SeniorD\battery_comparison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Running</a:t>
            </a:r>
            <a:r>
              <a:rPr lang="en-US" baseline="0"/>
              <a:t> Time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0443015204995927"/>
          <c:y val="0.10460278947689679"/>
          <c:w val="0.85806984795004071"/>
          <c:h val="0.77652444607214799"/>
        </c:manualLayout>
      </c:layout>
      <c:barChart>
        <c:barDir val="bar"/>
        <c:grouping val="stacked"/>
        <c:ser>
          <c:idx val="0"/>
          <c:order val="0"/>
          <c:tx>
            <c:strRef>
              <c:f>Sheet1!$A$3:$A$8</c:f>
              <c:strCache>
                <c:ptCount val="1"/>
                <c:pt idx="0">
                  <c:v>9V Button AAA AA D Lantern</c:v>
                </c:pt>
              </c:strCache>
            </c:strRef>
          </c:tx>
          <c:dLbls>
            <c:dLbl>
              <c:idx val="0"/>
              <c:layout>
                <c:manualLayout>
                  <c:x val="3.34415806719812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5.95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3.5977568021388642E-2"/>
                  <c:y val="6.6424353433148293E-17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6.2</a:t>
                    </a: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5.7601115078006547E-2"/>
                  <c:y val="3.6231884057971106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11.5</a:t>
                    </a:r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8.5905022741722736E-2"/>
                  <c:y val="7.2463768115942195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28.5</a:t>
                    </a:r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0.3824173065323358"/>
                  <c:y val="1.0869565217391302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180</a:t>
                    </a: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-1.0384571493780716E-3"/>
                  <c:y val="2.1739130434782612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520</a:t>
                    </a:r>
                  </a:p>
                </c:rich>
              </c:tx>
              <c:dLblPos val="ctr"/>
              <c:showVal val="1"/>
            </c:dLbl>
            <c:dLblPos val="inBase"/>
            <c:showVal val="1"/>
          </c:dLbls>
          <c:cat>
            <c:strRef>
              <c:f>Sheet1!$A$3:$A$8</c:f>
              <c:strCache>
                <c:ptCount val="6"/>
                <c:pt idx="0">
                  <c:v>9V</c:v>
                </c:pt>
                <c:pt idx="1">
                  <c:v>Button</c:v>
                </c:pt>
                <c:pt idx="2">
                  <c:v>AAA</c:v>
                </c:pt>
                <c:pt idx="3">
                  <c:v>AA</c:v>
                </c:pt>
                <c:pt idx="4">
                  <c:v>D</c:v>
                </c:pt>
                <c:pt idx="5">
                  <c:v>Lantern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5.95</c:v>
                </c:pt>
                <c:pt idx="1">
                  <c:v>6.2</c:v>
                </c:pt>
                <c:pt idx="2">
                  <c:v>11.5</c:v>
                </c:pt>
                <c:pt idx="3">
                  <c:v>28.5</c:v>
                </c:pt>
                <c:pt idx="4">
                  <c:v>180</c:v>
                </c:pt>
                <c:pt idx="5">
                  <c:v>520</c:v>
                </c:pt>
              </c:numCache>
            </c:numRef>
          </c:val>
        </c:ser>
        <c:overlap val="100"/>
        <c:axId val="86123264"/>
        <c:axId val="86124800"/>
      </c:barChart>
      <c:catAx>
        <c:axId val="861232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 i="1" baseline="0"/>
            </a:pPr>
            <a:endParaRPr lang="en-US"/>
          </a:p>
        </c:txPr>
        <c:crossAx val="86124800"/>
        <c:crosses val="autoZero"/>
        <c:auto val="1"/>
        <c:lblAlgn val="ctr"/>
        <c:lblOffset val="100"/>
      </c:catAx>
      <c:valAx>
        <c:axId val="86124800"/>
        <c:scaling>
          <c:orientation val="minMax"/>
          <c:max val="2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HOURS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60" b="1" i="0" normalizeH="0" baseline="0"/>
            </a:pPr>
            <a:endParaRPr lang="en-US"/>
          </a:p>
        </c:txPr>
        <c:crossAx val="86123264"/>
        <c:crosses val="autoZero"/>
        <c:crossBetween val="between"/>
        <c:majorUnit val="50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D3D8-BE50-450C-A8BB-03CC47CFE346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8965C-B6E6-45FF-AFC6-CCB2AE607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B70AA-6A8E-4A7F-86CB-CABB6FFEC26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LEDs at each number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23D62-1E87-4C30-A3AA-FF3218E17E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277165-CD8F-4E35-BFF3-A72314CC206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B9C63F-75E1-4044-A23F-06B68DE35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725"/>
            <a:ext cx="9132395" cy="68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err="1" smtClean="0"/>
              <a:t>Wii</a:t>
            </a:r>
            <a:r>
              <a:rPr lang="en-US" sz="9600" dirty="0" smtClean="0"/>
              <a:t> Care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208588"/>
            <a:ext cx="7772400" cy="164941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James Augustin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Benjamin Cole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Daniel Hammer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Trenton J. Johnson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Ricardo Martinez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Programming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Wiimote</a:t>
            </a:r>
            <a:r>
              <a:rPr lang="en-US" dirty="0" smtClean="0"/>
              <a:t> Data </a:t>
            </a:r>
          </a:p>
          <a:p>
            <a:pPr lvl="1" eaLnBrk="1" hangingPunct="1"/>
            <a:r>
              <a:rPr lang="en-US" dirty="0" smtClean="0"/>
              <a:t>Infrared</a:t>
            </a:r>
          </a:p>
          <a:p>
            <a:pPr lvl="2" eaLnBrk="1" hangingPunct="1"/>
            <a:r>
              <a:rPr lang="en-US" dirty="0" smtClean="0"/>
              <a:t>Raw data is processed as 4-byte-long</a:t>
            </a:r>
            <a:r>
              <a:rPr lang="en-US" b="1" dirty="0" smtClean="0"/>
              <a:t> integers</a:t>
            </a:r>
          </a:p>
          <a:p>
            <a:pPr lvl="2" eaLnBrk="1" hangingPunct="1"/>
            <a:r>
              <a:rPr lang="en-US" dirty="0" smtClean="0"/>
              <a:t>Points are given in (X,Y) coordinate pairs</a:t>
            </a:r>
          </a:p>
          <a:p>
            <a:pPr lvl="1" eaLnBrk="1" hangingPunct="1"/>
            <a:r>
              <a:rPr lang="en-US" dirty="0" smtClean="0"/>
              <a:t>Accelerometer</a:t>
            </a:r>
          </a:p>
          <a:p>
            <a:pPr lvl="2" eaLnBrk="1" hangingPunct="1"/>
            <a:r>
              <a:rPr lang="en-US" dirty="0" smtClean="0"/>
              <a:t>Raw data is processed as 4-byte-long </a:t>
            </a:r>
            <a:r>
              <a:rPr lang="en-US" b="1" dirty="0" smtClean="0"/>
              <a:t>floats</a:t>
            </a:r>
            <a:r>
              <a:rPr lang="en-US" dirty="0" smtClean="0"/>
              <a:t> (decimals)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34" y="304800"/>
            <a:ext cx="523966" cy="103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WiimoteLib</a:t>
            </a:r>
          </a:p>
          <a:p>
            <a:pPr lvl="1" eaLnBrk="1" hangingPunct="1"/>
            <a:r>
              <a:rPr lang="en-US" smtClean="0"/>
              <a:t>Managed code for .NET framework</a:t>
            </a:r>
          </a:p>
          <a:p>
            <a:pPr lvl="1" eaLnBrk="1" hangingPunct="1"/>
            <a:r>
              <a:rPr lang="en-US" smtClean="0"/>
              <a:t>Written in C#</a:t>
            </a:r>
          </a:p>
          <a:p>
            <a:pPr lvl="1" eaLnBrk="1" hangingPunct="1"/>
            <a:r>
              <a:rPr lang="en-US" smtClean="0"/>
              <a:t>Allows for all configurations of Wiimotes	</a:t>
            </a:r>
          </a:p>
          <a:p>
            <a:pPr lvl="2" eaLnBrk="1" hangingPunct="1"/>
            <a:r>
              <a:rPr lang="en-US" smtClean="0"/>
              <a:t>Variations of attachments</a:t>
            </a:r>
          </a:p>
          <a:p>
            <a:pPr lvl="1" eaLnBrk="1" hangingPunct="1"/>
            <a:r>
              <a:rPr lang="en-US" smtClean="0"/>
              <a:t>Incompatible with Mac OS and Linux systems</a:t>
            </a:r>
          </a:p>
          <a:p>
            <a:pPr lvl="2" eaLnBrk="1" hangingPunct="1"/>
            <a:r>
              <a:rPr lang="en-US" smtClean="0"/>
              <a:t>Compatible with Java Native Interface (JNI)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23966" cy="103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WiiRemoteJ</a:t>
            </a:r>
          </a:p>
          <a:p>
            <a:pPr lvl="1" eaLnBrk="1" hangingPunct="1"/>
            <a:r>
              <a:rPr lang="en-US" smtClean="0"/>
              <a:t>Pure Java library for Wii Remote</a:t>
            </a:r>
          </a:p>
          <a:p>
            <a:pPr lvl="1" eaLnBrk="1" hangingPunct="1"/>
            <a:r>
              <a:rPr lang="en-US" smtClean="0"/>
              <a:t>Also very flexible</a:t>
            </a:r>
          </a:p>
          <a:p>
            <a:pPr lvl="1" eaLnBrk="1" hangingPunct="1"/>
            <a:r>
              <a:rPr lang="en-US" smtClean="0"/>
              <a:t>Works smoothly with multiple Wiimotes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23966" cy="103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Steps</a:t>
            </a:r>
          </a:p>
          <a:p>
            <a:pPr lvl="1" eaLnBrk="1" hangingPunct="1"/>
            <a:r>
              <a:rPr lang="en-US" smtClean="0"/>
              <a:t>Explore the Java 3D library</a:t>
            </a:r>
          </a:p>
          <a:p>
            <a:pPr lvl="2" eaLnBrk="1" hangingPunct="1"/>
            <a:r>
              <a:rPr lang="en-US" smtClean="0"/>
              <a:t>Try to model a head in a 3D environment</a:t>
            </a:r>
          </a:p>
          <a:p>
            <a:pPr lvl="1" eaLnBrk="1" hangingPunct="1"/>
            <a:r>
              <a:rPr lang="en-US" smtClean="0"/>
              <a:t>Find a good Java graphing library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23966" cy="103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23639"/>
            <a:ext cx="3505200" cy="233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 determines X,Y, and Z coordinates of IR points</a:t>
            </a:r>
          </a:p>
          <a:p>
            <a:r>
              <a:rPr lang="en-US" dirty="0" smtClean="0"/>
              <a:t>Z coordinate determined by “size”</a:t>
            </a:r>
          </a:p>
          <a:p>
            <a:r>
              <a:rPr lang="en-US" dirty="0" smtClean="0"/>
              <a:t>Using known distances, angles can be determined through trigonometric functions</a:t>
            </a:r>
          </a:p>
          <a:p>
            <a:r>
              <a:rPr lang="en-US" dirty="0" smtClean="0"/>
              <a:t>Reference point is the Wii controller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0"/>
            <a:ext cx="3429000" cy="9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536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 can be done using MATLAB</a:t>
            </a:r>
          </a:p>
          <a:p>
            <a:r>
              <a:rPr lang="en-US" dirty="0" smtClean="0"/>
              <a:t>Multiple cameras (</a:t>
            </a:r>
            <a:r>
              <a:rPr lang="en-US" dirty="0" err="1" smtClean="0"/>
              <a:t>i.e</a:t>
            </a:r>
            <a:r>
              <a:rPr lang="en-US" dirty="0" smtClean="0"/>
              <a:t> Wii controllers) can be calibrated using Camera Calibration Toolbox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1"/>
            <a:ext cx="536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b="1" dirty="0" smtClean="0"/>
              <a:t>Cost Analysis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209800"/>
          <a:ext cx="7315200" cy="445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Item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Quantity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Cost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Wii Controller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$140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Headset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$60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Batteries (AA)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$20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LEDS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$24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Bluetooth Dongle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$42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Bluetooth Stack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Bluesoleil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$21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Microphone Stand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$60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$367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36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wii</a:t>
            </a:r>
            <a:r>
              <a:rPr lang="en-US" dirty="0" smtClean="0"/>
              <a:t>-motes with up to 4 </a:t>
            </a:r>
            <a:r>
              <a:rPr lang="en-US" dirty="0" smtClean="0"/>
              <a:t>LEDs</a:t>
            </a:r>
          </a:p>
          <a:p>
            <a:r>
              <a:rPr lang="en-US" dirty="0" smtClean="0"/>
              <a:t>Wraparound headphone style </a:t>
            </a:r>
            <a:r>
              <a:rPr lang="en-US" dirty="0" smtClean="0"/>
              <a:t>headset</a:t>
            </a:r>
            <a:endParaRPr lang="en-US" dirty="0" smtClean="0"/>
          </a:p>
          <a:p>
            <a:r>
              <a:rPr lang="en-US" dirty="0" smtClean="0"/>
              <a:t>Battery Choice: AA</a:t>
            </a:r>
          </a:p>
          <a:p>
            <a:r>
              <a:rPr lang="en-US" dirty="0" smtClean="0"/>
              <a:t>Boom </a:t>
            </a:r>
            <a:r>
              <a:rPr lang="en-US" dirty="0" smtClean="0"/>
              <a:t>microphone style </a:t>
            </a:r>
            <a:r>
              <a:rPr lang="en-US" dirty="0" smtClean="0"/>
              <a:t>stand</a:t>
            </a:r>
          </a:p>
          <a:p>
            <a:r>
              <a:rPr lang="en-US" dirty="0" err="1" smtClean="0"/>
              <a:t>WiimoteLib</a:t>
            </a:r>
            <a:endParaRPr lang="en-US" dirty="0" smtClean="0"/>
          </a:p>
          <a:p>
            <a:r>
              <a:rPr lang="en-US" dirty="0" smtClean="0"/>
              <a:t>X,Y,Z data registered as a Float; Saved as Text file; Calibrated by Toolbox and </a:t>
            </a:r>
            <a:r>
              <a:rPr lang="en-US" dirty="0" err="1" smtClean="0"/>
              <a:t>Matlab</a:t>
            </a:r>
            <a:r>
              <a:rPr lang="en-US" dirty="0" smtClean="0"/>
              <a:t> (referenced from controller)</a:t>
            </a:r>
          </a:p>
          <a:p>
            <a:r>
              <a:rPr lang="en-US" dirty="0" smtClean="0"/>
              <a:t>Orientation Program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 smtClean="0"/>
              <a:t>Cost: </a:t>
            </a:r>
            <a:r>
              <a:rPr lang="en-US" dirty="0" smtClean="0"/>
              <a:t>$367 (~$200 to reproduce)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99" y="152400"/>
            <a:ext cx="5672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Order </a:t>
            </a:r>
            <a:r>
              <a:rPr lang="en-US" dirty="0" smtClean="0"/>
              <a:t>Parts</a:t>
            </a:r>
          </a:p>
          <a:p>
            <a:r>
              <a:rPr lang="en-US" dirty="0" smtClean="0"/>
              <a:t>Therapist </a:t>
            </a:r>
            <a:r>
              <a:rPr lang="en-US" dirty="0" smtClean="0"/>
              <a:t>Prescription</a:t>
            </a:r>
            <a:endParaRPr lang="en-US" dirty="0" smtClean="0"/>
          </a:p>
          <a:p>
            <a:r>
              <a:rPr lang="en-US" dirty="0" err="1" smtClean="0"/>
              <a:t>Wii</a:t>
            </a:r>
            <a:r>
              <a:rPr lang="en-US" dirty="0" smtClean="0"/>
              <a:t>-Mote View Analysis</a:t>
            </a:r>
          </a:p>
          <a:p>
            <a:r>
              <a:rPr lang="en-US" dirty="0" smtClean="0"/>
              <a:t>Headset </a:t>
            </a:r>
            <a:r>
              <a:rPr lang="en-US" dirty="0" smtClean="0"/>
              <a:t>Stress Analysis</a:t>
            </a:r>
          </a:p>
          <a:p>
            <a:r>
              <a:rPr lang="en-US" dirty="0" smtClean="0"/>
              <a:t>LED Sensitivity Analysis</a:t>
            </a:r>
          </a:p>
          <a:p>
            <a:r>
              <a:rPr lang="en-US" dirty="0" smtClean="0"/>
              <a:t>DC-DC </a:t>
            </a:r>
            <a:r>
              <a:rPr lang="en-US" dirty="0" smtClean="0"/>
              <a:t>Converter </a:t>
            </a:r>
          </a:p>
          <a:p>
            <a:r>
              <a:rPr lang="en-US" dirty="0" smtClean="0"/>
              <a:t>Stand Coupling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Explore Java Lib</a:t>
            </a:r>
            <a:endParaRPr lang="en-US" dirty="0" smtClean="0"/>
          </a:p>
          <a:p>
            <a:pPr lvl="1"/>
            <a:r>
              <a:rPr lang="en-US" dirty="0" smtClean="0"/>
              <a:t>Model 3d head in environment</a:t>
            </a:r>
            <a:endParaRPr lang="en-US" dirty="0" smtClean="0"/>
          </a:p>
          <a:p>
            <a:pPr lvl="1"/>
            <a:r>
              <a:rPr lang="en-US" dirty="0" smtClean="0"/>
              <a:t>Graphing Lib</a:t>
            </a:r>
          </a:p>
          <a:p>
            <a:pPr lvl="1"/>
            <a:r>
              <a:rPr lang="en-US" dirty="0" smtClean="0"/>
              <a:t>Calibration; </a:t>
            </a:r>
            <a:r>
              <a:rPr lang="en-US" dirty="0" smtClean="0"/>
              <a:t>Interface; Display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5672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91199" y="3886201"/>
            <a:ext cx="1981202" cy="3505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65175"/>
          </a:xfrm>
        </p:spPr>
        <p:txBody>
          <a:bodyPr/>
          <a:lstStyle/>
          <a:p>
            <a:pPr eaLnBrk="1" hangingPunct="1"/>
            <a:r>
              <a:rPr lang="en-US" smtClean="0"/>
              <a:t>Project Scope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5181600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Many concepts considered for design of a low-cost head tracking system.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Components of </a:t>
            </a:r>
            <a:r>
              <a:rPr lang="en-US" sz="9600" dirty="0" err="1" smtClean="0">
                <a:solidFill>
                  <a:schemeClr val="tx1"/>
                </a:solidFill>
              </a:rPr>
              <a:t>Wii</a:t>
            </a:r>
            <a:r>
              <a:rPr lang="en-US" sz="9600" dirty="0" smtClean="0">
                <a:solidFill>
                  <a:schemeClr val="tx1"/>
                </a:solidFill>
              </a:rPr>
              <a:t> game System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Allow patients to perform cervical exercises prescribed by physical therapists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Unsupervised 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At home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Visual </a:t>
            </a:r>
            <a:r>
              <a:rPr lang="en-US" sz="9600" dirty="0" smtClean="0">
                <a:solidFill>
                  <a:schemeClr val="tx1"/>
                </a:solidFill>
              </a:rPr>
              <a:t>based prescriptions 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Graph Comparison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Letter Mimicking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	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Rehab session logged on memory chip</a:t>
            </a:r>
          </a:p>
          <a:p>
            <a:pPr marL="971550" lvl="1" indent="-51435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9200" dirty="0" smtClean="0">
                <a:solidFill>
                  <a:schemeClr val="tx1"/>
                </a:solidFill>
              </a:rPr>
              <a:t>Later </a:t>
            </a:r>
            <a:r>
              <a:rPr lang="en-US" sz="9200" dirty="0" smtClean="0">
                <a:solidFill>
                  <a:schemeClr val="tx1"/>
                </a:solidFill>
              </a:rPr>
              <a:t>analyzed by Physical Therapists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20089" cy="10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Project Scope</a:t>
            </a:r>
          </a:p>
        </p:txBody>
      </p:sp>
      <p:sp>
        <p:nvSpPr>
          <p:cNvPr id="30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2 Wii-motes, Up to 4 LEDs</a:t>
            </a:r>
          </a:p>
          <a:p>
            <a:pPr lvl="1" eaLnBrk="1" hangingPunct="1"/>
            <a:r>
              <a:rPr lang="en-US" sz="3600" smtClean="0"/>
              <a:t>IR tracking</a:t>
            </a:r>
          </a:p>
          <a:p>
            <a:pPr lvl="2" eaLnBrk="1" hangingPunct="1"/>
            <a:r>
              <a:rPr lang="en-US" smtClean="0"/>
              <a:t>Wii-mote is sensor</a:t>
            </a:r>
          </a:p>
          <a:p>
            <a:pPr lvl="2" eaLnBrk="1" hangingPunct="1"/>
            <a:r>
              <a:rPr lang="en-US" smtClean="0"/>
              <a:t>LEDs are tracked devices</a:t>
            </a:r>
          </a:p>
          <a:p>
            <a:pPr lvl="3" eaLnBrk="1" hangingPunct="1"/>
            <a:r>
              <a:rPr lang="en-US" sz="2400" smtClean="0"/>
              <a:t>Worn by user</a:t>
            </a:r>
          </a:p>
          <a:p>
            <a:pPr eaLnBrk="1" hangingPunct="1"/>
            <a:r>
              <a:rPr lang="en-US" smtClean="0"/>
              <a:t>Specifications: </a:t>
            </a:r>
          </a:p>
          <a:p>
            <a:pPr eaLnBrk="1" hangingPunct="1"/>
            <a:r>
              <a:rPr lang="en-US" smtClean="0"/>
              <a:t>IR LED: 1.28V @100mA</a:t>
            </a:r>
          </a:p>
          <a:p>
            <a:pPr eaLnBrk="1" hangingPunct="1"/>
            <a:r>
              <a:rPr lang="en-US" smtClean="0"/>
              <a:t>Battery: Varies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e.g. AA:  1.5V; 2850mAh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20089" cy="10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Comparison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Formula:</a:t>
            </a:r>
          </a:p>
          <a:p>
            <a:pPr lvl="1" eaLnBrk="1" hangingPunct="1"/>
            <a:r>
              <a:rPr lang="en-US" dirty="0" smtClean="0"/>
              <a:t>Time = Battery Capacity / LED load</a:t>
            </a:r>
          </a:p>
          <a:p>
            <a:pPr lvl="2" eaLnBrk="1" hangingPunct="1"/>
            <a:r>
              <a:rPr lang="en-US" dirty="0" smtClean="0"/>
              <a:t>Time(h)</a:t>
            </a:r>
          </a:p>
          <a:p>
            <a:pPr lvl="2" eaLnBrk="1" hangingPunct="1"/>
            <a:r>
              <a:rPr lang="en-US" dirty="0" smtClean="0"/>
              <a:t>Capacity(</a:t>
            </a:r>
            <a:r>
              <a:rPr lang="en-US" dirty="0" err="1" smtClean="0"/>
              <a:t>mAh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Load(</a:t>
            </a:r>
            <a:r>
              <a:rPr lang="en-US" dirty="0" err="1" smtClean="0"/>
              <a:t>mA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Batteries considered:</a:t>
            </a:r>
          </a:p>
          <a:p>
            <a:pPr lvl="1" eaLnBrk="1" hangingPunct="1"/>
            <a:r>
              <a:rPr lang="en-US" dirty="0" smtClean="0"/>
              <a:t>Lantern,</a:t>
            </a:r>
          </a:p>
          <a:p>
            <a:pPr lvl="1" eaLnBrk="1" hangingPunct="1"/>
            <a:r>
              <a:rPr lang="en-US" dirty="0" smtClean="0"/>
              <a:t> 9V,</a:t>
            </a:r>
          </a:p>
          <a:p>
            <a:pPr lvl="1" eaLnBrk="1" hangingPunct="1"/>
            <a:r>
              <a:rPr lang="en-US" dirty="0" smtClean="0"/>
              <a:t>AA &amp; AAA</a:t>
            </a:r>
          </a:p>
          <a:p>
            <a:pPr lvl="1" eaLnBrk="1" hangingPunct="1"/>
            <a:r>
              <a:rPr lang="en-US" dirty="0" smtClean="0"/>
              <a:t>Button Cell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4767" t="51967" r="2100" b="679"/>
          <a:stretch>
            <a:fillRect/>
          </a:stretch>
        </p:blipFill>
        <p:spPr bwMode="auto">
          <a:xfrm>
            <a:off x="3962400" y="4419600"/>
            <a:ext cx="1279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/>
          <a:srcRect l="40149" t="42050"/>
          <a:stretch>
            <a:fillRect/>
          </a:stretch>
        </p:blipFill>
        <p:spPr bwMode="auto">
          <a:xfrm>
            <a:off x="6248400" y="4953000"/>
            <a:ext cx="81438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 l="36594" t="35434" r="32613" b="8264"/>
          <a:stretch>
            <a:fillRect/>
          </a:stretch>
        </p:blipFill>
        <p:spPr bwMode="auto">
          <a:xfrm>
            <a:off x="7086600" y="4800600"/>
            <a:ext cx="427038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"/>
          <p:cNvPicPr>
            <a:picLocks noChangeAspect="1" noChangeArrowheads="1"/>
          </p:cNvPicPr>
          <p:nvPr/>
        </p:nvPicPr>
        <p:blipFill>
          <a:blip r:embed="rId5" cstate="print"/>
          <a:srcRect l="36693" t="35451" r="34723" b="9988"/>
          <a:stretch>
            <a:fillRect/>
          </a:stretch>
        </p:blipFill>
        <p:spPr bwMode="auto">
          <a:xfrm>
            <a:off x="7543800" y="5029200"/>
            <a:ext cx="2714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6"/>
          <p:cNvSpPr>
            <a:spLocks noChangeArrowheads="1"/>
          </p:cNvSpPr>
          <p:nvPr/>
        </p:nvSpPr>
        <p:spPr bwMode="auto">
          <a:xfrm flipH="1" flipV="1">
            <a:off x="10439400" y="4060825"/>
            <a:ext cx="3325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b="1"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 l="6169" t="54419" r="50331" b="23985"/>
          <a:stretch>
            <a:fillRect/>
          </a:stretch>
        </p:blipFill>
        <p:spPr bwMode="auto">
          <a:xfrm>
            <a:off x="7924800" y="6096000"/>
            <a:ext cx="969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7" cstate="print"/>
          <a:srcRect l="26112" t="41132" r="26112" b="7455"/>
          <a:stretch>
            <a:fillRect/>
          </a:stretch>
        </p:blipFill>
        <p:spPr bwMode="auto">
          <a:xfrm>
            <a:off x="5257800" y="4800600"/>
            <a:ext cx="9302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52400"/>
            <a:ext cx="520089" cy="10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20089" cy="10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Power Setup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321733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 l="14394" t="36661" r="37631" b="44275"/>
          <a:stretch>
            <a:fillRect/>
          </a:stretch>
        </p:blipFill>
        <p:spPr bwMode="auto">
          <a:xfrm>
            <a:off x="1676399" y="1371600"/>
            <a:ext cx="6400801" cy="208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-323850"/>
            <a:ext cx="265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  <a:p>
            <a:pPr eaLnBrk="0" hangingPunct="0">
              <a:buFontTx/>
              <a:buChar char="•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4495800"/>
            <a:ext cx="8153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  <a:defRPr/>
            </a:pPr>
            <a:r>
              <a:rPr lang="en-US" sz="2400" b="1" i="1" dirty="0" smtClean="0"/>
              <a:t>P </a:t>
            </a:r>
            <a:r>
              <a:rPr lang="en-US" sz="2400" b="1" i="1" dirty="0"/>
              <a:t>= Voltage x </a:t>
            </a:r>
            <a:r>
              <a:rPr lang="en-US" sz="2400" b="1" i="1" dirty="0" smtClean="0"/>
              <a:t>Current</a:t>
            </a:r>
            <a:endParaRPr lang="en-US" sz="24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520089" cy="10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Head Mount &amp; Battery Compartment</a:t>
            </a:r>
          </a:p>
        </p:txBody>
      </p:sp>
      <p:sp>
        <p:nvSpPr>
          <p:cNvPr id="7171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4800600"/>
            <a:ext cx="5486400" cy="1752600"/>
          </a:xfrm>
        </p:spPr>
        <p:txBody>
          <a:bodyPr>
            <a:noAutofit/>
          </a:bodyPr>
          <a:lstStyle/>
          <a:p>
            <a:pPr algn="l" eaLnBrk="1" hangingPunct="1">
              <a:buFont typeface="Wingdings" pitchFamily="2" charset="2"/>
              <a:buChar char="q"/>
            </a:pPr>
            <a:r>
              <a:rPr lang="en-US" sz="2200" b="1" dirty="0" smtClean="0"/>
              <a:t>IR LEDs attached at each number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b="1" dirty="0" smtClean="0"/>
              <a:t>Triangulation</a:t>
            </a:r>
          </a:p>
          <a:p>
            <a:pPr algn="l">
              <a:buFont typeface="Wingdings" pitchFamily="2" charset="2"/>
              <a:buChar char="q"/>
            </a:pPr>
            <a:r>
              <a:rPr lang="en-US" sz="2200" b="1" dirty="0" smtClean="0"/>
              <a:t>Compartment for Circuit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b="1" dirty="0" smtClean="0"/>
              <a:t>Clip </a:t>
            </a:r>
            <a:r>
              <a:rPr lang="en-US" sz="2000" b="1" dirty="0" smtClean="0"/>
              <a:t>on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200" b="1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l="50005" t="38869" r="36198" b="45207"/>
          <a:stretch>
            <a:fillRect/>
          </a:stretch>
        </p:blipFill>
        <p:spPr bwMode="auto">
          <a:xfrm>
            <a:off x="381000" y="1143000"/>
            <a:ext cx="455136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 l="32796" t="44580" r="34410" b="15291"/>
          <a:stretch>
            <a:fillRect/>
          </a:stretch>
        </p:blipFill>
        <p:spPr bwMode="auto">
          <a:xfrm>
            <a:off x="5486400" y="1371600"/>
            <a:ext cx="2946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520089" cy="10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Wii-Mote Station</a:t>
            </a:r>
            <a:endParaRPr lang="en-US" dirty="0"/>
          </a:p>
        </p:txBody>
      </p:sp>
      <p:pic>
        <p:nvPicPr>
          <p:cNvPr id="8" name="Content Placeholder 7" descr="m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2667000" cy="439718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Boom Microphone Stand</a:t>
            </a:r>
          </a:p>
          <a:p>
            <a:r>
              <a:rPr lang="en-US" dirty="0" smtClean="0"/>
              <a:t>Adjustable height from 36”-63” </a:t>
            </a:r>
          </a:p>
          <a:p>
            <a:r>
              <a:rPr lang="en-US" dirty="0" smtClean="0"/>
              <a:t>Additional 30” Boom</a:t>
            </a:r>
          </a:p>
          <a:p>
            <a:r>
              <a:rPr lang="en-US" dirty="0" smtClean="0"/>
              <a:t>Approximately $35 (tax included)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7290"/>
            <a:ext cx="628650" cy="110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Wii</a:t>
            </a:r>
            <a:r>
              <a:rPr lang="en-US" dirty="0" smtClean="0"/>
              <a:t>-Mote Station</a:t>
            </a:r>
            <a:endParaRPr lang="en-US" dirty="0"/>
          </a:p>
        </p:txBody>
      </p:sp>
      <p:pic>
        <p:nvPicPr>
          <p:cNvPr id="4" name="Content Placeholder 3" descr="Mic station1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241491" cy="4572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Implement two microphone </a:t>
            </a:r>
            <a:r>
              <a:rPr lang="en-US" dirty="0"/>
              <a:t>s</a:t>
            </a:r>
            <a:r>
              <a:rPr lang="en-US" dirty="0" smtClean="0"/>
              <a:t>tands to create an aerial field of view. </a:t>
            </a:r>
          </a:p>
          <a:p>
            <a:r>
              <a:rPr lang="en-US" dirty="0" err="1" smtClean="0"/>
              <a:t>Wii</a:t>
            </a:r>
            <a:r>
              <a:rPr lang="en-US" dirty="0" smtClean="0"/>
              <a:t>-Motes will be placed where microphones would be.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6256"/>
            <a:ext cx="628650" cy="110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1846</TotalTime>
  <Words>490</Words>
  <Application>Microsoft Office PowerPoint</Application>
  <PresentationFormat>On-screen Show (4:3)</PresentationFormat>
  <Paragraphs>152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Wii Care</vt:lpstr>
      <vt:lpstr>Project Scope</vt:lpstr>
      <vt:lpstr>Project Scope</vt:lpstr>
      <vt:lpstr>Battery Comparison</vt:lpstr>
      <vt:lpstr>Slide 5</vt:lpstr>
      <vt:lpstr>Power Setup</vt:lpstr>
      <vt:lpstr>Head Mount &amp; Battery Compartment</vt:lpstr>
      <vt:lpstr>Wii-Mote Station</vt:lpstr>
      <vt:lpstr>Wii-Mote Station</vt:lpstr>
      <vt:lpstr>Programming</vt:lpstr>
      <vt:lpstr>Programming</vt:lpstr>
      <vt:lpstr>Programming</vt:lpstr>
      <vt:lpstr>Programming</vt:lpstr>
      <vt:lpstr>Triangulation</vt:lpstr>
      <vt:lpstr>Calibration</vt:lpstr>
      <vt:lpstr>Cost Analysis</vt:lpstr>
      <vt:lpstr>Summary</vt:lpstr>
      <vt:lpstr>What's Next?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HammerD</cp:lastModifiedBy>
  <cp:revision>6</cp:revision>
  <dcterms:created xsi:type="dcterms:W3CDTF">2010-11-06T22:02:02Z</dcterms:created>
  <dcterms:modified xsi:type="dcterms:W3CDTF">2010-11-09T19:32:10Z</dcterms:modified>
</cp:coreProperties>
</file>