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0" r:id="rId2"/>
    <p:sldId id="281" r:id="rId3"/>
    <p:sldId id="271" r:id="rId4"/>
    <p:sldId id="272" r:id="rId5"/>
    <p:sldId id="273" r:id="rId6"/>
    <p:sldId id="282" r:id="rId7"/>
    <p:sldId id="257" r:id="rId8"/>
    <p:sldId id="258" r:id="rId9"/>
    <p:sldId id="259" r:id="rId10"/>
    <p:sldId id="283" r:id="rId11"/>
    <p:sldId id="287" r:id="rId12"/>
    <p:sldId id="291" r:id="rId13"/>
    <p:sldId id="288" r:id="rId14"/>
    <p:sldId id="289" r:id="rId15"/>
    <p:sldId id="290" r:id="rId16"/>
    <p:sldId id="284" r:id="rId17"/>
    <p:sldId id="292" r:id="rId18"/>
    <p:sldId id="293" r:id="rId19"/>
    <p:sldId id="294" r:id="rId20"/>
    <p:sldId id="295" r:id="rId21"/>
    <p:sldId id="296" r:id="rId22"/>
    <p:sldId id="297" r:id="rId23"/>
    <p:sldId id="286" r:id="rId24"/>
    <p:sldId id="285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94660"/>
  </p:normalViewPr>
  <p:slideViewPr>
    <p:cSldViewPr>
      <p:cViewPr varScale="1">
        <p:scale>
          <a:sx n="66" d="100"/>
          <a:sy n="66" d="100"/>
        </p:scale>
        <p:origin x="-11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Owner\My%20Documents\Senior%20Design%20Project\Z%20Distance%20Mapp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Disparity vs. Distance</a:t>
            </a:r>
          </a:p>
        </c:rich>
      </c:tx>
      <c:layout/>
    </c:title>
    <c:plotArea>
      <c:layout/>
      <c:scatterChart>
        <c:scatterStyle val="smoothMarker"/>
        <c:ser>
          <c:idx val="0"/>
          <c:order val="0"/>
          <c:trendline>
            <c:trendlineType val="power"/>
            <c:dispEq val="1"/>
            <c:trendlineLbl>
              <c:layout>
                <c:manualLayout>
                  <c:x val="4.1396795646442441E-2"/>
                  <c:y val="-0.14074490596520309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</c:trendlineLbl>
          </c:trendline>
          <c:xVal>
            <c:numRef>
              <c:f>Sheet3!$C$21:$C$46</c:f>
              <c:numCache>
                <c:formatCode>General</c:formatCode>
                <c:ptCount val="26"/>
                <c:pt idx="0">
                  <c:v>90</c:v>
                </c:pt>
                <c:pt idx="1">
                  <c:v>93</c:v>
                </c:pt>
                <c:pt idx="2">
                  <c:v>95</c:v>
                </c:pt>
                <c:pt idx="3">
                  <c:v>100</c:v>
                </c:pt>
                <c:pt idx="4">
                  <c:v>104</c:v>
                </c:pt>
                <c:pt idx="5">
                  <c:v>107</c:v>
                </c:pt>
                <c:pt idx="6">
                  <c:v>111</c:v>
                </c:pt>
                <c:pt idx="7">
                  <c:v>115</c:v>
                </c:pt>
                <c:pt idx="8">
                  <c:v>120</c:v>
                </c:pt>
                <c:pt idx="9">
                  <c:v>124</c:v>
                </c:pt>
                <c:pt idx="10">
                  <c:v>133</c:v>
                </c:pt>
                <c:pt idx="11">
                  <c:v>137</c:v>
                </c:pt>
                <c:pt idx="12">
                  <c:v>144</c:v>
                </c:pt>
                <c:pt idx="13">
                  <c:v>151</c:v>
                </c:pt>
                <c:pt idx="14">
                  <c:v>158</c:v>
                </c:pt>
                <c:pt idx="15">
                  <c:v>168</c:v>
                </c:pt>
                <c:pt idx="16">
                  <c:v>178</c:v>
                </c:pt>
                <c:pt idx="17">
                  <c:v>190</c:v>
                </c:pt>
                <c:pt idx="18">
                  <c:v>204</c:v>
                </c:pt>
                <c:pt idx="19">
                  <c:v>220</c:v>
                </c:pt>
                <c:pt idx="20">
                  <c:v>239</c:v>
                </c:pt>
                <c:pt idx="21">
                  <c:v>260</c:v>
                </c:pt>
                <c:pt idx="22">
                  <c:v>284</c:v>
                </c:pt>
                <c:pt idx="23">
                  <c:v>315</c:v>
                </c:pt>
                <c:pt idx="24">
                  <c:v>357</c:v>
                </c:pt>
                <c:pt idx="25">
                  <c:v>415</c:v>
                </c:pt>
              </c:numCache>
            </c:numRef>
          </c:xVal>
          <c:yVal>
            <c:numRef>
              <c:f>Sheet3!$B$21:$B$46</c:f>
              <c:numCache>
                <c:formatCode>General</c:formatCode>
                <c:ptCount val="26"/>
                <c:pt idx="0">
                  <c:v>1.6525875000000017</c:v>
                </c:pt>
                <c:pt idx="1">
                  <c:v>1.584325</c:v>
                </c:pt>
                <c:pt idx="2">
                  <c:v>1.5367</c:v>
                </c:pt>
                <c:pt idx="3">
                  <c:v>1.4795499999999986</c:v>
                </c:pt>
                <c:pt idx="4">
                  <c:v>1.4335125</c:v>
                </c:pt>
                <c:pt idx="5">
                  <c:v>1.3827125000000013</c:v>
                </c:pt>
                <c:pt idx="6">
                  <c:v>1.3319125000000001</c:v>
                </c:pt>
                <c:pt idx="7">
                  <c:v>1.2763499999999999</c:v>
                </c:pt>
                <c:pt idx="8">
                  <c:v>1.2303124999999999</c:v>
                </c:pt>
                <c:pt idx="9">
                  <c:v>1.1858625</c:v>
                </c:pt>
                <c:pt idx="10">
                  <c:v>1.1302999999999999</c:v>
                </c:pt>
                <c:pt idx="11">
                  <c:v>1.0826750000000001</c:v>
                </c:pt>
                <c:pt idx="12">
                  <c:v>1.0318749999999985</c:v>
                </c:pt>
                <c:pt idx="13">
                  <c:v>0.98424999999999996</c:v>
                </c:pt>
                <c:pt idx="14">
                  <c:v>0.93662499999999993</c:v>
                </c:pt>
                <c:pt idx="15">
                  <c:v>0.88582500000000042</c:v>
                </c:pt>
                <c:pt idx="16">
                  <c:v>0.83502500000000079</c:v>
                </c:pt>
                <c:pt idx="17">
                  <c:v>0.77946249999999928</c:v>
                </c:pt>
                <c:pt idx="18">
                  <c:v>0.73024999999999995</c:v>
                </c:pt>
                <c:pt idx="19">
                  <c:v>0.67627500000000096</c:v>
                </c:pt>
                <c:pt idx="20">
                  <c:v>0.62547500000000078</c:v>
                </c:pt>
                <c:pt idx="21">
                  <c:v>0.58102500000000024</c:v>
                </c:pt>
                <c:pt idx="22">
                  <c:v>0.53181249999999958</c:v>
                </c:pt>
                <c:pt idx="23">
                  <c:v>0.4810125000000004</c:v>
                </c:pt>
                <c:pt idx="24">
                  <c:v>0.42703750000000001</c:v>
                </c:pt>
                <c:pt idx="25">
                  <c:v>0.36988750000000048</c:v>
                </c:pt>
              </c:numCache>
            </c:numRef>
          </c:yVal>
          <c:smooth val="1"/>
        </c:ser>
        <c:axId val="56443264"/>
        <c:axId val="56445184"/>
      </c:scatterChart>
      <c:valAx>
        <c:axId val="564432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Pixel Disparity</a:t>
                </a:r>
              </a:p>
            </c:rich>
          </c:tx>
          <c:layout/>
        </c:title>
        <c:numFmt formatCode="General" sourceLinked="1"/>
        <c:tickLblPos val="nextTo"/>
        <c:crossAx val="56445184"/>
        <c:crosses val="autoZero"/>
        <c:crossBetween val="midCat"/>
      </c:valAx>
      <c:valAx>
        <c:axId val="56445184"/>
        <c:scaling>
          <c:orientation val="minMax"/>
        </c:scaling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/>
                  <a:t>Distance</a:t>
                </a:r>
                <a:r>
                  <a:rPr lang="en-US" baseline="0"/>
                  <a:t> (m)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56443264"/>
        <c:crosses val="autoZero"/>
        <c:crossBetween val="midCat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5303E-85BC-4939-A17D-5A07D562C1F8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93653-C7FC-4EAE-9C2F-65646791398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EB70AA-6A8E-4A7F-86CB-CABB6FFEC265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F5D890-415B-43E2-976B-869FF9DE1CCB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BC3C53-9564-4C25-860D-F6181F97C9ED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78B123-EE4F-45C8-84F7-68B7D626D0C6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14BAC6-9332-42E9-9C45-75C6B8C8E751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8622E7-DECD-48B6-9C3D-03BD50B64B0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9C285-65DF-4954-AB13-72EDA7335768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F9C285-65DF-4954-AB13-72EDA7335768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24776-3A13-42EA-AAB7-2BF786F46DD3}" type="datetimeFigureOut">
              <a:rPr lang="en-US" smtClean="0"/>
              <a:pPr/>
              <a:t>4/5/2011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532E5-CA68-4C9C-AE9D-361E181C0CD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leds_blinking.wmv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8725"/>
            <a:ext cx="9144000" cy="68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32888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838200"/>
            <a:ext cx="7772400" cy="18288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1000" b="1" dirty="0" err="1" smtClean="0">
                <a:solidFill>
                  <a:srgbClr val="FFCC66"/>
                </a:solidFill>
              </a:rPr>
              <a:t>Wii</a:t>
            </a:r>
            <a:r>
              <a:rPr lang="en-US" sz="11000" b="1" dirty="0" smtClean="0">
                <a:solidFill>
                  <a:srgbClr val="FFCC66"/>
                </a:solidFill>
              </a:rPr>
              <a:t> Care</a:t>
            </a:r>
            <a:endParaRPr lang="en-US" sz="11000" b="1" dirty="0">
              <a:solidFill>
                <a:srgbClr val="FFCC6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38600" y="5181600"/>
            <a:ext cx="7772400" cy="1649412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James Augustin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Benjamin Cole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Daniel Hammer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Trenton J. Johnson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>
                <a:solidFill>
                  <a:schemeClr val="bg1"/>
                </a:solidFill>
              </a:rPr>
              <a:t>Ricardo Martinez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Ricardo Martinez</a:t>
            </a:r>
            <a:br>
              <a:rPr lang="en-US" dirty="0" smtClean="0"/>
            </a:br>
            <a:r>
              <a:rPr lang="en-US" dirty="0" smtClean="0"/>
              <a:t>Our product</a:t>
            </a:r>
            <a:br>
              <a:rPr lang="en-US" dirty="0" smtClean="0"/>
            </a:br>
            <a:r>
              <a:rPr lang="en-US" dirty="0" smtClean="0"/>
              <a:t>(Hardware &amp; Algorithm)</a:t>
            </a:r>
            <a:endParaRPr lang="en-US" dirty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8850" y="685800"/>
            <a:ext cx="1941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5181600" cy="4525963"/>
          </a:xfrm>
        </p:spPr>
        <p:txBody>
          <a:bodyPr/>
          <a:lstStyle/>
          <a:p>
            <a:r>
              <a:rPr lang="en-US" dirty="0" smtClean="0"/>
              <a:t>Two </a:t>
            </a:r>
            <a:r>
              <a:rPr lang="en-US" dirty="0" err="1" smtClean="0"/>
              <a:t>Wii</a:t>
            </a:r>
            <a:r>
              <a:rPr lang="en-US" dirty="0" smtClean="0"/>
              <a:t>-motes positioned with equal pose and 10 cm translation.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685800"/>
            <a:ext cx="3276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5181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Helmet with 4 embedded Infrared LEDs.</a:t>
            </a:r>
          </a:p>
          <a:p>
            <a:r>
              <a:rPr lang="en-US" dirty="0" smtClean="0"/>
              <a:t>Software acquires data; algorithm computes distances and angles</a:t>
            </a:r>
          </a:p>
          <a:p>
            <a:endParaRPr lang="en-US" dirty="0"/>
          </a:p>
        </p:txBody>
      </p:sp>
      <p:pic>
        <p:nvPicPr>
          <p:cNvPr id="4" name="Picture 3" descr="C:\Documents and Settings\Owner\My Documents\Downloads\picture set2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381000"/>
            <a:ext cx="3429001" cy="3048000"/>
          </a:xfrm>
          <a:prstGeom prst="rect">
            <a:avLst/>
          </a:prstGeom>
          <a:noFill/>
        </p:spPr>
      </p:pic>
      <p:pic>
        <p:nvPicPr>
          <p:cNvPr id="5" name="Picture 4" descr="C:\Documents and Settings\Owner\My Documents\Downloads\picture set1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733800"/>
            <a:ext cx="34290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Thales Formula</a:t>
            </a:r>
          </a:p>
          <a:p>
            <a:endParaRPr lang="en-US" dirty="0"/>
          </a:p>
          <a:p>
            <a:r>
              <a:rPr lang="en-US" dirty="0" smtClean="0"/>
              <a:t>Non-linearity requires regression to get accurate distance measurement</a:t>
            </a:r>
          </a:p>
          <a:p>
            <a:r>
              <a:rPr lang="en-US" dirty="0" smtClean="0"/>
              <a:t>Focal Length and Camera Center distance (B) determined using MATLAB Calibration Toolbox</a:t>
            </a:r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2209800"/>
            <a:ext cx="1143000" cy="642938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76800"/>
            <a:ext cx="662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Documents and Settings\Owner\My Documents\Downloads\picture set1\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4972202"/>
            <a:ext cx="2667000" cy="1885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Z-Distance Mapping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0200" y="5257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Regression fit of Z=c/x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Range of Operation: 1.5 ft – 4 ft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/>
        </p:nvGraphicFramePr>
        <p:xfrm>
          <a:off x="914400" y="1219199"/>
          <a:ext cx="7763478" cy="4038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 distance provides X and Y positional data relative to bottom controller</a:t>
            </a:r>
          </a:p>
          <a:p>
            <a:r>
              <a:rPr lang="en-US" dirty="0" smtClean="0"/>
              <a:t>Angle of Roll, Yaw, and Pitch computed between starting position and current position</a:t>
            </a:r>
          </a:p>
          <a:p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250"/>
            <a:ext cx="26638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048000" y="525780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Z-distance error: ± 0.711 cm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Angular error: To Be Determined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810000"/>
            <a:ext cx="5638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Fundamental Matrix compiled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Trenton </a:t>
            </a:r>
            <a:r>
              <a:rPr lang="en-US" dirty="0" err="1" smtClean="0"/>
              <a:t>johnson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product</a:t>
            </a:r>
            <a:br>
              <a:rPr lang="en-US" dirty="0" smtClean="0"/>
            </a:br>
            <a:r>
              <a:rPr lang="en-US" dirty="0" smtClean="0"/>
              <a:t>(software)</a:t>
            </a:r>
            <a:endParaRPr lang="en-US" dirty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13150" y="762000"/>
            <a:ext cx="1903413" cy="375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Software: Compatibility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n-US" smtClean="0"/>
              <a:t>The software should run on any PC that has Java Runtime 1.5 or higher installed. The most recent Java update is recommended.</a:t>
            </a:r>
          </a:p>
          <a:p>
            <a:pPr eaLnBrk="1" hangingPunct="1"/>
            <a:r>
              <a:rPr lang="en-US" smtClean="0"/>
              <a:t>Recommended system requirements:</a:t>
            </a:r>
          </a:p>
          <a:p>
            <a:pPr lvl="1" eaLnBrk="1" hangingPunct="1"/>
            <a:r>
              <a:rPr lang="en-US" smtClean="0"/>
              <a:t>1 GB RAM</a:t>
            </a:r>
          </a:p>
          <a:p>
            <a:pPr lvl="1" eaLnBrk="1" hangingPunct="1"/>
            <a:r>
              <a:rPr lang="en-US" smtClean="0"/>
              <a:t>1.2 GHz processor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Software: Graphical User Interface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software has a virtual 3D head that responds to the patient’s head movement.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3363" y="2667000"/>
            <a:ext cx="3551237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Software: Graphical User Interface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Graphing</a:t>
            </a:r>
          </a:p>
          <a:p>
            <a:pPr lvl="1" eaLnBrk="1" hangingPunct="1"/>
            <a:r>
              <a:rPr lang="en-US" smtClean="0"/>
              <a:t>Horizontal bar graphs change </a:t>
            </a:r>
            <a:r>
              <a:rPr lang="en-US" i="1" smtClean="0"/>
              <a:t>in real-time </a:t>
            </a:r>
            <a:r>
              <a:rPr lang="en-US" smtClean="0"/>
              <a:t>as the patient’s head moves.</a:t>
            </a:r>
          </a:p>
          <a:p>
            <a:pPr lvl="1" eaLnBrk="1" hangingPunct="1"/>
            <a:r>
              <a:rPr lang="en-US" smtClean="0"/>
              <a:t>Measures three rotational degrees of freedom </a:t>
            </a:r>
          </a:p>
          <a:p>
            <a:pPr lvl="1" eaLnBrk="1" hangingPunct="1"/>
            <a:r>
              <a:rPr lang="en-US" smtClean="0"/>
              <a:t>Graphs can, and will be, 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	saved, and will serve as 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	primary means of saving</a:t>
            </a:r>
          </a:p>
          <a:p>
            <a:pPr lvl="1" eaLnBrk="1" hangingPunct="1">
              <a:buFont typeface="Arial" charset="0"/>
              <a:buNone/>
            </a:pPr>
            <a:r>
              <a:rPr lang="en-US" smtClean="0"/>
              <a:t>	records.</a:t>
            </a:r>
          </a:p>
          <a:p>
            <a:pPr eaLnBrk="1" hangingPunct="1"/>
            <a:endParaRPr lang="en-US" smtClean="0"/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657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/>
              <a:t>James </a:t>
            </a:r>
            <a:r>
              <a:rPr lang="en-US" dirty="0" err="1" smtClean="0"/>
              <a:t>aUGUSTIN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8700" y="685800"/>
            <a:ext cx="1901825" cy="386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Software: Usability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interface is very easy for patients and professionals to use.</a:t>
            </a:r>
          </a:p>
          <a:p>
            <a:pPr eaLnBrk="1" hangingPunct="1"/>
            <a:r>
              <a:rPr lang="en-US" smtClean="0"/>
              <a:t>Prompting</a:t>
            </a:r>
          </a:p>
          <a:p>
            <a:pPr lvl="1" eaLnBrk="1" hangingPunct="1"/>
            <a:r>
              <a:rPr lang="en-US" smtClean="0"/>
              <a:t>The application lets the user know which exercise to perform at a certain time. </a:t>
            </a:r>
          </a:p>
          <a:p>
            <a:pPr lvl="1" eaLnBrk="1" hangingPunct="1"/>
            <a:r>
              <a:rPr lang="en-US" smtClean="0"/>
              <a:t>Allows the software to “know” what to measure at a time</a:t>
            </a:r>
          </a:p>
          <a:p>
            <a:pPr lvl="1" eaLnBrk="1" hangingPunct="1"/>
            <a:r>
              <a:rPr lang="en-US" smtClean="0"/>
              <a:t>Patients never have to guess which exercise to 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Software: Usability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Navigation</a:t>
            </a:r>
          </a:p>
          <a:p>
            <a:pPr lvl="1" eaLnBrk="1" hangingPunct="1"/>
            <a:r>
              <a:rPr lang="en-US" smtClean="0"/>
              <a:t>Patients can have partial control of the interface using a third Wiimote attached to the chair.</a:t>
            </a:r>
          </a:p>
        </p:txBody>
      </p:sp>
      <p:pic>
        <p:nvPicPr>
          <p:cNvPr id="7172" name="Picture 3" descr="chairmot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22600"/>
            <a:ext cx="3835400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hairmote.png"/>
          <p:cNvPicPr>
            <a:picLocks noChangeAspect="1"/>
          </p:cNvPicPr>
          <p:nvPr/>
        </p:nvPicPr>
        <p:blipFill>
          <a:blip r:embed="rId2" cstate="print"/>
          <a:srcRect l="41482" t="31835" r="15106" b="26682"/>
          <a:stretch>
            <a:fillRect/>
          </a:stretch>
        </p:blipFill>
        <p:spPr>
          <a:xfrm>
            <a:off x="4648200" y="3352800"/>
            <a:ext cx="3429000" cy="3276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Software: Recording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mtClean="0"/>
              <a:t>As stated earlier, the primary means of record-keeping is by reviewing and comparing graphs.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z="4000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You may be able to notice that the blue bar shows definite improvement. </a:t>
            </a:r>
          </a:p>
        </p:txBody>
      </p:sp>
      <p:pic>
        <p:nvPicPr>
          <p:cNvPr id="81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795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647950"/>
            <a:ext cx="416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Group</a:t>
            </a:r>
            <a:br>
              <a:rPr lang="en-US" dirty="0" smtClean="0"/>
            </a:br>
            <a:r>
              <a:rPr lang="en-US" dirty="0" smtClean="0"/>
              <a:t>Demonstration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143000"/>
            <a:ext cx="1944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90600"/>
            <a:ext cx="1901825" cy="379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914400"/>
            <a:ext cx="1903413" cy="391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28800" y="914400"/>
            <a:ext cx="1941513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91350" y="838200"/>
            <a:ext cx="2152650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Daniel Hammer</a:t>
            </a:r>
            <a:br>
              <a:rPr lang="en-US" dirty="0" smtClean="0"/>
            </a:br>
            <a:r>
              <a:rPr lang="en-US" dirty="0" smtClean="0"/>
              <a:t>Conclusion</a:t>
            </a:r>
            <a:endParaRPr lang="en-US" dirty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8375" y="838200"/>
            <a:ext cx="19446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Interactive display</a:t>
            </a:r>
          </a:p>
          <a:p>
            <a:r>
              <a:rPr lang="en-US" dirty="0" smtClean="0"/>
              <a:t>Progress visibility</a:t>
            </a:r>
          </a:p>
          <a:p>
            <a:r>
              <a:rPr lang="en-US" dirty="0" smtClean="0"/>
              <a:t>Desired error</a:t>
            </a:r>
          </a:p>
          <a:p>
            <a:pPr lvl="1"/>
            <a:r>
              <a:rPr lang="en-US" dirty="0" smtClean="0"/>
              <a:t>Linear: 0.25”</a:t>
            </a:r>
          </a:p>
          <a:p>
            <a:pPr lvl="1"/>
            <a:r>
              <a:rPr lang="en-US" dirty="0" smtClean="0"/>
              <a:t>Angular: 5</a:t>
            </a:r>
            <a:r>
              <a:rPr lang="en-US" dirty="0" smtClean="0">
                <a:latin typeface="Times New Roman"/>
                <a:cs typeface="Times New Roman"/>
              </a:rPr>
              <a:t>°</a:t>
            </a:r>
            <a:endParaRPr lang="en-US" dirty="0" smtClean="0"/>
          </a:p>
          <a:p>
            <a:r>
              <a:rPr lang="en-US" dirty="0" smtClean="0"/>
              <a:t>Linear error:  about 1% = 0.28” = 7.1mm</a:t>
            </a:r>
          </a:p>
          <a:p>
            <a:r>
              <a:rPr lang="en-US" dirty="0" smtClean="0"/>
              <a:t>Angular error: in process (</a:t>
            </a:r>
            <a:r>
              <a:rPr lang="en-US" dirty="0" err="1" smtClean="0"/>
              <a:t>ppi</a:t>
            </a:r>
            <a:r>
              <a:rPr lang="en-US" dirty="0" smtClean="0"/>
              <a:t> needed)</a:t>
            </a:r>
          </a:p>
          <a:p>
            <a:r>
              <a:rPr lang="en-US" dirty="0" smtClean="0"/>
              <a:t>Potential for industry standard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4237"/>
            <a:ext cx="8229600" cy="5059363"/>
          </a:xfrm>
        </p:spPr>
        <p:txBody>
          <a:bodyPr/>
          <a:lstStyle/>
          <a:p>
            <a:r>
              <a:rPr lang="en-US" sz="2400" dirty="0" smtClean="0"/>
              <a:t>Square LEDs or Diffusers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More LEDs = higher accuracy</a:t>
            </a:r>
          </a:p>
          <a:p>
            <a:pPr lvl="1"/>
            <a:r>
              <a:rPr lang="en-US" sz="2400" dirty="0" smtClean="0"/>
              <a:t>5-5-5 timer with decade counter</a:t>
            </a:r>
          </a:p>
          <a:p>
            <a:pPr lvl="1"/>
            <a:r>
              <a:rPr lang="en-US" sz="2400" dirty="0" smtClean="0"/>
              <a:t>30 Hz = 5 points per LED per second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371600"/>
            <a:ext cx="1241579" cy="991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140 Degrees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37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657600" y="24384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180 Degrees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1371600"/>
            <a:ext cx="1084496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96000" y="24384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constrained  and mirrored housing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495800"/>
            <a:ext cx="2599467" cy="2126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00600" y="4800600"/>
            <a:ext cx="322619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leds_blinking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Helmet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Custom mold would be ideal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6311" y="1667289"/>
            <a:ext cx="272497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441003"/>
            <a:ext cx="2486690" cy="2597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234" y="1371600"/>
            <a:ext cx="208798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143000" y="4191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cap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41910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Hard cap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858000" y="41910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Hinged hard cap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Over/Under Bracket w/ Laser and Mounting Hardware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 smtClean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Dual Axis </a:t>
            </a:r>
            <a:r>
              <a:rPr lang="en-US" sz="3200" dirty="0" err="1" smtClean="0"/>
              <a:t>Wii</a:t>
            </a:r>
            <a:r>
              <a:rPr lang="en-US" sz="3200" dirty="0" smtClean="0"/>
              <a:t>-mote</a:t>
            </a:r>
          </a:p>
          <a:p>
            <a:pPr marL="342900" indent="-342900">
              <a:spcBef>
                <a:spcPct val="20000"/>
              </a:spcBef>
            </a:pPr>
            <a:r>
              <a:rPr lang="en-US" sz="3200" dirty="0" smtClean="0"/>
              <a:t>Clamping Mounts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32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114800"/>
            <a:ext cx="245486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04999"/>
            <a:ext cx="4038600" cy="4073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761999"/>
          </a:xfrm>
        </p:spPr>
        <p:txBody>
          <a:bodyPr>
            <a:noAutofit/>
          </a:bodyPr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57200" y="1143000"/>
            <a:ext cx="8229600" cy="5334000"/>
          </a:xfrm>
        </p:spPr>
        <p:txBody>
          <a:bodyPr/>
          <a:lstStyle/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Introduction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Scope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Market Products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Our Product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Demonstration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Error/Improvements</a:t>
            </a:r>
          </a:p>
          <a:p>
            <a:pPr algn="l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</a:rPr>
              <a:t>Conclusion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09747"/>
            <a:ext cx="3232371" cy="448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46" y="1611923"/>
            <a:ext cx="4406854" cy="4475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Evolution of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Healthcare</a:t>
            </a:r>
          </a:p>
          <a:p>
            <a:pPr lvl="1"/>
            <a:r>
              <a:rPr lang="en-US" dirty="0" smtClean="0"/>
              <a:t>Implementation on other body parts</a:t>
            </a:r>
          </a:p>
          <a:p>
            <a:pPr lvl="1"/>
            <a:r>
              <a:rPr lang="en-US" dirty="0" smtClean="0"/>
              <a:t>Rehabilitation</a:t>
            </a:r>
          </a:p>
          <a:p>
            <a:pPr lvl="1"/>
            <a:r>
              <a:rPr lang="en-US" dirty="0" smtClean="0"/>
              <a:t>Therapy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Fully documented, full body capture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Robotics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Multimedia 3-D Viewer Perception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Animation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Needs established</a:t>
            </a:r>
          </a:p>
          <a:p>
            <a:r>
              <a:rPr lang="en-US" dirty="0" smtClean="0"/>
              <a:t>Low Cost</a:t>
            </a:r>
          </a:p>
          <a:p>
            <a:r>
              <a:rPr lang="en-US" dirty="0" smtClean="0"/>
              <a:t>Portable</a:t>
            </a:r>
          </a:p>
          <a:p>
            <a:r>
              <a:rPr lang="en-US" dirty="0" smtClean="0"/>
              <a:t>Safe</a:t>
            </a:r>
          </a:p>
          <a:p>
            <a:r>
              <a:rPr lang="en-US" dirty="0" smtClean="0"/>
              <a:t>Easy to Use and Maintain</a:t>
            </a:r>
          </a:p>
          <a:p>
            <a:r>
              <a:rPr lang="en-US" dirty="0" smtClean="0"/>
              <a:t>Accurate</a:t>
            </a:r>
          </a:p>
          <a:p>
            <a:r>
              <a:rPr lang="en-US" dirty="0" smtClean="0"/>
              <a:t>Expansion Possibilities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305800" cy="54864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Sensory device and interface that quantifies range of motion for physical therapists monitoring patients during cervical rehabilitation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err="1" smtClean="0">
                <a:solidFill>
                  <a:schemeClr val="tx1"/>
                </a:solidFill>
              </a:rPr>
              <a:t>Wii</a:t>
            </a:r>
            <a:r>
              <a:rPr lang="en-US" sz="2800" dirty="0" smtClean="0">
                <a:solidFill>
                  <a:schemeClr val="tx1"/>
                </a:solidFill>
              </a:rPr>
              <a:t> Components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	-Infrared LEDs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Low cost</a:t>
            </a:r>
          </a:p>
          <a:p>
            <a:pPr lvl="1" algn="l"/>
            <a:r>
              <a:rPr lang="en-US" sz="2400" dirty="0" smtClean="0">
                <a:solidFill>
                  <a:schemeClr val="tx1"/>
                </a:solidFill>
              </a:rPr>
              <a:t>	- $2500 budget 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Transportable e.g. wireless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P</a:t>
            </a:r>
            <a:r>
              <a:rPr lang="en-US" sz="2800" dirty="0" smtClean="0">
                <a:solidFill>
                  <a:schemeClr val="tx1"/>
                </a:solidFill>
              </a:rPr>
              <a:t>hysician </a:t>
            </a:r>
            <a:r>
              <a:rPr lang="en-US" sz="2800" dirty="0">
                <a:solidFill>
                  <a:schemeClr val="tx1"/>
                </a:solidFill>
              </a:rPr>
              <a:t>and </a:t>
            </a:r>
            <a:r>
              <a:rPr lang="en-US" sz="2800" dirty="0" smtClean="0">
                <a:solidFill>
                  <a:schemeClr val="tx1"/>
                </a:solidFill>
              </a:rPr>
              <a:t>patient accessibility</a:t>
            </a:r>
          </a:p>
          <a:p>
            <a:pPr lvl="1" algn="l"/>
            <a:r>
              <a:rPr lang="en-US" sz="2400" dirty="0" smtClean="0">
                <a:solidFill>
                  <a:schemeClr val="tx1"/>
                </a:solidFill>
              </a:rPr>
              <a:t>-Universal OS</a:t>
            </a:r>
          </a:p>
          <a:p>
            <a:pPr lvl="1" algn="l"/>
            <a:r>
              <a:rPr lang="en-US" sz="2400" dirty="0" smtClean="0">
                <a:solidFill>
                  <a:schemeClr val="tx1"/>
                </a:solidFill>
              </a:rPr>
              <a:t>- Sharing between patient and therapist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990599"/>
          </a:xfrm>
        </p:spPr>
        <p:txBody>
          <a:bodyPr>
            <a:normAutofit/>
          </a:bodyPr>
          <a:lstStyle/>
          <a:p>
            <a:r>
              <a:rPr lang="en-US" dirty="0" smtClean="0"/>
              <a:t>Scope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990600"/>
            <a:ext cx="8305800" cy="5486400"/>
          </a:xfrm>
        </p:spPr>
        <p:txBody>
          <a:bodyPr>
            <a:normAutofit/>
          </a:bodyPr>
          <a:lstStyle/>
          <a:p>
            <a:pPr algn="l"/>
            <a:endParaRPr lang="en-US" sz="2800" dirty="0" smtClean="0">
              <a:solidFill>
                <a:schemeClr val="tx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Sponsor and client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John Rust 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Error: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±5° angularly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0.25 inch horizontally/vertically</a:t>
            </a:r>
          </a:p>
          <a:p>
            <a:pPr lvl="1" algn="l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Physical Therapist-</a:t>
            </a:r>
            <a:r>
              <a:rPr lang="en-US" dirty="0" err="1" smtClean="0">
                <a:solidFill>
                  <a:schemeClr val="tx1"/>
                </a:solidFill>
              </a:rPr>
              <a:t>Tyressa</a:t>
            </a:r>
            <a:r>
              <a:rPr lang="en-US" dirty="0" smtClean="0">
                <a:solidFill>
                  <a:schemeClr val="tx1"/>
                </a:solidFill>
              </a:rPr>
              <a:t> Judge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influenced design 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e.g. algorithm (only extremes of ROM)</a:t>
            </a:r>
          </a:p>
          <a:p>
            <a:pPr algn="l"/>
            <a:r>
              <a:rPr lang="en-US" sz="2800" dirty="0">
                <a:solidFill>
                  <a:schemeClr val="tx1"/>
                </a:solidFill>
              </a:rPr>
              <a:t>	</a:t>
            </a:r>
          </a:p>
          <a:p>
            <a:pPr algn="l"/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90600"/>
            <a:ext cx="2514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8313" y="4929188"/>
            <a:ext cx="8183562" cy="6762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Benjamin Cole</a:t>
            </a:r>
            <a:br>
              <a:rPr lang="en-US" dirty="0" smtClean="0"/>
            </a:br>
            <a:r>
              <a:rPr lang="en-US" dirty="0" smtClean="0"/>
              <a:t>Market products &amp; need</a:t>
            </a:r>
            <a:endParaRPr lang="en-US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717550"/>
            <a:ext cx="215265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0BD0F-B9A9-4B40-859C-0C9CCB4FC8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Products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Goniometer</a:t>
            </a:r>
            <a:r>
              <a:rPr lang="en-US" dirty="0" smtClean="0"/>
              <a:t>- Pivoting </a:t>
            </a:r>
            <a:r>
              <a:rPr lang="en-US" dirty="0"/>
              <a:t>Protractor</a:t>
            </a:r>
          </a:p>
          <a:p>
            <a:pPr lvl="2"/>
            <a:r>
              <a:rPr lang="en-US" sz="2800" dirty="0" smtClean="0"/>
              <a:t>Prone to human error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Inclinometer- measures tilt with respect to gravity</a:t>
            </a:r>
          </a:p>
          <a:p>
            <a:pPr lvl="2"/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b="66243"/>
          <a:stretch>
            <a:fillRect/>
          </a:stretch>
        </p:blipFill>
        <p:spPr bwMode="auto">
          <a:xfrm>
            <a:off x="152400" y="3352800"/>
            <a:ext cx="5486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34290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Products</a:t>
            </a:r>
            <a:endParaRPr 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533400" y="1524000"/>
            <a:ext cx="8229600" cy="498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Ultrasound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Shoulder reference; transmitters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Microphone transducer sensors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Expensive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810000"/>
            <a:ext cx="32115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Technology which is: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Lightweight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Low Cost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Accurate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Transportable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Record and Playback Data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600</Words>
  <Application>Microsoft Office PowerPoint</Application>
  <PresentationFormat>On-screen Show (4:3)</PresentationFormat>
  <Paragraphs>185</Paragraphs>
  <Slides>33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Wii Care</vt:lpstr>
      <vt:lpstr>James aUGUSTIN  Introduction </vt:lpstr>
      <vt:lpstr>Outline</vt:lpstr>
      <vt:lpstr>Scope</vt:lpstr>
      <vt:lpstr>Scope</vt:lpstr>
      <vt:lpstr>Benjamin Cole Market products &amp; need</vt:lpstr>
      <vt:lpstr>Market Products</vt:lpstr>
      <vt:lpstr>Market Products</vt:lpstr>
      <vt:lpstr>The Need</vt:lpstr>
      <vt:lpstr>Ricardo Martinez Our product (Hardware &amp; Algorithm)</vt:lpstr>
      <vt:lpstr>Setup</vt:lpstr>
      <vt:lpstr>Setup</vt:lpstr>
      <vt:lpstr>Algorithm</vt:lpstr>
      <vt:lpstr>Z-Distance Mapping</vt:lpstr>
      <vt:lpstr>Angle Calculation</vt:lpstr>
      <vt:lpstr>Trenton johnson Our product (software)</vt:lpstr>
      <vt:lpstr>Software: Compatibility</vt:lpstr>
      <vt:lpstr>Software: Graphical User Interface</vt:lpstr>
      <vt:lpstr>Software: Graphical User Interface</vt:lpstr>
      <vt:lpstr>Software: Usability</vt:lpstr>
      <vt:lpstr>Software: Usability</vt:lpstr>
      <vt:lpstr>Software: Recording</vt:lpstr>
      <vt:lpstr>Group Demonstration</vt:lpstr>
      <vt:lpstr>Daniel Hammer Conclusion</vt:lpstr>
      <vt:lpstr>Results</vt:lpstr>
      <vt:lpstr>Improvements</vt:lpstr>
      <vt:lpstr>Slide 27</vt:lpstr>
      <vt:lpstr>Helmet Considerations</vt:lpstr>
      <vt:lpstr>Improvements</vt:lpstr>
      <vt:lpstr>Improvements</vt:lpstr>
      <vt:lpstr>Evolution of Design</vt:lpstr>
      <vt:lpstr>Conclusion</vt:lpstr>
      <vt:lpstr>Questions?</vt:lpstr>
    </vt:vector>
  </TitlesOfParts>
  <Company>FAMU-FSU College of Engineering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cmstest</dc:creator>
  <cp:lastModifiedBy>Scholar</cp:lastModifiedBy>
  <cp:revision>38</cp:revision>
  <dcterms:created xsi:type="dcterms:W3CDTF">2011-04-04T21:12:50Z</dcterms:created>
  <dcterms:modified xsi:type="dcterms:W3CDTF">2011-04-05T21:21:55Z</dcterms:modified>
</cp:coreProperties>
</file>