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2" r:id="rId2"/>
    <p:sldId id="261" r:id="rId3"/>
    <p:sldId id="266" r:id="rId4"/>
    <p:sldId id="267" r:id="rId5"/>
    <p:sldId id="268" r:id="rId6"/>
    <p:sldId id="269" r:id="rId7"/>
    <p:sldId id="270" r:id="rId8"/>
    <p:sldId id="271" r:id="rId9"/>
    <p:sldId id="257" r:id="rId10"/>
    <p:sldId id="258" r:id="rId11"/>
    <p:sldId id="272" r:id="rId12"/>
    <p:sldId id="273" r:id="rId13"/>
    <p:sldId id="274" r:id="rId14"/>
    <p:sldId id="275" r:id="rId15"/>
    <p:sldId id="276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  <a:srgbClr val="CCFF66"/>
    <a:srgbClr val="993300"/>
    <a:srgbClr val="CC9900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8856F961-340A-11D0-A96B-00C04FD705A2}" ax:persistence="persistPropertyBag">
  <ax:ocxPr ax:name="ExtentX" ax:value="25400"/>
  <ax:ocxPr ax:name="ExtentY" ax:value="19050"/>
  <ax:ocxPr ax:name="ViewMode" ax:value="0"/>
  <ax:ocxPr ax:name="Offline" ax:value="0"/>
  <ax:ocxPr ax:name="Silent" ax:value="0"/>
  <ax:ocxPr ax:name="RegisterAsBrowser" ax:value="0"/>
  <ax:ocxPr ax:name="RegisterAsDropTarget" ax:value="0"/>
  <ax:ocxPr ax:name="AutoArrange" ax:value="0"/>
  <ax:ocxPr ax:name="NoClientEdge" ax:value="0"/>
  <ax:ocxPr ax:name="AlignLeft" ax:value="0"/>
  <ax:ocxPr ax:name="NoWebView" ax:value="0"/>
  <ax:ocxPr ax:name="HideFileNames" ax:value="0"/>
  <ax:ocxPr ax:name="SingleClick" ax:value="0"/>
  <ax:ocxPr ax:name="SingleSelection" ax:value="0"/>
  <ax:ocxPr ax:name="NoFolders" ax:value="0"/>
  <ax:ocxPr ax:name="Transparent" ax:value="0"/>
  <ax:ocxPr ax:name="Location" ax:value="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CBA98-3E03-4E7B-A64B-0BF04E89738E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F6D6A-8F8A-4B2C-B950-F8821721D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EB70AA-6A8E-4A7F-86CB-CABB6FFEC26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51E7D-D02B-464A-B95C-4783686DB282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3746-DB35-4968-B788-3253A907355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ed-strip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1943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-11"/>
            <a:ext cx="9132395" cy="684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Wii </a:t>
            </a:r>
            <a:r>
              <a:rPr lang="en-US" sz="9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</a:rPr>
              <a:t>CARE</a:t>
            </a:r>
            <a:endParaRPr lang="en-US" sz="96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5208588"/>
            <a:ext cx="7772400" cy="1649412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James Augustin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Benjamin Cole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Daniel Hammer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Trenton J. Johnson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Ricardo Martinez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issues with the Bluetooth device and drivers </a:t>
            </a:r>
          </a:p>
          <a:p>
            <a:r>
              <a:rPr lang="en-US" dirty="0" smtClean="0"/>
              <a:t>Wii </a:t>
            </a:r>
            <a:r>
              <a:rPr lang="en-US" dirty="0"/>
              <a:t>remote controllers interacting with the infrared </a:t>
            </a:r>
            <a:r>
              <a:rPr lang="en-US" dirty="0" smtClean="0"/>
              <a:t>LEDs in an unexpected manner</a:t>
            </a:r>
          </a:p>
          <a:p>
            <a:r>
              <a:rPr lang="en-US" dirty="0" smtClean="0"/>
              <a:t>Mishaps during the development </a:t>
            </a:r>
            <a:r>
              <a:rPr lang="en-US" dirty="0"/>
              <a:t>process </a:t>
            </a:r>
            <a:endParaRPr lang="en-US" dirty="0" smtClean="0"/>
          </a:p>
          <a:p>
            <a:r>
              <a:rPr lang="en-US" dirty="0" smtClean="0"/>
              <a:t>No fully functional code as of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Java and Bluetooth finally work together.</a:t>
            </a:r>
          </a:p>
          <a:p>
            <a:pPr eaLnBrk="1" hangingPunct="1"/>
            <a:r>
              <a:rPr lang="en-US" sz="3000" smtClean="0"/>
              <a:t>A test program was used to graphically record the changes in accelerometer data from the Wiimote.</a:t>
            </a:r>
          </a:p>
          <a:p>
            <a:pPr eaLnBrk="1" hangingPunct="1"/>
            <a:endParaRPr lang="en-US" sz="3000" smtClean="0"/>
          </a:p>
        </p:txBody>
      </p:sp>
      <p:pic>
        <p:nvPicPr>
          <p:cNvPr id="4100" name="Picture 3" descr="Accelerometer Graph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200400"/>
            <a:ext cx="47244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Java 3D library has allowed a virtual head to be manipulated in Java code.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43200"/>
            <a:ext cx="33337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743200"/>
            <a:ext cx="33337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/>
          <a:lstStyle/>
          <a:p>
            <a:pPr eaLnBrk="1" hangingPunct="1"/>
            <a:r>
              <a:rPr lang="en-US" sz="2800" smtClean="0"/>
              <a:t>The three-dimensional head will respond to changes in the IR data instead of dragging the mouse.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43200"/>
            <a:ext cx="33337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743200"/>
            <a:ext cx="33337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1026" name="WebBrowser1" r:id="rId2" imgW="9144000" imgH="68580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Modeling: Next Step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 the code to let the Wiimotes speak to the virtual head.</a:t>
            </a:r>
          </a:p>
        </p:txBody>
      </p:sp>
      <p:pic>
        <p:nvPicPr>
          <p:cNvPr id="7172" name="Picture 5" descr="Wiimote_axis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352800"/>
            <a:ext cx="2709863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3" cstate="print"/>
          <a:srcRect l="13741" t="18698" r="8397" b="11853"/>
          <a:stretch>
            <a:fillRect/>
          </a:stretch>
        </p:blipFill>
        <p:spPr bwMode="auto">
          <a:xfrm>
            <a:off x="5486400" y="2590800"/>
            <a:ext cx="33528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Arrow 9"/>
          <p:cNvSpPr/>
          <p:nvPr/>
        </p:nvSpPr>
        <p:spPr>
          <a:xfrm>
            <a:off x="3200400" y="3505200"/>
            <a:ext cx="2209800" cy="5334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077200" cy="4876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Tyressa</a:t>
            </a:r>
            <a:r>
              <a:rPr lang="en-US" dirty="0" smtClean="0">
                <a:solidFill>
                  <a:schemeClr val="tx1"/>
                </a:solidFill>
              </a:rPr>
              <a:t> Judge: Physical Therapist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Prescription/Determination Angles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John Rust: Design Engineer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Follow-up/Patent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Harris: Vision Team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Follow-up/Debugging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Faculty: Advisors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Follow-up/Submission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Prototype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077200" cy="4876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Headpiece 			X completed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Chair				/  in progress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Mounts				/  in progress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Data Recording			X completed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3D Visual				X completed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Communication		/ in progress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Testing				-  starts Feb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Re-analysis			-  starts Feb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077200" cy="4876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Headpiece 			/ in progress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Timer				/ in progress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Vision Housing			-  starts Feb 7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Data Recording			-  starts Feb 7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Testing				-  starts March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Final Modifications		-  starts March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Patent Discussions		-  starts March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Submission			-  April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28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741430"/>
          <a:ext cx="8915400" cy="59641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57700"/>
                <a:gridCol w="4457700"/>
              </a:tblGrid>
              <a:tr h="270281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Head Tracking Device for Rehabilitation services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kern="1200" baseline="0" dirty="0" smtClean="0"/>
                        <a:t>Economical tool with more accuracy in quantifying range of motion during rehabilitating cervical exercises for physical therapists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400" u="sng" kern="1200" dirty="0" smtClean="0"/>
                    </a:p>
                    <a:p>
                      <a:r>
                        <a:rPr lang="en-US" sz="1800" u="sng" kern="1200" dirty="0" smtClean="0"/>
                        <a:t>Operational Capability</a:t>
                      </a:r>
                    </a:p>
                    <a:p>
                      <a:r>
                        <a:rPr lang="en-US" sz="1400" kern="1200" dirty="0" smtClean="0"/>
                        <a:t>Low cost, light-weight, transportable, wireless, storable</a:t>
                      </a:r>
                      <a:r>
                        <a:rPr lang="en-US" sz="1400" kern="1200" baseline="0" dirty="0" smtClean="0"/>
                        <a:t> </a:t>
                      </a:r>
                      <a:r>
                        <a:rPr lang="en-US" sz="1400" kern="1200" dirty="0" smtClean="0"/>
                        <a:t>measurement of cervical range of motion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/>
                        <a:t>Records</a:t>
                      </a:r>
                      <a:r>
                        <a:rPr lang="en-US" sz="1400" kern="1200" dirty="0" smtClean="0"/>
                        <a:t> patient’s progress and deficiencies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kern="1200" dirty="0" smtClean="0"/>
                        <a:t>2 degree</a:t>
                      </a:r>
                      <a:r>
                        <a:rPr lang="en-US" sz="1400" kern="1200" baseline="0" dirty="0" smtClean="0"/>
                        <a:t> angular &amp; 2 mm horizontal/vertical error</a:t>
                      </a:r>
                      <a:endParaRPr lang="en-US" sz="1400" kern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/>
                        <a:t>Use in </a:t>
                      </a:r>
                      <a:r>
                        <a:rPr lang="en-US" sz="1400" kern="1200" dirty="0" smtClean="0"/>
                        <a:t>any location with computer system;</a:t>
                      </a:r>
                      <a:r>
                        <a:rPr lang="en-US" sz="1400" kern="1200" baseline="0" dirty="0" smtClean="0"/>
                        <a:t> patient’s home</a:t>
                      </a:r>
                      <a:endParaRPr lang="en-US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1219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u="sng" dirty="0" smtClean="0"/>
                        <a:t>Technical Approach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u="none" dirty="0" smtClean="0"/>
                        <a:t>3 </a:t>
                      </a:r>
                      <a:r>
                        <a:rPr lang="en-US" sz="1400" u="none" dirty="0" err="1" smtClean="0"/>
                        <a:t>Wiimote</a:t>
                      </a:r>
                      <a:r>
                        <a:rPr lang="en-US" sz="1400" u="none" dirty="0" smtClean="0"/>
                        <a:t> Sensors;</a:t>
                      </a:r>
                      <a:r>
                        <a:rPr lang="en-US" sz="1400" u="none" baseline="0" dirty="0" smtClean="0"/>
                        <a:t> </a:t>
                      </a:r>
                      <a:r>
                        <a:rPr lang="en-US" sz="1400" u="none" dirty="0" smtClean="0"/>
                        <a:t>3 - 8 Infrared LED “transmitters”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u="none" dirty="0" smtClean="0"/>
                        <a:t>Stabilizing</a:t>
                      </a:r>
                      <a:r>
                        <a:rPr lang="en-US" sz="1400" u="none" baseline="0" dirty="0" smtClean="0"/>
                        <a:t> station</a:t>
                      </a:r>
                      <a:endParaRPr lang="en-US" sz="1400" u="none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u="none" dirty="0" smtClean="0"/>
                        <a:t>Bluetooth Data transmission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u="none" dirty="0" smtClean="0"/>
                        <a:t>Java</a:t>
                      </a:r>
                      <a:r>
                        <a:rPr lang="en-US" sz="1400" u="none" baseline="0" dirty="0" smtClean="0"/>
                        <a:t> coded display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400" u="none" dirty="0" smtClean="0"/>
                    </a:p>
                    <a:p>
                      <a:r>
                        <a:rPr lang="en-US" sz="1600" u="sng" dirty="0" smtClean="0"/>
                        <a:t>1</a:t>
                      </a:r>
                      <a:r>
                        <a:rPr lang="en-US" sz="1600" u="sng" baseline="30000" dirty="0" smtClean="0"/>
                        <a:t>st</a:t>
                      </a:r>
                      <a:r>
                        <a:rPr lang="en-US" sz="1600" u="sng" dirty="0" smtClean="0"/>
                        <a:t> Generation</a:t>
                      </a:r>
                    </a:p>
                    <a:p>
                      <a:r>
                        <a:rPr lang="en-US" sz="1400" dirty="0" smtClean="0"/>
                        <a:t>Cap with IR</a:t>
                      </a:r>
                      <a:r>
                        <a:rPr lang="en-US" sz="1400" baseline="0" dirty="0" smtClean="0"/>
                        <a:t> LEDs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Triangulation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600" dirty="0" smtClean="0"/>
                    </a:p>
                    <a:p>
                      <a:r>
                        <a:rPr lang="en-US" sz="1600" u="sng" dirty="0" smtClean="0"/>
                        <a:t>2</a:t>
                      </a:r>
                      <a:r>
                        <a:rPr lang="en-US" sz="1600" u="sng" baseline="30000" dirty="0" smtClean="0"/>
                        <a:t>nd</a:t>
                      </a:r>
                      <a:r>
                        <a:rPr lang="en-US" sz="1600" u="sng" dirty="0" smtClean="0"/>
                        <a:t> Generation</a:t>
                      </a:r>
                      <a:endParaRPr lang="en-US" u="sng" dirty="0" smtClean="0"/>
                    </a:p>
                    <a:p>
                      <a:r>
                        <a:rPr lang="en-US" sz="1400" dirty="0" smtClean="0"/>
                        <a:t>Helmet with sequencing lights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555 timer circuit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Stereoscopic 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baseline="0" dirty="0" smtClean="0"/>
                        <a:t>MILESTONE</a:t>
                      </a:r>
                      <a:r>
                        <a:rPr lang="en-US" sz="1600" u="none" baseline="0" dirty="0" smtClean="0"/>
                        <a:t>          </a:t>
                      </a:r>
                      <a:r>
                        <a:rPr lang="en-US" sz="1600" u="sng" baseline="0" dirty="0" smtClean="0"/>
                        <a:t>LENGTH</a:t>
                      </a:r>
                      <a:r>
                        <a:rPr lang="en-US" sz="1600" u="none" baseline="0" dirty="0" smtClean="0"/>
                        <a:t>         </a:t>
                      </a:r>
                      <a:r>
                        <a:rPr lang="en-US" sz="1600" u="sng" baseline="0" dirty="0" smtClean="0"/>
                        <a:t> DATE</a:t>
                      </a:r>
                      <a:r>
                        <a:rPr lang="en-US" sz="1600" u="none" baseline="0" dirty="0" smtClean="0"/>
                        <a:t>       </a:t>
                      </a:r>
                      <a:r>
                        <a:rPr lang="en-US" sz="1600" u="sng" baseline="0" dirty="0" smtClean="0"/>
                        <a:t>COST</a:t>
                      </a:r>
                      <a:endParaRPr lang="en-US" sz="1600" u="sng" dirty="0" smtClean="0"/>
                    </a:p>
                    <a:p>
                      <a:r>
                        <a:rPr lang="en-US" sz="1600" dirty="0" smtClean="0"/>
                        <a:t>Generation 1       1.5 months</a:t>
                      </a:r>
                      <a:r>
                        <a:rPr lang="en-US" sz="1600" baseline="0" dirty="0" smtClean="0"/>
                        <a:t>    2/11         $24</a:t>
                      </a:r>
                      <a:r>
                        <a:rPr lang="en-US" sz="1600" dirty="0" smtClean="0"/>
                        <a:t>0</a:t>
                      </a:r>
                    </a:p>
                    <a:p>
                      <a:r>
                        <a:rPr lang="en-US" sz="1600" dirty="0" smtClean="0"/>
                        <a:t>Generation 2       1.5 months</a:t>
                      </a:r>
                      <a:r>
                        <a:rPr lang="en-US" sz="1600" baseline="0" dirty="0" smtClean="0"/>
                        <a:t>    4/11         $4</a:t>
                      </a:r>
                      <a:r>
                        <a:rPr lang="en-US" sz="1600" dirty="0" smtClean="0"/>
                        <a:t>00</a:t>
                      </a:r>
                    </a:p>
                    <a:p>
                      <a:r>
                        <a:rPr lang="en-US" sz="1600" dirty="0" smtClean="0"/>
                        <a:t>Total available:</a:t>
                      </a:r>
                      <a:r>
                        <a:rPr lang="en-US" sz="1600" baseline="0" dirty="0" smtClean="0"/>
                        <a:t> $2500</a:t>
                      </a:r>
                    </a:p>
                    <a:p>
                      <a:endParaRPr lang="en-US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u="sng" dirty="0" smtClean="0"/>
                        <a:t>Deliverables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Operation Manual, Web Page, Final Report (Hard Copy &amp; CD)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u="sng" baseline="0" dirty="0" smtClean="0"/>
                        <a:t>Sponsor Information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spc="-150" dirty="0" smtClean="0"/>
                        <a:t>HARRIS</a:t>
                      </a:r>
                      <a:r>
                        <a:rPr lang="en-US" sz="1400" dirty="0" smtClean="0"/>
                        <a:t>  Corporation, 1025 West NASA Blvd.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Melbourne, Florida 32919-0001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smtClean="0"/>
                        <a:t>Email: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>
                          <a:hlinkClick r:id=""/>
                        </a:rPr>
                        <a:t>jrust@harris.com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295400"/>
            <a:ext cx="106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66800"/>
            <a:ext cx="2286000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30000"/>
          <a:stretch>
            <a:fillRect/>
          </a:stretch>
        </p:blipFill>
        <p:spPr bwMode="auto">
          <a:xfrm>
            <a:off x="4038600" y="1295400"/>
            <a:ext cx="45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ight Arrow 18"/>
          <p:cNvSpPr/>
          <p:nvPr/>
        </p:nvSpPr>
        <p:spPr>
          <a:xfrm>
            <a:off x="2667000" y="1676400"/>
            <a:ext cx="533400" cy="4572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easily adaptable LED housing device</a:t>
            </a:r>
          </a:p>
          <a:p>
            <a:r>
              <a:rPr lang="en-US" dirty="0" smtClean="0"/>
              <a:t>Use 2 Wii controllers and luminosity</a:t>
            </a:r>
          </a:p>
          <a:p>
            <a:r>
              <a:rPr lang="en-US" dirty="0" smtClean="0"/>
              <a:t>Portable Wii-controller stands</a:t>
            </a:r>
          </a:p>
          <a:p>
            <a:r>
              <a:rPr lang="en-US" dirty="0" smtClean="0"/>
              <a:t>Low Cost</a:t>
            </a:r>
          </a:p>
          <a:p>
            <a:r>
              <a:rPr lang="en-US" dirty="0" smtClean="0"/>
              <a:t>Ease of use for both patient and physician for rehabilitation exercise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With Harris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with John Rust on November 19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Key Issues brought up:</a:t>
            </a:r>
          </a:p>
          <a:p>
            <a:pPr lvl="1"/>
            <a:r>
              <a:rPr lang="en-US" dirty="0" smtClean="0"/>
              <a:t>Sensitivity of Wii controller’s IR camera</a:t>
            </a:r>
          </a:p>
          <a:p>
            <a:pPr lvl="2"/>
            <a:r>
              <a:rPr lang="en-US" dirty="0" smtClean="0"/>
              <a:t>How accurate can it determine depth?</a:t>
            </a:r>
          </a:p>
          <a:p>
            <a:pPr lvl="1"/>
            <a:r>
              <a:rPr lang="en-US" dirty="0" smtClean="0"/>
              <a:t>How to differentiate the LEDs</a:t>
            </a:r>
          </a:p>
          <a:p>
            <a:r>
              <a:rPr lang="en-US" dirty="0" smtClean="0"/>
              <a:t>More testing with the Wii controllers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006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BD0F-B9A9-4B40-859C-0C9CCB4FC8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dirty="0" smtClean="0"/>
              <a:t>3 Wii controllers; controller for each axis of motion</a:t>
            </a:r>
          </a:p>
          <a:p>
            <a:r>
              <a:rPr lang="en-US" dirty="0" smtClean="0"/>
              <a:t>Luminosity deemed unsuitable</a:t>
            </a:r>
          </a:p>
          <a:p>
            <a:r>
              <a:rPr lang="en-US" dirty="0" smtClean="0"/>
              <a:t>Wii controllers to be attached to chair</a:t>
            </a:r>
          </a:p>
          <a:p>
            <a:endParaRPr lang="en-US" dirty="0"/>
          </a:p>
        </p:txBody>
      </p:sp>
      <p:pic>
        <p:nvPicPr>
          <p:cNvPr id="4" name="Picture 2" descr="C:\Users\Benjamin Cole\Documents\Engineering\Senior Design\wii-station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447800"/>
            <a:ext cx="3962399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Meeting With Harris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Meeting with John Rust and vision expert on December 16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Design Possibilities:</a:t>
            </a:r>
          </a:p>
          <a:p>
            <a:pPr lvl="1"/>
            <a:r>
              <a:rPr lang="en-US" dirty="0" smtClean="0"/>
              <a:t>Stereoscopic Vision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/>
              <a:t>epipolar</a:t>
            </a:r>
            <a:r>
              <a:rPr lang="en-US" dirty="0" smtClean="0"/>
              <a:t> geometry and Least Mean Squares</a:t>
            </a:r>
          </a:p>
          <a:p>
            <a:pPr lvl="1"/>
            <a:r>
              <a:rPr lang="en-US" dirty="0" smtClean="0"/>
              <a:t>Hard Surface for LED placement</a:t>
            </a:r>
          </a:p>
          <a:p>
            <a:pPr lvl="1"/>
            <a:r>
              <a:rPr lang="en-US" dirty="0" smtClean="0"/>
              <a:t>Blinking LEDs with 5-5-5 timers for higher accuracy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BD0F-B9A9-4B40-859C-0C9CCB4FC8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 with Computer Vision Expert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Xiuwen</a:t>
            </a:r>
            <a:r>
              <a:rPr lang="en-US" dirty="0" smtClean="0"/>
              <a:t> Liu: Faculty member of Computer Vision Lab at FSU</a:t>
            </a:r>
          </a:p>
          <a:p>
            <a:r>
              <a:rPr lang="en-US" dirty="0" smtClean="0"/>
              <a:t>“An Introduction to 3D Vision”</a:t>
            </a:r>
          </a:p>
          <a:p>
            <a:r>
              <a:rPr lang="en-US" dirty="0" err="1" smtClean="0"/>
              <a:t>Epipolar</a:t>
            </a:r>
            <a:r>
              <a:rPr lang="en-US" dirty="0" smtClean="0"/>
              <a:t> Geometry Algorithms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495800"/>
            <a:ext cx="7491413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Specific use for cervical treatment and diagnosis</a:t>
            </a:r>
          </a:p>
          <a:p>
            <a:r>
              <a:rPr lang="en-US" dirty="0" smtClean="0"/>
              <a:t>2 Wii controllers</a:t>
            </a:r>
          </a:p>
          <a:p>
            <a:r>
              <a:rPr lang="en-US" dirty="0" smtClean="0"/>
              <a:t>Stereoscopic vision with </a:t>
            </a:r>
            <a:r>
              <a:rPr lang="en-US" dirty="0" err="1" smtClean="0"/>
              <a:t>epipolar</a:t>
            </a:r>
            <a:r>
              <a:rPr lang="en-US" dirty="0" smtClean="0"/>
              <a:t> geometry</a:t>
            </a:r>
          </a:p>
          <a:p>
            <a:r>
              <a:rPr lang="en-US" dirty="0" smtClean="0"/>
              <a:t>Helmet with 10 blinking LEDs  for accuracy</a:t>
            </a:r>
            <a:endParaRPr lang="en-US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4000"/>
            <a:ext cx="4572000" cy="341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Updated Schedule</a:t>
            </a:r>
            <a:endParaRPr lang="en-US" dirty="0"/>
          </a:p>
        </p:txBody>
      </p:sp>
      <p:pic>
        <p:nvPicPr>
          <p:cNvPr id="5" name="Picture 4" descr="updated sched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14400"/>
            <a:ext cx="9144000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495</Words>
  <Application>Microsoft Office PowerPoint</Application>
  <PresentationFormat>On-screen Show (4:3)</PresentationFormat>
  <Paragraphs>118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Wii CARE</vt:lpstr>
      <vt:lpstr>Introduction</vt:lpstr>
      <vt:lpstr>Original Scope</vt:lpstr>
      <vt:lpstr>Meeting With Harris</vt:lpstr>
      <vt:lpstr>Phase 2 Changes</vt:lpstr>
      <vt:lpstr>Second Meeting With Harris</vt:lpstr>
      <vt:lpstr>Meeting with Computer Vision Expert</vt:lpstr>
      <vt:lpstr>Phase 3 Changes</vt:lpstr>
      <vt:lpstr>Updated Schedule</vt:lpstr>
      <vt:lpstr>Risks</vt:lpstr>
      <vt:lpstr>Programming</vt:lpstr>
      <vt:lpstr>Modeling</vt:lpstr>
      <vt:lpstr>Modeling</vt:lpstr>
      <vt:lpstr>Slide 14</vt:lpstr>
      <vt:lpstr>Modeling: Next Step</vt:lpstr>
      <vt:lpstr>Meetings</vt:lpstr>
      <vt:lpstr>Prototype</vt:lpstr>
      <vt:lpstr>2nd Generation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Schedule</dc:title>
  <dc:creator>Benjamin Cole</dc:creator>
  <cp:lastModifiedBy>Scholar</cp:lastModifiedBy>
  <cp:revision>26</cp:revision>
  <dcterms:created xsi:type="dcterms:W3CDTF">2011-01-27T00:08:37Z</dcterms:created>
  <dcterms:modified xsi:type="dcterms:W3CDTF">2011-01-28T04:40:29Z</dcterms:modified>
</cp:coreProperties>
</file>